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A5B8905-96D5-4B0C-BF08-F160C3F90370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949320"/>
            <a:ext cx="9071640" cy="2650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Sentiment Analysis of Product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rcRect l="21771" t="21398" r="21351" b="18629"/>
          <a:stretch/>
        </p:blipFill>
        <p:spPr>
          <a:xfrm>
            <a:off x="3384000" y="3240000"/>
            <a:ext cx="3455640" cy="273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bed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ding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 Embeddings are text converted into numbers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tries to map a word using a dictionary to a vector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Word Embeddings are required?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ML or DL algorithms are incapable of processing raw or plain text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require numbers as input to perform any job like Logistic Regression, Classification,etc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 of Word Embeddings -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 Based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Prediction Based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Based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generally 3 types of vectors under this category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 Vector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TF-IDF Vector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Co-Occurence Vector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 us understand these vectors by example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3840"/>
            <a:ext cx="9071640" cy="68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Vectorizer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504000" y="1008000"/>
            <a:ext cx="9071640" cy="43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Lets consider 2 simple statements -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S1: He is a good coder. She is also good with coding.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S2: Hitesh is a good coder.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a next step we create a dictionary of unique words/tokens -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: [‘He’, ‘She’, ‘good’, ‘coder’, ‘coding’, ‘Hitesh’]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 the above 2 sentence, we can create count matrix -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8" name="Table 3"/>
          <p:cNvGraphicFramePr/>
          <p:nvPr/>
        </p:nvGraphicFramePr>
        <p:xfrm>
          <a:off x="720000" y="5254200"/>
          <a:ext cx="8854920" cy="1302840"/>
        </p:xfrm>
        <a:graphic>
          <a:graphicData uri="http://schemas.openxmlformats.org/drawingml/2006/table">
            <a:tbl>
              <a:tblPr/>
              <a:tblGrid>
                <a:gridCol w="1265040"/>
                <a:gridCol w="1265040"/>
                <a:gridCol w="1264320"/>
                <a:gridCol w="1265040"/>
                <a:gridCol w="1265040"/>
                <a:gridCol w="1265040"/>
                <a:gridCol w="1265760"/>
              </a:tblGrid>
              <a:tr h="434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good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coder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coding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Hitesh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341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452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54000"/>
            <a:ext cx="907164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Tf-Idf Vectorizer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008000"/>
            <a:ext cx="907164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Another frequency based method but different than Count Vectorizer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takes into account not just occurence of a word in single document but in the entire corpus i.e. list of documents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why?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document on ‘TensorFlow’ will have more occurences of the word ‘Tensorflow’ but it will also have common words like ‘the’ etc in higher frequency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would want to down weight the common terms and give more importance to words appear in subset of documents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penalizes most frequent words like - ‘is’, ‘the’, ‘if’, etc in the document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Gives more weightage to terms like ‘TensorFlow’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does it work? -&gt;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Table 1"/>
          <p:cNvGraphicFramePr/>
          <p:nvPr/>
        </p:nvGraphicFramePr>
        <p:xfrm>
          <a:off x="2053080" y="71640"/>
          <a:ext cx="5598720" cy="1874160"/>
        </p:xfrm>
        <a:graphic>
          <a:graphicData uri="http://schemas.openxmlformats.org/drawingml/2006/table">
            <a:tbl>
              <a:tblPr/>
              <a:tblGrid>
                <a:gridCol w="1551600"/>
                <a:gridCol w="1293120"/>
                <a:gridCol w="1582560"/>
                <a:gridCol w="1171800"/>
              </a:tblGrid>
              <a:tr h="374760">
                <a:tc gridSpan="2"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Document 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Document 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47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Lets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Lets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47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talk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talk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476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about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about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5480"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TensorFlow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Tf-Idf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2"/>
          <p:cNvGraphicFramePr/>
          <p:nvPr/>
        </p:nvGraphicFramePr>
        <p:xfrm>
          <a:off x="483120" y="2037240"/>
          <a:ext cx="9287280" cy="5284080"/>
        </p:xfrm>
        <a:graphic>
          <a:graphicData uri="http://schemas.openxmlformats.org/drawingml/2006/table">
            <a:tbl>
              <a:tblPr/>
              <a:tblGrid>
                <a:gridCol w="2004120"/>
                <a:gridCol w="3381120"/>
                <a:gridCol w="3902400"/>
              </a:tblGrid>
              <a:tr h="709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Term Frequency (TF)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/>
                    <a:p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Inverse Document Frequency (IDF)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98240">
                <a:tc>
                  <a:txBody>
                    <a:bodyPr lIns="90000" rIns="90000" tIns="46800" bIns="46800" anchor="ctr"/>
                    <a:p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Formula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Count(t) / Total count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log(N/n)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231200">
                <a:tc>
                  <a:txBody>
                    <a:bodyPr lIns="90000" rIns="90000" tIns="46800" bIns="46800" anchor="ctr"/>
                    <a:p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Terms meaning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t’ -&gt; token under consideration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N’ -&gt;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Number of documents in the corpus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‘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n’ -&gt; Number of documents term ‘t’ has appeared in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60880">
                <a:tc>
                  <a:txBody>
                    <a:bodyPr lIns="90000" rIns="90000" tIns="46800" bIns="46800" anchor="ctr"/>
                    <a:p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Example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TF(‘Lets’,Document 1) = 1/8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IDF(‘Lets’) = log(2/2) = 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27440">
                <a:tc>
                  <a:txBody>
                    <a:bodyPr lIns="90000" rIns="90000" tIns="46800" bIns="46800" anchor="ctr"/>
                    <a:p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Explanation and Reasoning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It denotes the contribution of the word to the document i.e. the word relevant to the document will be frequent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If a word has appeared in all the document, then probably that word is not relevant to a particular document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But if it has appeared in a subset of documents then probably that word is of some relevance to the documents it is present in.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504000"/>
            <a:ext cx="9000000" cy="420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Computing the TF-IDF for common words like - ‘Lets’ and ‘TensorFlow’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TF-IDF(‘Lets’, Document 1) = (1/8) * (0) =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TF-IDF(‘Lets’,Document 2) = (1/5) * (0) =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TF-IDF(‘TensorFlow’, Document 1) = (4/8) * log(2/1) = 0.5 * 0.301 =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0.15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As we can see, TF-IDF method heavily penalizes the word ‘Lets’ but assigns greater weight to ‘TensorFlow’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So this can be interpreted as ‘TensorFlow’ is an important word for Document 1 from the context of the entire corpus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146520"/>
            <a:ext cx="9071640" cy="51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Prediction </a:t>
            </a: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Based Word </a:t>
            </a: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Embeddings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936000"/>
            <a:ext cx="9071640" cy="507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Deterministic based word vectors proved to be limited in their word representations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Hence a new probabilistic based approach called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word2vec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emerged, developed by ‘Tomas Mitolov’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is based on 2 techniques -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Continuous Bag of Words (CBOW)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SkigGram Model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Both of these methods are based on shallow neural network which maps word(s) to the target word(s)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Both of these models learns weight which act as word vector representation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CBOW tries to predict the probability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a word given a context. Here the context can be a word or a group of words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SkipGram tries achieve exactly opposite. It tries to predict the probability of a context given a word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Building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Once we have the vector representations ready we can apply any classification algorithm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apply Logistic Regression or Tree based method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Alternatively we can look for Neural Network based methods like LSTM or CNN.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different combination of hyperparameters for better accuracy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32000" y="3345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You!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Sentiment Analysis is Important?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Preprocessing Steps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 Embeddings / Vectorization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Building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odu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ctio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large amount of data on the internet is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unstructured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which requires processing to generate insights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analyze the natural language and make sense out of the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unstructed data we employ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Natural Language Processing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techniques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examples of unstructed data are news articles, posts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social media, search history, etc.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Contd..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Sentiment Analysis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one such common NLP task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involves classifying texts or parts of texts into a pre-defined sentiment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Its an automated extraction of subjective content from text and predicting the subjectivity such as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positive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or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negative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Why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Sentiment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Analysis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important?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94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 is money therefore instead of spending time in manually reading and evaluating sentiment use automated algorithms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Everybody is interested in what others think – Which Mobile? Which Movie? Which Policy? Which Place? Etc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Surveys – Good / Poor / Fair / Excellent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720000" y="936000"/>
            <a:ext cx="2304000" cy="792000"/>
          </a:xfrm>
          <a:custGeom>
            <a:avLst/>
            <a:gdLst/>
            <a:ahLst/>
            <a:rect l="0" t="0" r="r" b="b"/>
            <a:pathLst>
              <a:path w="6402" h="2202">
                <a:moveTo>
                  <a:pt x="366" y="0"/>
                </a:moveTo>
                <a:cubicBezTo>
                  <a:pt x="183" y="0"/>
                  <a:pt x="0" y="183"/>
                  <a:pt x="0" y="366"/>
                </a:cubicBezTo>
                <a:lnTo>
                  <a:pt x="0" y="1834"/>
                </a:lnTo>
                <a:cubicBezTo>
                  <a:pt x="0" y="2017"/>
                  <a:pt x="183" y="2201"/>
                  <a:pt x="366" y="2201"/>
                </a:cubicBezTo>
                <a:lnTo>
                  <a:pt x="6034" y="2201"/>
                </a:lnTo>
                <a:cubicBezTo>
                  <a:pt x="6217" y="2201"/>
                  <a:pt x="6401" y="2017"/>
                  <a:pt x="6401" y="1834"/>
                </a:cubicBezTo>
                <a:lnTo>
                  <a:pt x="6401" y="366"/>
                </a:lnTo>
                <a:cubicBezTo>
                  <a:pt x="6401" y="183"/>
                  <a:pt x="6217" y="0"/>
                  <a:pt x="6034" y="0"/>
                </a:cubicBezTo>
                <a:lnTo>
                  <a:pt x="3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Collection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720360" y="2736360"/>
            <a:ext cx="2304000" cy="792000"/>
          </a:xfrm>
          <a:custGeom>
            <a:avLst/>
            <a:gdLst/>
            <a:ahLst/>
            <a:rect l="0" t="0" r="r" b="b"/>
            <a:pathLst>
              <a:path w="6402" h="2202">
                <a:moveTo>
                  <a:pt x="366" y="0"/>
                </a:moveTo>
                <a:cubicBezTo>
                  <a:pt x="183" y="0"/>
                  <a:pt x="0" y="183"/>
                  <a:pt x="0" y="366"/>
                </a:cubicBezTo>
                <a:lnTo>
                  <a:pt x="0" y="1834"/>
                </a:lnTo>
                <a:cubicBezTo>
                  <a:pt x="0" y="2017"/>
                  <a:pt x="183" y="2201"/>
                  <a:pt x="366" y="2201"/>
                </a:cubicBezTo>
                <a:lnTo>
                  <a:pt x="6034" y="2201"/>
                </a:lnTo>
                <a:cubicBezTo>
                  <a:pt x="6217" y="2201"/>
                  <a:pt x="6401" y="2017"/>
                  <a:pt x="6401" y="1834"/>
                </a:cubicBezTo>
                <a:lnTo>
                  <a:pt x="6401" y="366"/>
                </a:lnTo>
                <a:cubicBezTo>
                  <a:pt x="6401" y="183"/>
                  <a:pt x="6217" y="0"/>
                  <a:pt x="6034" y="0"/>
                </a:cubicBezTo>
                <a:lnTo>
                  <a:pt x="3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720360" y="4536360"/>
            <a:ext cx="2304000" cy="792000"/>
          </a:xfrm>
          <a:custGeom>
            <a:avLst/>
            <a:gdLst/>
            <a:ahLst/>
            <a:rect l="0" t="0" r="r" b="b"/>
            <a:pathLst>
              <a:path w="6402" h="2202">
                <a:moveTo>
                  <a:pt x="366" y="0"/>
                </a:moveTo>
                <a:cubicBezTo>
                  <a:pt x="183" y="0"/>
                  <a:pt x="0" y="183"/>
                  <a:pt x="0" y="366"/>
                </a:cubicBezTo>
                <a:lnTo>
                  <a:pt x="0" y="1834"/>
                </a:lnTo>
                <a:cubicBezTo>
                  <a:pt x="0" y="2017"/>
                  <a:pt x="183" y="2201"/>
                  <a:pt x="366" y="2201"/>
                </a:cubicBezTo>
                <a:lnTo>
                  <a:pt x="6034" y="2201"/>
                </a:lnTo>
                <a:cubicBezTo>
                  <a:pt x="6217" y="2201"/>
                  <a:pt x="6401" y="2017"/>
                  <a:pt x="6401" y="1834"/>
                </a:cubicBezTo>
                <a:lnTo>
                  <a:pt x="6401" y="366"/>
                </a:lnTo>
                <a:cubicBezTo>
                  <a:pt x="6401" y="183"/>
                  <a:pt x="6217" y="0"/>
                  <a:pt x="6034" y="0"/>
                </a:cubicBezTo>
                <a:lnTo>
                  <a:pt x="3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Feature Extraction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3744360" y="2736360"/>
            <a:ext cx="2304000" cy="792000"/>
          </a:xfrm>
          <a:custGeom>
            <a:avLst/>
            <a:gdLst/>
            <a:ahLst/>
            <a:rect l="0" t="0" r="r" b="b"/>
            <a:pathLst>
              <a:path w="6402" h="2202">
                <a:moveTo>
                  <a:pt x="366" y="0"/>
                </a:moveTo>
                <a:cubicBezTo>
                  <a:pt x="183" y="0"/>
                  <a:pt x="0" y="183"/>
                  <a:pt x="0" y="366"/>
                </a:cubicBezTo>
                <a:lnTo>
                  <a:pt x="0" y="1834"/>
                </a:lnTo>
                <a:cubicBezTo>
                  <a:pt x="0" y="2017"/>
                  <a:pt x="183" y="2201"/>
                  <a:pt x="366" y="2201"/>
                </a:cubicBezTo>
                <a:lnTo>
                  <a:pt x="6034" y="2201"/>
                </a:lnTo>
                <a:cubicBezTo>
                  <a:pt x="6217" y="2201"/>
                  <a:pt x="6401" y="2017"/>
                  <a:pt x="6401" y="1834"/>
                </a:cubicBezTo>
                <a:lnTo>
                  <a:pt x="6401" y="366"/>
                </a:lnTo>
                <a:cubicBezTo>
                  <a:pt x="6401" y="183"/>
                  <a:pt x="6217" y="0"/>
                  <a:pt x="6034" y="0"/>
                </a:cubicBezTo>
                <a:lnTo>
                  <a:pt x="3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3780360" y="4536360"/>
            <a:ext cx="2304000" cy="792000"/>
          </a:xfrm>
          <a:custGeom>
            <a:avLst/>
            <a:gdLst/>
            <a:ahLst/>
            <a:rect l="0" t="0" r="r" b="b"/>
            <a:pathLst>
              <a:path w="6402" h="2202">
                <a:moveTo>
                  <a:pt x="366" y="0"/>
                </a:moveTo>
                <a:cubicBezTo>
                  <a:pt x="183" y="0"/>
                  <a:pt x="0" y="183"/>
                  <a:pt x="0" y="366"/>
                </a:cubicBezTo>
                <a:lnTo>
                  <a:pt x="0" y="1834"/>
                </a:lnTo>
                <a:cubicBezTo>
                  <a:pt x="0" y="2017"/>
                  <a:pt x="183" y="2201"/>
                  <a:pt x="366" y="2201"/>
                </a:cubicBezTo>
                <a:lnTo>
                  <a:pt x="6034" y="2201"/>
                </a:lnTo>
                <a:cubicBezTo>
                  <a:pt x="6217" y="2201"/>
                  <a:pt x="6401" y="2017"/>
                  <a:pt x="6401" y="1834"/>
                </a:cubicBezTo>
                <a:lnTo>
                  <a:pt x="6401" y="366"/>
                </a:lnTo>
                <a:cubicBezTo>
                  <a:pt x="6401" y="183"/>
                  <a:pt x="6217" y="0"/>
                  <a:pt x="6034" y="0"/>
                </a:cubicBezTo>
                <a:lnTo>
                  <a:pt x="3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Training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6876360" y="4536360"/>
            <a:ext cx="2304000" cy="792000"/>
          </a:xfrm>
          <a:custGeom>
            <a:avLst/>
            <a:gdLst/>
            <a:ahLst/>
            <a:rect l="0" t="0" r="r" b="b"/>
            <a:pathLst>
              <a:path w="6402" h="2202">
                <a:moveTo>
                  <a:pt x="366" y="0"/>
                </a:moveTo>
                <a:cubicBezTo>
                  <a:pt x="183" y="0"/>
                  <a:pt x="0" y="183"/>
                  <a:pt x="0" y="366"/>
                </a:cubicBezTo>
                <a:lnTo>
                  <a:pt x="0" y="1834"/>
                </a:lnTo>
                <a:cubicBezTo>
                  <a:pt x="0" y="2017"/>
                  <a:pt x="183" y="2201"/>
                  <a:pt x="366" y="2201"/>
                </a:cubicBezTo>
                <a:lnTo>
                  <a:pt x="6034" y="2201"/>
                </a:lnTo>
                <a:cubicBezTo>
                  <a:pt x="6217" y="2201"/>
                  <a:pt x="6401" y="2017"/>
                  <a:pt x="6401" y="1834"/>
                </a:cubicBezTo>
                <a:lnTo>
                  <a:pt x="6401" y="366"/>
                </a:lnTo>
                <a:cubicBezTo>
                  <a:pt x="6401" y="183"/>
                  <a:pt x="6217" y="0"/>
                  <a:pt x="6034" y="0"/>
                </a:cubicBezTo>
                <a:lnTo>
                  <a:pt x="3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Line 7"/>
          <p:cNvSpPr/>
          <p:nvPr/>
        </p:nvSpPr>
        <p:spPr>
          <a:xfrm flipH="1">
            <a:off x="3384000" y="504000"/>
            <a:ext cx="72000" cy="55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8"/>
          <p:cNvSpPr/>
          <p:nvPr/>
        </p:nvSpPr>
        <p:spPr>
          <a:xfrm flipH="1">
            <a:off x="6444000" y="504000"/>
            <a:ext cx="72000" cy="55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9"/>
          <p:cNvSpPr/>
          <p:nvPr/>
        </p:nvSpPr>
        <p:spPr>
          <a:xfrm>
            <a:off x="3096360" y="4860000"/>
            <a:ext cx="647640" cy="216000"/>
          </a:xfrm>
          <a:custGeom>
            <a:avLst/>
            <a:gdLst/>
            <a:ahLst/>
            <a:rect l="0" t="0" r="r" b="b"/>
            <a:pathLst>
              <a:path w="1801" h="602">
                <a:moveTo>
                  <a:pt x="0" y="150"/>
                </a:moveTo>
                <a:lnTo>
                  <a:pt x="1350" y="150"/>
                </a:lnTo>
                <a:lnTo>
                  <a:pt x="1350" y="0"/>
                </a:lnTo>
                <a:lnTo>
                  <a:pt x="1800" y="300"/>
                </a:lnTo>
                <a:lnTo>
                  <a:pt x="1350" y="601"/>
                </a:lnTo>
                <a:lnTo>
                  <a:pt x="13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0"/>
          <p:cNvSpPr/>
          <p:nvPr/>
        </p:nvSpPr>
        <p:spPr>
          <a:xfrm>
            <a:off x="6192360" y="4860360"/>
            <a:ext cx="647640" cy="216000"/>
          </a:xfrm>
          <a:custGeom>
            <a:avLst/>
            <a:gdLst/>
            <a:ahLst/>
            <a:rect l="0" t="0" r="r" b="b"/>
            <a:pathLst>
              <a:path w="1801" h="602">
                <a:moveTo>
                  <a:pt x="0" y="150"/>
                </a:moveTo>
                <a:lnTo>
                  <a:pt x="1350" y="150"/>
                </a:lnTo>
                <a:lnTo>
                  <a:pt x="1350" y="0"/>
                </a:lnTo>
                <a:lnTo>
                  <a:pt x="1800" y="300"/>
                </a:lnTo>
                <a:lnTo>
                  <a:pt x="1350" y="601"/>
                </a:lnTo>
                <a:lnTo>
                  <a:pt x="13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1"/>
          <p:cNvSpPr/>
          <p:nvPr/>
        </p:nvSpPr>
        <p:spPr>
          <a:xfrm>
            <a:off x="1656000" y="1764360"/>
            <a:ext cx="360000" cy="936000"/>
          </a:xfrm>
          <a:custGeom>
            <a:avLst/>
            <a:gdLst/>
            <a:ahLst/>
            <a:rect l="0" t="0" r="r" b="b"/>
            <a:pathLst>
              <a:path w="1002" h="2602">
                <a:moveTo>
                  <a:pt x="250" y="0"/>
                </a:moveTo>
                <a:lnTo>
                  <a:pt x="250" y="1950"/>
                </a:lnTo>
                <a:lnTo>
                  <a:pt x="0" y="1950"/>
                </a:lnTo>
                <a:lnTo>
                  <a:pt x="500" y="2601"/>
                </a:lnTo>
                <a:lnTo>
                  <a:pt x="1001" y="1950"/>
                </a:lnTo>
                <a:lnTo>
                  <a:pt x="750" y="195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2"/>
          <p:cNvSpPr/>
          <p:nvPr/>
        </p:nvSpPr>
        <p:spPr>
          <a:xfrm>
            <a:off x="1656360" y="3564720"/>
            <a:ext cx="360000" cy="936000"/>
          </a:xfrm>
          <a:custGeom>
            <a:avLst/>
            <a:gdLst/>
            <a:ahLst/>
            <a:rect l="0" t="0" r="r" b="b"/>
            <a:pathLst>
              <a:path w="1002" h="2602">
                <a:moveTo>
                  <a:pt x="250" y="0"/>
                </a:moveTo>
                <a:lnTo>
                  <a:pt x="250" y="1950"/>
                </a:lnTo>
                <a:lnTo>
                  <a:pt x="0" y="1950"/>
                </a:lnTo>
                <a:lnTo>
                  <a:pt x="500" y="2601"/>
                </a:lnTo>
                <a:lnTo>
                  <a:pt x="1001" y="1950"/>
                </a:lnTo>
                <a:lnTo>
                  <a:pt x="750" y="195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3"/>
          <p:cNvSpPr/>
          <p:nvPr/>
        </p:nvSpPr>
        <p:spPr>
          <a:xfrm>
            <a:off x="4644720" y="3565080"/>
            <a:ext cx="360000" cy="936000"/>
          </a:xfrm>
          <a:custGeom>
            <a:avLst/>
            <a:gdLst/>
            <a:ahLst/>
            <a:rect l="0" t="0" r="r" b="b"/>
            <a:pathLst>
              <a:path w="1002" h="2602">
                <a:moveTo>
                  <a:pt x="250" y="2601"/>
                </a:moveTo>
                <a:lnTo>
                  <a:pt x="250" y="651"/>
                </a:lnTo>
                <a:lnTo>
                  <a:pt x="0" y="651"/>
                </a:lnTo>
                <a:lnTo>
                  <a:pt x="500" y="0"/>
                </a:lnTo>
                <a:lnTo>
                  <a:pt x="1001" y="651"/>
                </a:lnTo>
                <a:lnTo>
                  <a:pt x="750" y="651"/>
                </a:lnTo>
                <a:lnTo>
                  <a:pt x="750" y="2601"/>
                </a:lnTo>
                <a:lnTo>
                  <a:pt x="250" y="26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TextShape 14"/>
          <p:cNvSpPr txBox="1"/>
          <p:nvPr/>
        </p:nvSpPr>
        <p:spPr>
          <a:xfrm>
            <a:off x="1080000" y="5616000"/>
            <a:ext cx="194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Initialization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15"/>
          <p:cNvSpPr txBox="1"/>
          <p:nvPr/>
        </p:nvSpPr>
        <p:spPr>
          <a:xfrm>
            <a:off x="4248000" y="5616000"/>
            <a:ext cx="147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16"/>
          <p:cNvSpPr txBox="1"/>
          <p:nvPr/>
        </p:nvSpPr>
        <p:spPr>
          <a:xfrm>
            <a:off x="7380000" y="5616000"/>
            <a:ext cx="147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17"/>
          <p:cNvSpPr txBox="1"/>
          <p:nvPr/>
        </p:nvSpPr>
        <p:spPr>
          <a:xfrm>
            <a:off x="1080000" y="6408000"/>
            <a:ext cx="77040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entatio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Steps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Sentim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sing Steps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Case Normalization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Change the case of all the words to lower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 Tokenization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Split the text into word tokens using pre-built tokenizer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Stemming/Lemmatization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Convert the word into its base form. Example: Studying -&gt; Study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Stopword Removal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Remove unwanted words like if, the, was, is, etc.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92520"/>
            <a:ext cx="9071640" cy="51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Stemming vs </a:t>
            </a: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Lemmatizati</a:t>
            </a: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008000"/>
            <a:ext cx="9071640" cy="51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Stemming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Stemming is a process which works by cutting off the end or the beginning of the word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takes into account a list of common prefixes and suffixes that can be found in an inflected word.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: 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studying -&gt; studi, crying -&gt; cri, waiting -&gt; wait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Stemming indiscriminately cuts off the ends which might be useful in some occassions but not always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Hence this process has its own limitation and generally it is less preferred.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Available tool/library -&gt; 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Porter Stemmer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module from Python’s NLTK library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70000"/>
            <a:ext cx="907164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Contd..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188000"/>
            <a:ext cx="9071640" cy="485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Lemmatization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Lemmatization takes into account the morphological analysis of the words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takes into account the detailed dictionary of the word where algorithm can look through to link the form back to its lemma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studies -&gt; {Third person, singular number, present tense of the verb ‘study’} -&gt; study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Lemma is a base form of all its inflection forms whereas stem isn’t. For example – ‘studying’, ‘studies’ all has base form has ‘study’ but the same is not true for its stemmed forms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Available tool/library -&gt; </a:t>
            </a: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WordNet Lemmatizer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module from Python’s NLTK library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2020-02-17T22:41:01Z</dcterms:created>
  <dc:creator/>
  <dc:description/>
  <dc:language>en-IN</dc:language>
  <cp:lastModifiedBy/>
  <dcterms:modified xsi:type="dcterms:W3CDTF">2020-02-21T11:12:27Z</dcterms:modified>
  <cp:revision>30</cp:revision>
  <dc:subject/>
  <dc:title/>
</cp:coreProperties>
</file>