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85" r:id="rId4"/>
    <p:sldId id="286" r:id="rId5"/>
    <p:sldId id="288" r:id="rId6"/>
    <p:sldId id="290" r:id="rId7"/>
    <p:sldId id="299" r:id="rId8"/>
    <p:sldId id="287" r:id="rId9"/>
    <p:sldId id="291" r:id="rId10"/>
    <p:sldId id="292" r:id="rId11"/>
    <p:sldId id="293" r:id="rId12"/>
    <p:sldId id="300" r:id="rId13"/>
    <p:sldId id="294" r:id="rId14"/>
    <p:sldId id="295" r:id="rId15"/>
    <p:sldId id="296" r:id="rId16"/>
    <p:sldId id="297" r:id="rId17"/>
    <p:sldId id="298" r:id="rId18"/>
    <p:sldId id="302" r:id="rId19"/>
    <p:sldId id="303" r:id="rId20"/>
    <p:sldId id="301" r:id="rId21"/>
    <p:sldId id="304" r:id="rId22"/>
    <p:sldId id="305" r:id="rId23"/>
    <p:sldId id="306" r:id="rId24"/>
    <p:sldId id="307" r:id="rId25"/>
    <p:sldId id="281" r:id="rId26"/>
    <p:sldId id="284" r:id="rId27"/>
  </p:sldIdLst>
  <p:sldSz cx="18288000" cy="10287000"/>
  <p:notesSz cx="6858000" cy="9144000"/>
  <p:embeddedFontLst>
    <p:embeddedFont>
      <p:font typeface="Calibri" panose="020F0502020204030204" pitchFamily="34" charset="0"/>
      <p:regular r:id="rId29"/>
      <p:bold r:id="rId30"/>
      <p:italic r:id="rId31"/>
      <p:boldItalic r:id="rId32"/>
    </p:embeddedFont>
    <p:embeddedFont>
      <p:font typeface="Open Sans Light" panose="020B0306030504020204" pitchFamily="34" charset="0"/>
      <p:regular r:id="rId33"/>
      <p:bold r:id="rId34"/>
      <p:italic r:id="rId35"/>
      <p:boldItalic r:id="rId36"/>
    </p:embeddedFont>
    <p:embeddedFont>
      <p:font typeface="Ubuntu" panose="020B0504030602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iPzs40NJY7gEMSmTLk79R8JVYPJ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varScale="1">
        <p:scale>
          <a:sx n="68" d="100"/>
          <a:sy n="68" d="100"/>
        </p:scale>
        <p:origin x="904" y="2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analyticsvidhya.com/blog/2019/08/11-important-model-evaluation-error-metrics/?utm_source=blog&amp;utm_medium=polynomial-regression-pyth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 name="Google Shape;2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 name="Google Shape;3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 is Y the target,</a:t>
            </a:r>
          </a:p>
          <a:p>
            <a:r>
              <a:rPr lang="en-US" sz="1100" b="1" i="1" u="none" strike="noStrike" cap="none" dirty="0">
                <a:solidFill>
                  <a:srgbClr val="000000"/>
                </a:solidFill>
                <a:effectLst/>
                <a:latin typeface="Arial"/>
                <a:ea typeface="Arial"/>
                <a:cs typeface="Arial"/>
                <a:sym typeface="Arial"/>
              </a:rPr>
              <a:t>          x</a:t>
            </a:r>
            <a:r>
              <a:rPr lang="en-US" sz="1100" b="0" i="0" u="none" strike="noStrike" cap="none" dirty="0">
                <a:solidFill>
                  <a:srgbClr val="000000"/>
                </a:solidFill>
                <a:effectLst/>
                <a:latin typeface="Arial"/>
                <a:ea typeface="Arial"/>
                <a:cs typeface="Arial"/>
                <a:sym typeface="Arial"/>
              </a:rPr>
              <a:t> is the predictor,</a:t>
            </a:r>
          </a:p>
          <a:p>
            <a:r>
              <a:rPr lang="en-US" sz="1100" b="1" i="0" u="none" strike="noStrike" cap="none" dirty="0">
                <a:solidFill>
                  <a:srgbClr val="000000"/>
                </a:solidFill>
                <a:effectLst/>
                <a:latin typeface="Arial"/>
                <a:ea typeface="Arial"/>
                <a:cs typeface="Arial"/>
                <a:sym typeface="Arial"/>
              </a:rPr>
              <a:t>          𝜃0</a:t>
            </a:r>
            <a:r>
              <a:rPr lang="en-US" sz="1100" b="0" i="0" u="none" strike="noStrike" cap="none" dirty="0">
                <a:solidFill>
                  <a:srgbClr val="000000"/>
                </a:solidFill>
                <a:effectLst/>
                <a:latin typeface="Arial"/>
                <a:ea typeface="Arial"/>
                <a:cs typeface="Arial"/>
                <a:sym typeface="Arial"/>
              </a:rPr>
              <a:t> is the bias,</a:t>
            </a:r>
          </a:p>
          <a:p>
            <a:r>
              <a:rPr lang="en-US" sz="1100" b="0" i="0" u="none" strike="noStrike" cap="none" dirty="0">
                <a:solidFill>
                  <a:srgbClr val="000000"/>
                </a:solidFill>
                <a:effectLst/>
                <a:latin typeface="Arial"/>
                <a:ea typeface="Arial"/>
                <a:cs typeface="Arial"/>
                <a:sym typeface="Arial"/>
              </a:rPr>
              <a:t>          and </a:t>
            </a:r>
            <a:r>
              <a:rPr lang="en-US" sz="1100" b="1" i="0" u="none" strike="noStrike" cap="none" dirty="0">
                <a:solidFill>
                  <a:srgbClr val="000000"/>
                </a:solidFill>
                <a:effectLst/>
                <a:latin typeface="Arial"/>
                <a:ea typeface="Arial"/>
                <a:cs typeface="Arial"/>
                <a:sym typeface="Arial"/>
              </a:rPr>
              <a:t>𝜃1</a:t>
            </a:r>
            <a:r>
              <a:rPr lang="en-US" sz="1100" b="0" i="0" u="none" strike="noStrike" cap="none" dirty="0">
                <a:solidFill>
                  <a:srgbClr val="000000"/>
                </a:solidFill>
                <a:effectLst/>
                <a:latin typeface="Arial"/>
                <a:ea typeface="Arial"/>
                <a:cs typeface="Arial"/>
                <a:sym typeface="Arial"/>
              </a:rPr>
              <a:t> is the weight in the regression equation</a:t>
            </a:r>
          </a:p>
        </p:txBody>
      </p:sp>
    </p:spTree>
    <p:extLst>
      <p:ext uri="{BB962C8B-B14F-4D97-AF65-F5344CB8AC3E}">
        <p14:creationId xmlns:p14="http://schemas.microsoft.com/office/powerpoint/2010/main" val="4292334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 </a:t>
            </a:r>
            <a:r>
              <a:rPr lang="en-US" sz="1100" b="1" i="0" u="none" strike="noStrike" cap="none" dirty="0">
                <a:solidFill>
                  <a:srgbClr val="000000"/>
                </a:solidFill>
                <a:effectLst/>
                <a:latin typeface="Arial"/>
                <a:ea typeface="Arial"/>
                <a:cs typeface="Arial"/>
                <a:sym typeface="Arial"/>
              </a:rPr>
              <a:t>𝜃0</a:t>
            </a:r>
            <a:r>
              <a:rPr lang="en-US" sz="1100" b="0" i="0" u="none" strike="noStrike" cap="none" dirty="0">
                <a:solidFill>
                  <a:srgbClr val="000000"/>
                </a:solidFill>
                <a:effectLst/>
                <a:latin typeface="Arial"/>
                <a:ea typeface="Arial"/>
                <a:cs typeface="Arial"/>
                <a:sym typeface="Arial"/>
              </a:rPr>
              <a:t> is the bias,</a:t>
            </a:r>
          </a:p>
          <a:p>
            <a:r>
              <a:rPr lang="en-US" sz="1100" b="0" i="0" u="none" strike="noStrike" cap="none" dirty="0">
                <a:solidFill>
                  <a:srgbClr val="000000"/>
                </a:solidFill>
                <a:effectLst/>
                <a:latin typeface="Arial"/>
                <a:ea typeface="Arial"/>
                <a:cs typeface="Arial"/>
                <a:sym typeface="Arial"/>
              </a:rPr>
              <a:t>          </a:t>
            </a:r>
            <a:r>
              <a:rPr lang="en-US" sz="1100" b="1" i="0" u="none" strike="noStrike" cap="none" dirty="0">
                <a:solidFill>
                  <a:srgbClr val="000000"/>
                </a:solidFill>
                <a:effectLst/>
                <a:latin typeface="Arial"/>
                <a:ea typeface="Arial"/>
                <a:cs typeface="Arial"/>
                <a:sym typeface="Arial"/>
              </a:rPr>
              <a:t>𝜃1, 𝜃2, …, 𝜃n</a:t>
            </a:r>
            <a:r>
              <a:rPr lang="en-US" sz="1100" b="0" i="0" u="none" strike="noStrike" cap="none" dirty="0">
                <a:solidFill>
                  <a:srgbClr val="000000"/>
                </a:solidFill>
                <a:effectLst/>
                <a:latin typeface="Arial"/>
                <a:ea typeface="Arial"/>
                <a:cs typeface="Arial"/>
                <a:sym typeface="Arial"/>
              </a:rPr>
              <a:t> are the weights in the equation of the polynomial regression,</a:t>
            </a:r>
          </a:p>
          <a:p>
            <a:r>
              <a:rPr lang="en-US" sz="1100" b="0" i="0" u="none" strike="noStrike" cap="none" dirty="0">
                <a:solidFill>
                  <a:srgbClr val="000000"/>
                </a:solidFill>
                <a:effectLst/>
                <a:latin typeface="Arial"/>
                <a:ea typeface="Arial"/>
                <a:cs typeface="Arial"/>
                <a:sym typeface="Arial"/>
              </a:rPr>
              <a:t>          and </a:t>
            </a:r>
            <a:r>
              <a:rPr lang="en-US" sz="1100" b="1" i="1" u="none" strike="noStrike" cap="none" dirty="0">
                <a:solidFill>
                  <a:srgbClr val="000000"/>
                </a:solidFill>
                <a:effectLst/>
                <a:latin typeface="Arial"/>
                <a:ea typeface="Arial"/>
                <a:cs typeface="Arial"/>
                <a:sym typeface="Arial"/>
              </a:rPr>
              <a:t>n</a:t>
            </a:r>
            <a:r>
              <a:rPr lang="en-US" sz="1100" b="0" i="0" u="none" strike="noStrike" cap="none" dirty="0">
                <a:solidFill>
                  <a:srgbClr val="000000"/>
                </a:solidFill>
                <a:effectLst/>
                <a:latin typeface="Arial"/>
                <a:ea typeface="Arial"/>
                <a:cs typeface="Arial"/>
                <a:sym typeface="Arial"/>
              </a:rPr>
              <a:t> is the degree of the polynomial</a:t>
            </a:r>
          </a:p>
        </p:txBody>
      </p:sp>
    </p:spTree>
    <p:extLst>
      <p:ext uri="{BB962C8B-B14F-4D97-AF65-F5344CB8AC3E}">
        <p14:creationId xmlns:p14="http://schemas.microsoft.com/office/powerpoint/2010/main" val="539617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Here, you can see that the linear regression model is not able to fit the data properly and the </a:t>
            </a:r>
            <a:r>
              <a:rPr lang="en-US" sz="1100" b="0" i="0" u="none" strike="noStrike" cap="none" dirty="0">
                <a:solidFill>
                  <a:srgbClr val="000000"/>
                </a:solidFill>
                <a:effectLst/>
                <a:latin typeface="Arial"/>
                <a:ea typeface="Arial"/>
                <a:cs typeface="Arial"/>
                <a:sym typeface="Arial"/>
                <a:hlinkClick r:id="rId3"/>
              </a:rPr>
              <a:t>RMSE (Root Mean Squared Error)</a:t>
            </a:r>
            <a:r>
              <a:rPr lang="en-US" sz="1100" b="0" i="0" u="none" strike="noStrike" cap="none" dirty="0">
                <a:solidFill>
                  <a:srgbClr val="000000"/>
                </a:solidFill>
                <a:effectLst/>
                <a:latin typeface="Arial"/>
                <a:ea typeface="Arial"/>
                <a:cs typeface="Arial"/>
                <a:sym typeface="Arial"/>
              </a:rPr>
              <a:t> is also very high.</a:t>
            </a:r>
            <a:endParaRPr lang="en-US" dirty="0"/>
          </a:p>
        </p:txBody>
      </p:sp>
    </p:spTree>
    <p:extLst>
      <p:ext uri="{BB962C8B-B14F-4D97-AF65-F5344CB8AC3E}">
        <p14:creationId xmlns:p14="http://schemas.microsoft.com/office/powerpoint/2010/main" val="3287571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pic>
        <p:nvPicPr>
          <p:cNvPr id="12" name="Google Shape;12;p11"/>
          <p:cNvPicPr preferRelativeResize="0"/>
          <p:nvPr/>
        </p:nvPicPr>
        <p:blipFill rotWithShape="1">
          <a:blip r:embed="rId2">
            <a:alphaModFix/>
          </a:blip>
          <a:srcRect/>
          <a:stretch/>
        </p:blipFill>
        <p:spPr>
          <a:xfrm>
            <a:off x="1561841" y="334691"/>
            <a:ext cx="1562359" cy="1562359"/>
          </a:xfrm>
          <a:prstGeom prst="rect">
            <a:avLst/>
          </a:prstGeom>
          <a:noFill/>
          <a:ln>
            <a:noFill/>
          </a:ln>
        </p:spPr>
      </p:pic>
      <p:pic>
        <p:nvPicPr>
          <p:cNvPr id="13" name="Google Shape;13;p11"/>
          <p:cNvPicPr preferRelativeResize="0"/>
          <p:nvPr/>
        </p:nvPicPr>
        <p:blipFill rotWithShape="1">
          <a:blip r:embed="rId3">
            <a:alphaModFix/>
          </a:blip>
          <a:srcRect/>
          <a:stretch/>
        </p:blipFill>
        <p:spPr>
          <a:xfrm>
            <a:off x="238926" y="187388"/>
            <a:ext cx="1285074" cy="185696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1"/>
        <p:cNvGrpSpPr/>
        <p:nvPr/>
      </p:nvGrpSpPr>
      <p:grpSpPr>
        <a:xfrm>
          <a:off x="0" y="0"/>
          <a:ext cx="0" cy="0"/>
          <a:chOff x="0" y="0"/>
          <a:chExt cx="0" cy="0"/>
        </a:xfrm>
      </p:grpSpPr>
      <p:pic>
        <p:nvPicPr>
          <p:cNvPr id="12" name="Google Shape;12;p11"/>
          <p:cNvPicPr preferRelativeResize="0"/>
          <p:nvPr/>
        </p:nvPicPr>
        <p:blipFill rotWithShape="1">
          <a:blip r:embed="rId2">
            <a:alphaModFix/>
          </a:blip>
          <a:srcRect/>
          <a:stretch/>
        </p:blipFill>
        <p:spPr>
          <a:xfrm>
            <a:off x="1561841" y="334691"/>
            <a:ext cx="1562359" cy="1562359"/>
          </a:xfrm>
          <a:prstGeom prst="rect">
            <a:avLst/>
          </a:prstGeom>
          <a:noFill/>
          <a:ln>
            <a:noFill/>
          </a:ln>
        </p:spPr>
      </p:pic>
      <p:pic>
        <p:nvPicPr>
          <p:cNvPr id="13" name="Google Shape;13;p11"/>
          <p:cNvPicPr preferRelativeResize="0"/>
          <p:nvPr/>
        </p:nvPicPr>
        <p:blipFill rotWithShape="1">
          <a:blip r:embed="rId3">
            <a:alphaModFix/>
          </a:blip>
          <a:srcRect/>
          <a:stretch/>
        </p:blipFill>
        <p:spPr>
          <a:xfrm>
            <a:off x="238926" y="187388"/>
            <a:ext cx="1285074" cy="1856966"/>
          </a:xfrm>
          <a:prstGeom prst="rect">
            <a:avLst/>
          </a:prstGeom>
          <a:noFill/>
          <a:ln>
            <a:noFill/>
          </a:ln>
        </p:spPr>
      </p:pic>
    </p:spTree>
    <p:extLst>
      <p:ext uri="{BB962C8B-B14F-4D97-AF65-F5344CB8AC3E}">
        <p14:creationId xmlns:p14="http://schemas.microsoft.com/office/powerpoint/2010/main" val="360878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4"/>
        <p:cNvGrpSpPr/>
        <p:nvPr/>
      </p:nvGrpSpPr>
      <p:grpSpPr>
        <a:xfrm>
          <a:off x="0" y="0"/>
          <a:ext cx="0" cy="0"/>
          <a:chOff x="0" y="0"/>
          <a:chExt cx="0" cy="0"/>
        </a:xfrm>
      </p:grpSpPr>
      <p:sp>
        <p:nvSpPr>
          <p:cNvPr id="17" name="Google Shape;17;p10"/>
          <p:cNvSpPr txBox="1">
            <a:spLocks noGrp="1"/>
          </p:cNvSpPr>
          <p:nvPr>
            <p:ph type="ctrTitle"/>
          </p:nvPr>
        </p:nvSpPr>
        <p:spPr>
          <a:xfrm>
            <a:off x="6721207" y="6766122"/>
            <a:ext cx="10687561" cy="1470025"/>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sz="6000" b="1">
                <a:latin typeface="Ubuntu"/>
                <a:ea typeface="Ubuntu"/>
                <a:cs typeface="Ubuntu"/>
                <a:sym typeface="Ubuntu"/>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8" name="Google Shape;18;p10"/>
          <p:cNvPicPr preferRelativeResize="0"/>
          <p:nvPr/>
        </p:nvPicPr>
        <p:blipFill rotWithShape="1">
          <a:blip r:embed="rId2">
            <a:alphaModFix/>
          </a:blip>
          <a:srcRect/>
          <a:stretch/>
        </p:blipFill>
        <p:spPr>
          <a:xfrm>
            <a:off x="15629277" y="4865413"/>
            <a:ext cx="1562359" cy="1562359"/>
          </a:xfrm>
          <a:prstGeom prst="rect">
            <a:avLst/>
          </a:prstGeom>
          <a:noFill/>
          <a:ln>
            <a:noFill/>
          </a:ln>
        </p:spPr>
      </p:pic>
      <p:pic>
        <p:nvPicPr>
          <p:cNvPr id="19" name="Google Shape;19;p10"/>
          <p:cNvPicPr preferRelativeResize="0"/>
          <p:nvPr/>
        </p:nvPicPr>
        <p:blipFill rotWithShape="1">
          <a:blip r:embed="rId3">
            <a:alphaModFix/>
          </a:blip>
          <a:srcRect/>
          <a:stretch/>
        </p:blipFill>
        <p:spPr>
          <a:xfrm>
            <a:off x="13851071" y="4865413"/>
            <a:ext cx="1285074" cy="1856966"/>
          </a:xfrm>
          <a:prstGeom prst="rect">
            <a:avLst/>
          </a:prstGeom>
          <a:noFill/>
          <a:ln>
            <a:noFill/>
          </a:ln>
        </p:spPr>
      </p:pic>
      <p:sp>
        <p:nvSpPr>
          <p:cNvPr id="20" name="Google Shape;20;p10"/>
          <p:cNvSpPr txBox="1">
            <a:spLocks noGrp="1"/>
          </p:cNvSpPr>
          <p:nvPr>
            <p:ph type="dt" idx="10"/>
          </p:nvPr>
        </p:nvSpPr>
        <p:spPr>
          <a:xfrm>
            <a:off x="572172" y="9777658"/>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5953633" y="9777658"/>
            <a:ext cx="8539975" cy="2787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15944980" y="9734486"/>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2400"/>
              <a:buNone/>
              <a:defRPr sz="2400" b="0" i="0" u="none" strike="noStrike" cap="none">
                <a:solidFill>
                  <a:srgbClr val="888888"/>
                </a:solidFill>
                <a:latin typeface="Ubuntu"/>
                <a:ea typeface="Ubuntu"/>
                <a:cs typeface="Ubuntu"/>
                <a:sym typeface="Ubuntu"/>
              </a:defRPr>
            </a:lvl1pPr>
            <a:lvl2pPr marL="0" lvl="1" indent="0" algn="r">
              <a:lnSpc>
                <a:spcPct val="100000"/>
              </a:lnSpc>
              <a:spcBef>
                <a:spcPts val="0"/>
              </a:spcBef>
              <a:spcAft>
                <a:spcPts val="0"/>
              </a:spcAft>
              <a:buSzPts val="2400"/>
              <a:buNone/>
              <a:defRPr sz="2400" b="0" i="0" u="none" strike="noStrike" cap="none">
                <a:solidFill>
                  <a:srgbClr val="888888"/>
                </a:solidFill>
                <a:latin typeface="Ubuntu"/>
                <a:ea typeface="Ubuntu"/>
                <a:cs typeface="Ubuntu"/>
                <a:sym typeface="Ubuntu"/>
              </a:defRPr>
            </a:lvl2pPr>
            <a:lvl3pPr marL="0" lvl="2" indent="0" algn="r">
              <a:lnSpc>
                <a:spcPct val="100000"/>
              </a:lnSpc>
              <a:spcBef>
                <a:spcPts val="0"/>
              </a:spcBef>
              <a:spcAft>
                <a:spcPts val="0"/>
              </a:spcAft>
              <a:buSzPts val="2400"/>
              <a:buNone/>
              <a:defRPr sz="2400" b="0" i="0" u="none" strike="noStrike" cap="none">
                <a:solidFill>
                  <a:srgbClr val="888888"/>
                </a:solidFill>
                <a:latin typeface="Ubuntu"/>
                <a:ea typeface="Ubuntu"/>
                <a:cs typeface="Ubuntu"/>
                <a:sym typeface="Ubuntu"/>
              </a:defRPr>
            </a:lvl3pPr>
            <a:lvl4pPr marL="0" lvl="3" indent="0" algn="r">
              <a:lnSpc>
                <a:spcPct val="100000"/>
              </a:lnSpc>
              <a:spcBef>
                <a:spcPts val="0"/>
              </a:spcBef>
              <a:spcAft>
                <a:spcPts val="0"/>
              </a:spcAft>
              <a:buSzPts val="2400"/>
              <a:buNone/>
              <a:defRPr sz="2400" b="0" i="0" u="none" strike="noStrike" cap="none">
                <a:solidFill>
                  <a:srgbClr val="888888"/>
                </a:solidFill>
                <a:latin typeface="Ubuntu"/>
                <a:ea typeface="Ubuntu"/>
                <a:cs typeface="Ubuntu"/>
                <a:sym typeface="Ubuntu"/>
              </a:defRPr>
            </a:lvl4pPr>
            <a:lvl5pPr marL="0" lvl="4" indent="0" algn="r">
              <a:lnSpc>
                <a:spcPct val="100000"/>
              </a:lnSpc>
              <a:spcBef>
                <a:spcPts val="0"/>
              </a:spcBef>
              <a:spcAft>
                <a:spcPts val="0"/>
              </a:spcAft>
              <a:buSzPts val="2400"/>
              <a:buNone/>
              <a:defRPr sz="2400" b="0" i="0" u="none" strike="noStrike" cap="none">
                <a:solidFill>
                  <a:srgbClr val="888888"/>
                </a:solidFill>
                <a:latin typeface="Ubuntu"/>
                <a:ea typeface="Ubuntu"/>
                <a:cs typeface="Ubuntu"/>
                <a:sym typeface="Ubuntu"/>
              </a:defRPr>
            </a:lvl5pPr>
            <a:lvl6pPr marL="0" lvl="5" indent="0" algn="r">
              <a:lnSpc>
                <a:spcPct val="100000"/>
              </a:lnSpc>
              <a:spcBef>
                <a:spcPts val="0"/>
              </a:spcBef>
              <a:spcAft>
                <a:spcPts val="0"/>
              </a:spcAft>
              <a:buSzPts val="2400"/>
              <a:buNone/>
              <a:defRPr sz="2400" b="0" i="0" u="none" strike="noStrike" cap="none">
                <a:solidFill>
                  <a:srgbClr val="888888"/>
                </a:solidFill>
                <a:latin typeface="Ubuntu"/>
                <a:ea typeface="Ubuntu"/>
                <a:cs typeface="Ubuntu"/>
                <a:sym typeface="Ubuntu"/>
              </a:defRPr>
            </a:lvl6pPr>
            <a:lvl7pPr marL="0" lvl="6" indent="0" algn="r">
              <a:lnSpc>
                <a:spcPct val="100000"/>
              </a:lnSpc>
              <a:spcBef>
                <a:spcPts val="0"/>
              </a:spcBef>
              <a:spcAft>
                <a:spcPts val="0"/>
              </a:spcAft>
              <a:buSzPts val="2400"/>
              <a:buNone/>
              <a:defRPr sz="2400" b="0" i="0" u="none" strike="noStrike" cap="none">
                <a:solidFill>
                  <a:srgbClr val="888888"/>
                </a:solidFill>
                <a:latin typeface="Ubuntu"/>
                <a:ea typeface="Ubuntu"/>
                <a:cs typeface="Ubuntu"/>
                <a:sym typeface="Ubuntu"/>
              </a:defRPr>
            </a:lvl7pPr>
            <a:lvl8pPr marL="0" lvl="7" indent="0" algn="r">
              <a:lnSpc>
                <a:spcPct val="100000"/>
              </a:lnSpc>
              <a:spcBef>
                <a:spcPts val="0"/>
              </a:spcBef>
              <a:spcAft>
                <a:spcPts val="0"/>
              </a:spcAft>
              <a:buSzPts val="2400"/>
              <a:buNone/>
              <a:defRPr sz="2400" b="0" i="0" u="none" strike="noStrike" cap="none">
                <a:solidFill>
                  <a:srgbClr val="888888"/>
                </a:solidFill>
                <a:latin typeface="Ubuntu"/>
                <a:ea typeface="Ubuntu"/>
                <a:cs typeface="Ubuntu"/>
                <a:sym typeface="Ubuntu"/>
              </a:defRPr>
            </a:lvl8pPr>
            <a:lvl9pPr marL="0" lvl="8" indent="0" algn="r">
              <a:lnSpc>
                <a:spcPct val="100000"/>
              </a:lnSpc>
              <a:spcBef>
                <a:spcPts val="0"/>
              </a:spcBef>
              <a:spcAft>
                <a:spcPts val="0"/>
              </a:spcAft>
              <a:buSzPts val="2400"/>
              <a:buNone/>
              <a:defRPr sz="2400" b="0" i="0" u="none" strike="noStrike" cap="none">
                <a:solidFill>
                  <a:srgbClr val="888888"/>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US"/>
              <a:t>‹#›</a:t>
            </a:fld>
            <a:endParaRPr/>
          </a:p>
        </p:txBody>
      </p:sp>
      <p:pic>
        <p:nvPicPr>
          <p:cNvPr id="23" name="Google Shape;23;p10" descr="Download For The Ultimate In Modern Design - Graphic Design PNG Image with  No Background - PNGkey.com"/>
          <p:cNvPicPr preferRelativeResize="0"/>
          <p:nvPr/>
        </p:nvPicPr>
        <p:blipFill rotWithShape="1">
          <a:blip r:embed="rId4">
            <a:alphaModFix/>
          </a:blip>
          <a:srcRect/>
          <a:stretch/>
        </p:blipFill>
        <p:spPr>
          <a:xfrm rot="8074006">
            <a:off x="621714" y="3221920"/>
            <a:ext cx="6356195" cy="7286370"/>
          </a:xfrm>
          <a:prstGeom prst="rect">
            <a:avLst/>
          </a:prstGeom>
          <a:noFill/>
          <a:ln>
            <a:noFill/>
          </a:ln>
        </p:spPr>
      </p:pic>
      <p:grpSp>
        <p:nvGrpSpPr>
          <p:cNvPr id="24" name="Google Shape;24;p10"/>
          <p:cNvGrpSpPr/>
          <p:nvPr/>
        </p:nvGrpSpPr>
        <p:grpSpPr>
          <a:xfrm>
            <a:off x="13481998" y="-1717410"/>
            <a:ext cx="5856919" cy="5865664"/>
            <a:chOff x="13481998" y="-1717410"/>
            <a:chExt cx="5856919" cy="5865664"/>
          </a:xfrm>
        </p:grpSpPr>
        <p:pic>
          <p:nvPicPr>
            <p:cNvPr id="25" name="Google Shape;25;p10" descr="Download For The Ultimate In Modern Design - Graphic Design PNG Image with  No Background - PNGkey.com"/>
            <p:cNvPicPr preferRelativeResize="0"/>
            <p:nvPr/>
          </p:nvPicPr>
          <p:blipFill rotWithShape="1">
            <a:blip r:embed="rId4">
              <a:alphaModFix/>
            </a:blip>
            <a:srcRect l="46569" t="33915" b="-1067"/>
            <a:stretch/>
          </p:blipFill>
          <p:spPr>
            <a:xfrm rot="-2685798">
              <a:off x="14712365" y="-1231080"/>
              <a:ext cx="3396184" cy="4893004"/>
            </a:xfrm>
            <a:prstGeom prst="rect">
              <a:avLst/>
            </a:prstGeom>
            <a:noFill/>
            <a:ln>
              <a:noFill/>
            </a:ln>
          </p:spPr>
        </p:pic>
        <p:sp>
          <p:nvSpPr>
            <p:cNvPr id="26" name="Google Shape;26;p10"/>
            <p:cNvSpPr/>
            <p:nvPr/>
          </p:nvSpPr>
          <p:spPr>
            <a:xfrm>
              <a:off x="13504299" y="334691"/>
              <a:ext cx="568540" cy="104806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4"/>
        <p:cNvGrpSpPr/>
        <p:nvPr/>
      </p:nvGrpSpPr>
      <p:grpSpPr>
        <a:xfrm>
          <a:off x="0" y="0"/>
          <a:ext cx="0" cy="0"/>
          <a:chOff x="0" y="0"/>
          <a:chExt cx="0" cy="0"/>
        </a:xfrm>
      </p:grpSpPr>
      <p:sp>
        <p:nvSpPr>
          <p:cNvPr id="17" name="Google Shape;17;p10"/>
          <p:cNvSpPr txBox="1">
            <a:spLocks noGrp="1"/>
          </p:cNvSpPr>
          <p:nvPr>
            <p:ph type="ctrTitle"/>
          </p:nvPr>
        </p:nvSpPr>
        <p:spPr>
          <a:xfrm>
            <a:off x="1561841" y="317378"/>
            <a:ext cx="7772400" cy="1470025"/>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sz="6000" b="1">
                <a:latin typeface="Ubuntu"/>
                <a:ea typeface="Ubuntu"/>
                <a:cs typeface="Ubuntu"/>
                <a:sym typeface="Ubuntu"/>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pic>
        <p:nvPicPr>
          <p:cNvPr id="19" name="Google Shape;19;p10"/>
          <p:cNvPicPr preferRelativeResize="0"/>
          <p:nvPr/>
        </p:nvPicPr>
        <p:blipFill rotWithShape="1">
          <a:blip r:embed="rId2">
            <a:alphaModFix/>
          </a:blip>
          <a:srcRect/>
          <a:stretch/>
        </p:blipFill>
        <p:spPr>
          <a:xfrm>
            <a:off x="10455789" y="242357"/>
            <a:ext cx="1285074" cy="1856966"/>
          </a:xfrm>
          <a:prstGeom prst="rect">
            <a:avLst/>
          </a:prstGeom>
          <a:noFill/>
          <a:ln>
            <a:noFill/>
          </a:ln>
        </p:spPr>
      </p:pic>
      <p:sp>
        <p:nvSpPr>
          <p:cNvPr id="20" name="Google Shape;20;p10"/>
          <p:cNvSpPr txBox="1">
            <a:spLocks noGrp="1"/>
          </p:cNvSpPr>
          <p:nvPr>
            <p:ph type="dt" idx="10"/>
          </p:nvPr>
        </p:nvSpPr>
        <p:spPr>
          <a:xfrm>
            <a:off x="572172" y="9777658"/>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5953633" y="9777658"/>
            <a:ext cx="8539975" cy="2787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15944980" y="9734486"/>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2400"/>
              <a:buNone/>
              <a:defRPr sz="2400" b="0" i="0" u="none" strike="noStrike" cap="none">
                <a:solidFill>
                  <a:srgbClr val="888888"/>
                </a:solidFill>
                <a:latin typeface="Ubuntu"/>
                <a:ea typeface="Ubuntu"/>
                <a:cs typeface="Ubuntu"/>
                <a:sym typeface="Ubuntu"/>
              </a:defRPr>
            </a:lvl1pPr>
            <a:lvl2pPr marL="0" lvl="1" indent="0" algn="r">
              <a:lnSpc>
                <a:spcPct val="100000"/>
              </a:lnSpc>
              <a:spcBef>
                <a:spcPts val="0"/>
              </a:spcBef>
              <a:spcAft>
                <a:spcPts val="0"/>
              </a:spcAft>
              <a:buSzPts val="2400"/>
              <a:buNone/>
              <a:defRPr sz="2400" b="0" i="0" u="none" strike="noStrike" cap="none">
                <a:solidFill>
                  <a:srgbClr val="888888"/>
                </a:solidFill>
                <a:latin typeface="Ubuntu"/>
                <a:ea typeface="Ubuntu"/>
                <a:cs typeface="Ubuntu"/>
                <a:sym typeface="Ubuntu"/>
              </a:defRPr>
            </a:lvl2pPr>
            <a:lvl3pPr marL="0" lvl="2" indent="0" algn="r">
              <a:lnSpc>
                <a:spcPct val="100000"/>
              </a:lnSpc>
              <a:spcBef>
                <a:spcPts val="0"/>
              </a:spcBef>
              <a:spcAft>
                <a:spcPts val="0"/>
              </a:spcAft>
              <a:buSzPts val="2400"/>
              <a:buNone/>
              <a:defRPr sz="2400" b="0" i="0" u="none" strike="noStrike" cap="none">
                <a:solidFill>
                  <a:srgbClr val="888888"/>
                </a:solidFill>
                <a:latin typeface="Ubuntu"/>
                <a:ea typeface="Ubuntu"/>
                <a:cs typeface="Ubuntu"/>
                <a:sym typeface="Ubuntu"/>
              </a:defRPr>
            </a:lvl3pPr>
            <a:lvl4pPr marL="0" lvl="3" indent="0" algn="r">
              <a:lnSpc>
                <a:spcPct val="100000"/>
              </a:lnSpc>
              <a:spcBef>
                <a:spcPts val="0"/>
              </a:spcBef>
              <a:spcAft>
                <a:spcPts val="0"/>
              </a:spcAft>
              <a:buSzPts val="2400"/>
              <a:buNone/>
              <a:defRPr sz="2400" b="0" i="0" u="none" strike="noStrike" cap="none">
                <a:solidFill>
                  <a:srgbClr val="888888"/>
                </a:solidFill>
                <a:latin typeface="Ubuntu"/>
                <a:ea typeface="Ubuntu"/>
                <a:cs typeface="Ubuntu"/>
                <a:sym typeface="Ubuntu"/>
              </a:defRPr>
            </a:lvl4pPr>
            <a:lvl5pPr marL="0" lvl="4" indent="0" algn="r">
              <a:lnSpc>
                <a:spcPct val="100000"/>
              </a:lnSpc>
              <a:spcBef>
                <a:spcPts val="0"/>
              </a:spcBef>
              <a:spcAft>
                <a:spcPts val="0"/>
              </a:spcAft>
              <a:buSzPts val="2400"/>
              <a:buNone/>
              <a:defRPr sz="2400" b="0" i="0" u="none" strike="noStrike" cap="none">
                <a:solidFill>
                  <a:srgbClr val="888888"/>
                </a:solidFill>
                <a:latin typeface="Ubuntu"/>
                <a:ea typeface="Ubuntu"/>
                <a:cs typeface="Ubuntu"/>
                <a:sym typeface="Ubuntu"/>
              </a:defRPr>
            </a:lvl5pPr>
            <a:lvl6pPr marL="0" lvl="5" indent="0" algn="r">
              <a:lnSpc>
                <a:spcPct val="100000"/>
              </a:lnSpc>
              <a:spcBef>
                <a:spcPts val="0"/>
              </a:spcBef>
              <a:spcAft>
                <a:spcPts val="0"/>
              </a:spcAft>
              <a:buSzPts val="2400"/>
              <a:buNone/>
              <a:defRPr sz="2400" b="0" i="0" u="none" strike="noStrike" cap="none">
                <a:solidFill>
                  <a:srgbClr val="888888"/>
                </a:solidFill>
                <a:latin typeface="Ubuntu"/>
                <a:ea typeface="Ubuntu"/>
                <a:cs typeface="Ubuntu"/>
                <a:sym typeface="Ubuntu"/>
              </a:defRPr>
            </a:lvl6pPr>
            <a:lvl7pPr marL="0" lvl="6" indent="0" algn="r">
              <a:lnSpc>
                <a:spcPct val="100000"/>
              </a:lnSpc>
              <a:spcBef>
                <a:spcPts val="0"/>
              </a:spcBef>
              <a:spcAft>
                <a:spcPts val="0"/>
              </a:spcAft>
              <a:buSzPts val="2400"/>
              <a:buNone/>
              <a:defRPr sz="2400" b="0" i="0" u="none" strike="noStrike" cap="none">
                <a:solidFill>
                  <a:srgbClr val="888888"/>
                </a:solidFill>
                <a:latin typeface="Ubuntu"/>
                <a:ea typeface="Ubuntu"/>
                <a:cs typeface="Ubuntu"/>
                <a:sym typeface="Ubuntu"/>
              </a:defRPr>
            </a:lvl7pPr>
            <a:lvl8pPr marL="0" lvl="7" indent="0" algn="r">
              <a:lnSpc>
                <a:spcPct val="100000"/>
              </a:lnSpc>
              <a:spcBef>
                <a:spcPts val="0"/>
              </a:spcBef>
              <a:spcAft>
                <a:spcPts val="0"/>
              </a:spcAft>
              <a:buSzPts val="2400"/>
              <a:buNone/>
              <a:defRPr sz="2400" b="0" i="0" u="none" strike="noStrike" cap="none">
                <a:solidFill>
                  <a:srgbClr val="888888"/>
                </a:solidFill>
                <a:latin typeface="Ubuntu"/>
                <a:ea typeface="Ubuntu"/>
                <a:cs typeface="Ubuntu"/>
                <a:sym typeface="Ubuntu"/>
              </a:defRPr>
            </a:lvl8pPr>
            <a:lvl9pPr marL="0" lvl="8" indent="0" algn="r">
              <a:lnSpc>
                <a:spcPct val="100000"/>
              </a:lnSpc>
              <a:spcBef>
                <a:spcPts val="0"/>
              </a:spcBef>
              <a:spcAft>
                <a:spcPts val="0"/>
              </a:spcAft>
              <a:buSzPts val="2400"/>
              <a:buNone/>
              <a:defRPr sz="2400" b="0" i="0" u="none" strike="noStrike" cap="none">
                <a:solidFill>
                  <a:srgbClr val="888888"/>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US"/>
              <a:t>‹#›</a:t>
            </a:fld>
            <a:endParaRPr/>
          </a:p>
        </p:txBody>
      </p:sp>
      <p:grpSp>
        <p:nvGrpSpPr>
          <p:cNvPr id="24" name="Google Shape;24;p10"/>
          <p:cNvGrpSpPr/>
          <p:nvPr/>
        </p:nvGrpSpPr>
        <p:grpSpPr>
          <a:xfrm>
            <a:off x="13481998" y="-1717410"/>
            <a:ext cx="5856919" cy="5865664"/>
            <a:chOff x="13481998" y="-1717410"/>
            <a:chExt cx="5856919" cy="5865664"/>
          </a:xfrm>
        </p:grpSpPr>
        <p:pic>
          <p:nvPicPr>
            <p:cNvPr id="25" name="Google Shape;25;p10" descr="Download For The Ultimate In Modern Design - Graphic Design PNG Image with  No Background - PNGkey.com"/>
            <p:cNvPicPr preferRelativeResize="0"/>
            <p:nvPr/>
          </p:nvPicPr>
          <p:blipFill rotWithShape="1">
            <a:blip r:embed="rId3">
              <a:alphaModFix/>
            </a:blip>
            <a:srcRect l="46569" t="33915" b="-1067"/>
            <a:stretch/>
          </p:blipFill>
          <p:spPr>
            <a:xfrm rot="-2685798">
              <a:off x="14712365" y="-1231080"/>
              <a:ext cx="3396184" cy="4893004"/>
            </a:xfrm>
            <a:prstGeom prst="rect">
              <a:avLst/>
            </a:prstGeom>
            <a:noFill/>
            <a:ln>
              <a:noFill/>
            </a:ln>
          </p:spPr>
        </p:pic>
        <p:sp>
          <p:nvSpPr>
            <p:cNvPr id="26" name="Google Shape;26;p10"/>
            <p:cNvSpPr/>
            <p:nvPr/>
          </p:nvSpPr>
          <p:spPr>
            <a:xfrm>
              <a:off x="13504299" y="334691"/>
              <a:ext cx="568540" cy="104806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sp>
        <p:nvSpPr>
          <p:cNvPr id="3" name="Content Placeholder 2">
            <a:extLst>
              <a:ext uri="{FF2B5EF4-FFF2-40B4-BE49-F238E27FC236}">
                <a16:creationId xmlns:a16="http://schemas.microsoft.com/office/drawing/2014/main" id="{9340F791-477D-7D4C-8756-A362C0279F64}"/>
              </a:ext>
            </a:extLst>
          </p:cNvPr>
          <p:cNvSpPr>
            <a:spLocks noGrp="1"/>
          </p:cNvSpPr>
          <p:nvPr>
            <p:ph sz="quarter" idx="13"/>
          </p:nvPr>
        </p:nvSpPr>
        <p:spPr>
          <a:xfrm>
            <a:off x="1561841" y="2830513"/>
            <a:ext cx="14528082" cy="6330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8" name="Google Shape;18;p10"/>
          <p:cNvPicPr preferRelativeResize="0"/>
          <p:nvPr/>
        </p:nvPicPr>
        <p:blipFill rotWithShape="1">
          <a:blip r:embed="rId4">
            <a:alphaModFix/>
          </a:blip>
          <a:srcRect/>
          <a:stretch/>
        </p:blipFill>
        <p:spPr>
          <a:xfrm>
            <a:off x="12226210" y="271210"/>
            <a:ext cx="1562359" cy="1562359"/>
          </a:xfrm>
          <a:prstGeom prst="rect">
            <a:avLst/>
          </a:prstGeom>
          <a:noFill/>
          <a:ln>
            <a:noFill/>
          </a:ln>
        </p:spPr>
      </p:pic>
    </p:spTree>
    <p:extLst>
      <p:ext uri="{BB962C8B-B14F-4D97-AF65-F5344CB8AC3E}">
        <p14:creationId xmlns:p14="http://schemas.microsoft.com/office/powerpoint/2010/main" val="2150433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Ubuntu"/>
                <a:ea typeface="Ubuntu"/>
                <a:cs typeface="Ubuntu"/>
                <a:sym typeface="Ubuntu"/>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Ubuntu"/>
                <a:ea typeface="Ubuntu"/>
                <a:cs typeface="Ubuntu"/>
                <a:sym typeface="Ubuntu"/>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Ubuntu"/>
                <a:ea typeface="Ubuntu"/>
                <a:cs typeface="Ubuntu"/>
                <a:sym typeface="Ubuntu"/>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Ubuntu"/>
                <a:ea typeface="Ubuntu"/>
                <a:cs typeface="Ubuntu"/>
                <a:sym typeface="Ubuntu"/>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Ubuntu"/>
                <a:ea typeface="Ubuntu"/>
                <a:cs typeface="Ubuntu"/>
                <a:sym typeface="Ubuntu"/>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Ubuntu"/>
                <a:ea typeface="Ubuntu"/>
                <a:cs typeface="Ubuntu"/>
                <a:sym typeface="Ubuntu"/>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Ubuntu"/>
                <a:ea typeface="Ubuntu"/>
                <a:cs typeface="Ubuntu"/>
                <a:sym typeface="Ubuntu"/>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Ubuntu"/>
                <a:ea typeface="Ubuntu"/>
                <a:cs typeface="Ubuntu"/>
                <a:sym typeface="Ubuntu"/>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Ubuntu"/>
                <a:ea typeface="Ubuntu"/>
                <a:cs typeface="Ubuntu"/>
                <a:sym typeface="Ubuntu"/>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Ubuntu"/>
                <a:ea typeface="Ubuntu"/>
                <a:cs typeface="Ubuntu"/>
                <a:sym typeface="Ubuntu"/>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0" r:id="rId3"/>
    <p:sldLayoutId id="214748365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analyticsvidhya.com/blog/2015/01/scikit-learn-python-machine-learning-tool/?utm_source=blog&amp;utm_medium=polynomial-regression-python"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en.wikipedia.org/wiki/Logistic_function"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ontinuous_and_discrete_variables"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pic>
        <p:nvPicPr>
          <p:cNvPr id="31" name="Google Shape;31;p19" descr="Machine learning - Free education icons"/>
          <p:cNvPicPr preferRelativeResize="0"/>
          <p:nvPr/>
        </p:nvPicPr>
        <p:blipFill rotWithShape="1">
          <a:blip r:embed="rId3">
            <a:alphaModFix/>
          </a:blip>
          <a:srcRect/>
          <a:stretch/>
        </p:blipFill>
        <p:spPr>
          <a:xfrm>
            <a:off x="9365165" y="-291790"/>
            <a:ext cx="9212765" cy="9212765"/>
          </a:xfrm>
          <a:prstGeom prst="rect">
            <a:avLst/>
          </a:prstGeom>
          <a:noFill/>
          <a:ln>
            <a:noFill/>
          </a:ln>
        </p:spPr>
      </p:pic>
      <p:sp>
        <p:nvSpPr>
          <p:cNvPr id="32" name="Google Shape;32;p19"/>
          <p:cNvSpPr txBox="1"/>
          <p:nvPr/>
        </p:nvSpPr>
        <p:spPr>
          <a:xfrm>
            <a:off x="481566" y="2271945"/>
            <a:ext cx="11398500" cy="22252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800" b="1" i="0" u="none" strike="noStrike" cap="none" dirty="0">
                <a:solidFill>
                  <a:srgbClr val="000000"/>
                </a:solidFill>
                <a:latin typeface="Ubuntu"/>
                <a:ea typeface="Ubuntu"/>
                <a:cs typeface="Ubuntu"/>
                <a:sym typeface="Ubuntu"/>
              </a:rPr>
              <a:t>(IF216007)</a:t>
            </a:r>
            <a:endParaRPr sz="4800" b="0" i="0" u="none" strike="noStrike" cap="none" dirty="0">
              <a:solidFill>
                <a:srgbClr val="000000"/>
              </a:solidFill>
              <a:latin typeface="Ubuntu"/>
              <a:ea typeface="Ubuntu"/>
              <a:cs typeface="Ubuntu"/>
              <a:sym typeface="Ubuntu"/>
            </a:endParaRPr>
          </a:p>
          <a:p>
            <a:pPr lvl="0">
              <a:lnSpc>
                <a:spcPct val="115000"/>
              </a:lnSpc>
              <a:buSzPts val="1100"/>
            </a:pPr>
            <a:r>
              <a:rPr lang="en-US" sz="4200" dirty="0" err="1">
                <a:solidFill>
                  <a:schemeClr val="dk1"/>
                </a:solidFill>
                <a:latin typeface="Ubuntu"/>
                <a:ea typeface="Ubuntu"/>
                <a:cs typeface="Ubuntu"/>
                <a:sym typeface="Ubuntu"/>
              </a:rPr>
              <a:t>Regresi</a:t>
            </a:r>
            <a:r>
              <a:rPr lang="en-US" sz="4200" dirty="0">
                <a:solidFill>
                  <a:schemeClr val="dk1"/>
                </a:solidFill>
                <a:latin typeface="Ubuntu"/>
                <a:ea typeface="Ubuntu"/>
                <a:cs typeface="Ubuntu"/>
                <a:sym typeface="Ubuntu"/>
              </a:rPr>
              <a:t>: </a:t>
            </a:r>
            <a:r>
              <a:rPr lang="en-US" sz="4200" dirty="0" err="1">
                <a:solidFill>
                  <a:schemeClr val="dk1"/>
                </a:solidFill>
                <a:latin typeface="Ubuntu"/>
                <a:ea typeface="Ubuntu"/>
                <a:cs typeface="Ubuntu"/>
                <a:sym typeface="Ubuntu"/>
              </a:rPr>
              <a:t>Regresi</a:t>
            </a:r>
            <a:r>
              <a:rPr lang="en-US" sz="4200" dirty="0">
                <a:solidFill>
                  <a:schemeClr val="dk1"/>
                </a:solidFill>
                <a:latin typeface="Ubuntu"/>
                <a:ea typeface="Ubuntu"/>
                <a:cs typeface="Ubuntu"/>
                <a:sym typeface="Ubuntu"/>
              </a:rPr>
              <a:t> Linier </a:t>
            </a:r>
            <a:r>
              <a:rPr lang="en-US" sz="4200" dirty="0" err="1">
                <a:solidFill>
                  <a:schemeClr val="dk1"/>
                </a:solidFill>
                <a:latin typeface="Ubuntu"/>
                <a:ea typeface="Ubuntu"/>
                <a:cs typeface="Ubuntu"/>
                <a:sym typeface="Ubuntu"/>
              </a:rPr>
              <a:t>sederhana</a:t>
            </a:r>
            <a:r>
              <a:rPr lang="en-US" sz="4200" dirty="0">
                <a:solidFill>
                  <a:schemeClr val="dk1"/>
                </a:solidFill>
                <a:latin typeface="Ubuntu"/>
                <a:ea typeface="Ubuntu"/>
                <a:cs typeface="Ubuntu"/>
                <a:sym typeface="Ubuntu"/>
              </a:rPr>
              <a:t> dan </a:t>
            </a:r>
            <a:r>
              <a:rPr lang="en-US" sz="4200" dirty="0" err="1">
                <a:solidFill>
                  <a:schemeClr val="dk1"/>
                </a:solidFill>
                <a:latin typeface="Ubuntu"/>
                <a:ea typeface="Ubuntu"/>
                <a:cs typeface="Ubuntu"/>
                <a:sym typeface="Ubuntu"/>
              </a:rPr>
              <a:t>variabel</a:t>
            </a:r>
            <a:r>
              <a:rPr lang="en-US" sz="4200" dirty="0">
                <a:solidFill>
                  <a:schemeClr val="dk1"/>
                </a:solidFill>
                <a:latin typeface="Ubuntu"/>
                <a:ea typeface="Ubuntu"/>
                <a:cs typeface="Ubuntu"/>
                <a:sym typeface="Ubuntu"/>
              </a:rPr>
              <a:t> </a:t>
            </a:r>
            <a:r>
              <a:rPr lang="en-US" sz="4200" dirty="0" err="1">
                <a:solidFill>
                  <a:schemeClr val="dk1"/>
                </a:solidFill>
                <a:latin typeface="Ubuntu"/>
                <a:ea typeface="Ubuntu"/>
                <a:cs typeface="Ubuntu"/>
                <a:sym typeface="Ubuntu"/>
              </a:rPr>
              <a:t>jamak</a:t>
            </a:r>
            <a:r>
              <a:rPr lang="en-US" sz="4200" dirty="0">
                <a:solidFill>
                  <a:schemeClr val="dk1"/>
                </a:solidFill>
                <a:latin typeface="Ubuntu"/>
                <a:ea typeface="Ubuntu"/>
                <a:cs typeface="Ubuntu"/>
                <a:sym typeface="Ubuntu"/>
              </a:rPr>
              <a:t>, </a:t>
            </a:r>
            <a:r>
              <a:rPr lang="en-US" sz="4200" dirty="0" err="1">
                <a:solidFill>
                  <a:schemeClr val="dk1"/>
                </a:solidFill>
                <a:latin typeface="Ubuntu"/>
                <a:ea typeface="Ubuntu"/>
                <a:cs typeface="Ubuntu"/>
                <a:sym typeface="Ubuntu"/>
              </a:rPr>
              <a:t>Regresi</a:t>
            </a:r>
            <a:r>
              <a:rPr lang="en-US" sz="4200" dirty="0">
                <a:solidFill>
                  <a:schemeClr val="dk1"/>
                </a:solidFill>
                <a:latin typeface="Ubuntu"/>
                <a:ea typeface="Ubuntu"/>
                <a:cs typeface="Ubuntu"/>
                <a:sym typeface="Ubuntu"/>
              </a:rPr>
              <a:t> </a:t>
            </a:r>
            <a:r>
              <a:rPr lang="en-US" sz="4200" dirty="0" err="1">
                <a:solidFill>
                  <a:schemeClr val="dk1"/>
                </a:solidFill>
                <a:latin typeface="Ubuntu"/>
                <a:ea typeface="Ubuntu"/>
                <a:cs typeface="Ubuntu"/>
                <a:sym typeface="Ubuntu"/>
              </a:rPr>
              <a:t>Polinomial</a:t>
            </a:r>
            <a:r>
              <a:rPr lang="en-US" sz="4200" dirty="0">
                <a:solidFill>
                  <a:schemeClr val="dk1"/>
                </a:solidFill>
                <a:latin typeface="Ubuntu"/>
                <a:ea typeface="Ubuntu"/>
                <a:cs typeface="Ubuntu"/>
                <a:sym typeface="Ubuntu"/>
              </a:rPr>
              <a:t> dan Non-linier</a:t>
            </a:r>
            <a:endParaRPr sz="5200" dirty="0">
              <a:latin typeface="Ubuntu"/>
              <a:ea typeface="Ubuntu"/>
              <a:cs typeface="Ubuntu"/>
              <a:sym typeface="Ubuntu"/>
            </a:endParaRPr>
          </a:p>
        </p:txBody>
      </p:sp>
      <p:sp>
        <p:nvSpPr>
          <p:cNvPr id="33" name="Google Shape;33;p19"/>
          <p:cNvSpPr txBox="1"/>
          <p:nvPr/>
        </p:nvSpPr>
        <p:spPr>
          <a:xfrm>
            <a:off x="459264" y="5026348"/>
            <a:ext cx="962700" cy="4311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800"/>
              <a:buFont typeface="Arial"/>
              <a:buNone/>
            </a:pPr>
            <a:r>
              <a:rPr lang="en-US" sz="2800" b="0" i="0" u="none" strike="noStrike" cap="none">
                <a:solidFill>
                  <a:srgbClr val="000000"/>
                </a:solidFill>
                <a:latin typeface="Open Sans Light"/>
                <a:ea typeface="Open Sans Light"/>
                <a:cs typeface="Open Sans Light"/>
                <a:sym typeface="Open Sans Light"/>
              </a:rPr>
              <a:t>oleh:</a:t>
            </a:r>
            <a:endParaRPr sz="1400" b="0" i="0" u="none" strike="noStrike" cap="none">
              <a:solidFill>
                <a:srgbClr val="000000"/>
              </a:solidFill>
              <a:latin typeface="Arial"/>
              <a:ea typeface="Arial"/>
              <a:cs typeface="Arial"/>
              <a:sym typeface="Arial"/>
            </a:endParaRPr>
          </a:p>
        </p:txBody>
      </p:sp>
      <p:sp>
        <p:nvSpPr>
          <p:cNvPr id="34" name="Google Shape;34;p19"/>
          <p:cNvSpPr txBox="1"/>
          <p:nvPr/>
        </p:nvSpPr>
        <p:spPr>
          <a:xfrm>
            <a:off x="481566" y="5867778"/>
            <a:ext cx="9261843" cy="98244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3192"/>
              <a:buFont typeface="Arial"/>
              <a:buNone/>
            </a:pPr>
            <a:r>
              <a:rPr lang="en-US" sz="3192" b="1" i="0" u="none" strike="noStrike" cap="none">
                <a:solidFill>
                  <a:srgbClr val="000000"/>
                </a:solidFill>
                <a:latin typeface="Ubuntu"/>
                <a:ea typeface="Ubuntu"/>
                <a:cs typeface="Ubuntu"/>
                <a:sym typeface="Ubuntu"/>
              </a:rPr>
              <a:t>Wildan Budiawan Zulfikar, ST., M.Kom</a:t>
            </a:r>
            <a:endParaRPr sz="3192" b="1" i="0" u="none" strike="noStrike" cap="none">
              <a:solidFill>
                <a:srgbClr val="000000"/>
              </a:solidFill>
              <a:latin typeface="Ubuntu"/>
              <a:ea typeface="Ubuntu"/>
              <a:cs typeface="Ubuntu"/>
              <a:sym typeface="Ubuntu"/>
            </a:endParaRPr>
          </a:p>
          <a:p>
            <a:pPr marL="0" marR="0" lvl="0" indent="0" algn="l" rtl="0">
              <a:lnSpc>
                <a:spcPct val="100000"/>
              </a:lnSpc>
              <a:spcBef>
                <a:spcPts val="0"/>
              </a:spcBef>
              <a:spcAft>
                <a:spcPts val="0"/>
              </a:spcAft>
              <a:buClr>
                <a:srgbClr val="000000"/>
              </a:buClr>
              <a:buSzPts val="3192"/>
              <a:buFont typeface="Arial"/>
              <a:buNone/>
            </a:pPr>
            <a:r>
              <a:rPr lang="en-US" sz="3192" b="1" i="0" u="none" strike="noStrike" cap="none">
                <a:solidFill>
                  <a:srgbClr val="000000"/>
                </a:solidFill>
                <a:latin typeface="Ubuntu"/>
                <a:ea typeface="Ubuntu"/>
                <a:cs typeface="Ubuntu"/>
                <a:sym typeface="Ubuntu"/>
              </a:rPr>
              <a:t>Dian Sa’adillah Maylawati, S.Kom., MT</a:t>
            </a:r>
            <a:endParaRPr sz="1400" b="1" i="0" u="none" strike="noStrike" cap="none">
              <a:solidFill>
                <a:srgbClr val="000000"/>
              </a:solidFill>
              <a:latin typeface="Ubuntu"/>
              <a:ea typeface="Ubuntu"/>
              <a:cs typeface="Ubuntu"/>
              <a:sym typeface="Ubuntu"/>
            </a:endParaRPr>
          </a:p>
        </p:txBody>
      </p:sp>
      <p:sp>
        <p:nvSpPr>
          <p:cNvPr id="35" name="Google Shape;35;p19"/>
          <p:cNvSpPr txBox="1"/>
          <p:nvPr/>
        </p:nvSpPr>
        <p:spPr>
          <a:xfrm>
            <a:off x="481566" y="7755522"/>
            <a:ext cx="9965100" cy="227754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000000"/>
                </a:solidFill>
                <a:latin typeface="Ubuntu"/>
                <a:ea typeface="Ubuntu"/>
                <a:cs typeface="Ubuntu"/>
                <a:sym typeface="Ubuntu"/>
              </a:rPr>
              <a:t>JURUSAN INFORMATIKA</a:t>
            </a:r>
            <a:endParaRPr sz="1100" b="1" i="0" u="none" strike="noStrike" cap="none">
              <a:solidFill>
                <a:srgbClr val="000000"/>
              </a:solidFill>
              <a:latin typeface="Ubuntu"/>
              <a:ea typeface="Ubuntu"/>
              <a:cs typeface="Ubuntu"/>
              <a:sym typeface="Ubuntu"/>
            </a:endParaRPr>
          </a:p>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0000"/>
                </a:solidFill>
                <a:latin typeface="Ubuntu"/>
                <a:ea typeface="Ubuntu"/>
                <a:cs typeface="Ubuntu"/>
                <a:sym typeface="Ubuntu"/>
              </a:rPr>
              <a:t>FAKULTAS SAINS DAN TEKNOLOGI</a:t>
            </a:r>
            <a:endParaRPr sz="1100" b="0" i="0" u="none" strike="noStrike" cap="none">
              <a:solidFill>
                <a:srgbClr val="000000"/>
              </a:solidFill>
              <a:latin typeface="Ubuntu"/>
              <a:ea typeface="Ubuntu"/>
              <a:cs typeface="Ubuntu"/>
              <a:sym typeface="Ubuntu"/>
            </a:endParaRPr>
          </a:p>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0000"/>
                </a:solidFill>
                <a:latin typeface="Ubuntu"/>
                <a:ea typeface="Ubuntu"/>
                <a:cs typeface="Ubuntu"/>
                <a:sym typeface="Ubuntu"/>
              </a:rPr>
              <a:t>UIN SUNAN GUNUNG DJATI BANDUNG</a:t>
            </a:r>
            <a:endParaRPr sz="1100" b="0" i="0" u="none" strike="noStrike" cap="none">
              <a:solidFill>
                <a:srgbClr val="000000"/>
              </a:solidFill>
              <a:latin typeface="Ubuntu"/>
              <a:ea typeface="Ubuntu"/>
              <a:cs typeface="Ubuntu"/>
              <a:sym typeface="Ubuntu"/>
            </a:endParaRPr>
          </a:p>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000000"/>
                </a:solidFill>
                <a:latin typeface="Ubuntu"/>
                <a:ea typeface="Ubuntu"/>
                <a:cs typeface="Ubuntu"/>
                <a:sym typeface="Ubuntu"/>
              </a:rPr>
              <a:t>2022</a:t>
            </a:r>
            <a:endParaRPr sz="1100" b="1" i="0" u="none" strike="noStrike" cap="none">
              <a:solidFill>
                <a:srgbClr val="000000"/>
              </a:solidFill>
              <a:latin typeface="Ubuntu"/>
              <a:ea typeface="Ubuntu"/>
              <a:cs typeface="Ubuntu"/>
              <a:sym typeface="Ubuntu"/>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B9CB-84B9-F544-BB2B-E4F025BD3083}"/>
              </a:ext>
            </a:extLst>
          </p:cNvPr>
          <p:cNvSpPr>
            <a:spLocks noGrp="1"/>
          </p:cNvSpPr>
          <p:nvPr>
            <p:ph type="ctrTitle"/>
          </p:nvPr>
        </p:nvSpPr>
        <p:spPr/>
        <p:txBody>
          <a:bodyPr>
            <a:normAutofit fontScale="90000"/>
          </a:bodyPr>
          <a:lstStyle/>
          <a:p>
            <a:r>
              <a:rPr lang="en-US" dirty="0"/>
              <a:t>How to obtain best fit line</a:t>
            </a:r>
          </a:p>
        </p:txBody>
      </p:sp>
      <p:sp>
        <p:nvSpPr>
          <p:cNvPr id="3" name="Slide Number Placeholder 2">
            <a:extLst>
              <a:ext uri="{FF2B5EF4-FFF2-40B4-BE49-F238E27FC236}">
                <a16:creationId xmlns:a16="http://schemas.microsoft.com/office/drawing/2014/main" id="{4A1F1693-2C3E-624D-8E10-A286D43B13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4" name="Content Placeholder 3">
            <a:extLst>
              <a:ext uri="{FF2B5EF4-FFF2-40B4-BE49-F238E27FC236}">
                <a16:creationId xmlns:a16="http://schemas.microsoft.com/office/drawing/2014/main" id="{77B6372A-E2EE-3142-974C-449231D3D5C5}"/>
              </a:ext>
            </a:extLst>
          </p:cNvPr>
          <p:cNvSpPr>
            <a:spLocks noGrp="1"/>
          </p:cNvSpPr>
          <p:nvPr>
            <p:ph sz="quarter" idx="13"/>
          </p:nvPr>
        </p:nvSpPr>
        <p:spPr>
          <a:xfrm>
            <a:off x="1561841" y="2830513"/>
            <a:ext cx="9087109" cy="6330950"/>
          </a:xfrm>
        </p:spPr>
        <p:txBody>
          <a:bodyPr/>
          <a:lstStyle/>
          <a:p>
            <a:r>
              <a:rPr lang="en-US" dirty="0"/>
              <a:t>This task can be easily accomplished by Least Square Method. </a:t>
            </a:r>
          </a:p>
          <a:p>
            <a:r>
              <a:rPr lang="en-US" dirty="0"/>
              <a:t>It is the most common method used for fitting a regression line. It calculates the best-fit line for the observed data by minimizing the sum of the squares of the vertical deviations from each data point to the line. </a:t>
            </a:r>
          </a:p>
          <a:p>
            <a:r>
              <a:rPr lang="en-US" dirty="0"/>
              <a:t>Because the deviations are first squared, when added, there is no cancelling out between positive and negative values.</a:t>
            </a:r>
          </a:p>
          <a:p>
            <a:endParaRPr lang="en-US" dirty="0"/>
          </a:p>
        </p:txBody>
      </p:sp>
      <p:pic>
        <p:nvPicPr>
          <p:cNvPr id="5122" name="Picture 2" descr="regression error, least squares">
            <a:extLst>
              <a:ext uri="{FF2B5EF4-FFF2-40B4-BE49-F238E27FC236}">
                <a16:creationId xmlns:a16="http://schemas.microsoft.com/office/drawing/2014/main" id="{CEC7906F-F2D5-7944-A481-734A7C7F4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9059" y="4081463"/>
            <a:ext cx="4737100" cy="5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568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20D9-4DEC-F14C-A925-FB7628D88E5C}"/>
              </a:ext>
            </a:extLst>
          </p:cNvPr>
          <p:cNvSpPr>
            <a:spLocks noGrp="1"/>
          </p:cNvSpPr>
          <p:nvPr>
            <p:ph type="ctrTitle"/>
          </p:nvPr>
        </p:nvSpPr>
        <p:spPr/>
        <p:txBody>
          <a:bodyPr>
            <a:normAutofit/>
          </a:bodyPr>
          <a:lstStyle/>
          <a:p>
            <a:r>
              <a:rPr lang="en-US" dirty="0"/>
              <a:t>Important Points</a:t>
            </a:r>
          </a:p>
        </p:txBody>
      </p:sp>
      <p:sp>
        <p:nvSpPr>
          <p:cNvPr id="3" name="Slide Number Placeholder 2">
            <a:extLst>
              <a:ext uri="{FF2B5EF4-FFF2-40B4-BE49-F238E27FC236}">
                <a16:creationId xmlns:a16="http://schemas.microsoft.com/office/drawing/2014/main" id="{4CA8811E-FA28-0F4E-A8C9-2DD3F02F81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4" name="Content Placeholder 3">
            <a:extLst>
              <a:ext uri="{FF2B5EF4-FFF2-40B4-BE49-F238E27FC236}">
                <a16:creationId xmlns:a16="http://schemas.microsoft.com/office/drawing/2014/main" id="{0BB48BE2-49E2-E140-A4BC-E99F5408854F}"/>
              </a:ext>
            </a:extLst>
          </p:cNvPr>
          <p:cNvSpPr>
            <a:spLocks noGrp="1"/>
          </p:cNvSpPr>
          <p:nvPr>
            <p:ph sz="quarter" idx="13"/>
          </p:nvPr>
        </p:nvSpPr>
        <p:spPr/>
        <p:txBody>
          <a:bodyPr>
            <a:normAutofit/>
          </a:bodyPr>
          <a:lstStyle/>
          <a:p>
            <a:r>
              <a:rPr lang="en-US" dirty="0"/>
              <a:t>There must be </a:t>
            </a:r>
            <a:r>
              <a:rPr lang="en-US" b="1" dirty="0"/>
              <a:t>linear relationship</a:t>
            </a:r>
            <a:r>
              <a:rPr lang="en-US" dirty="0"/>
              <a:t> between independent and dependent variables</a:t>
            </a:r>
          </a:p>
          <a:p>
            <a:r>
              <a:rPr lang="en-US" dirty="0"/>
              <a:t>Multiple regression suffers from </a:t>
            </a:r>
            <a:r>
              <a:rPr lang="en-US" b="1" dirty="0"/>
              <a:t>multicollinearity, autocorrelation, heteroskedasticity</a:t>
            </a:r>
            <a:r>
              <a:rPr lang="en-US" dirty="0"/>
              <a:t>.</a:t>
            </a:r>
          </a:p>
          <a:p>
            <a:r>
              <a:rPr lang="en-US" dirty="0"/>
              <a:t>Linear Regression is very sensitive to </a:t>
            </a:r>
            <a:r>
              <a:rPr lang="en-US" b="1" dirty="0"/>
              <a:t>Outliers</a:t>
            </a:r>
            <a:r>
              <a:rPr lang="en-US" dirty="0"/>
              <a:t>. It can terribly affect the regression line and eventually the forecasted values.</a:t>
            </a:r>
          </a:p>
          <a:p>
            <a:r>
              <a:rPr lang="en-US" dirty="0"/>
              <a:t>Multicollinearity can increase the variance of the coefficient estimates and make the estimates very sensitive to minor changes in the model. The result is that the coefficient estimates are unstable</a:t>
            </a:r>
          </a:p>
          <a:p>
            <a:r>
              <a:rPr lang="en-US" dirty="0"/>
              <a:t>In case of multiple independent variables, we can go with </a:t>
            </a:r>
            <a:r>
              <a:rPr lang="en-US" b="1" dirty="0"/>
              <a:t>forward selection</a:t>
            </a:r>
            <a:r>
              <a:rPr lang="en-US" dirty="0"/>
              <a:t>, </a:t>
            </a:r>
            <a:r>
              <a:rPr lang="en-US" b="1" dirty="0"/>
              <a:t>backward elimination</a:t>
            </a:r>
            <a:r>
              <a:rPr lang="en-US" dirty="0"/>
              <a:t> and </a:t>
            </a:r>
            <a:r>
              <a:rPr lang="en-US" b="1" dirty="0"/>
              <a:t>step wise approach</a:t>
            </a:r>
            <a:r>
              <a:rPr lang="en-US" dirty="0"/>
              <a:t> for selection of most significant independent variables.</a:t>
            </a:r>
          </a:p>
        </p:txBody>
      </p:sp>
    </p:spTree>
    <p:extLst>
      <p:ext uri="{BB962C8B-B14F-4D97-AF65-F5344CB8AC3E}">
        <p14:creationId xmlns:p14="http://schemas.microsoft.com/office/powerpoint/2010/main" val="3027715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3FF4C8-94C6-B84D-9F7D-63FEDF0B388B}"/>
              </a:ext>
            </a:extLst>
          </p:cNvPr>
          <p:cNvSpPr>
            <a:spLocks noGrp="1"/>
          </p:cNvSpPr>
          <p:nvPr>
            <p:ph type="ctrTitle"/>
          </p:nvPr>
        </p:nvSpPr>
        <p:spPr/>
        <p:txBody>
          <a:bodyPr/>
          <a:lstStyle/>
          <a:p>
            <a:pPr algn="r"/>
            <a:r>
              <a:rPr lang="en-US" dirty="0"/>
              <a:t>Polynomial Regression</a:t>
            </a:r>
          </a:p>
        </p:txBody>
      </p:sp>
      <p:sp>
        <p:nvSpPr>
          <p:cNvPr id="3" name="Slide Number Placeholder 2">
            <a:extLst>
              <a:ext uri="{FF2B5EF4-FFF2-40B4-BE49-F238E27FC236}">
                <a16:creationId xmlns:a16="http://schemas.microsoft.com/office/drawing/2014/main" id="{0473AF30-13FB-B242-88A3-33072A3E19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309136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D843-949B-4545-B64A-1F5D64D59D2D}"/>
              </a:ext>
            </a:extLst>
          </p:cNvPr>
          <p:cNvSpPr>
            <a:spLocks noGrp="1"/>
          </p:cNvSpPr>
          <p:nvPr>
            <p:ph type="ctrTitle"/>
          </p:nvPr>
        </p:nvSpPr>
        <p:spPr/>
        <p:txBody>
          <a:bodyPr>
            <a:normAutofit fontScale="90000"/>
          </a:bodyPr>
          <a:lstStyle/>
          <a:p>
            <a:r>
              <a:rPr lang="en-US" b="0" dirty="0"/>
              <a:t>Polynomial Regression</a:t>
            </a:r>
            <a:endParaRPr lang="en-US" dirty="0"/>
          </a:p>
        </p:txBody>
      </p:sp>
      <p:sp>
        <p:nvSpPr>
          <p:cNvPr id="3" name="Slide Number Placeholder 2">
            <a:extLst>
              <a:ext uri="{FF2B5EF4-FFF2-40B4-BE49-F238E27FC236}">
                <a16:creationId xmlns:a16="http://schemas.microsoft.com/office/drawing/2014/main" id="{9FEEA789-F75B-304A-9184-8DADD8E355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4" name="Content Placeholder 3">
            <a:extLst>
              <a:ext uri="{FF2B5EF4-FFF2-40B4-BE49-F238E27FC236}">
                <a16:creationId xmlns:a16="http://schemas.microsoft.com/office/drawing/2014/main" id="{93D9C0E4-766E-C64A-9FF5-3CC6584DF6B3}"/>
              </a:ext>
            </a:extLst>
          </p:cNvPr>
          <p:cNvSpPr>
            <a:spLocks noGrp="1"/>
          </p:cNvSpPr>
          <p:nvPr>
            <p:ph sz="quarter" idx="13"/>
          </p:nvPr>
        </p:nvSpPr>
        <p:spPr/>
        <p:txBody>
          <a:bodyPr/>
          <a:lstStyle/>
          <a:p>
            <a:r>
              <a:rPr lang="en-US" dirty="0"/>
              <a:t>Polynomial regression is a special case of linear regression where we fit a polynomial equation on the data with a curvilinear relationship between the target variable and the independent variables.</a:t>
            </a:r>
          </a:p>
          <a:p>
            <a:r>
              <a:rPr lang="en-US" dirty="0"/>
              <a:t>In a curvilinear relationship, the value of the target variable changes in a non-uniform manner with respect to the predictor (s).</a:t>
            </a:r>
            <a:br>
              <a:rPr lang="en-US" dirty="0"/>
            </a:br>
            <a:endParaRPr lang="en-US" dirty="0"/>
          </a:p>
        </p:txBody>
      </p:sp>
      <p:pic>
        <p:nvPicPr>
          <p:cNvPr id="1026" name="Picture 2" descr="linear regression equation">
            <a:extLst>
              <a:ext uri="{FF2B5EF4-FFF2-40B4-BE49-F238E27FC236}">
                <a16:creationId xmlns:a16="http://schemas.microsoft.com/office/drawing/2014/main" id="{83EF60A2-776D-E243-8E66-F83491973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077" y="5995988"/>
            <a:ext cx="38100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1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6243-223B-D946-8119-4BFE4709D7F8}"/>
              </a:ext>
            </a:extLst>
          </p:cNvPr>
          <p:cNvSpPr>
            <a:spLocks noGrp="1"/>
          </p:cNvSpPr>
          <p:nvPr>
            <p:ph type="ctrTitle"/>
          </p:nvPr>
        </p:nvSpPr>
        <p:spPr/>
        <p:txBody>
          <a:bodyPr>
            <a:normAutofit fontScale="90000"/>
          </a:bodyPr>
          <a:lstStyle/>
          <a:p>
            <a:r>
              <a:rPr lang="en-US" dirty="0"/>
              <a:t>Polynomial Equation of Degree</a:t>
            </a:r>
          </a:p>
        </p:txBody>
      </p:sp>
      <p:sp>
        <p:nvSpPr>
          <p:cNvPr id="3" name="Slide Number Placeholder 2">
            <a:extLst>
              <a:ext uri="{FF2B5EF4-FFF2-40B4-BE49-F238E27FC236}">
                <a16:creationId xmlns:a16="http://schemas.microsoft.com/office/drawing/2014/main" id="{F9A9EA5F-77DF-234D-8DF1-D8A4594A41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4" name="Content Placeholder 3">
            <a:extLst>
              <a:ext uri="{FF2B5EF4-FFF2-40B4-BE49-F238E27FC236}">
                <a16:creationId xmlns:a16="http://schemas.microsoft.com/office/drawing/2014/main" id="{ABBC3E6D-CBEF-5447-AB93-325CA15FF697}"/>
              </a:ext>
            </a:extLst>
          </p:cNvPr>
          <p:cNvSpPr>
            <a:spLocks noGrp="1"/>
          </p:cNvSpPr>
          <p:nvPr>
            <p:ph sz="quarter" idx="13"/>
          </p:nvPr>
        </p:nvSpPr>
        <p:spPr/>
        <p:txBody>
          <a:bodyPr/>
          <a:lstStyle/>
          <a:p>
            <a:r>
              <a:rPr lang="en-US" dirty="0"/>
              <a:t>This linear equation can be used to represent a linear relationship. But, in polynomial regression, we have a polynomial equation of degree </a:t>
            </a:r>
            <a:r>
              <a:rPr lang="en-US" b="1" i="1" dirty="0"/>
              <a:t>n </a:t>
            </a:r>
            <a:r>
              <a:rPr lang="en-US" dirty="0"/>
              <a:t>represented as:</a:t>
            </a:r>
          </a:p>
          <a:p>
            <a:endParaRPr lang="en-US" dirty="0"/>
          </a:p>
          <a:p>
            <a:endParaRPr lang="en-US" dirty="0"/>
          </a:p>
          <a:p>
            <a:endParaRPr lang="en-US" dirty="0"/>
          </a:p>
          <a:p>
            <a:r>
              <a:rPr lang="en-US" dirty="0"/>
              <a:t>The number of higher-order terms increases with the increasing value of </a:t>
            </a:r>
            <a:r>
              <a:rPr lang="en-US" b="1" i="1" dirty="0"/>
              <a:t>n</a:t>
            </a:r>
            <a:r>
              <a:rPr lang="en-US" i="1" dirty="0"/>
              <a:t>,</a:t>
            </a:r>
            <a:r>
              <a:rPr lang="en-US" dirty="0"/>
              <a:t> and hence the equation becomes more complicated.</a:t>
            </a:r>
          </a:p>
        </p:txBody>
      </p:sp>
      <p:pic>
        <p:nvPicPr>
          <p:cNvPr id="2050" name="Picture 2" descr="polynomial regression equation">
            <a:extLst>
              <a:ext uri="{FF2B5EF4-FFF2-40B4-BE49-F238E27FC236}">
                <a16:creationId xmlns:a16="http://schemas.microsoft.com/office/drawing/2014/main" id="{4CD3E8E0-0CD8-A340-8D2A-87DDFD6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036" y="4400550"/>
            <a:ext cx="7206205" cy="56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049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a:extLst>
              <a:ext uri="{FF2B5EF4-FFF2-40B4-BE49-F238E27FC236}">
                <a16:creationId xmlns:a16="http://schemas.microsoft.com/office/drawing/2014/main" id="{894B54A6-6D05-7C49-8A6D-E5C1AA0DD741}"/>
              </a:ext>
            </a:extLst>
          </p:cNvPr>
          <p:cNvSpPr txBox="1">
            <a:spLocks/>
          </p:cNvSpPr>
          <p:nvPr/>
        </p:nvSpPr>
        <p:spPr>
          <a:xfrm>
            <a:off x="1758100" y="2360426"/>
            <a:ext cx="14528082" cy="633095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r>
              <a:rPr lang="en-US" dirty="0"/>
              <a:t>We will implement both the polynomial regression as well as linear regression algorithms on a simple dataset where we have a curvilinear relationship between the target and predictor. </a:t>
            </a:r>
          </a:p>
          <a:p>
            <a:r>
              <a:rPr lang="en-US" dirty="0"/>
              <a:t>Finally, we will compare the results to understand the difference between the two.</a:t>
            </a:r>
          </a:p>
          <a:p>
            <a:r>
              <a:rPr lang="en-US" dirty="0"/>
              <a:t>Linear Regression result:</a:t>
            </a:r>
          </a:p>
        </p:txBody>
      </p:sp>
      <p:sp>
        <p:nvSpPr>
          <p:cNvPr id="2" name="Title 1">
            <a:extLst>
              <a:ext uri="{FF2B5EF4-FFF2-40B4-BE49-F238E27FC236}">
                <a16:creationId xmlns:a16="http://schemas.microsoft.com/office/drawing/2014/main" id="{44ADAB50-F288-3641-A239-05CCBC3573FB}"/>
              </a:ext>
            </a:extLst>
          </p:cNvPr>
          <p:cNvSpPr>
            <a:spLocks noGrp="1"/>
          </p:cNvSpPr>
          <p:nvPr>
            <p:ph type="ctrTitle"/>
          </p:nvPr>
        </p:nvSpPr>
        <p:spPr/>
        <p:txBody>
          <a:bodyPr>
            <a:normAutofit fontScale="90000"/>
          </a:bodyPr>
          <a:lstStyle/>
          <a:p>
            <a:r>
              <a:rPr lang="en-US" b="0" dirty="0"/>
              <a:t>Polynomial Regression vs. Linear Regression</a:t>
            </a:r>
            <a:endParaRPr lang="en-US" dirty="0"/>
          </a:p>
        </p:txBody>
      </p:sp>
      <p:sp>
        <p:nvSpPr>
          <p:cNvPr id="3" name="Slide Number Placeholder 2">
            <a:extLst>
              <a:ext uri="{FF2B5EF4-FFF2-40B4-BE49-F238E27FC236}">
                <a16:creationId xmlns:a16="http://schemas.microsoft.com/office/drawing/2014/main" id="{89C76E8F-D6CD-F345-B7A8-EE6E0A7C76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3074" name="Picture 2" descr="polynomial regression dataset">
            <a:extLst>
              <a:ext uri="{FF2B5EF4-FFF2-40B4-BE49-F238E27FC236}">
                <a16:creationId xmlns:a16="http://schemas.microsoft.com/office/drawing/2014/main" id="{37344929-F5D5-4440-8D26-9DA1743F4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400" y="5549649"/>
            <a:ext cx="7385900" cy="37147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32E50CD-B707-C94C-A8EF-5892E552A8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6115" y="5549649"/>
            <a:ext cx="7411938" cy="371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544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5FB5-4EF7-574F-A305-C50C3770CDD1}"/>
              </a:ext>
            </a:extLst>
          </p:cNvPr>
          <p:cNvSpPr>
            <a:spLocks noGrp="1"/>
          </p:cNvSpPr>
          <p:nvPr>
            <p:ph type="ctrTitle"/>
          </p:nvPr>
        </p:nvSpPr>
        <p:spPr/>
        <p:txBody>
          <a:bodyPr>
            <a:normAutofit fontScale="90000"/>
          </a:bodyPr>
          <a:lstStyle/>
          <a:p>
            <a:r>
              <a:rPr lang="en-US" b="0" dirty="0"/>
              <a:t>Polynomial Regression Steps</a:t>
            </a:r>
            <a:endParaRPr lang="en-US" dirty="0"/>
          </a:p>
        </p:txBody>
      </p:sp>
      <p:sp>
        <p:nvSpPr>
          <p:cNvPr id="3" name="Slide Number Placeholder 2">
            <a:extLst>
              <a:ext uri="{FF2B5EF4-FFF2-40B4-BE49-F238E27FC236}">
                <a16:creationId xmlns:a16="http://schemas.microsoft.com/office/drawing/2014/main" id="{4DF59A66-4FF0-7D4C-9546-C9DECDCE10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4" name="Content Placeholder 3">
            <a:extLst>
              <a:ext uri="{FF2B5EF4-FFF2-40B4-BE49-F238E27FC236}">
                <a16:creationId xmlns:a16="http://schemas.microsoft.com/office/drawing/2014/main" id="{D724E602-58CF-FD40-ABCD-76D416A9B24E}"/>
              </a:ext>
            </a:extLst>
          </p:cNvPr>
          <p:cNvSpPr>
            <a:spLocks noGrp="1"/>
          </p:cNvSpPr>
          <p:nvPr>
            <p:ph sz="quarter" idx="13"/>
          </p:nvPr>
        </p:nvSpPr>
        <p:spPr/>
        <p:txBody>
          <a:bodyPr/>
          <a:lstStyle/>
          <a:p>
            <a:r>
              <a:rPr lang="en-US" dirty="0"/>
              <a:t>The implementation of polynomial regression is a two-step process. First, we transform our data into a polynomial using the </a:t>
            </a:r>
            <a:r>
              <a:rPr lang="en-US" b="1" dirty="0" err="1"/>
              <a:t>PolynomialFeatures</a:t>
            </a:r>
            <a:r>
              <a:rPr lang="en-US" dirty="0"/>
              <a:t> function from </a:t>
            </a:r>
            <a:r>
              <a:rPr lang="en-US" b="1" dirty="0">
                <a:hlinkClick r:id="rId2"/>
              </a:rPr>
              <a:t>sklearn</a:t>
            </a:r>
            <a:r>
              <a:rPr lang="en-US" dirty="0"/>
              <a:t> and then use linear regression to fit the parameters:</a:t>
            </a:r>
          </a:p>
        </p:txBody>
      </p:sp>
      <p:pic>
        <p:nvPicPr>
          <p:cNvPr id="4098" name="Picture 2" descr="polynomial regression pipeline">
            <a:extLst>
              <a:ext uri="{FF2B5EF4-FFF2-40B4-BE49-F238E27FC236}">
                <a16:creationId xmlns:a16="http://schemas.microsoft.com/office/drawing/2014/main" id="{3652B550-178E-D84D-9FB9-88ACD0E70E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076" y="4787899"/>
            <a:ext cx="12356123" cy="2435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929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A8C4-0C81-D243-AFD2-0704B1B11631}"/>
              </a:ext>
            </a:extLst>
          </p:cNvPr>
          <p:cNvSpPr>
            <a:spLocks noGrp="1"/>
          </p:cNvSpPr>
          <p:nvPr>
            <p:ph type="ctrTitle"/>
          </p:nvPr>
        </p:nvSpPr>
        <p:spPr/>
        <p:txBody>
          <a:bodyPr>
            <a:normAutofit fontScale="90000"/>
          </a:bodyPr>
          <a:lstStyle/>
          <a:p>
            <a:r>
              <a:rPr lang="en-US" dirty="0"/>
              <a:t>Polynomial Regression Result</a:t>
            </a:r>
          </a:p>
        </p:txBody>
      </p:sp>
      <p:sp>
        <p:nvSpPr>
          <p:cNvPr id="3" name="Slide Number Placeholder 2">
            <a:extLst>
              <a:ext uri="{FF2B5EF4-FFF2-40B4-BE49-F238E27FC236}">
                <a16:creationId xmlns:a16="http://schemas.microsoft.com/office/drawing/2014/main" id="{313DAE98-308C-CC43-BAAA-ACB38DC12A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4" name="Content Placeholder 3">
            <a:extLst>
              <a:ext uri="{FF2B5EF4-FFF2-40B4-BE49-F238E27FC236}">
                <a16:creationId xmlns:a16="http://schemas.microsoft.com/office/drawing/2014/main" id="{89FC7DEB-203E-024D-A728-016AF93A0BE9}"/>
              </a:ext>
            </a:extLst>
          </p:cNvPr>
          <p:cNvSpPr>
            <a:spLocks noGrp="1"/>
          </p:cNvSpPr>
          <p:nvPr>
            <p:ph sz="quarter" idx="13"/>
          </p:nvPr>
        </p:nvSpPr>
        <p:spPr/>
        <p:txBody>
          <a:bodyPr/>
          <a:lstStyle/>
          <a:p>
            <a:r>
              <a:rPr lang="en-US" dirty="0"/>
              <a:t>Polynomial Regression is better at fitting the data than linear regression. Also, due to better-fitting, the RMSE of Polynomial Regression is way lower than that of Linear Regression.</a:t>
            </a:r>
          </a:p>
        </p:txBody>
      </p:sp>
      <p:pic>
        <p:nvPicPr>
          <p:cNvPr id="5126" name="Picture 6">
            <a:extLst>
              <a:ext uri="{FF2B5EF4-FFF2-40B4-BE49-F238E27FC236}">
                <a16:creationId xmlns:a16="http://schemas.microsoft.com/office/drawing/2014/main" id="{674598E1-FBDC-414F-9C05-B9887783A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4567594"/>
            <a:ext cx="8845550" cy="5166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92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C93ED-7711-464A-916C-F9BCEB9EFA20}"/>
              </a:ext>
            </a:extLst>
          </p:cNvPr>
          <p:cNvSpPr>
            <a:spLocks noGrp="1"/>
          </p:cNvSpPr>
          <p:nvPr>
            <p:ph type="ctrTitle"/>
          </p:nvPr>
        </p:nvSpPr>
        <p:spPr/>
        <p:txBody>
          <a:bodyPr>
            <a:normAutofit/>
          </a:bodyPr>
          <a:lstStyle/>
          <a:p>
            <a:r>
              <a:rPr lang="en-US" b="0" dirty="0"/>
              <a:t>Important Points</a:t>
            </a:r>
            <a:endParaRPr lang="en-US" dirty="0"/>
          </a:p>
        </p:txBody>
      </p:sp>
      <p:sp>
        <p:nvSpPr>
          <p:cNvPr id="3" name="Slide Number Placeholder 2">
            <a:extLst>
              <a:ext uri="{FF2B5EF4-FFF2-40B4-BE49-F238E27FC236}">
                <a16:creationId xmlns:a16="http://schemas.microsoft.com/office/drawing/2014/main" id="{63DBDB9B-51CA-1A4E-9F01-D2C9C79FEF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4" name="Content Placeholder 3">
            <a:extLst>
              <a:ext uri="{FF2B5EF4-FFF2-40B4-BE49-F238E27FC236}">
                <a16:creationId xmlns:a16="http://schemas.microsoft.com/office/drawing/2014/main" id="{87395E27-9476-7941-A1C5-9A07090AF228}"/>
              </a:ext>
            </a:extLst>
          </p:cNvPr>
          <p:cNvSpPr>
            <a:spLocks noGrp="1"/>
          </p:cNvSpPr>
          <p:nvPr>
            <p:ph sz="quarter" idx="13"/>
          </p:nvPr>
        </p:nvSpPr>
        <p:spPr>
          <a:xfrm>
            <a:off x="1561841" y="2468563"/>
            <a:ext cx="14528082" cy="6330950"/>
          </a:xfrm>
        </p:spPr>
        <p:txBody>
          <a:bodyPr>
            <a:normAutofit/>
          </a:bodyPr>
          <a:lstStyle/>
          <a:p>
            <a:r>
              <a:rPr lang="en-US" dirty="0"/>
              <a:t>While there might be a temptation to fit a higher degree polynomial to get lower error, this can result in over-fitting. Always plot the relationships to see the fit and focus on making sure that the curve fits the nature of the problem.</a:t>
            </a:r>
          </a:p>
          <a:p>
            <a:endParaRPr lang="en-US" dirty="0"/>
          </a:p>
          <a:p>
            <a:endParaRPr lang="en-US" dirty="0"/>
          </a:p>
          <a:p>
            <a:endParaRPr lang="en-US" dirty="0"/>
          </a:p>
          <a:p>
            <a:endParaRPr lang="en-US" dirty="0"/>
          </a:p>
          <a:p>
            <a:endParaRPr lang="en-US" dirty="0"/>
          </a:p>
          <a:p>
            <a:r>
              <a:rPr lang="en-US" dirty="0"/>
              <a:t>Especially look out for curve towards the ends and see whether those shapes and trends make sense. Higher polynomials can end up producing </a:t>
            </a:r>
            <a:r>
              <a:rPr lang="en-US" dirty="0" err="1"/>
              <a:t>wierd</a:t>
            </a:r>
            <a:r>
              <a:rPr lang="en-US" dirty="0"/>
              <a:t> results on extrapolation.</a:t>
            </a:r>
          </a:p>
        </p:txBody>
      </p:sp>
      <p:pic>
        <p:nvPicPr>
          <p:cNvPr id="6146" name="Picture 2">
            <a:extLst>
              <a:ext uri="{FF2B5EF4-FFF2-40B4-BE49-F238E27FC236}">
                <a16:creationId xmlns:a16="http://schemas.microsoft.com/office/drawing/2014/main" id="{1EEEC15D-D961-934A-ABE6-60A50D4EB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499" y="4425950"/>
            <a:ext cx="9716860" cy="245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757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206739-2BDB-0447-968A-1FFC87C5CC56}"/>
              </a:ext>
            </a:extLst>
          </p:cNvPr>
          <p:cNvSpPr>
            <a:spLocks noGrp="1"/>
          </p:cNvSpPr>
          <p:nvPr>
            <p:ph type="ctrTitle"/>
          </p:nvPr>
        </p:nvSpPr>
        <p:spPr/>
        <p:txBody>
          <a:bodyPr/>
          <a:lstStyle/>
          <a:p>
            <a:r>
              <a:rPr lang="en-US" dirty="0"/>
              <a:t>Logistic Regression</a:t>
            </a:r>
          </a:p>
        </p:txBody>
      </p:sp>
      <p:sp>
        <p:nvSpPr>
          <p:cNvPr id="3" name="Slide Number Placeholder 2">
            <a:extLst>
              <a:ext uri="{FF2B5EF4-FFF2-40B4-BE49-F238E27FC236}">
                <a16:creationId xmlns:a16="http://schemas.microsoft.com/office/drawing/2014/main" id="{DD958A54-71B1-8248-9242-96178EC08E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1613328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20"/>
          <p:cNvSpPr txBox="1">
            <a:spLocks noGrp="1"/>
          </p:cNvSpPr>
          <p:nvPr>
            <p:ph type="ctrTitle"/>
          </p:nvPr>
        </p:nvSpPr>
        <p:spPr>
          <a:xfrm>
            <a:off x="3406697" y="334691"/>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ct val="33333"/>
              <a:buNone/>
            </a:pPr>
            <a:r>
              <a:rPr lang="en-US"/>
              <a:t>Indikator Ketercapaian</a:t>
            </a:r>
            <a:endParaRPr/>
          </a:p>
        </p:txBody>
      </p:sp>
      <p:sp>
        <p:nvSpPr>
          <p:cNvPr id="41" name="Google Shape;41;p20"/>
          <p:cNvSpPr txBox="1">
            <a:spLocks noGrp="1"/>
          </p:cNvSpPr>
          <p:nvPr>
            <p:ph type="dt" idx="10"/>
          </p:nvPr>
        </p:nvSpPr>
        <p:spPr>
          <a:xfrm>
            <a:off x="572172" y="9777658"/>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2/28/2022</a:t>
            </a:r>
            <a:endParaRPr/>
          </a:p>
        </p:txBody>
      </p:sp>
      <p:sp>
        <p:nvSpPr>
          <p:cNvPr id="42" name="Google Shape;42;p20"/>
          <p:cNvSpPr txBox="1">
            <a:spLocks noGrp="1"/>
          </p:cNvSpPr>
          <p:nvPr>
            <p:ph type="ftr" idx="11"/>
          </p:nvPr>
        </p:nvSpPr>
        <p:spPr>
          <a:xfrm>
            <a:off x="5953633" y="9777658"/>
            <a:ext cx="8539975" cy="2787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Jurusan Informatika - UIN Sunan Gunung Djati Bandung</a:t>
            </a:r>
            <a:endParaRPr/>
          </a:p>
        </p:txBody>
      </p:sp>
      <p:sp>
        <p:nvSpPr>
          <p:cNvPr id="43" name="Google Shape;43;p20"/>
          <p:cNvSpPr txBox="1">
            <a:spLocks noGrp="1"/>
          </p:cNvSpPr>
          <p:nvPr>
            <p:ph type="sldNum" idx="12"/>
          </p:nvPr>
        </p:nvSpPr>
        <p:spPr>
          <a:xfrm>
            <a:off x="15944980" y="9734486"/>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US"/>
              <a:t>2</a:t>
            </a:fld>
            <a:endParaRPr/>
          </a:p>
        </p:txBody>
      </p:sp>
      <p:cxnSp>
        <p:nvCxnSpPr>
          <p:cNvPr id="44" name="Google Shape;44;p20"/>
          <p:cNvCxnSpPr/>
          <p:nvPr/>
        </p:nvCxnSpPr>
        <p:spPr>
          <a:xfrm>
            <a:off x="5865541" y="-1003610"/>
            <a:ext cx="0" cy="0"/>
          </a:xfrm>
          <a:prstGeom prst="straightConnector1">
            <a:avLst/>
          </a:prstGeom>
          <a:noFill/>
          <a:ln w="9525" cap="flat" cmpd="sng">
            <a:solidFill>
              <a:srgbClr val="4A7DBA"/>
            </a:solidFill>
            <a:prstDash val="solid"/>
            <a:round/>
            <a:headEnd type="none" w="sm" len="sm"/>
            <a:tailEnd type="none" w="sm" len="sm"/>
          </a:ln>
        </p:spPr>
      </p:cxnSp>
      <p:sp>
        <p:nvSpPr>
          <p:cNvPr id="45" name="Google Shape;45;p20"/>
          <p:cNvSpPr txBox="1"/>
          <p:nvPr/>
        </p:nvSpPr>
        <p:spPr>
          <a:xfrm>
            <a:off x="1002508" y="3288631"/>
            <a:ext cx="91440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Ubuntu"/>
                <a:ea typeface="Ubuntu"/>
                <a:cs typeface="Ubuntu"/>
                <a:sym typeface="Ubuntu"/>
              </a:rPr>
              <a:t>Outcome Program Studi</a:t>
            </a:r>
            <a:endParaRPr sz="2800" b="0" i="0" u="none" strike="noStrike" cap="none">
              <a:solidFill>
                <a:srgbClr val="000000"/>
              </a:solidFill>
              <a:latin typeface="Ubuntu"/>
              <a:ea typeface="Ubuntu"/>
              <a:cs typeface="Ubuntu"/>
              <a:sym typeface="Ubuntu"/>
            </a:endParaRPr>
          </a:p>
        </p:txBody>
      </p:sp>
      <p:sp>
        <p:nvSpPr>
          <p:cNvPr id="46" name="Google Shape;46;p20"/>
          <p:cNvSpPr txBox="1"/>
          <p:nvPr/>
        </p:nvSpPr>
        <p:spPr>
          <a:xfrm>
            <a:off x="9269115" y="2722564"/>
            <a:ext cx="91440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Ubuntu"/>
                <a:ea typeface="Ubuntu"/>
                <a:cs typeface="Ubuntu"/>
                <a:sym typeface="Ubuntu"/>
              </a:rPr>
              <a:t>Outcome Mata Kuliah</a:t>
            </a:r>
            <a:endParaRPr sz="2800" b="0" i="0" u="none" strike="noStrike" cap="none">
              <a:solidFill>
                <a:srgbClr val="000000"/>
              </a:solidFill>
              <a:latin typeface="Ubuntu"/>
              <a:ea typeface="Ubuntu"/>
              <a:cs typeface="Ubuntu"/>
              <a:sym typeface="Ubuntu"/>
            </a:endParaRPr>
          </a:p>
        </p:txBody>
      </p:sp>
      <p:grpSp>
        <p:nvGrpSpPr>
          <p:cNvPr id="47" name="Google Shape;47;p20"/>
          <p:cNvGrpSpPr/>
          <p:nvPr/>
        </p:nvGrpSpPr>
        <p:grpSpPr>
          <a:xfrm>
            <a:off x="1041484" y="4033643"/>
            <a:ext cx="6841868" cy="2704500"/>
            <a:chOff x="1276220" y="2402999"/>
            <a:chExt cx="6841868" cy="2704500"/>
          </a:xfrm>
        </p:grpSpPr>
        <p:sp>
          <p:nvSpPr>
            <p:cNvPr id="48" name="Google Shape;48;p20"/>
            <p:cNvSpPr/>
            <p:nvPr/>
          </p:nvSpPr>
          <p:spPr>
            <a:xfrm>
              <a:off x="1276220" y="2402999"/>
              <a:ext cx="6841868" cy="1316250"/>
            </a:xfrm>
            <a:custGeom>
              <a:avLst/>
              <a:gdLst/>
              <a:ahLst/>
              <a:cxnLst/>
              <a:rect l="l" t="t" r="r" b="b"/>
              <a:pathLst>
                <a:path w="6841868" h="1316250" extrusionOk="0">
                  <a:moveTo>
                    <a:pt x="0" y="219379"/>
                  </a:moveTo>
                  <a:cubicBezTo>
                    <a:pt x="0" y="98219"/>
                    <a:pt x="98219" y="0"/>
                    <a:pt x="219379" y="0"/>
                  </a:cubicBezTo>
                  <a:lnTo>
                    <a:pt x="6622489" y="0"/>
                  </a:lnTo>
                  <a:cubicBezTo>
                    <a:pt x="6743649" y="0"/>
                    <a:pt x="6841868" y="98219"/>
                    <a:pt x="6841868" y="219379"/>
                  </a:cubicBezTo>
                  <a:lnTo>
                    <a:pt x="6841868" y="1096871"/>
                  </a:lnTo>
                  <a:cubicBezTo>
                    <a:pt x="6841868" y="1218031"/>
                    <a:pt x="6743649" y="1316250"/>
                    <a:pt x="6622489" y="1316250"/>
                  </a:cubicBezTo>
                  <a:lnTo>
                    <a:pt x="219379" y="1316250"/>
                  </a:lnTo>
                  <a:cubicBezTo>
                    <a:pt x="98219" y="1316250"/>
                    <a:pt x="0" y="1218031"/>
                    <a:pt x="0" y="1096871"/>
                  </a:cubicBezTo>
                  <a:lnTo>
                    <a:pt x="0" y="219379"/>
                  </a:lnTo>
                  <a:close/>
                </a:path>
              </a:pathLst>
            </a:custGeom>
            <a:solidFill>
              <a:schemeClr val="accent5"/>
            </a:solidFill>
            <a:ln w="25400" cap="flat" cmpd="sng">
              <a:solidFill>
                <a:srgbClr val="367D90"/>
              </a:solidFill>
              <a:prstDash val="solid"/>
              <a:round/>
              <a:headEnd type="none" w="sm" len="sm"/>
              <a:tailEnd type="none" w="sm" len="sm"/>
            </a:ln>
          </p:spPr>
          <p:txBody>
            <a:bodyPr spcFirstLastPara="1" wrap="square" lIns="159500" tIns="159500" rIns="159500" bIns="159500" anchor="ctr" anchorCtr="0">
              <a:noAutofit/>
            </a:bodyPr>
            <a:lstStyle/>
            <a:p>
              <a:pPr marL="0" marR="0" lvl="0" indent="0" algn="l" rtl="0">
                <a:lnSpc>
                  <a:spcPct val="90000"/>
                </a:lnSpc>
                <a:spcBef>
                  <a:spcPts val="0"/>
                </a:spcBef>
                <a:spcAft>
                  <a:spcPts val="0"/>
                </a:spcAft>
                <a:buClr>
                  <a:srgbClr val="000000"/>
                </a:buClr>
                <a:buSzPts val="2500"/>
                <a:buFont typeface="Arial"/>
                <a:buNone/>
              </a:pPr>
              <a:r>
                <a:rPr lang="en-US" sz="2500" b="0" i="0" u="none" strike="noStrike" cap="none">
                  <a:solidFill>
                    <a:schemeClr val="lt1"/>
                  </a:solidFill>
                  <a:latin typeface="Arial"/>
                  <a:ea typeface="Arial"/>
                  <a:cs typeface="Arial"/>
                  <a:sym typeface="Arial"/>
                </a:rPr>
                <a:t>PLO-02: Mampu menyelesaikan permasalahan dengan formulasi solusi efisien berbasis prinsip - prinsip komputasi </a:t>
              </a:r>
              <a:endParaRPr/>
            </a:p>
          </p:txBody>
        </p:sp>
        <p:sp>
          <p:nvSpPr>
            <p:cNvPr id="49" name="Google Shape;49;p20"/>
            <p:cNvSpPr/>
            <p:nvPr/>
          </p:nvSpPr>
          <p:spPr>
            <a:xfrm>
              <a:off x="1276220" y="3791249"/>
              <a:ext cx="6841868" cy="1316250"/>
            </a:xfrm>
            <a:custGeom>
              <a:avLst/>
              <a:gdLst/>
              <a:ahLst/>
              <a:cxnLst/>
              <a:rect l="l" t="t" r="r" b="b"/>
              <a:pathLst>
                <a:path w="6841868" h="1316250" extrusionOk="0">
                  <a:moveTo>
                    <a:pt x="0" y="219379"/>
                  </a:moveTo>
                  <a:cubicBezTo>
                    <a:pt x="0" y="98219"/>
                    <a:pt x="98219" y="0"/>
                    <a:pt x="219379" y="0"/>
                  </a:cubicBezTo>
                  <a:lnTo>
                    <a:pt x="6622489" y="0"/>
                  </a:lnTo>
                  <a:cubicBezTo>
                    <a:pt x="6743649" y="0"/>
                    <a:pt x="6841868" y="98219"/>
                    <a:pt x="6841868" y="219379"/>
                  </a:cubicBezTo>
                  <a:lnTo>
                    <a:pt x="6841868" y="1096871"/>
                  </a:lnTo>
                  <a:cubicBezTo>
                    <a:pt x="6841868" y="1218031"/>
                    <a:pt x="6743649" y="1316250"/>
                    <a:pt x="6622489" y="1316250"/>
                  </a:cubicBezTo>
                  <a:lnTo>
                    <a:pt x="219379" y="1316250"/>
                  </a:lnTo>
                  <a:cubicBezTo>
                    <a:pt x="98219" y="1316250"/>
                    <a:pt x="0" y="1218031"/>
                    <a:pt x="0" y="1096871"/>
                  </a:cubicBezTo>
                  <a:lnTo>
                    <a:pt x="0" y="219379"/>
                  </a:lnTo>
                  <a:close/>
                </a:path>
              </a:pathLst>
            </a:custGeom>
            <a:solidFill>
              <a:schemeClr val="accent5"/>
            </a:solidFill>
            <a:ln w="25400" cap="flat" cmpd="sng">
              <a:solidFill>
                <a:srgbClr val="367D90"/>
              </a:solidFill>
              <a:prstDash val="solid"/>
              <a:round/>
              <a:headEnd type="none" w="sm" len="sm"/>
              <a:tailEnd type="none" w="sm" len="sm"/>
            </a:ln>
          </p:spPr>
          <p:txBody>
            <a:bodyPr spcFirstLastPara="1" wrap="square" lIns="159500" tIns="159500" rIns="159500" bIns="159500" anchor="ctr" anchorCtr="0">
              <a:noAutofit/>
            </a:bodyPr>
            <a:lstStyle/>
            <a:p>
              <a:pPr marL="0" marR="0" lvl="0" indent="0" algn="l" rtl="0">
                <a:lnSpc>
                  <a:spcPct val="90000"/>
                </a:lnSpc>
                <a:spcBef>
                  <a:spcPts val="0"/>
                </a:spcBef>
                <a:spcAft>
                  <a:spcPts val="0"/>
                </a:spcAft>
                <a:buClr>
                  <a:srgbClr val="000000"/>
                </a:buClr>
                <a:buSzPts val="2500"/>
                <a:buFont typeface="Arial"/>
                <a:buNone/>
              </a:pPr>
              <a:r>
                <a:rPr lang="en-US" sz="2500" b="0" i="0" u="none" strike="noStrike" cap="none">
                  <a:solidFill>
                    <a:schemeClr val="lt1"/>
                  </a:solidFill>
                  <a:latin typeface="Arial"/>
                  <a:ea typeface="Arial"/>
                  <a:cs typeface="Arial"/>
                  <a:sym typeface="Arial"/>
                </a:rPr>
                <a:t>PLO-04: Memiliki pengetahuan dan pemahaman yang komprehensif pada area yang spesifik di bidang informatika</a:t>
              </a:r>
              <a:endParaRPr sz="2500" b="0" i="0" u="none" strike="noStrike" cap="none">
                <a:solidFill>
                  <a:schemeClr val="lt1"/>
                </a:solidFill>
                <a:latin typeface="Arial"/>
                <a:ea typeface="Arial"/>
                <a:cs typeface="Arial"/>
                <a:sym typeface="Arial"/>
              </a:endParaRPr>
            </a:p>
          </p:txBody>
        </p:sp>
      </p:grpSp>
      <p:grpSp>
        <p:nvGrpSpPr>
          <p:cNvPr id="50" name="Google Shape;50;p20"/>
          <p:cNvGrpSpPr/>
          <p:nvPr/>
        </p:nvGrpSpPr>
        <p:grpSpPr>
          <a:xfrm>
            <a:off x="9269115" y="3330665"/>
            <a:ext cx="7545659" cy="7562308"/>
            <a:chOff x="9466121" y="1804716"/>
            <a:chExt cx="7545659" cy="7562308"/>
          </a:xfrm>
        </p:grpSpPr>
        <p:sp>
          <p:nvSpPr>
            <p:cNvPr id="51" name="Google Shape;51;p20"/>
            <p:cNvSpPr/>
            <p:nvPr/>
          </p:nvSpPr>
          <p:spPr>
            <a:xfrm>
              <a:off x="9466121" y="1804716"/>
              <a:ext cx="7545659" cy="756230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0"/>
            <p:cNvSpPr/>
            <p:nvPr/>
          </p:nvSpPr>
          <p:spPr>
            <a:xfrm>
              <a:off x="9466121" y="1887229"/>
              <a:ext cx="7545659" cy="1801800"/>
            </a:xfrm>
            <a:custGeom>
              <a:avLst/>
              <a:gdLst/>
              <a:ahLst/>
              <a:cxnLst/>
              <a:rect l="l" t="t" r="r" b="b"/>
              <a:pathLst>
                <a:path w="7545659" h="1801800" extrusionOk="0">
                  <a:moveTo>
                    <a:pt x="0" y="300306"/>
                  </a:moveTo>
                  <a:cubicBezTo>
                    <a:pt x="0" y="134452"/>
                    <a:pt x="134452" y="0"/>
                    <a:pt x="300306" y="0"/>
                  </a:cubicBezTo>
                  <a:lnTo>
                    <a:pt x="7245353" y="0"/>
                  </a:lnTo>
                  <a:cubicBezTo>
                    <a:pt x="7411207" y="0"/>
                    <a:pt x="7545659" y="134452"/>
                    <a:pt x="7545659" y="300306"/>
                  </a:cubicBezTo>
                  <a:lnTo>
                    <a:pt x="7545659" y="1501494"/>
                  </a:lnTo>
                  <a:cubicBezTo>
                    <a:pt x="7545659" y="1667348"/>
                    <a:pt x="7411207" y="1801800"/>
                    <a:pt x="7245353" y="1801800"/>
                  </a:cubicBezTo>
                  <a:lnTo>
                    <a:pt x="300306" y="1801800"/>
                  </a:lnTo>
                  <a:cubicBezTo>
                    <a:pt x="134452" y="1801800"/>
                    <a:pt x="0" y="1667348"/>
                    <a:pt x="0" y="1501494"/>
                  </a:cubicBezTo>
                  <a:lnTo>
                    <a:pt x="0" y="300306"/>
                  </a:lnTo>
                  <a:close/>
                </a:path>
              </a:pathLst>
            </a:custGeom>
            <a:solidFill>
              <a:schemeClr val="accent6"/>
            </a:solidFill>
            <a:ln w="25400" cap="flat" cmpd="sng">
              <a:solidFill>
                <a:srgbClr val="B46D33"/>
              </a:solidFill>
              <a:prstDash val="solid"/>
              <a:round/>
              <a:headEnd type="none" w="sm" len="sm"/>
              <a:tailEnd type="none" w="sm" len="sm"/>
            </a:ln>
          </p:spPr>
          <p:txBody>
            <a:bodyPr spcFirstLastPara="1" wrap="square" lIns="171775" tIns="171775" rIns="171775" bIns="17177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CLO-1: Mahasiswa mampu menjelaskan konsep pembelajaran mesin dan mengidentifikasi kebutuhan data dalam konsep pembelajaran mesin</a:t>
              </a:r>
              <a:endParaRPr sz="2400" b="0" i="0" u="none" strike="noStrike" cap="none">
                <a:solidFill>
                  <a:schemeClr val="lt1"/>
                </a:solidFill>
                <a:latin typeface="Arial"/>
                <a:ea typeface="Arial"/>
                <a:cs typeface="Arial"/>
                <a:sym typeface="Arial"/>
              </a:endParaRPr>
            </a:p>
          </p:txBody>
        </p:sp>
      </p:grpSp>
      <p:cxnSp>
        <p:nvCxnSpPr>
          <p:cNvPr id="53" name="Google Shape;53;p20"/>
          <p:cNvCxnSpPr>
            <a:stCxn id="52" idx="0"/>
            <a:endCxn id="48" idx="3"/>
          </p:cNvCxnSpPr>
          <p:nvPr/>
        </p:nvCxnSpPr>
        <p:spPr>
          <a:xfrm flipH="1">
            <a:off x="7883415" y="3713484"/>
            <a:ext cx="1385700" cy="539400"/>
          </a:xfrm>
          <a:prstGeom prst="straightConnector1">
            <a:avLst/>
          </a:prstGeom>
          <a:noFill/>
          <a:ln w="25400" cap="flat" cmpd="sng">
            <a:solidFill>
              <a:schemeClr val="accent5"/>
            </a:solidFill>
            <a:prstDash val="solid"/>
            <a:round/>
            <a:headEnd type="none" w="sm" len="sm"/>
            <a:tailEnd type="none" w="sm" len="sm"/>
          </a:ln>
          <a:effectLst>
            <a:outerShdw blurRad="40000" dist="20000" dir="5400000" rotWithShape="0">
              <a:srgbClr val="000000">
                <a:alpha val="37647"/>
              </a:srgbClr>
            </a:outerShdw>
          </a:effectLst>
        </p:spPr>
      </p:cxnSp>
      <p:cxnSp>
        <p:nvCxnSpPr>
          <p:cNvPr id="54" name="Google Shape;54;p20"/>
          <p:cNvCxnSpPr>
            <a:stCxn id="52" idx="0"/>
            <a:endCxn id="49" idx="3"/>
          </p:cNvCxnSpPr>
          <p:nvPr/>
        </p:nvCxnSpPr>
        <p:spPr>
          <a:xfrm flipH="1">
            <a:off x="7883415" y="3713484"/>
            <a:ext cx="1385700" cy="1927800"/>
          </a:xfrm>
          <a:prstGeom prst="straightConnector1">
            <a:avLst/>
          </a:prstGeom>
          <a:noFill/>
          <a:ln w="25400" cap="flat" cmpd="sng">
            <a:solidFill>
              <a:schemeClr val="accent5"/>
            </a:solidFill>
            <a:prstDash val="solid"/>
            <a:round/>
            <a:headEnd type="none" w="sm" len="sm"/>
            <a:tailEnd type="none" w="sm" len="sm"/>
          </a:ln>
          <a:effectLst>
            <a:outerShdw blurRad="40000" dist="20000" dir="5400000" rotWithShape="0">
              <a:srgbClr val="000000">
                <a:alpha val="37647"/>
              </a:srgbClr>
            </a:outerShdw>
          </a:effectLst>
        </p:spPr>
      </p:cxnSp>
      <p:sp>
        <p:nvSpPr>
          <p:cNvPr id="55" name="Google Shape;55;p20"/>
          <p:cNvSpPr txBox="1"/>
          <p:nvPr/>
        </p:nvSpPr>
        <p:spPr>
          <a:xfrm>
            <a:off x="9269115" y="5762481"/>
            <a:ext cx="91440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Ubuntu"/>
                <a:ea typeface="Ubuntu"/>
                <a:cs typeface="Ubuntu"/>
                <a:sym typeface="Ubuntu"/>
              </a:rPr>
              <a:t>Outcome Perkuliahan</a:t>
            </a:r>
            <a:endParaRPr sz="2800" b="0" i="0" u="none" strike="noStrike" cap="none">
              <a:solidFill>
                <a:srgbClr val="000000"/>
              </a:solidFill>
              <a:latin typeface="Ubuntu"/>
              <a:ea typeface="Ubuntu"/>
              <a:cs typeface="Ubuntu"/>
              <a:sym typeface="Ubuntu"/>
            </a:endParaRPr>
          </a:p>
        </p:txBody>
      </p:sp>
      <p:grpSp>
        <p:nvGrpSpPr>
          <p:cNvPr id="56" name="Google Shape;56;p20"/>
          <p:cNvGrpSpPr/>
          <p:nvPr/>
        </p:nvGrpSpPr>
        <p:grpSpPr>
          <a:xfrm>
            <a:off x="9269115" y="6520619"/>
            <a:ext cx="7545659" cy="1263599"/>
            <a:chOff x="0" y="8963"/>
            <a:chExt cx="7545659" cy="1263599"/>
          </a:xfrm>
        </p:grpSpPr>
        <p:sp>
          <p:nvSpPr>
            <p:cNvPr id="57" name="Google Shape;57;p20"/>
            <p:cNvSpPr/>
            <p:nvPr/>
          </p:nvSpPr>
          <p:spPr>
            <a:xfrm>
              <a:off x="0" y="8963"/>
              <a:ext cx="7545659" cy="1263599"/>
            </a:xfrm>
            <a:prstGeom prst="roundRect">
              <a:avLst>
                <a:gd name="adj" fmla="val 16667"/>
              </a:avLst>
            </a:prstGeom>
            <a:solidFill>
              <a:schemeClr val="lt1"/>
            </a:solidFill>
            <a:ln w="25400" cap="flat" cmpd="sng">
              <a:solidFill>
                <a:srgbClr val="429B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0"/>
            <p:cNvSpPr txBox="1"/>
            <p:nvPr/>
          </p:nvSpPr>
          <p:spPr>
            <a:xfrm>
              <a:off x="61684" y="70647"/>
              <a:ext cx="7422291" cy="1140231"/>
            </a:xfrm>
            <a:prstGeom prst="rect">
              <a:avLst/>
            </a:prstGeom>
            <a:noFill/>
            <a:ln>
              <a:noFill/>
            </a:ln>
          </p:spPr>
          <p:txBody>
            <a:bodyPr spcFirstLastPara="1" wrap="square" lIns="91425" tIns="91425" rIns="91425" bIns="91425" anchor="ctr" anchorCtr="0">
              <a:noAutofit/>
            </a:bodyPr>
            <a:lstStyle/>
            <a:p>
              <a:pPr lvl="0">
                <a:lnSpc>
                  <a:spcPct val="90000"/>
                </a:lnSpc>
                <a:buSzPts val="2400"/>
              </a:pPr>
              <a:r>
                <a:rPr lang="en-US" sz="2400" dirty="0" err="1">
                  <a:solidFill>
                    <a:schemeClr val="tx1"/>
                  </a:solidFill>
                </a:rPr>
                <a:t>Mahasiswa</a:t>
              </a:r>
              <a:r>
                <a:rPr lang="en-US" sz="2400" dirty="0">
                  <a:solidFill>
                    <a:schemeClr val="tx1"/>
                  </a:solidFill>
                </a:rPr>
                <a:t> </a:t>
              </a:r>
              <a:r>
                <a:rPr lang="en-US" sz="2400" dirty="0" err="1">
                  <a:solidFill>
                    <a:schemeClr val="tx1"/>
                  </a:solidFill>
                </a:rPr>
                <a:t>mampu</a:t>
              </a:r>
              <a:r>
                <a:rPr lang="en-US" sz="2400" dirty="0">
                  <a:solidFill>
                    <a:schemeClr val="tx1"/>
                  </a:solidFill>
                </a:rPr>
                <a:t> </a:t>
              </a:r>
              <a:r>
                <a:rPr lang="en-US" sz="2400" dirty="0" err="1">
                  <a:solidFill>
                    <a:schemeClr val="tx1"/>
                  </a:solidFill>
                </a:rPr>
                <a:t>menjelaskan</a:t>
              </a:r>
              <a:r>
                <a:rPr lang="en-US" sz="2400" dirty="0">
                  <a:solidFill>
                    <a:schemeClr val="tx1"/>
                  </a:solidFill>
                </a:rPr>
                <a:t> </a:t>
              </a:r>
              <a:r>
                <a:rPr lang="en-US" sz="2400" dirty="0" err="1">
                  <a:solidFill>
                    <a:schemeClr val="tx1"/>
                  </a:solidFill>
                </a:rPr>
                <a:t>konsep</a:t>
              </a:r>
              <a:r>
                <a:rPr lang="en-US" sz="2400" dirty="0">
                  <a:solidFill>
                    <a:schemeClr val="tx1"/>
                  </a:solidFill>
                </a:rPr>
                <a:t> </a:t>
              </a:r>
              <a:r>
                <a:rPr lang="en-US" sz="2400" dirty="0" err="1">
                  <a:solidFill>
                    <a:schemeClr val="tx1"/>
                  </a:solidFill>
                </a:rPr>
                <a:t>regresi</a:t>
              </a:r>
              <a:r>
                <a:rPr lang="en-US" sz="2400" dirty="0">
                  <a:solidFill>
                    <a:schemeClr val="tx1"/>
                  </a:solidFill>
                </a:rPr>
                <a:t> </a:t>
              </a:r>
              <a:r>
                <a:rPr lang="en-US" sz="2400" dirty="0" err="1">
                  <a:solidFill>
                    <a:schemeClr val="tx1"/>
                  </a:solidFill>
                </a:rPr>
                <a:t>dalam</a:t>
              </a:r>
              <a:r>
                <a:rPr lang="en-US" sz="2400" dirty="0">
                  <a:solidFill>
                    <a:schemeClr val="tx1"/>
                  </a:solidFill>
                </a:rPr>
                <a:t> </a:t>
              </a:r>
              <a:r>
                <a:rPr lang="en-US" sz="2400" dirty="0" err="1">
                  <a:solidFill>
                    <a:schemeClr val="tx1"/>
                  </a:solidFill>
                </a:rPr>
                <a:t>menyelesaian</a:t>
              </a:r>
              <a:r>
                <a:rPr lang="en-US" sz="2400" dirty="0">
                  <a:solidFill>
                    <a:schemeClr val="tx1"/>
                  </a:solidFill>
                </a:rPr>
                <a:t> </a:t>
              </a:r>
              <a:r>
                <a:rPr lang="en-US" sz="2400" dirty="0" err="1">
                  <a:solidFill>
                    <a:schemeClr val="tx1"/>
                  </a:solidFill>
                </a:rPr>
                <a:t>masalah</a:t>
              </a:r>
              <a:endParaRPr sz="2400" b="0" i="0" u="none" strike="noStrike" cap="none" dirty="0">
                <a:solidFill>
                  <a:schemeClr val="tx1"/>
                </a:solidFill>
                <a:latin typeface="Arial"/>
                <a:ea typeface="Arial"/>
                <a:cs typeface="Arial"/>
                <a:sym typeface="Arial"/>
              </a:endParaRPr>
            </a:p>
          </p:txBody>
        </p:sp>
      </p:grpSp>
      <p:cxnSp>
        <p:nvCxnSpPr>
          <p:cNvPr id="59" name="Google Shape;59;p20"/>
          <p:cNvCxnSpPr>
            <a:stCxn id="52" idx="4"/>
          </p:cNvCxnSpPr>
          <p:nvPr/>
        </p:nvCxnSpPr>
        <p:spPr>
          <a:xfrm rot="-5400000" flipH="1">
            <a:off x="15702224" y="6027222"/>
            <a:ext cx="2237700" cy="12600"/>
          </a:xfrm>
          <a:prstGeom prst="bentConnector3">
            <a:avLst>
              <a:gd name="adj1" fmla="val 0"/>
            </a:avLst>
          </a:prstGeom>
          <a:noFill/>
          <a:ln w="25400" cap="flat" cmpd="sng">
            <a:solidFill>
              <a:schemeClr val="accent5"/>
            </a:solidFill>
            <a:prstDash val="solid"/>
            <a:round/>
            <a:headEnd type="none" w="sm" len="sm"/>
            <a:tailEnd type="none" w="sm" len="sm"/>
          </a:ln>
          <a:effectLst>
            <a:outerShdw blurRad="40000" dist="20000" dir="5400000" rotWithShape="0">
              <a:srgbClr val="000000">
                <a:alpha val="37647"/>
              </a:srgbClr>
            </a:outerShdw>
          </a:effec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C8BF-F0EA-1447-959B-9698CC8245C0}"/>
              </a:ext>
            </a:extLst>
          </p:cNvPr>
          <p:cNvSpPr>
            <a:spLocks noGrp="1"/>
          </p:cNvSpPr>
          <p:nvPr>
            <p:ph type="ctrTitle"/>
          </p:nvPr>
        </p:nvSpPr>
        <p:spPr/>
        <p:txBody>
          <a:bodyPr/>
          <a:lstStyle/>
          <a:p>
            <a:r>
              <a:rPr lang="en-US" dirty="0"/>
              <a:t>Logistic Regression</a:t>
            </a:r>
          </a:p>
        </p:txBody>
      </p:sp>
      <p:sp>
        <p:nvSpPr>
          <p:cNvPr id="3" name="Slide Number Placeholder 2">
            <a:extLst>
              <a:ext uri="{FF2B5EF4-FFF2-40B4-BE49-F238E27FC236}">
                <a16:creationId xmlns:a16="http://schemas.microsoft.com/office/drawing/2014/main" id="{A49CFE0F-3699-E44D-B50B-6EE7CCC65B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4" name="Content Placeholder 3">
            <a:extLst>
              <a:ext uri="{FF2B5EF4-FFF2-40B4-BE49-F238E27FC236}">
                <a16:creationId xmlns:a16="http://schemas.microsoft.com/office/drawing/2014/main" id="{59438FF3-85E9-2249-AD6B-7B94BFFA8ED9}"/>
              </a:ext>
            </a:extLst>
          </p:cNvPr>
          <p:cNvSpPr>
            <a:spLocks noGrp="1"/>
          </p:cNvSpPr>
          <p:nvPr>
            <p:ph sz="quarter" idx="13"/>
          </p:nvPr>
        </p:nvSpPr>
        <p:spPr>
          <a:xfrm>
            <a:off x="1561841" y="2830513"/>
            <a:ext cx="10706359" cy="6330950"/>
          </a:xfrm>
        </p:spPr>
        <p:txBody>
          <a:bodyPr/>
          <a:lstStyle/>
          <a:p>
            <a:r>
              <a:rPr lang="en-US" dirty="0"/>
              <a:t>Logistic regression is used to find the probability of event=Success and event=Failure. We should use logistic regression when the dependent variable is binary (0/ 1, True/ False, Yes/ No) in nature.</a:t>
            </a:r>
          </a:p>
          <a:p>
            <a:r>
              <a:rPr lang="en-US" dirty="0"/>
              <a:t>Since we are working here with a binomial distribution (dependent variable), we need to choose a link function which is best suited for this distribution. </a:t>
            </a:r>
          </a:p>
          <a:p>
            <a:r>
              <a:rPr lang="en-US" dirty="0"/>
              <a:t>It is </a:t>
            </a:r>
            <a:r>
              <a:rPr lang="en-US" b="1" dirty="0">
                <a:hlinkClick r:id="rId2"/>
              </a:rPr>
              <a:t>logit</a:t>
            </a:r>
            <a:r>
              <a:rPr lang="en-US" dirty="0"/>
              <a:t> function. In the equation above, the parameters are chosen to maximize the likelihood of observing the sample values rather than minimizing the sum of squared errors (like in ordinary regression).</a:t>
            </a:r>
          </a:p>
          <a:p>
            <a:endParaRPr lang="en-US" dirty="0"/>
          </a:p>
        </p:txBody>
      </p:sp>
      <p:pic>
        <p:nvPicPr>
          <p:cNvPr id="7170" name="Picture 2" descr="logistic regression, logit function, sigmoid function">
            <a:extLst>
              <a:ext uri="{FF2B5EF4-FFF2-40B4-BE49-F238E27FC236}">
                <a16:creationId xmlns:a16="http://schemas.microsoft.com/office/drawing/2014/main" id="{4C842A2D-ED8C-A54C-A938-B3782AB44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8416" y="3924299"/>
            <a:ext cx="6250164" cy="4760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199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F3F9-294B-8843-9398-C561D2B267EC}"/>
              </a:ext>
            </a:extLst>
          </p:cNvPr>
          <p:cNvSpPr>
            <a:spLocks noGrp="1"/>
          </p:cNvSpPr>
          <p:nvPr>
            <p:ph type="ctrTitle"/>
          </p:nvPr>
        </p:nvSpPr>
        <p:spPr/>
        <p:txBody>
          <a:bodyPr/>
          <a:lstStyle/>
          <a:p>
            <a:r>
              <a:rPr lang="en-US" dirty="0"/>
              <a:t>Important Points</a:t>
            </a:r>
          </a:p>
        </p:txBody>
      </p:sp>
      <p:sp>
        <p:nvSpPr>
          <p:cNvPr id="3" name="Slide Number Placeholder 2">
            <a:extLst>
              <a:ext uri="{FF2B5EF4-FFF2-40B4-BE49-F238E27FC236}">
                <a16:creationId xmlns:a16="http://schemas.microsoft.com/office/drawing/2014/main" id="{5823E0F7-1966-C042-9BD3-8523EB85A0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4" name="Content Placeholder 3">
            <a:extLst>
              <a:ext uri="{FF2B5EF4-FFF2-40B4-BE49-F238E27FC236}">
                <a16:creationId xmlns:a16="http://schemas.microsoft.com/office/drawing/2014/main" id="{79785412-664C-844B-AFEC-8899999D0DF5}"/>
              </a:ext>
            </a:extLst>
          </p:cNvPr>
          <p:cNvSpPr>
            <a:spLocks noGrp="1"/>
          </p:cNvSpPr>
          <p:nvPr>
            <p:ph sz="quarter" idx="13"/>
          </p:nvPr>
        </p:nvSpPr>
        <p:spPr>
          <a:xfrm>
            <a:off x="1561841" y="2830512"/>
            <a:ext cx="14528082" cy="7139109"/>
          </a:xfrm>
        </p:spPr>
        <p:txBody>
          <a:bodyPr>
            <a:normAutofit/>
          </a:bodyPr>
          <a:lstStyle/>
          <a:p>
            <a:r>
              <a:rPr lang="en-US" dirty="0"/>
              <a:t>Logistic regression is widely used for </a:t>
            </a:r>
            <a:r>
              <a:rPr lang="en-US" b="1" dirty="0"/>
              <a:t>classification problems</a:t>
            </a:r>
            <a:endParaRPr lang="en-US" dirty="0"/>
          </a:p>
          <a:p>
            <a:r>
              <a:rPr lang="en-US" dirty="0"/>
              <a:t>Logistic regression doesn’t require linear relationship between dependent and independent variables.  It can handle various types of relationships because it applies a non-linear log transformation to the predicted odds ratio</a:t>
            </a:r>
          </a:p>
          <a:p>
            <a:r>
              <a:rPr lang="en-US" dirty="0"/>
              <a:t>To avoid over fitting and under fitting, we should include all significant variables. A good approach to ensure this practice is to use a step wise method to estimate the logistic regression</a:t>
            </a:r>
          </a:p>
          <a:p>
            <a:r>
              <a:rPr lang="en-US" dirty="0"/>
              <a:t>It requires </a:t>
            </a:r>
            <a:r>
              <a:rPr lang="en-US" b="1" dirty="0"/>
              <a:t>large sample sizes</a:t>
            </a:r>
            <a:r>
              <a:rPr lang="en-US" dirty="0"/>
              <a:t> because maximum likelihood estimates are less powerful at low sample sizes than ordinary least square</a:t>
            </a:r>
          </a:p>
          <a:p>
            <a:r>
              <a:rPr lang="en-US" dirty="0"/>
              <a:t>If the values of dependent variable is ordinal, then it is called as </a:t>
            </a:r>
            <a:r>
              <a:rPr lang="en-US" b="1" dirty="0"/>
              <a:t>Ordinal logistic regression</a:t>
            </a:r>
            <a:endParaRPr lang="en-US" dirty="0"/>
          </a:p>
          <a:p>
            <a:r>
              <a:rPr lang="en-US" dirty="0"/>
              <a:t>If dependent variable is multi class then it is known as </a:t>
            </a:r>
            <a:r>
              <a:rPr lang="en-US" b="1" dirty="0"/>
              <a:t>Multinomial Logistic regression</a:t>
            </a:r>
            <a:r>
              <a:rPr lang="en-US" dirty="0"/>
              <a:t>.</a:t>
            </a:r>
          </a:p>
        </p:txBody>
      </p:sp>
    </p:spTree>
    <p:extLst>
      <p:ext uri="{BB962C8B-B14F-4D97-AF65-F5344CB8AC3E}">
        <p14:creationId xmlns:p14="http://schemas.microsoft.com/office/powerpoint/2010/main" val="1741789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11BD3-CB96-1345-AFC0-B753574DD7B4}"/>
              </a:ext>
            </a:extLst>
          </p:cNvPr>
          <p:cNvSpPr>
            <a:spLocks noGrp="1"/>
          </p:cNvSpPr>
          <p:nvPr>
            <p:ph type="ctrTitle"/>
          </p:nvPr>
        </p:nvSpPr>
        <p:spPr/>
        <p:txBody>
          <a:bodyPr>
            <a:normAutofit fontScale="90000"/>
          </a:bodyPr>
          <a:lstStyle/>
          <a:p>
            <a:r>
              <a:rPr lang="en-US" dirty="0"/>
              <a:t>Other Regression Techniques</a:t>
            </a:r>
          </a:p>
        </p:txBody>
      </p:sp>
      <p:sp>
        <p:nvSpPr>
          <p:cNvPr id="3" name="Slide Number Placeholder 2">
            <a:extLst>
              <a:ext uri="{FF2B5EF4-FFF2-40B4-BE49-F238E27FC236}">
                <a16:creationId xmlns:a16="http://schemas.microsoft.com/office/drawing/2014/main" id="{0EE5079D-EEA0-D443-AB94-BBEAD51034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1749518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07F223-3117-6440-AC1C-F52AB3B713F2}"/>
              </a:ext>
            </a:extLst>
          </p:cNvPr>
          <p:cNvSpPr>
            <a:spLocks noGrp="1"/>
          </p:cNvSpPr>
          <p:nvPr>
            <p:ph type="ctrTitle"/>
          </p:nvPr>
        </p:nvSpPr>
        <p:spPr/>
        <p:txBody>
          <a:bodyPr>
            <a:normAutofit fontScale="90000"/>
          </a:bodyPr>
          <a:lstStyle/>
          <a:p>
            <a:r>
              <a:rPr lang="en-US" dirty="0"/>
              <a:t>Other Regression Techniques</a:t>
            </a:r>
          </a:p>
        </p:txBody>
      </p:sp>
      <p:sp>
        <p:nvSpPr>
          <p:cNvPr id="3" name="Slide Number Placeholder 2">
            <a:extLst>
              <a:ext uri="{FF2B5EF4-FFF2-40B4-BE49-F238E27FC236}">
                <a16:creationId xmlns:a16="http://schemas.microsoft.com/office/drawing/2014/main" id="{4607FE10-53BB-9640-AAF1-322EFEDD35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5" name="Content Placeholder 4">
            <a:extLst>
              <a:ext uri="{FF2B5EF4-FFF2-40B4-BE49-F238E27FC236}">
                <a16:creationId xmlns:a16="http://schemas.microsoft.com/office/drawing/2014/main" id="{A49D784B-0D8A-8347-BB5A-03708A9C368F}"/>
              </a:ext>
            </a:extLst>
          </p:cNvPr>
          <p:cNvSpPr>
            <a:spLocks noGrp="1"/>
          </p:cNvSpPr>
          <p:nvPr>
            <p:ph sz="quarter" idx="13"/>
          </p:nvPr>
        </p:nvSpPr>
        <p:spPr/>
        <p:txBody>
          <a:bodyPr>
            <a:normAutofit/>
          </a:bodyPr>
          <a:lstStyle/>
          <a:p>
            <a:r>
              <a:rPr lang="en-US" sz="3600" dirty="0"/>
              <a:t>Stepwise Regression</a:t>
            </a:r>
          </a:p>
          <a:p>
            <a:r>
              <a:rPr lang="en-US" sz="3600" dirty="0"/>
              <a:t>Ridge Regression</a:t>
            </a:r>
          </a:p>
          <a:p>
            <a:r>
              <a:rPr lang="en-US" sz="3600" dirty="0"/>
              <a:t>Lasso Regression</a:t>
            </a:r>
          </a:p>
          <a:p>
            <a:r>
              <a:rPr lang="en-US" sz="3600" dirty="0" err="1"/>
              <a:t>ElasticNet</a:t>
            </a:r>
            <a:r>
              <a:rPr lang="en-US" sz="3600" dirty="0"/>
              <a:t> Regression</a:t>
            </a:r>
          </a:p>
        </p:txBody>
      </p:sp>
    </p:spTree>
    <p:extLst>
      <p:ext uri="{BB962C8B-B14F-4D97-AF65-F5344CB8AC3E}">
        <p14:creationId xmlns:p14="http://schemas.microsoft.com/office/powerpoint/2010/main" val="3382711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EE959D-BF8F-A143-9E2F-7882D2730AE2}"/>
              </a:ext>
            </a:extLst>
          </p:cNvPr>
          <p:cNvSpPr>
            <a:spLocks noGrp="1"/>
          </p:cNvSpPr>
          <p:nvPr>
            <p:ph type="ctrTitle"/>
          </p:nvPr>
        </p:nvSpPr>
        <p:spPr/>
        <p:txBody>
          <a:bodyPr>
            <a:normAutofit fontScale="90000"/>
          </a:bodyPr>
          <a:lstStyle/>
          <a:p>
            <a:r>
              <a:rPr lang="en-US" b="0" dirty="0"/>
              <a:t>How to select the right regression model?</a:t>
            </a:r>
            <a:endParaRPr lang="en-US" dirty="0"/>
          </a:p>
        </p:txBody>
      </p:sp>
      <p:sp>
        <p:nvSpPr>
          <p:cNvPr id="3" name="Slide Number Placeholder 2">
            <a:extLst>
              <a:ext uri="{FF2B5EF4-FFF2-40B4-BE49-F238E27FC236}">
                <a16:creationId xmlns:a16="http://schemas.microsoft.com/office/drawing/2014/main" id="{2E391324-4762-2C44-B8FA-CE934D37E8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1480521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7" name="Google Shape;377;p44"/>
          <p:cNvSpPr txBox="1">
            <a:spLocks noGrp="1"/>
          </p:cNvSpPr>
          <p:nvPr>
            <p:ph type="ctr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ts val="1800"/>
              <a:buNone/>
            </a:pPr>
            <a:r>
              <a:rPr lang="en-US" dirty="0" err="1"/>
              <a:t>Tugas</a:t>
            </a:r>
            <a:r>
              <a:rPr lang="en-US" dirty="0"/>
              <a:t> Kelas </a:t>
            </a:r>
            <a:r>
              <a:rPr lang="en-US" dirty="0" err="1"/>
              <a:t>Teori</a:t>
            </a:r>
            <a:r>
              <a:rPr lang="en-US" dirty="0"/>
              <a:t> dan </a:t>
            </a:r>
            <a:r>
              <a:rPr lang="en-US" dirty="0" err="1"/>
              <a:t>Praktikum</a:t>
            </a:r>
            <a:endParaRPr dirty="0"/>
          </a:p>
        </p:txBody>
      </p:sp>
      <p:sp>
        <p:nvSpPr>
          <p:cNvPr id="374" name="Google Shape;374;p44"/>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2/28/2022</a:t>
            </a:r>
            <a:endParaRPr/>
          </a:p>
        </p:txBody>
      </p:sp>
      <p:sp>
        <p:nvSpPr>
          <p:cNvPr id="375" name="Google Shape;375;p4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Jurusan Informatika - UIN Sunan Gunung Djati Bandung</a:t>
            </a:r>
            <a:endParaRPr/>
          </a:p>
        </p:txBody>
      </p:sp>
      <p:sp>
        <p:nvSpPr>
          <p:cNvPr id="376" name="Google Shape;376;p4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US"/>
              <a:t>25</a:t>
            </a:fld>
            <a:endParaRPr/>
          </a:p>
        </p:txBody>
      </p:sp>
      <p:sp>
        <p:nvSpPr>
          <p:cNvPr id="2" name="Content Placeholder 1">
            <a:extLst>
              <a:ext uri="{FF2B5EF4-FFF2-40B4-BE49-F238E27FC236}">
                <a16:creationId xmlns:a16="http://schemas.microsoft.com/office/drawing/2014/main" id="{BE877FBB-4E4C-1048-905D-DB4E11E0FB75}"/>
              </a:ext>
            </a:extLst>
          </p:cNvPr>
          <p:cNvSpPr>
            <a:spLocks noGrp="1"/>
          </p:cNvSpPr>
          <p:nvPr>
            <p:ph sz="quarter" idx="13"/>
          </p:nvPr>
        </p:nvSpPr>
        <p:spPr/>
        <p:txBody>
          <a:bodyPr/>
          <a:lstStyle/>
          <a:p>
            <a:r>
              <a:rPr lang="en-US" dirty="0"/>
              <a:t>Review </a:t>
            </a:r>
            <a:r>
              <a:rPr lang="en-US" dirty="0" err="1"/>
              <a:t>hasil</a:t>
            </a:r>
            <a:r>
              <a:rPr lang="en-US" dirty="0"/>
              <a:t> </a:t>
            </a:r>
            <a:r>
              <a:rPr lang="en-US" dirty="0" err="1"/>
              <a:t>riset</a:t>
            </a:r>
            <a:r>
              <a:rPr lang="en-US" dirty="0"/>
              <a:t>/</a:t>
            </a:r>
            <a:r>
              <a:rPr lang="en-US" dirty="0" err="1"/>
              <a:t>jurnal</a:t>
            </a:r>
            <a:r>
              <a:rPr lang="en-US" dirty="0"/>
              <a:t>/</a:t>
            </a:r>
            <a:r>
              <a:rPr lang="en-US" dirty="0" err="1"/>
              <a:t>prosiding</a:t>
            </a:r>
            <a:r>
              <a:rPr lang="en-US" dirty="0"/>
              <a:t> </a:t>
            </a:r>
            <a:r>
              <a:rPr lang="en-US" dirty="0" err="1"/>
              <a:t>mengenai</a:t>
            </a:r>
            <a:r>
              <a:rPr lang="en-US" dirty="0"/>
              <a:t> </a:t>
            </a:r>
            <a:r>
              <a:rPr lang="en-US" dirty="0" err="1"/>
              <a:t>penggunaan</a:t>
            </a:r>
            <a:r>
              <a:rPr lang="en-US" dirty="0"/>
              <a:t> </a:t>
            </a:r>
            <a:r>
              <a:rPr lang="en-US" dirty="0" err="1"/>
              <a:t>berbagai</a:t>
            </a:r>
            <a:r>
              <a:rPr lang="en-US" dirty="0"/>
              <a:t> </a:t>
            </a:r>
            <a:r>
              <a:rPr lang="en-US" dirty="0" err="1"/>
              <a:t>teknis</a:t>
            </a:r>
            <a:r>
              <a:rPr lang="en-US" dirty="0"/>
              <a:t> </a:t>
            </a:r>
            <a:r>
              <a:rPr lang="en-US" dirty="0" err="1"/>
              <a:t>regresi</a:t>
            </a:r>
            <a:r>
              <a:rPr lang="en-US" dirty="0"/>
              <a:t>! (linear, logistic, polynomial, </a:t>
            </a:r>
            <a:r>
              <a:rPr lang="en-US" dirty="0" err="1"/>
              <a:t>dll</a:t>
            </a:r>
            <a:r>
              <a:rPr lang="en-US" dirty="0"/>
              <a:t>)!</a:t>
            </a:r>
          </a:p>
          <a:p>
            <a:r>
              <a:rPr lang="en-US" dirty="0"/>
              <a:t>Submit </a:t>
            </a:r>
            <a:r>
              <a:rPr lang="en-US" dirty="0" err="1"/>
              <a:t>Jawaban</a:t>
            </a:r>
            <a:r>
              <a:rPr lang="en-US" dirty="0"/>
              <a:t> di LMS Kelas </a:t>
            </a:r>
            <a:r>
              <a:rPr lang="en-US" dirty="0" err="1"/>
              <a:t>Teori</a:t>
            </a:r>
            <a:r>
              <a:rPr lang="en-US" dirty="0"/>
              <a:t> dan </a:t>
            </a:r>
            <a:r>
              <a:rPr lang="en-US" dirty="0" err="1"/>
              <a:t>Praktikum</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7"/>
          <p:cNvSpPr txBox="1">
            <a:spLocks noGrp="1"/>
          </p:cNvSpPr>
          <p:nvPr>
            <p:ph type="dt" idx="10"/>
          </p:nvPr>
        </p:nvSpPr>
        <p:spPr>
          <a:xfrm>
            <a:off x="572172" y="9777658"/>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2/28/2022</a:t>
            </a:r>
            <a:endParaRPr/>
          </a:p>
        </p:txBody>
      </p:sp>
      <p:sp>
        <p:nvSpPr>
          <p:cNvPr id="403" name="Google Shape;403;p47"/>
          <p:cNvSpPr txBox="1">
            <a:spLocks noGrp="1"/>
          </p:cNvSpPr>
          <p:nvPr>
            <p:ph type="ftr" idx="11"/>
          </p:nvPr>
        </p:nvSpPr>
        <p:spPr>
          <a:xfrm>
            <a:off x="5953633" y="9777658"/>
            <a:ext cx="8539975" cy="2787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Jurusan Informatika - UIN Sunan Gunung Djati Bandung</a:t>
            </a:r>
            <a:endParaRPr/>
          </a:p>
        </p:txBody>
      </p:sp>
      <p:sp>
        <p:nvSpPr>
          <p:cNvPr id="404" name="Google Shape;404;p47"/>
          <p:cNvSpPr txBox="1">
            <a:spLocks noGrp="1"/>
          </p:cNvSpPr>
          <p:nvPr>
            <p:ph type="sldNum" idx="12"/>
          </p:nvPr>
        </p:nvSpPr>
        <p:spPr>
          <a:xfrm>
            <a:off x="15944980" y="9734486"/>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US"/>
              <a:t>26</a:t>
            </a:fld>
            <a:endParaRPr/>
          </a:p>
        </p:txBody>
      </p:sp>
      <p:sp>
        <p:nvSpPr>
          <p:cNvPr id="405" name="Google Shape;405;p47"/>
          <p:cNvSpPr txBox="1">
            <a:spLocks noGrp="1"/>
          </p:cNvSpPr>
          <p:nvPr>
            <p:ph type="ctrTitle"/>
          </p:nvPr>
        </p:nvSpPr>
        <p:spPr>
          <a:xfrm>
            <a:off x="3406697" y="334691"/>
            <a:ext cx="7772400" cy="1470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1800"/>
              <a:buNone/>
            </a:pPr>
            <a:r>
              <a:rPr lang="en-US"/>
              <a:t>Referensi</a:t>
            </a:r>
            <a:endParaRPr/>
          </a:p>
        </p:txBody>
      </p:sp>
      <p:grpSp>
        <p:nvGrpSpPr>
          <p:cNvPr id="406" name="Google Shape;406;p47"/>
          <p:cNvGrpSpPr/>
          <p:nvPr/>
        </p:nvGrpSpPr>
        <p:grpSpPr>
          <a:xfrm>
            <a:off x="6125738" y="2143259"/>
            <a:ext cx="11387848" cy="6574770"/>
            <a:chOff x="0" y="827415"/>
            <a:chExt cx="11387848" cy="6574770"/>
          </a:xfrm>
        </p:grpSpPr>
        <p:sp>
          <p:nvSpPr>
            <p:cNvPr id="407" name="Google Shape;407;p47"/>
            <p:cNvSpPr/>
            <p:nvPr/>
          </p:nvSpPr>
          <p:spPr>
            <a:xfrm>
              <a:off x="0" y="827415"/>
              <a:ext cx="11387848" cy="684450"/>
            </a:xfrm>
            <a:prstGeom prst="roundRect">
              <a:avLst>
                <a:gd name="adj" fmla="val 16667"/>
              </a:avLst>
            </a:prstGeom>
            <a:solidFill>
              <a:srgbClr val="1D497D"/>
            </a:solidFill>
            <a:ln w="25400" cap="flat" cmpd="sng">
              <a:solidFill>
                <a:srgbClr val="EEEC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7"/>
            <p:cNvSpPr txBox="1"/>
            <p:nvPr/>
          </p:nvSpPr>
          <p:spPr>
            <a:xfrm>
              <a:off x="33412" y="860827"/>
              <a:ext cx="11321024" cy="61762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1. Donald Hearn, M. Pauline Baker. Computer Graphics C Version. Prentice-Hall. 1997 (Pustaka Utama)</a:t>
              </a:r>
              <a:endParaRPr/>
            </a:p>
          </p:txBody>
        </p:sp>
        <p:sp>
          <p:nvSpPr>
            <p:cNvPr id="409" name="Google Shape;409;p47"/>
            <p:cNvSpPr/>
            <p:nvPr/>
          </p:nvSpPr>
          <p:spPr>
            <a:xfrm>
              <a:off x="0" y="1563705"/>
              <a:ext cx="11387848" cy="684450"/>
            </a:xfrm>
            <a:prstGeom prst="roundRect">
              <a:avLst>
                <a:gd name="adj" fmla="val 16667"/>
              </a:avLst>
            </a:prstGeom>
            <a:solidFill>
              <a:srgbClr val="1D497D"/>
            </a:solidFill>
            <a:ln w="25400" cap="flat" cmpd="sng">
              <a:solidFill>
                <a:srgbClr val="EEEC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7"/>
            <p:cNvSpPr txBox="1"/>
            <p:nvPr/>
          </p:nvSpPr>
          <p:spPr>
            <a:xfrm>
              <a:off x="33412" y="1597117"/>
              <a:ext cx="11321024" cy="61762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2. Max   K.   Agoston.   Computer   Graphics   and   Geometric   Modeling   :   Implementation   and Algorithms. Springer (Pustaka Pendukung)</a:t>
              </a:r>
              <a:endParaRPr/>
            </a:p>
          </p:txBody>
        </p:sp>
        <p:sp>
          <p:nvSpPr>
            <p:cNvPr id="411" name="Google Shape;411;p47"/>
            <p:cNvSpPr/>
            <p:nvPr/>
          </p:nvSpPr>
          <p:spPr>
            <a:xfrm>
              <a:off x="0" y="2299995"/>
              <a:ext cx="11387848" cy="684450"/>
            </a:xfrm>
            <a:prstGeom prst="roundRect">
              <a:avLst>
                <a:gd name="adj" fmla="val 16667"/>
              </a:avLst>
            </a:prstGeom>
            <a:solidFill>
              <a:srgbClr val="1D497D"/>
            </a:solidFill>
            <a:ln w="25400" cap="flat" cmpd="sng">
              <a:solidFill>
                <a:srgbClr val="EEEC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7"/>
            <p:cNvSpPr txBox="1"/>
            <p:nvPr/>
          </p:nvSpPr>
          <p:spPr>
            <a:xfrm>
              <a:off x="33412" y="2333407"/>
              <a:ext cx="11321024" cy="61762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3. Edhi  Nugroho.  Grafika  Komputer  (Teori  dan  Praktek)  menggunakan  Delphi  dan  OpenGL (Pustaka Pendukung)</a:t>
              </a:r>
              <a:endParaRPr/>
            </a:p>
          </p:txBody>
        </p:sp>
        <p:sp>
          <p:nvSpPr>
            <p:cNvPr id="413" name="Google Shape;413;p47"/>
            <p:cNvSpPr/>
            <p:nvPr/>
          </p:nvSpPr>
          <p:spPr>
            <a:xfrm>
              <a:off x="0" y="3036285"/>
              <a:ext cx="11387848" cy="684450"/>
            </a:xfrm>
            <a:prstGeom prst="roundRect">
              <a:avLst>
                <a:gd name="adj" fmla="val 16667"/>
              </a:avLst>
            </a:prstGeom>
            <a:solidFill>
              <a:srgbClr val="1D497D"/>
            </a:solidFill>
            <a:ln w="25400" cap="flat" cmpd="sng">
              <a:solidFill>
                <a:srgbClr val="EEEC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7"/>
            <p:cNvSpPr txBox="1"/>
            <p:nvPr/>
          </p:nvSpPr>
          <p:spPr>
            <a:xfrm>
              <a:off x="33412" y="3069697"/>
              <a:ext cx="11321024" cy="61762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4. Achmad  Basuki  &amp;  Nana  Ramadijanti.  2016.  Grafika  Komputer –Teori  Dan  Implementasi, Penerbit ANDI: Yogyakarta (Pustaka Pendukung)</a:t>
              </a:r>
              <a:endParaRPr/>
            </a:p>
          </p:txBody>
        </p:sp>
        <p:sp>
          <p:nvSpPr>
            <p:cNvPr id="415" name="Google Shape;415;p47"/>
            <p:cNvSpPr/>
            <p:nvPr/>
          </p:nvSpPr>
          <p:spPr>
            <a:xfrm>
              <a:off x="0" y="3772575"/>
              <a:ext cx="11387848" cy="684450"/>
            </a:xfrm>
            <a:prstGeom prst="roundRect">
              <a:avLst>
                <a:gd name="adj" fmla="val 16667"/>
              </a:avLst>
            </a:prstGeom>
            <a:solidFill>
              <a:srgbClr val="1D497D"/>
            </a:solidFill>
            <a:ln w="25400" cap="flat" cmpd="sng">
              <a:solidFill>
                <a:srgbClr val="EEEC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7"/>
            <p:cNvSpPr txBox="1"/>
            <p:nvPr/>
          </p:nvSpPr>
          <p:spPr>
            <a:xfrm>
              <a:off x="33412" y="3805987"/>
              <a:ext cx="11321024" cy="61762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5. Pulung Nurtantio Andono &amp; T. Sutoyo. Konsep Grafika Komputer, Penerbit ANDI: Yogyakarta (Pustaka Pendukung)</a:t>
              </a:r>
              <a:endParaRPr/>
            </a:p>
          </p:txBody>
        </p:sp>
        <p:sp>
          <p:nvSpPr>
            <p:cNvPr id="417" name="Google Shape;417;p47"/>
            <p:cNvSpPr/>
            <p:nvPr/>
          </p:nvSpPr>
          <p:spPr>
            <a:xfrm>
              <a:off x="0" y="4508865"/>
              <a:ext cx="11387848" cy="684450"/>
            </a:xfrm>
            <a:prstGeom prst="roundRect">
              <a:avLst>
                <a:gd name="adj" fmla="val 16667"/>
              </a:avLst>
            </a:prstGeom>
            <a:solidFill>
              <a:srgbClr val="1D497D"/>
            </a:solidFill>
            <a:ln w="25400" cap="flat" cmpd="sng">
              <a:solidFill>
                <a:srgbClr val="EEEC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7"/>
            <p:cNvSpPr txBox="1"/>
            <p:nvPr/>
          </p:nvSpPr>
          <p:spPr>
            <a:xfrm>
              <a:off x="33412" y="4542277"/>
              <a:ext cx="11321024" cy="61762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6. www.opengl.org (Pustaka Utama)</a:t>
              </a:r>
              <a:endParaRPr sz="1800" b="0" i="0" u="none" strike="noStrike" cap="none">
                <a:solidFill>
                  <a:schemeClr val="lt1"/>
                </a:solidFill>
                <a:latin typeface="Arial"/>
                <a:ea typeface="Arial"/>
                <a:cs typeface="Arial"/>
                <a:sym typeface="Arial"/>
              </a:endParaRPr>
            </a:p>
          </p:txBody>
        </p:sp>
        <p:sp>
          <p:nvSpPr>
            <p:cNvPr id="419" name="Google Shape;419;p47"/>
            <p:cNvSpPr/>
            <p:nvPr/>
          </p:nvSpPr>
          <p:spPr>
            <a:xfrm>
              <a:off x="0" y="5245155"/>
              <a:ext cx="11387848" cy="684450"/>
            </a:xfrm>
            <a:prstGeom prst="roundRect">
              <a:avLst>
                <a:gd name="adj" fmla="val 16667"/>
              </a:avLst>
            </a:prstGeom>
            <a:solidFill>
              <a:srgbClr val="1D497D"/>
            </a:solidFill>
            <a:ln w="25400" cap="flat" cmpd="sng">
              <a:solidFill>
                <a:srgbClr val="EEEC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7"/>
            <p:cNvSpPr txBox="1"/>
            <p:nvPr/>
          </p:nvSpPr>
          <p:spPr>
            <a:xfrm>
              <a:off x="33412" y="5278567"/>
              <a:ext cx="11321024" cy="61762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7. https://www.microsoft.com/en-us/download/search.aspx?q=directx (Pustaka Pendukung)8.https://unity3d.com/ (Pustaka Pendukung)</a:t>
              </a:r>
              <a:endParaRPr sz="1800" b="0" i="0" u="none" strike="noStrike" cap="none">
                <a:solidFill>
                  <a:schemeClr val="lt1"/>
                </a:solidFill>
                <a:latin typeface="Arial"/>
                <a:ea typeface="Arial"/>
                <a:cs typeface="Arial"/>
                <a:sym typeface="Arial"/>
              </a:endParaRPr>
            </a:p>
          </p:txBody>
        </p:sp>
        <p:sp>
          <p:nvSpPr>
            <p:cNvPr id="421" name="Google Shape;421;p47"/>
            <p:cNvSpPr/>
            <p:nvPr/>
          </p:nvSpPr>
          <p:spPr>
            <a:xfrm>
              <a:off x="0" y="5981445"/>
              <a:ext cx="11387848" cy="684450"/>
            </a:xfrm>
            <a:prstGeom prst="roundRect">
              <a:avLst>
                <a:gd name="adj" fmla="val 16667"/>
              </a:avLst>
            </a:prstGeom>
            <a:solidFill>
              <a:srgbClr val="1D497D"/>
            </a:solidFill>
            <a:ln w="25400" cap="flat" cmpd="sng">
              <a:solidFill>
                <a:srgbClr val="EEEC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7"/>
            <p:cNvSpPr txBox="1"/>
            <p:nvPr/>
          </p:nvSpPr>
          <p:spPr>
            <a:xfrm>
              <a:off x="33412" y="6014857"/>
              <a:ext cx="11321024" cy="61762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8. Edward Angel, Interactive Computer Graphics: A Top-Down Approach with OpenGL 2nd, Addison Wesley, 2005.</a:t>
              </a:r>
              <a:endParaRPr sz="1800" b="0" i="0" u="none" strike="noStrike" cap="none">
                <a:solidFill>
                  <a:schemeClr val="lt1"/>
                </a:solidFill>
                <a:latin typeface="Arial"/>
                <a:ea typeface="Arial"/>
                <a:cs typeface="Arial"/>
                <a:sym typeface="Arial"/>
              </a:endParaRPr>
            </a:p>
          </p:txBody>
        </p:sp>
        <p:sp>
          <p:nvSpPr>
            <p:cNvPr id="423" name="Google Shape;423;p47"/>
            <p:cNvSpPr/>
            <p:nvPr/>
          </p:nvSpPr>
          <p:spPr>
            <a:xfrm>
              <a:off x="0" y="6717735"/>
              <a:ext cx="11387848" cy="684450"/>
            </a:xfrm>
            <a:prstGeom prst="roundRect">
              <a:avLst>
                <a:gd name="adj" fmla="val 16667"/>
              </a:avLst>
            </a:prstGeom>
            <a:solidFill>
              <a:srgbClr val="1D497D"/>
            </a:solidFill>
            <a:ln w="25400" cap="flat" cmpd="sng">
              <a:solidFill>
                <a:srgbClr val="EEEC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7"/>
            <p:cNvSpPr txBox="1"/>
            <p:nvPr/>
          </p:nvSpPr>
          <p:spPr>
            <a:xfrm>
              <a:off x="33412" y="6751147"/>
              <a:ext cx="11321024" cy="61762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9. John F. Hughes, Andries Van Dam, Morgan Mcguire, David F. Sklar, James D. Foley, Steven K. Feiner, Kurt Akeley, Computer Graphics: Principles and Practice (3 rd edition), Addison-Wesley, 2014</a:t>
              </a:r>
              <a:endParaRPr sz="1800" b="0" i="0" u="none" strike="noStrike" cap="none">
                <a:solidFill>
                  <a:schemeClr val="lt1"/>
                </a:solidFill>
                <a:latin typeface="Arial"/>
                <a:ea typeface="Arial"/>
                <a:cs typeface="Arial"/>
                <a:sym typeface="Arial"/>
              </a:endParaRPr>
            </a:p>
          </p:txBody>
        </p:sp>
      </p:grpSp>
      <p:pic>
        <p:nvPicPr>
          <p:cNvPr id="425" name="Google Shape;425;p47" descr="Study Literature concept 1925924 Vector Art at Vecteezy"/>
          <p:cNvPicPr preferRelativeResize="0"/>
          <p:nvPr/>
        </p:nvPicPr>
        <p:blipFill rotWithShape="1">
          <a:blip r:embed="rId3">
            <a:alphaModFix/>
          </a:blip>
          <a:srcRect/>
          <a:stretch/>
        </p:blipFill>
        <p:spPr>
          <a:xfrm>
            <a:off x="0" y="2955736"/>
            <a:ext cx="6125738" cy="43755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24AD0-8DFE-FF42-A0E4-8B15DECE498F}"/>
              </a:ext>
            </a:extLst>
          </p:cNvPr>
          <p:cNvSpPr>
            <a:spLocks noGrp="1"/>
          </p:cNvSpPr>
          <p:nvPr>
            <p:ph type="ctrTitle"/>
          </p:nvPr>
        </p:nvSpPr>
        <p:spPr/>
        <p:txBody>
          <a:bodyPr/>
          <a:lstStyle/>
          <a:p>
            <a:r>
              <a:rPr lang="en-US" dirty="0"/>
              <a:t>Regression</a:t>
            </a:r>
          </a:p>
        </p:txBody>
      </p:sp>
      <p:sp>
        <p:nvSpPr>
          <p:cNvPr id="3" name="Slide Number Placeholder 2">
            <a:extLst>
              <a:ext uri="{FF2B5EF4-FFF2-40B4-BE49-F238E27FC236}">
                <a16:creationId xmlns:a16="http://schemas.microsoft.com/office/drawing/2014/main" id="{58CB712C-54EB-074B-BA25-CB264C66E8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4" name="Content Placeholder 3">
            <a:extLst>
              <a:ext uri="{FF2B5EF4-FFF2-40B4-BE49-F238E27FC236}">
                <a16:creationId xmlns:a16="http://schemas.microsoft.com/office/drawing/2014/main" id="{C997CBFF-0ECF-7C42-92E4-B7BF4BC4ACB9}"/>
              </a:ext>
            </a:extLst>
          </p:cNvPr>
          <p:cNvSpPr>
            <a:spLocks noGrp="1"/>
          </p:cNvSpPr>
          <p:nvPr>
            <p:ph sz="quarter" idx="13"/>
          </p:nvPr>
        </p:nvSpPr>
        <p:spPr>
          <a:xfrm>
            <a:off x="1561841" y="2209800"/>
            <a:ext cx="14528082" cy="6951663"/>
          </a:xfrm>
        </p:spPr>
        <p:txBody>
          <a:bodyPr>
            <a:normAutofit/>
          </a:bodyPr>
          <a:lstStyle/>
          <a:p>
            <a:r>
              <a:rPr lang="en-US" sz="3600" dirty="0"/>
              <a:t>Linear regressions are usually the first algorithms people learn in data science. Due to their popularity, a lot of analysts even end up thinking that they are the only form of regressions. The ones who are slightly more involved think that they are the most important among all forms of regression analysis.</a:t>
            </a:r>
          </a:p>
          <a:p>
            <a:r>
              <a:rPr lang="en-US" sz="3600" dirty="0"/>
              <a:t>The truth is that there are innumerable forms of regressions, which can be performed. Each form has its own importance and a specific condition where they are best suited to apply.</a:t>
            </a:r>
          </a:p>
        </p:txBody>
      </p:sp>
    </p:spTree>
    <p:extLst>
      <p:ext uri="{BB962C8B-B14F-4D97-AF65-F5344CB8AC3E}">
        <p14:creationId xmlns:p14="http://schemas.microsoft.com/office/powerpoint/2010/main" val="2153796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gression line, regression equation">
            <a:extLst>
              <a:ext uri="{FF2B5EF4-FFF2-40B4-BE49-F238E27FC236}">
                <a16:creationId xmlns:a16="http://schemas.microsoft.com/office/drawing/2014/main" id="{470A90DA-8E95-DE41-9C09-181240040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941" y="6610473"/>
            <a:ext cx="8750300" cy="3594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7965503-77F2-B84E-A5F3-1A31D34EDF0C}"/>
              </a:ext>
            </a:extLst>
          </p:cNvPr>
          <p:cNvSpPr>
            <a:spLocks noGrp="1"/>
          </p:cNvSpPr>
          <p:nvPr>
            <p:ph type="ctrTitle"/>
          </p:nvPr>
        </p:nvSpPr>
        <p:spPr/>
        <p:txBody>
          <a:bodyPr>
            <a:normAutofit fontScale="90000"/>
          </a:bodyPr>
          <a:lstStyle/>
          <a:p>
            <a:r>
              <a:rPr lang="en-US" b="0" dirty="0"/>
              <a:t>What is Regression Analysis?</a:t>
            </a:r>
            <a:endParaRPr lang="en-US" dirty="0"/>
          </a:p>
        </p:txBody>
      </p:sp>
      <p:sp>
        <p:nvSpPr>
          <p:cNvPr id="3" name="Slide Number Placeholder 2">
            <a:extLst>
              <a:ext uri="{FF2B5EF4-FFF2-40B4-BE49-F238E27FC236}">
                <a16:creationId xmlns:a16="http://schemas.microsoft.com/office/drawing/2014/main" id="{BA208E33-2C07-CA47-AD93-1ACEF6E310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4" name="Content Placeholder 3">
            <a:extLst>
              <a:ext uri="{FF2B5EF4-FFF2-40B4-BE49-F238E27FC236}">
                <a16:creationId xmlns:a16="http://schemas.microsoft.com/office/drawing/2014/main" id="{A9F8F88D-E3F4-CD44-B7D9-46C3810C79B0}"/>
              </a:ext>
            </a:extLst>
          </p:cNvPr>
          <p:cNvSpPr>
            <a:spLocks noGrp="1"/>
          </p:cNvSpPr>
          <p:nvPr>
            <p:ph sz="quarter" idx="13"/>
          </p:nvPr>
        </p:nvSpPr>
        <p:spPr/>
        <p:txBody>
          <a:bodyPr>
            <a:normAutofit/>
          </a:bodyPr>
          <a:lstStyle/>
          <a:p>
            <a:r>
              <a:rPr lang="en-US" sz="3600" dirty="0"/>
              <a:t>Regression analysis is a form of predictive modelling technique which investigates the relationship between a dependent (target) and independent variable (s) (predictor). </a:t>
            </a:r>
          </a:p>
          <a:p>
            <a:r>
              <a:rPr lang="en-US" sz="3600" dirty="0"/>
              <a:t>This technique is used for forecasting, time series modelling and finding the causal effect relationship between the variables. </a:t>
            </a:r>
          </a:p>
          <a:p>
            <a:r>
              <a:rPr lang="en-US" sz="3600" dirty="0"/>
              <a:t>For example, relationship between rash driving and number of road accidents by a driver is best studied through regression.</a:t>
            </a:r>
          </a:p>
        </p:txBody>
      </p:sp>
    </p:spTree>
    <p:extLst>
      <p:ext uri="{BB962C8B-B14F-4D97-AF65-F5344CB8AC3E}">
        <p14:creationId xmlns:p14="http://schemas.microsoft.com/office/powerpoint/2010/main" val="2107675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CD07-4927-0D4C-8240-D45EB8D8E0B4}"/>
              </a:ext>
            </a:extLst>
          </p:cNvPr>
          <p:cNvSpPr>
            <a:spLocks noGrp="1"/>
          </p:cNvSpPr>
          <p:nvPr>
            <p:ph type="ctrTitle"/>
          </p:nvPr>
        </p:nvSpPr>
        <p:spPr/>
        <p:txBody>
          <a:bodyPr>
            <a:normAutofit fontScale="90000"/>
          </a:bodyPr>
          <a:lstStyle/>
          <a:p>
            <a:r>
              <a:rPr lang="en-US" b="0" dirty="0"/>
              <a:t>Why do we use Regression Analysis?</a:t>
            </a:r>
            <a:endParaRPr lang="en-US" dirty="0"/>
          </a:p>
        </p:txBody>
      </p:sp>
      <p:sp>
        <p:nvSpPr>
          <p:cNvPr id="3" name="Slide Number Placeholder 2">
            <a:extLst>
              <a:ext uri="{FF2B5EF4-FFF2-40B4-BE49-F238E27FC236}">
                <a16:creationId xmlns:a16="http://schemas.microsoft.com/office/drawing/2014/main" id="{4E1BDFBD-F183-9346-9EFB-30E310E58A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4" name="Content Placeholder 3">
            <a:extLst>
              <a:ext uri="{FF2B5EF4-FFF2-40B4-BE49-F238E27FC236}">
                <a16:creationId xmlns:a16="http://schemas.microsoft.com/office/drawing/2014/main" id="{362F5033-2052-9C4E-8D11-4F3A7E9912F8}"/>
              </a:ext>
            </a:extLst>
          </p:cNvPr>
          <p:cNvSpPr>
            <a:spLocks noGrp="1"/>
          </p:cNvSpPr>
          <p:nvPr>
            <p:ph sz="quarter" idx="13"/>
          </p:nvPr>
        </p:nvSpPr>
        <p:spPr/>
        <p:txBody>
          <a:bodyPr/>
          <a:lstStyle/>
          <a:p>
            <a:r>
              <a:rPr lang="en-US" dirty="0"/>
              <a:t>There are multiple benefits of using regression analysis as follows:</a:t>
            </a:r>
          </a:p>
          <a:p>
            <a:pPr lvl="1"/>
            <a:r>
              <a:rPr lang="en-US" dirty="0"/>
              <a:t>It indicates the </a:t>
            </a:r>
            <a:r>
              <a:rPr lang="en-US" b="1" dirty="0"/>
              <a:t>significant relationships</a:t>
            </a:r>
            <a:r>
              <a:rPr lang="en-US" dirty="0"/>
              <a:t> between dependent variable and independent variable.</a:t>
            </a:r>
          </a:p>
          <a:p>
            <a:pPr lvl="1"/>
            <a:r>
              <a:rPr lang="en-US" dirty="0"/>
              <a:t>It indicates the </a:t>
            </a:r>
            <a:r>
              <a:rPr lang="en-US" b="1" dirty="0"/>
              <a:t>strength of impact</a:t>
            </a:r>
            <a:r>
              <a:rPr lang="en-US" dirty="0"/>
              <a:t> of multiple independent variables on a dependent variable.</a:t>
            </a:r>
          </a:p>
          <a:p>
            <a:r>
              <a:rPr lang="en-US" dirty="0"/>
              <a:t>Regression analysis also allows to compare the effects of variables measured on different scales, such as the effect of price changes and the number of promotional activities. </a:t>
            </a:r>
          </a:p>
          <a:p>
            <a:r>
              <a:rPr lang="en-US" dirty="0"/>
              <a:t>These benefits help market researchers / data analysts / data scientists to eliminate and evaluate the best set of variables to be used for building predictive models.</a:t>
            </a:r>
            <a:br>
              <a:rPr lang="en-US" dirty="0"/>
            </a:br>
            <a:endParaRPr lang="en-US" dirty="0"/>
          </a:p>
        </p:txBody>
      </p:sp>
    </p:spTree>
    <p:extLst>
      <p:ext uri="{BB962C8B-B14F-4D97-AF65-F5344CB8AC3E}">
        <p14:creationId xmlns:p14="http://schemas.microsoft.com/office/powerpoint/2010/main" val="138827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4537-AE2C-1F4D-B0BD-F1BCE42CEF87}"/>
              </a:ext>
            </a:extLst>
          </p:cNvPr>
          <p:cNvSpPr>
            <a:spLocks noGrp="1"/>
          </p:cNvSpPr>
          <p:nvPr>
            <p:ph type="ctrTitle"/>
          </p:nvPr>
        </p:nvSpPr>
        <p:spPr>
          <a:xfrm>
            <a:off x="1561841" y="507878"/>
            <a:ext cx="7772400" cy="1470025"/>
          </a:xfrm>
        </p:spPr>
        <p:txBody>
          <a:bodyPr>
            <a:normAutofit fontScale="90000"/>
          </a:bodyPr>
          <a:lstStyle/>
          <a:p>
            <a:r>
              <a:rPr lang="en-US" b="0" dirty="0"/>
              <a:t>How many types of regression techniques do we have?</a:t>
            </a:r>
            <a:endParaRPr lang="en-US" dirty="0"/>
          </a:p>
        </p:txBody>
      </p:sp>
      <p:sp>
        <p:nvSpPr>
          <p:cNvPr id="3" name="Slide Number Placeholder 2">
            <a:extLst>
              <a:ext uri="{FF2B5EF4-FFF2-40B4-BE49-F238E27FC236}">
                <a16:creationId xmlns:a16="http://schemas.microsoft.com/office/drawing/2014/main" id="{F1B7E00A-A394-CC42-9869-A69BB02EA5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4" name="Content Placeholder 3">
            <a:extLst>
              <a:ext uri="{FF2B5EF4-FFF2-40B4-BE49-F238E27FC236}">
                <a16:creationId xmlns:a16="http://schemas.microsoft.com/office/drawing/2014/main" id="{DF9AE581-968F-5D42-9A50-E0E8953E7C4A}"/>
              </a:ext>
            </a:extLst>
          </p:cNvPr>
          <p:cNvSpPr>
            <a:spLocks noGrp="1"/>
          </p:cNvSpPr>
          <p:nvPr>
            <p:ph sz="quarter" idx="13"/>
          </p:nvPr>
        </p:nvSpPr>
        <p:spPr/>
        <p:txBody>
          <a:bodyPr/>
          <a:lstStyle/>
          <a:p>
            <a:r>
              <a:rPr lang="en-US" dirty="0"/>
              <a:t>There are various kinds of regression techniques available to make predictions. </a:t>
            </a:r>
          </a:p>
          <a:p>
            <a:r>
              <a:rPr lang="en-US" dirty="0"/>
              <a:t>These techniques are mostly driven by three metrics (number of independent variables, type of dependent variables and shape of regression line).</a:t>
            </a:r>
          </a:p>
        </p:txBody>
      </p:sp>
      <p:pic>
        <p:nvPicPr>
          <p:cNvPr id="5" name="Picture 2" descr="regression types">
            <a:extLst>
              <a:ext uri="{FF2B5EF4-FFF2-40B4-BE49-F238E27FC236}">
                <a16:creationId xmlns:a16="http://schemas.microsoft.com/office/drawing/2014/main" id="{719BB0C7-8410-564F-B408-61A45D3CA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841" y="4794186"/>
            <a:ext cx="13305689" cy="512286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861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3FF4C8-94C6-B84D-9F7D-63FEDF0B388B}"/>
              </a:ext>
            </a:extLst>
          </p:cNvPr>
          <p:cNvSpPr>
            <a:spLocks noGrp="1"/>
          </p:cNvSpPr>
          <p:nvPr>
            <p:ph type="ctrTitle"/>
          </p:nvPr>
        </p:nvSpPr>
        <p:spPr/>
        <p:txBody>
          <a:bodyPr/>
          <a:lstStyle/>
          <a:p>
            <a:pPr algn="r"/>
            <a:r>
              <a:rPr lang="en-US" dirty="0"/>
              <a:t>Linear Regression</a:t>
            </a:r>
          </a:p>
        </p:txBody>
      </p:sp>
      <p:sp>
        <p:nvSpPr>
          <p:cNvPr id="3" name="Slide Number Placeholder 2">
            <a:extLst>
              <a:ext uri="{FF2B5EF4-FFF2-40B4-BE49-F238E27FC236}">
                <a16:creationId xmlns:a16="http://schemas.microsoft.com/office/drawing/2014/main" id="{0473AF30-13FB-B242-88A3-33072A3E19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36942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gression types, regression, regression models">
            <a:extLst>
              <a:ext uri="{FF2B5EF4-FFF2-40B4-BE49-F238E27FC236}">
                <a16:creationId xmlns:a16="http://schemas.microsoft.com/office/drawing/2014/main" id="{1A663B55-15A8-1149-B6BF-1A6B289CD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9462" y="3614738"/>
            <a:ext cx="7519118" cy="4470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2C090FF-0F01-FA48-838D-F87074CE03D1}"/>
              </a:ext>
            </a:extLst>
          </p:cNvPr>
          <p:cNvSpPr>
            <a:spLocks noGrp="1"/>
          </p:cNvSpPr>
          <p:nvPr>
            <p:ph type="ctrTitle"/>
          </p:nvPr>
        </p:nvSpPr>
        <p:spPr/>
        <p:txBody>
          <a:bodyPr/>
          <a:lstStyle/>
          <a:p>
            <a:r>
              <a:rPr lang="en-US" dirty="0"/>
              <a:t>Linear Regression</a:t>
            </a:r>
          </a:p>
        </p:txBody>
      </p:sp>
      <p:sp>
        <p:nvSpPr>
          <p:cNvPr id="3" name="Slide Number Placeholder 2">
            <a:extLst>
              <a:ext uri="{FF2B5EF4-FFF2-40B4-BE49-F238E27FC236}">
                <a16:creationId xmlns:a16="http://schemas.microsoft.com/office/drawing/2014/main" id="{B6EAFDC7-D987-7E49-BA4B-3E4AE1F628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4" name="Content Placeholder 3">
            <a:extLst>
              <a:ext uri="{FF2B5EF4-FFF2-40B4-BE49-F238E27FC236}">
                <a16:creationId xmlns:a16="http://schemas.microsoft.com/office/drawing/2014/main" id="{A0198F00-ED03-1846-BCEC-F17EBF497F47}"/>
              </a:ext>
            </a:extLst>
          </p:cNvPr>
          <p:cNvSpPr>
            <a:spLocks noGrp="1"/>
          </p:cNvSpPr>
          <p:nvPr>
            <p:ph sz="quarter" idx="13"/>
          </p:nvPr>
        </p:nvSpPr>
        <p:spPr>
          <a:xfrm>
            <a:off x="1047491" y="2201862"/>
            <a:ext cx="9874509" cy="7532623"/>
          </a:xfrm>
        </p:spPr>
        <p:txBody>
          <a:bodyPr>
            <a:normAutofit/>
          </a:bodyPr>
          <a:lstStyle/>
          <a:p>
            <a:r>
              <a:rPr lang="en-US" dirty="0"/>
              <a:t>It is one of the most widely known modeling technique. Linear regression is usually among the first few topics which people pick while learning predictive modeling. In this technique, the dependent variable is continuous, independent variable(s) can be </a:t>
            </a:r>
            <a:r>
              <a:rPr lang="en-US" dirty="0">
                <a:hlinkClick r:id="rId3"/>
              </a:rPr>
              <a:t>continuous or discrete</a:t>
            </a:r>
            <a:r>
              <a:rPr lang="en-US" dirty="0"/>
              <a:t>, and nature of regression line is linear.</a:t>
            </a:r>
          </a:p>
          <a:p>
            <a:r>
              <a:rPr lang="en-US" dirty="0"/>
              <a:t>Linear Regression establishes a relationship between </a:t>
            </a:r>
            <a:r>
              <a:rPr lang="en-US" b="1" dirty="0"/>
              <a:t>dependent variable (Y)</a:t>
            </a:r>
            <a:r>
              <a:rPr lang="en-US" dirty="0"/>
              <a:t> and one or more </a:t>
            </a:r>
            <a:r>
              <a:rPr lang="en-US" b="1" dirty="0"/>
              <a:t>independent variables (X)</a:t>
            </a:r>
            <a:r>
              <a:rPr lang="en-US" dirty="0"/>
              <a:t> using a </a:t>
            </a:r>
            <a:r>
              <a:rPr lang="en-US" b="1" dirty="0"/>
              <a:t>best fit straight line</a:t>
            </a:r>
            <a:r>
              <a:rPr lang="en-US" dirty="0"/>
              <a:t> (also known as regression line).</a:t>
            </a:r>
          </a:p>
          <a:p>
            <a:r>
              <a:rPr lang="en-US" dirty="0"/>
              <a:t>It is represented by an equation </a:t>
            </a:r>
            <a:r>
              <a:rPr lang="en-US" b="1" dirty="0"/>
              <a:t>Y=</a:t>
            </a:r>
            <a:r>
              <a:rPr lang="en-US" b="1" dirty="0" err="1"/>
              <a:t>a+b</a:t>
            </a:r>
            <a:r>
              <a:rPr lang="en-US" b="1" dirty="0"/>
              <a:t>*X + e</a:t>
            </a:r>
            <a:r>
              <a:rPr lang="en-US" dirty="0"/>
              <a:t>, where a is intercept, b is slope of the line and e is error term. This equation can be used to predict the value of target variable based on given predictor variable(s).</a:t>
            </a:r>
          </a:p>
        </p:txBody>
      </p:sp>
    </p:spTree>
    <p:extLst>
      <p:ext uri="{BB962C8B-B14F-4D97-AF65-F5344CB8AC3E}">
        <p14:creationId xmlns:p14="http://schemas.microsoft.com/office/powerpoint/2010/main" val="1796176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29CB8-866D-F24C-93F9-9B0AF2D3CD5F}"/>
              </a:ext>
            </a:extLst>
          </p:cNvPr>
          <p:cNvSpPr>
            <a:spLocks noGrp="1"/>
          </p:cNvSpPr>
          <p:nvPr>
            <p:ph type="ctrTitle"/>
          </p:nvPr>
        </p:nvSpPr>
        <p:spPr>
          <a:xfrm>
            <a:off x="1561841" y="526928"/>
            <a:ext cx="7772400" cy="1470025"/>
          </a:xfrm>
        </p:spPr>
        <p:txBody>
          <a:bodyPr>
            <a:normAutofit fontScale="90000"/>
          </a:bodyPr>
          <a:lstStyle/>
          <a:p>
            <a:r>
              <a:rPr lang="en-US" dirty="0"/>
              <a:t>Simple Linear and Multiple Linear Regression</a:t>
            </a:r>
          </a:p>
        </p:txBody>
      </p:sp>
      <p:sp>
        <p:nvSpPr>
          <p:cNvPr id="3" name="Slide Number Placeholder 2">
            <a:extLst>
              <a:ext uri="{FF2B5EF4-FFF2-40B4-BE49-F238E27FC236}">
                <a16:creationId xmlns:a16="http://schemas.microsoft.com/office/drawing/2014/main" id="{940E193E-899D-554B-8FA9-2253F7081C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4" name="Content Placeholder 3">
            <a:extLst>
              <a:ext uri="{FF2B5EF4-FFF2-40B4-BE49-F238E27FC236}">
                <a16:creationId xmlns:a16="http://schemas.microsoft.com/office/drawing/2014/main" id="{602AC432-31EC-C04D-A466-A5D3191D7794}"/>
              </a:ext>
            </a:extLst>
          </p:cNvPr>
          <p:cNvSpPr>
            <a:spLocks noGrp="1"/>
          </p:cNvSpPr>
          <p:nvPr>
            <p:ph sz="quarter" idx="13"/>
          </p:nvPr>
        </p:nvSpPr>
        <p:spPr/>
        <p:txBody>
          <a:bodyPr>
            <a:normAutofit/>
          </a:bodyPr>
          <a:lstStyle/>
          <a:p>
            <a:r>
              <a:rPr lang="en-US" sz="3600" dirty="0"/>
              <a:t>The difference between simple linear regression and multiple linear regression is that, multiple linear regression has (&gt;1) independent variables, whereas simple linear regression has only 1 independent variable.</a:t>
            </a:r>
          </a:p>
        </p:txBody>
      </p:sp>
    </p:spTree>
    <p:extLst>
      <p:ext uri="{BB962C8B-B14F-4D97-AF65-F5344CB8AC3E}">
        <p14:creationId xmlns:p14="http://schemas.microsoft.com/office/powerpoint/2010/main" val="233687291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{87EA1228-F2FA-184A-B341-D10A1C87A833}tf10001124</Template>
  <TotalTime>946</TotalTime>
  <Words>1785</Words>
  <Application>Microsoft Macintosh PowerPoint</Application>
  <PresentationFormat>Custom</PresentationFormat>
  <Paragraphs>147</Paragraphs>
  <Slides>26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Ubuntu</vt:lpstr>
      <vt:lpstr>Arial</vt:lpstr>
      <vt:lpstr>Open Sans Light</vt:lpstr>
      <vt:lpstr>Calibri</vt:lpstr>
      <vt:lpstr>Office Theme</vt:lpstr>
      <vt:lpstr>PowerPoint Presentation</vt:lpstr>
      <vt:lpstr>Indikator Ketercapaian</vt:lpstr>
      <vt:lpstr>Regression</vt:lpstr>
      <vt:lpstr>What is Regression Analysis?</vt:lpstr>
      <vt:lpstr>Why do we use Regression Analysis?</vt:lpstr>
      <vt:lpstr>How many types of regression techniques do we have?</vt:lpstr>
      <vt:lpstr>Linear Regression</vt:lpstr>
      <vt:lpstr>Linear Regression</vt:lpstr>
      <vt:lpstr>Simple Linear and Multiple Linear Regression</vt:lpstr>
      <vt:lpstr>How to obtain best fit line</vt:lpstr>
      <vt:lpstr>Important Points</vt:lpstr>
      <vt:lpstr>Polynomial Regression</vt:lpstr>
      <vt:lpstr>Polynomial Regression</vt:lpstr>
      <vt:lpstr>Polynomial Equation of Degree</vt:lpstr>
      <vt:lpstr>Polynomial Regression vs. Linear Regression</vt:lpstr>
      <vt:lpstr>Polynomial Regression Steps</vt:lpstr>
      <vt:lpstr>Polynomial Regression Result</vt:lpstr>
      <vt:lpstr>Important Points</vt:lpstr>
      <vt:lpstr>Logistic Regression</vt:lpstr>
      <vt:lpstr>Logistic Regression</vt:lpstr>
      <vt:lpstr>Important Points</vt:lpstr>
      <vt:lpstr>Other Regression Techniques</vt:lpstr>
      <vt:lpstr>Other Regression Techniques</vt:lpstr>
      <vt:lpstr>How to select the right regression model?</vt:lpstr>
      <vt:lpstr>Tugas Kelas Teori dan Praktikum</vt:lpstr>
      <vt:lpstr>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Wildan Budiawan Zulfikar</cp:lastModifiedBy>
  <cp:revision>84</cp:revision>
  <dcterms:created xsi:type="dcterms:W3CDTF">2006-08-16T00:00:00Z</dcterms:created>
  <dcterms:modified xsi:type="dcterms:W3CDTF">2022-03-06T15:09:01Z</dcterms:modified>
</cp:coreProperties>
</file>