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f63a05e2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f63a05e2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f63a05e2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f63a05e2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f63a05e2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f63a05e2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63a05e2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63a05e2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f63a05e23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f63a05e23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f63a05e23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f63a05e23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f63a05e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f63a05e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f63a05e23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f63a05e23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f63a05e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f63a05e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f63a05e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f63a05e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f63a05e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f63a05e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f63a05e2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f63a05e2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f63a05e23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f63a05e23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f63a05e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f63a05e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f63a05e2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f63a05e2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63a05e2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63a05e2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63a05e2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63a05e2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f63a05e2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f63a05e2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23425" y="1451375"/>
            <a:ext cx="36969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Melbourne/Victorian Crime data analysis </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By Hiu Kwan Lai, Nicholas Chatjaval, Vishaan Solanki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Divisions of crimes in </a:t>
            </a:r>
            <a:r>
              <a:rPr lang="en"/>
              <a:t>Victoria  2017- 2021</a:t>
            </a:r>
            <a:endParaRPr/>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25"/>
              <a:t>The most common type of crime recorded </a:t>
            </a:r>
            <a:br>
              <a:rPr lang="en" sz="1225"/>
            </a:br>
            <a:r>
              <a:rPr lang="en" sz="1225"/>
              <a:t>across Victoria was property and deception</a:t>
            </a:r>
            <a:br>
              <a:rPr lang="en" sz="1225"/>
            </a:br>
            <a:r>
              <a:rPr lang="en" sz="1225"/>
              <a:t>offences:</a:t>
            </a:r>
            <a:endParaRPr sz="1225"/>
          </a:p>
          <a:p>
            <a:pPr indent="-300598" lvl="0" marL="457200" rtl="0" algn="l">
              <a:spcBef>
                <a:spcPts val="1200"/>
              </a:spcBef>
              <a:spcAft>
                <a:spcPts val="0"/>
              </a:spcAft>
              <a:buSzPct val="100000"/>
              <a:buChar char="-"/>
            </a:pPr>
            <a:r>
              <a:rPr lang="en" sz="1225"/>
              <a:t>Property damage</a:t>
            </a:r>
            <a:endParaRPr sz="1225"/>
          </a:p>
          <a:p>
            <a:pPr indent="-300598" lvl="0" marL="457200" rtl="0" algn="l">
              <a:spcBef>
                <a:spcPts val="0"/>
              </a:spcBef>
              <a:spcAft>
                <a:spcPts val="0"/>
              </a:spcAft>
              <a:buSzPct val="100000"/>
              <a:buChar char="-"/>
            </a:pPr>
            <a:r>
              <a:rPr lang="en" sz="1225"/>
              <a:t>Arson</a:t>
            </a:r>
            <a:endParaRPr sz="1225"/>
          </a:p>
          <a:p>
            <a:pPr indent="-300598" lvl="0" marL="457200" rtl="0" algn="l">
              <a:spcBef>
                <a:spcPts val="0"/>
              </a:spcBef>
              <a:spcAft>
                <a:spcPts val="0"/>
              </a:spcAft>
              <a:buSzPct val="100000"/>
              <a:buChar char="-"/>
            </a:pPr>
            <a:r>
              <a:rPr lang="en" sz="1225"/>
              <a:t>Burglary </a:t>
            </a:r>
            <a:endParaRPr sz="1225"/>
          </a:p>
          <a:p>
            <a:pPr indent="-300598" lvl="0" marL="457200" rtl="0" algn="l">
              <a:spcBef>
                <a:spcPts val="0"/>
              </a:spcBef>
              <a:spcAft>
                <a:spcPts val="0"/>
              </a:spcAft>
              <a:buSzPct val="100000"/>
              <a:buChar char="-"/>
            </a:pPr>
            <a:r>
              <a:rPr lang="en" sz="1225"/>
              <a:t>Deception</a:t>
            </a:r>
            <a:endParaRPr sz="1225"/>
          </a:p>
          <a:p>
            <a:pPr indent="-300598" lvl="0" marL="457200" rtl="0" algn="l">
              <a:spcBef>
                <a:spcPts val="0"/>
              </a:spcBef>
              <a:spcAft>
                <a:spcPts val="0"/>
              </a:spcAft>
              <a:buSzPct val="100000"/>
              <a:buChar char="-"/>
            </a:pPr>
            <a:r>
              <a:rPr lang="en" sz="1225"/>
              <a:t>Bribery</a:t>
            </a:r>
            <a:endParaRPr sz="1225"/>
          </a:p>
          <a:p>
            <a:pPr indent="0" lvl="0" marL="0" rtl="0" algn="l">
              <a:spcBef>
                <a:spcPts val="1200"/>
              </a:spcBef>
              <a:spcAft>
                <a:spcPts val="0"/>
              </a:spcAft>
              <a:buNone/>
            </a:pPr>
            <a:r>
              <a:t/>
            </a:r>
            <a:endParaRPr sz="1225"/>
          </a:p>
          <a:p>
            <a:pPr indent="0" lvl="0" marL="0" rtl="0" algn="l">
              <a:spcBef>
                <a:spcPts val="1200"/>
              </a:spcBef>
              <a:spcAft>
                <a:spcPts val="0"/>
              </a:spcAft>
              <a:buNone/>
            </a:pPr>
            <a:r>
              <a:rPr lang="en" sz="1225"/>
              <a:t>All related crimes towards family violence (Crimes against the</a:t>
            </a:r>
            <a:br>
              <a:rPr lang="en" sz="1225"/>
            </a:br>
            <a:r>
              <a:rPr lang="en" sz="1225"/>
              <a:t> person) and breaches of orders related to family violence get </a:t>
            </a:r>
            <a:br>
              <a:rPr lang="en" sz="1225"/>
            </a:br>
            <a:r>
              <a:rPr lang="en" sz="1225"/>
              <a:t>recognised in (Justice procedure offences)</a:t>
            </a:r>
            <a:br>
              <a:rPr lang="en" sz="1225"/>
            </a:br>
            <a:br>
              <a:rPr lang="en" sz="1225"/>
            </a:br>
            <a:br>
              <a:rPr lang="en" sz="1000"/>
            </a:br>
            <a:endParaRPr sz="1000"/>
          </a:p>
          <a:p>
            <a:pPr indent="0" lvl="0" marL="0" rtl="0" algn="l">
              <a:spcBef>
                <a:spcPts val="1200"/>
              </a:spcBef>
              <a:spcAft>
                <a:spcPts val="1200"/>
              </a:spcAft>
              <a:buNone/>
            </a:pPr>
            <a:r>
              <a:t/>
            </a:r>
            <a:endParaRPr sz="1000"/>
          </a:p>
        </p:txBody>
      </p:sp>
      <p:pic>
        <p:nvPicPr>
          <p:cNvPr id="123" name="Google Shape;123;p22"/>
          <p:cNvPicPr preferRelativeResize="0"/>
          <p:nvPr/>
        </p:nvPicPr>
        <p:blipFill>
          <a:blip r:embed="rId3">
            <a:alphaModFix/>
          </a:blip>
          <a:stretch>
            <a:fillRect/>
          </a:stretch>
        </p:blipFill>
        <p:spPr>
          <a:xfrm>
            <a:off x="4761598" y="979750"/>
            <a:ext cx="4382403" cy="405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5 Years Trend by Principal offence</a:t>
            </a:r>
            <a:endParaRPr/>
          </a:p>
        </p:txBody>
      </p:sp>
      <p:pic>
        <p:nvPicPr>
          <p:cNvPr id="129" name="Google Shape;129;p23"/>
          <p:cNvPicPr preferRelativeResize="0"/>
          <p:nvPr/>
        </p:nvPicPr>
        <p:blipFill>
          <a:blip r:embed="rId3">
            <a:alphaModFix/>
          </a:blip>
          <a:stretch>
            <a:fillRect/>
          </a:stretch>
        </p:blipFill>
        <p:spPr>
          <a:xfrm>
            <a:off x="-65550" y="1147225"/>
            <a:ext cx="5538565" cy="3691475"/>
          </a:xfrm>
          <a:prstGeom prst="rect">
            <a:avLst/>
          </a:prstGeom>
          <a:noFill/>
          <a:ln>
            <a:noFill/>
          </a:ln>
        </p:spPr>
      </p:pic>
      <p:sp>
        <p:nvSpPr>
          <p:cNvPr id="130" name="Google Shape;130;p23"/>
          <p:cNvSpPr txBox="1"/>
          <p:nvPr/>
        </p:nvSpPr>
        <p:spPr>
          <a:xfrm flipH="1">
            <a:off x="5134775" y="1463225"/>
            <a:ext cx="3768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Key findings: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Miscellaneous</a:t>
            </a:r>
            <a:r>
              <a:rPr lang="en">
                <a:latin typeface="Open Sans"/>
                <a:ea typeface="Open Sans"/>
                <a:cs typeface="Open Sans"/>
                <a:sym typeface="Open Sans"/>
              </a:rPr>
              <a:t> offence jumped 6% (largely due to covid)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All other offence shows a steady decline over the last 5 years</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0" y="958975"/>
            <a:ext cx="5515225" cy="4021075"/>
          </a:xfrm>
          <a:prstGeom prst="rect">
            <a:avLst/>
          </a:prstGeom>
          <a:noFill/>
          <a:ln>
            <a:noFill/>
          </a:ln>
        </p:spPr>
      </p:pic>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Principal offence by 2020 - 2021</a:t>
            </a:r>
            <a:endParaRPr/>
          </a:p>
        </p:txBody>
      </p:sp>
      <p:sp>
        <p:nvSpPr>
          <p:cNvPr id="137" name="Google Shape;137;p24"/>
          <p:cNvSpPr txBox="1"/>
          <p:nvPr/>
        </p:nvSpPr>
        <p:spPr>
          <a:xfrm>
            <a:off x="5579425" y="1799663"/>
            <a:ext cx="2920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Key findings: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Male contribute to 75% of the overall gender count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Acts intended to cause injury top 23%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Fraud &amp; Deception are more common for female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Sexual assault and related offences are more common amongst male</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Offender’s Gender by Age Group</a:t>
            </a:r>
            <a:endParaRPr/>
          </a:p>
        </p:txBody>
      </p:sp>
      <p:pic>
        <p:nvPicPr>
          <p:cNvPr id="143" name="Google Shape;143;p25"/>
          <p:cNvPicPr preferRelativeResize="0"/>
          <p:nvPr/>
        </p:nvPicPr>
        <p:blipFill>
          <a:blip r:embed="rId3">
            <a:alphaModFix/>
          </a:blip>
          <a:stretch>
            <a:fillRect/>
          </a:stretch>
        </p:blipFill>
        <p:spPr>
          <a:xfrm>
            <a:off x="392150" y="1147225"/>
            <a:ext cx="6077286" cy="3691477"/>
          </a:xfrm>
          <a:prstGeom prst="rect">
            <a:avLst/>
          </a:prstGeom>
          <a:noFill/>
          <a:ln>
            <a:noFill/>
          </a:ln>
        </p:spPr>
      </p:pic>
      <p:sp>
        <p:nvSpPr>
          <p:cNvPr id="144" name="Google Shape;144;p25"/>
          <p:cNvSpPr txBox="1"/>
          <p:nvPr/>
        </p:nvSpPr>
        <p:spPr>
          <a:xfrm>
            <a:off x="6469425" y="1940700"/>
            <a:ext cx="244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Majority Age Group:</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Male</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20 - 34 years old</a:t>
            </a:r>
            <a:endParaRPr>
              <a:latin typeface="Open Sans"/>
              <a:ea typeface="Open Sans"/>
              <a:cs typeface="Open Sans"/>
              <a:sym typeface="Open Sans"/>
            </a:endParaRPr>
          </a:p>
          <a:p>
            <a:pPr indent="0" lvl="0" marL="0" rtl="0" algn="l">
              <a:spcBef>
                <a:spcPts val="0"/>
              </a:spcBef>
              <a:spcAft>
                <a:spcPts val="0"/>
              </a:spcAft>
              <a:buNone/>
            </a:pPr>
            <a:r>
              <a:rPr b="1" lang="en">
                <a:latin typeface="Open Sans"/>
                <a:ea typeface="Open Sans"/>
                <a:cs typeface="Open Sans"/>
                <a:sym typeface="Open Sans"/>
              </a:rPr>
              <a:t>Female</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15 - 24 years old</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Offence Trends by Age (Youth) 2020 - 2021</a:t>
            </a:r>
            <a:endParaRPr/>
          </a:p>
        </p:txBody>
      </p:sp>
      <p:pic>
        <p:nvPicPr>
          <p:cNvPr id="150" name="Google Shape;150;p26"/>
          <p:cNvPicPr preferRelativeResize="0"/>
          <p:nvPr/>
        </p:nvPicPr>
        <p:blipFill>
          <a:blip r:embed="rId3">
            <a:alphaModFix/>
          </a:blip>
          <a:stretch>
            <a:fillRect/>
          </a:stretch>
        </p:blipFill>
        <p:spPr>
          <a:xfrm>
            <a:off x="0" y="1103475"/>
            <a:ext cx="5895399" cy="3930275"/>
          </a:xfrm>
          <a:prstGeom prst="rect">
            <a:avLst/>
          </a:prstGeom>
          <a:noFill/>
          <a:ln>
            <a:noFill/>
          </a:ln>
        </p:spPr>
      </p:pic>
      <p:sp>
        <p:nvSpPr>
          <p:cNvPr id="151" name="Google Shape;151;p26"/>
          <p:cNvSpPr txBox="1"/>
          <p:nvPr/>
        </p:nvSpPr>
        <p:spPr>
          <a:xfrm>
            <a:off x="5426825" y="2048675"/>
            <a:ext cx="3323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Youth aged 15 years (23.79%) and 16 years (21.41%), make up 42.77%  offenders for Robbery &amp; </a:t>
            </a:r>
            <a:r>
              <a:rPr lang="en">
                <a:latin typeface="Open Sans"/>
                <a:ea typeface="Open Sans"/>
                <a:cs typeface="Open Sans"/>
                <a:sym typeface="Open Sans"/>
              </a:rPr>
              <a:t>Extortion in Victoria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3314063" y="2254200"/>
            <a:ext cx="5657298" cy="1303850"/>
          </a:xfrm>
          <a:prstGeom prst="rect">
            <a:avLst/>
          </a:prstGeom>
          <a:noFill/>
          <a:ln>
            <a:noFill/>
          </a:ln>
        </p:spPr>
      </p:pic>
      <p:pic>
        <p:nvPicPr>
          <p:cNvPr id="157" name="Google Shape;157;p27"/>
          <p:cNvPicPr preferRelativeResize="0"/>
          <p:nvPr/>
        </p:nvPicPr>
        <p:blipFill>
          <a:blip r:embed="rId4">
            <a:alphaModFix/>
          </a:blip>
          <a:stretch>
            <a:fillRect/>
          </a:stretch>
        </p:blipFill>
        <p:spPr>
          <a:xfrm>
            <a:off x="3320450" y="908025"/>
            <a:ext cx="5644529" cy="1303850"/>
          </a:xfrm>
          <a:prstGeom prst="rect">
            <a:avLst/>
          </a:prstGeom>
          <a:noFill/>
          <a:ln>
            <a:noFill/>
          </a:ln>
        </p:spPr>
      </p:pic>
      <p:pic>
        <p:nvPicPr>
          <p:cNvPr id="158" name="Google Shape;158;p27"/>
          <p:cNvPicPr preferRelativeResize="0"/>
          <p:nvPr/>
        </p:nvPicPr>
        <p:blipFill>
          <a:blip r:embed="rId5">
            <a:alphaModFix/>
          </a:blip>
          <a:stretch>
            <a:fillRect/>
          </a:stretch>
        </p:blipFill>
        <p:spPr>
          <a:xfrm>
            <a:off x="311700" y="1147225"/>
            <a:ext cx="2869701" cy="2219611"/>
          </a:xfrm>
          <a:prstGeom prst="rect">
            <a:avLst/>
          </a:prstGeom>
          <a:noFill/>
          <a:ln>
            <a:noFill/>
          </a:ln>
        </p:spPr>
      </p:pic>
      <p:sp>
        <p:nvSpPr>
          <p:cNvPr id="159" name="Google Shape;159;p27"/>
          <p:cNvSpPr txBox="1"/>
          <p:nvPr>
            <p:ph idx="1" type="body"/>
          </p:nvPr>
        </p:nvSpPr>
        <p:spPr>
          <a:xfrm>
            <a:off x="311700" y="3692100"/>
            <a:ext cx="6306300" cy="1451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Overall, male youth commit more offences than female youth.</a:t>
            </a:r>
            <a:endParaRPr sz="1200"/>
          </a:p>
          <a:p>
            <a:pPr indent="-304800" lvl="0" marL="457200" rtl="0" algn="l">
              <a:spcBef>
                <a:spcPts val="0"/>
              </a:spcBef>
              <a:spcAft>
                <a:spcPts val="0"/>
              </a:spcAft>
              <a:buSzPts val="1200"/>
              <a:buChar char="●"/>
            </a:pPr>
            <a:r>
              <a:rPr lang="en" sz="1200"/>
              <a:t>Both gender groups have seen a overall decline in the total number of offences, over the years.</a:t>
            </a:r>
            <a:endParaRPr sz="1200"/>
          </a:p>
        </p:txBody>
      </p:sp>
      <p:sp>
        <p:nvSpPr>
          <p:cNvPr id="160" name="Google Shape;160;p27"/>
          <p:cNvSpPr txBox="1"/>
          <p:nvPr>
            <p:ph type="title"/>
          </p:nvPr>
        </p:nvSpPr>
        <p:spPr>
          <a:xfrm>
            <a:off x="505025" y="2312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Youth Offenders Key Insights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505025" y="2312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Youth Offenders Key Insights</a:t>
            </a:r>
            <a:endParaRPr/>
          </a:p>
        </p:txBody>
      </p:sp>
      <p:sp>
        <p:nvSpPr>
          <p:cNvPr id="166" name="Google Shape;166;p28"/>
          <p:cNvSpPr txBox="1"/>
          <p:nvPr>
            <p:ph idx="1" type="body"/>
          </p:nvPr>
        </p:nvSpPr>
        <p:spPr>
          <a:xfrm>
            <a:off x="505025" y="2106725"/>
            <a:ext cx="3914400" cy="1872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Acts </a:t>
            </a:r>
            <a:r>
              <a:rPr lang="en" sz="1200"/>
              <a:t>intended to cause injury was the leading offence among youth offenders in 2020-2021, across both gender groups, with females having a higher percentage (24% vs. 34%).</a:t>
            </a:r>
            <a:endParaRPr sz="1200"/>
          </a:p>
          <a:p>
            <a:pPr indent="-304800" lvl="0" marL="457200" rtl="0" algn="l">
              <a:spcBef>
                <a:spcPts val="0"/>
              </a:spcBef>
              <a:spcAft>
                <a:spcPts val="0"/>
              </a:spcAft>
              <a:buSzPts val="1200"/>
              <a:buChar char="●"/>
            </a:pPr>
            <a:r>
              <a:rPr lang="en" sz="1200"/>
              <a:t>Among offence types, this was followed by miscellaneous offences, theft, and illicit drug offences.</a:t>
            </a:r>
            <a:endParaRPr sz="1200"/>
          </a:p>
        </p:txBody>
      </p:sp>
      <p:pic>
        <p:nvPicPr>
          <p:cNvPr id="167" name="Google Shape;167;p28"/>
          <p:cNvPicPr preferRelativeResize="0"/>
          <p:nvPr/>
        </p:nvPicPr>
        <p:blipFill>
          <a:blip r:embed="rId3">
            <a:alphaModFix/>
          </a:blip>
          <a:stretch>
            <a:fillRect/>
          </a:stretch>
        </p:blipFill>
        <p:spPr>
          <a:xfrm>
            <a:off x="4586949" y="2824525"/>
            <a:ext cx="3792548" cy="2144425"/>
          </a:xfrm>
          <a:prstGeom prst="rect">
            <a:avLst/>
          </a:prstGeom>
          <a:noFill/>
          <a:ln>
            <a:noFill/>
          </a:ln>
        </p:spPr>
      </p:pic>
      <p:pic>
        <p:nvPicPr>
          <p:cNvPr id="168" name="Google Shape;168;p28"/>
          <p:cNvPicPr preferRelativeResize="0"/>
          <p:nvPr/>
        </p:nvPicPr>
        <p:blipFill>
          <a:blip r:embed="rId4">
            <a:alphaModFix/>
          </a:blip>
          <a:stretch>
            <a:fillRect/>
          </a:stretch>
        </p:blipFill>
        <p:spPr>
          <a:xfrm>
            <a:off x="4571999" y="765639"/>
            <a:ext cx="3822449" cy="21645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4834275" y="1620325"/>
            <a:ext cx="3195000" cy="3354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From 2009 -2015, ‘Act intended to cause injury’ offences by male youth saw a decline and has remained steady until 2020-21.</a:t>
            </a:r>
            <a:endParaRPr sz="1200"/>
          </a:p>
          <a:p>
            <a:pPr indent="-304800" lvl="0" marL="457200" rtl="0" algn="l">
              <a:spcBef>
                <a:spcPts val="0"/>
              </a:spcBef>
              <a:spcAft>
                <a:spcPts val="0"/>
              </a:spcAft>
              <a:buSzPts val="1200"/>
              <a:buChar char="●"/>
            </a:pPr>
            <a:r>
              <a:rPr lang="en" sz="1200"/>
              <a:t>Female youth ‘Acts intended to cause injury’ offence has remained steady in the past 13 years. </a:t>
            </a:r>
            <a:endParaRPr sz="1200"/>
          </a:p>
        </p:txBody>
      </p:sp>
      <p:pic>
        <p:nvPicPr>
          <p:cNvPr id="174" name="Google Shape;174;p29"/>
          <p:cNvPicPr preferRelativeResize="0"/>
          <p:nvPr/>
        </p:nvPicPr>
        <p:blipFill>
          <a:blip r:embed="rId3">
            <a:alphaModFix/>
          </a:blip>
          <a:stretch>
            <a:fillRect/>
          </a:stretch>
        </p:blipFill>
        <p:spPr>
          <a:xfrm>
            <a:off x="449925" y="1380450"/>
            <a:ext cx="3979625" cy="3076249"/>
          </a:xfrm>
          <a:prstGeom prst="rect">
            <a:avLst/>
          </a:prstGeom>
          <a:noFill/>
          <a:ln>
            <a:noFill/>
          </a:ln>
        </p:spPr>
      </p:pic>
      <p:sp>
        <p:nvSpPr>
          <p:cNvPr id="175" name="Google Shape;175;p29"/>
          <p:cNvSpPr txBox="1"/>
          <p:nvPr>
            <p:ph type="title"/>
          </p:nvPr>
        </p:nvSpPr>
        <p:spPr>
          <a:xfrm>
            <a:off x="505025" y="2312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Youth Offenders Key Insights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of the dataset</a:t>
            </a:r>
            <a:endParaRPr/>
          </a:p>
        </p:txBody>
      </p:sp>
      <p:sp>
        <p:nvSpPr>
          <p:cNvPr id="181" name="Google Shape;181;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LGA data is skewed towards population size.</a:t>
            </a:r>
            <a:endParaRPr/>
          </a:p>
          <a:p>
            <a:pPr indent="-342900" lvl="0" marL="457200" rtl="0" algn="l">
              <a:spcBef>
                <a:spcPts val="0"/>
              </a:spcBef>
              <a:spcAft>
                <a:spcPts val="0"/>
              </a:spcAft>
              <a:buSzPts val="1800"/>
              <a:buChar char="-"/>
            </a:pPr>
            <a:r>
              <a:rPr lang="en"/>
              <a:t>Data provided by the ABS does not include: organisation crimes, persons less than 10 years of age, indigenous status data, breach of bail, and family violence.</a:t>
            </a:r>
            <a:endParaRPr/>
          </a:p>
          <a:p>
            <a:pPr indent="-342900" lvl="0" marL="457200" rtl="0" algn="l">
              <a:spcBef>
                <a:spcPts val="0"/>
              </a:spcBef>
              <a:spcAft>
                <a:spcPts val="0"/>
              </a:spcAft>
              <a:buSzPts val="1800"/>
              <a:buChar char="-"/>
            </a:pPr>
            <a:r>
              <a:rPr lang="en"/>
              <a:t>Offenders data does not show a true offence count as an offender is only counted once, irrespective of the number of offences </a:t>
            </a:r>
            <a:r>
              <a:rPr lang="en"/>
              <a:t>committed during the reference period.</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7" name="Google Shape;187;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2020 to 2021 time period saw a large spike in public health crime as the result of the COVID-19 pandemic.</a:t>
            </a:r>
            <a:endParaRPr sz="1400"/>
          </a:p>
          <a:p>
            <a:pPr indent="-317500" lvl="0" marL="457200" rtl="0" algn="l">
              <a:spcBef>
                <a:spcPts val="0"/>
              </a:spcBef>
              <a:spcAft>
                <a:spcPts val="0"/>
              </a:spcAft>
              <a:buSzPts val="1400"/>
              <a:buChar char="-"/>
            </a:pPr>
            <a:r>
              <a:rPr lang="en" sz="1400"/>
              <a:t>The most common type of crime recorded across Victoria was property and deception (including property damage, arson, burglary, deception, bribery). Resources by LGAs need to be focused towards security for properties, motor vehicles, law enforcement and emergency services.</a:t>
            </a:r>
            <a:endParaRPr sz="1400"/>
          </a:p>
          <a:p>
            <a:pPr indent="-317500" lvl="0" marL="457200" rtl="0" algn="l">
              <a:spcBef>
                <a:spcPts val="0"/>
              </a:spcBef>
              <a:spcAft>
                <a:spcPts val="0"/>
              </a:spcAft>
              <a:buSzPts val="1400"/>
              <a:buChar char="-"/>
            </a:pPr>
            <a:r>
              <a:rPr lang="en" sz="1400"/>
              <a:t>Youths from the age of 15-16 </a:t>
            </a:r>
            <a:r>
              <a:rPr lang="en" sz="1400"/>
              <a:t>makeup</a:t>
            </a:r>
            <a:r>
              <a:rPr lang="en" sz="1400"/>
              <a:t> 42.77% of offenders for Robbery </a:t>
            </a:r>
            <a:r>
              <a:rPr lang="en" sz="1400"/>
              <a:t>&amp; </a:t>
            </a:r>
            <a:r>
              <a:rPr lang="en" sz="1400"/>
              <a:t>Extortion in Victoria, while ‘a</a:t>
            </a:r>
            <a:r>
              <a:rPr lang="en" sz="1400"/>
              <a:t>cts intended to cause injury ‘ has remained the highest count youth offence type. Suggestions to approach the problem include: (1) further education into crime and its consequences, (2) enforcement of laws and regulations, and (3) increasing security e.g. CCTV.</a:t>
            </a:r>
            <a:endParaRPr sz="1400"/>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Aim</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identify the top criminal offences by Local government area and suburbs over the last 5 years.</a:t>
            </a:r>
            <a:endParaRPr/>
          </a:p>
          <a:p>
            <a:pPr indent="0" lvl="0" marL="0" rtl="0" algn="l">
              <a:spcBef>
                <a:spcPts val="1200"/>
              </a:spcBef>
              <a:spcAft>
                <a:spcPts val="0"/>
              </a:spcAft>
              <a:buClr>
                <a:schemeClr val="dk1"/>
              </a:buClr>
              <a:buSzPts val="1100"/>
              <a:buFont typeface="Arial"/>
              <a:buNone/>
            </a:pPr>
            <a:r>
              <a:rPr lang="en"/>
              <a:t>Finding the t</a:t>
            </a:r>
            <a:r>
              <a:rPr lang="en"/>
              <a:t>op 10 most common offences in Victoria</a:t>
            </a:r>
            <a:endParaRPr/>
          </a:p>
          <a:p>
            <a:pPr indent="0" lvl="0" marL="0" rtl="0" algn="l">
              <a:spcBef>
                <a:spcPts val="1200"/>
              </a:spcBef>
              <a:spcAft>
                <a:spcPts val="0"/>
              </a:spcAft>
              <a:buNone/>
            </a:pPr>
            <a:r>
              <a:rPr lang="en"/>
              <a:t>The top offences based on gender.</a:t>
            </a:r>
            <a:endParaRPr/>
          </a:p>
          <a:p>
            <a:pPr indent="0" lvl="0" marL="0" rtl="0" algn="l">
              <a:spcBef>
                <a:spcPts val="1200"/>
              </a:spcBef>
              <a:spcAft>
                <a:spcPts val="0"/>
              </a:spcAft>
              <a:buNone/>
            </a:pPr>
            <a:r>
              <a:rPr lang="en"/>
              <a:t>The top offences based on age, focus on youth offenders.</a:t>
            </a:r>
            <a:endParaRPr/>
          </a:p>
          <a:p>
            <a:pPr indent="0" lvl="0" marL="0" rtl="0" algn="l">
              <a:spcBef>
                <a:spcPts val="1200"/>
              </a:spcBef>
              <a:spcAft>
                <a:spcPts val="0"/>
              </a:spcAft>
              <a:buNone/>
            </a:pPr>
            <a:r>
              <a:rPr lang="en"/>
              <a:t>We seeked to find trends and patterns for groups in youth offenders.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the problem?</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localities and suburbs are more dangerous to reside in due to crime rate?</a:t>
            </a:r>
            <a:endParaRPr/>
          </a:p>
          <a:p>
            <a:pPr indent="0" lvl="0" marL="0" rtl="0" algn="l">
              <a:spcBef>
                <a:spcPts val="1200"/>
              </a:spcBef>
              <a:spcAft>
                <a:spcPts val="0"/>
              </a:spcAft>
              <a:buNone/>
            </a:pPr>
            <a:r>
              <a:rPr lang="en"/>
              <a:t>What impact did the COVID-19 </a:t>
            </a:r>
            <a:r>
              <a:rPr lang="en"/>
              <a:t>pandemic</a:t>
            </a:r>
            <a:r>
              <a:rPr lang="en"/>
              <a:t> have on crime rates?</a:t>
            </a:r>
            <a:endParaRPr/>
          </a:p>
          <a:p>
            <a:pPr indent="0" lvl="0" marL="0" rtl="0" algn="l">
              <a:spcBef>
                <a:spcPts val="1200"/>
              </a:spcBef>
              <a:spcAft>
                <a:spcPts val="0"/>
              </a:spcAft>
              <a:buNone/>
            </a:pPr>
            <a:r>
              <a:rPr lang="en"/>
              <a:t>What type of crimes are being </a:t>
            </a:r>
            <a:r>
              <a:rPr lang="en"/>
              <a:t>committed</a:t>
            </a:r>
            <a:r>
              <a:rPr lang="en"/>
              <a:t> based on gender?</a:t>
            </a:r>
            <a:endParaRPr/>
          </a:p>
          <a:p>
            <a:pPr indent="0" lvl="0" marL="0" rtl="0" algn="l">
              <a:spcBef>
                <a:spcPts val="1200"/>
              </a:spcBef>
              <a:spcAft>
                <a:spcPts val="0"/>
              </a:spcAft>
              <a:buClr>
                <a:schemeClr val="dk1"/>
              </a:buClr>
              <a:buSzPts val="1100"/>
              <a:buFont typeface="Arial"/>
              <a:buNone/>
            </a:pPr>
            <a:r>
              <a:rPr lang="en"/>
              <a:t>How has youth offence trended over the years? What is the most common youth offence?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Stakeholders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Parents</a:t>
            </a:r>
            <a:endParaRPr/>
          </a:p>
          <a:p>
            <a:pPr indent="-342900" lvl="0" marL="457200" rtl="0" algn="l">
              <a:spcBef>
                <a:spcPts val="0"/>
              </a:spcBef>
              <a:spcAft>
                <a:spcPts val="0"/>
              </a:spcAft>
              <a:buSzPts val="1800"/>
              <a:buChar char="-"/>
            </a:pPr>
            <a:r>
              <a:rPr lang="en"/>
              <a:t>Schools</a:t>
            </a:r>
            <a:endParaRPr/>
          </a:p>
          <a:p>
            <a:pPr indent="-342900" lvl="0" marL="457200" rtl="0" algn="l">
              <a:spcBef>
                <a:spcPts val="0"/>
              </a:spcBef>
              <a:spcAft>
                <a:spcPts val="0"/>
              </a:spcAft>
              <a:buSzPts val="1800"/>
              <a:buChar char="-"/>
            </a:pPr>
            <a:r>
              <a:rPr lang="en"/>
              <a:t>Residents across Victoria</a:t>
            </a:r>
            <a:endParaRPr/>
          </a:p>
          <a:p>
            <a:pPr indent="-342900" lvl="0" marL="457200" rtl="0" algn="l">
              <a:spcBef>
                <a:spcPts val="0"/>
              </a:spcBef>
              <a:spcAft>
                <a:spcPts val="0"/>
              </a:spcAft>
              <a:buSzPts val="1800"/>
              <a:buChar char="-"/>
            </a:pPr>
            <a:r>
              <a:rPr lang="en"/>
              <a:t>Local councils and policy makers</a:t>
            </a:r>
            <a:endParaRPr/>
          </a:p>
          <a:p>
            <a:pPr indent="-342900" lvl="0" marL="457200" rtl="0" algn="l">
              <a:spcBef>
                <a:spcPts val="0"/>
              </a:spcBef>
              <a:spcAft>
                <a:spcPts val="0"/>
              </a:spcAft>
              <a:buSzPts val="1800"/>
              <a:buChar char="-"/>
            </a:pPr>
            <a:r>
              <a:rPr lang="en"/>
              <a:t>State governments implementing restrictions during pandemic</a:t>
            </a:r>
            <a:endParaRPr/>
          </a:p>
          <a:p>
            <a:pPr indent="-342900" lvl="0" marL="457200" rtl="0" algn="l">
              <a:spcBef>
                <a:spcPts val="0"/>
              </a:spcBef>
              <a:spcAft>
                <a:spcPts val="0"/>
              </a:spcAft>
              <a:buSzPts val="1800"/>
              <a:buChar char="-"/>
            </a:pPr>
            <a:r>
              <a:rPr lang="en"/>
              <a:t>People thinking about moving to/within Victoria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LGA Key Findings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year data from 2017 - 2021</a:t>
            </a:r>
            <a:endParaRPr/>
          </a:p>
          <a:p>
            <a:pPr indent="0" lvl="0" marL="0" rtl="0" algn="l">
              <a:spcBef>
                <a:spcPts val="1200"/>
              </a:spcBef>
              <a:spcAft>
                <a:spcPts val="0"/>
              </a:spcAft>
              <a:buNone/>
            </a:pPr>
            <a:r>
              <a:rPr lang="en"/>
              <a:t>Local government area</a:t>
            </a:r>
            <a:endParaRPr/>
          </a:p>
          <a:p>
            <a:pPr indent="0" lvl="0" marL="0" rtl="0" algn="l">
              <a:spcBef>
                <a:spcPts val="1200"/>
              </a:spcBef>
              <a:spcAft>
                <a:spcPts val="1200"/>
              </a:spcAft>
              <a:buNone/>
            </a:pPr>
            <a:r>
              <a:rPr lang="en"/>
              <a:t>Figures are impacted by population</a:t>
            </a:r>
            <a:br>
              <a:rPr lang="en"/>
            </a:br>
            <a:r>
              <a:rPr lang="en"/>
              <a:t>size within each LGA demographic. </a:t>
            </a:r>
            <a:endParaRPr/>
          </a:p>
        </p:txBody>
      </p:sp>
      <p:pic>
        <p:nvPicPr>
          <p:cNvPr id="88" name="Google Shape;88;p17"/>
          <p:cNvPicPr preferRelativeResize="0"/>
          <p:nvPr/>
        </p:nvPicPr>
        <p:blipFill>
          <a:blip r:embed="rId3">
            <a:alphaModFix/>
          </a:blip>
          <a:stretch>
            <a:fillRect/>
          </a:stretch>
        </p:blipFill>
        <p:spPr>
          <a:xfrm>
            <a:off x="4194600" y="444525"/>
            <a:ext cx="4637699" cy="4134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Suburban</a:t>
            </a:r>
            <a:r>
              <a:rPr lang="en"/>
              <a:t> Key Findings in Victoria  (2017- 2018)</a:t>
            </a:r>
            <a:endParaRPr/>
          </a:p>
        </p:txBody>
      </p:sp>
      <p:pic>
        <p:nvPicPr>
          <p:cNvPr id="94" name="Google Shape;94;p18"/>
          <p:cNvPicPr preferRelativeResize="0"/>
          <p:nvPr/>
        </p:nvPicPr>
        <p:blipFill>
          <a:blip r:embed="rId3">
            <a:alphaModFix/>
          </a:blip>
          <a:stretch>
            <a:fillRect/>
          </a:stretch>
        </p:blipFill>
        <p:spPr>
          <a:xfrm>
            <a:off x="145025" y="1147225"/>
            <a:ext cx="4032799" cy="3444026"/>
          </a:xfrm>
          <a:prstGeom prst="rect">
            <a:avLst/>
          </a:prstGeom>
          <a:noFill/>
          <a:ln>
            <a:noFill/>
          </a:ln>
        </p:spPr>
      </p:pic>
      <p:pic>
        <p:nvPicPr>
          <p:cNvPr id="95" name="Google Shape;95;p18"/>
          <p:cNvPicPr preferRelativeResize="0"/>
          <p:nvPr/>
        </p:nvPicPr>
        <p:blipFill>
          <a:blip r:embed="rId4">
            <a:alphaModFix/>
          </a:blip>
          <a:stretch>
            <a:fillRect/>
          </a:stretch>
        </p:blipFill>
        <p:spPr>
          <a:xfrm>
            <a:off x="4626242" y="1147225"/>
            <a:ext cx="4146606" cy="34440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Suburban Key Findings in Victoria  (2019 - 2020)</a:t>
            </a:r>
            <a:endParaRPr/>
          </a:p>
        </p:txBody>
      </p:sp>
      <p:pic>
        <p:nvPicPr>
          <p:cNvPr id="101" name="Google Shape;101;p19"/>
          <p:cNvPicPr preferRelativeResize="0"/>
          <p:nvPr/>
        </p:nvPicPr>
        <p:blipFill>
          <a:blip r:embed="rId3">
            <a:alphaModFix/>
          </a:blip>
          <a:stretch>
            <a:fillRect/>
          </a:stretch>
        </p:blipFill>
        <p:spPr>
          <a:xfrm>
            <a:off x="80200" y="1239658"/>
            <a:ext cx="4314476" cy="3583467"/>
          </a:xfrm>
          <a:prstGeom prst="rect">
            <a:avLst/>
          </a:prstGeom>
          <a:noFill/>
          <a:ln>
            <a:noFill/>
          </a:ln>
        </p:spPr>
      </p:pic>
      <p:pic>
        <p:nvPicPr>
          <p:cNvPr id="102" name="Google Shape;102;p19"/>
          <p:cNvPicPr preferRelativeResize="0"/>
          <p:nvPr/>
        </p:nvPicPr>
        <p:blipFill>
          <a:blip r:embed="rId4">
            <a:alphaModFix/>
          </a:blip>
          <a:stretch>
            <a:fillRect/>
          </a:stretch>
        </p:blipFill>
        <p:spPr>
          <a:xfrm>
            <a:off x="4677125" y="1239650"/>
            <a:ext cx="4386683" cy="36434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Public Health Crimes</a:t>
            </a:r>
            <a:r>
              <a:rPr lang="en"/>
              <a:t> Victoria  2017- 2021</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t>Less than 200 incidents related </a:t>
            </a:r>
            <a:br>
              <a:rPr lang="en" sz="1200"/>
            </a:br>
            <a:r>
              <a:rPr lang="en" sz="1200"/>
              <a:t>to public health before pandemic.</a:t>
            </a:r>
            <a:endParaRPr sz="1200"/>
          </a:p>
          <a:p>
            <a:pPr indent="0" lvl="0" marL="0" rtl="0" algn="l">
              <a:spcBef>
                <a:spcPts val="1200"/>
              </a:spcBef>
              <a:spcAft>
                <a:spcPts val="0"/>
              </a:spcAft>
              <a:buNone/>
            </a:pPr>
            <a:r>
              <a:rPr lang="en" sz="1200"/>
              <a:t>Public health crimes are usually</a:t>
            </a:r>
            <a:br>
              <a:rPr lang="en" sz="1200"/>
            </a:br>
            <a:r>
              <a:rPr lang="en" sz="1200"/>
              <a:t>very low.</a:t>
            </a:r>
            <a:endParaRPr sz="1200"/>
          </a:p>
          <a:p>
            <a:pPr indent="0" lvl="0" marL="0" rtl="0" algn="l">
              <a:spcBef>
                <a:spcPts val="1200"/>
              </a:spcBef>
              <a:spcAft>
                <a:spcPts val="0"/>
              </a:spcAft>
              <a:buNone/>
            </a:pPr>
            <a:r>
              <a:rPr lang="en" sz="1200"/>
              <a:t>An example of a public health crime:</a:t>
            </a:r>
            <a:endParaRPr sz="1200"/>
          </a:p>
          <a:p>
            <a:pPr indent="0" lvl="0" marL="0" rtl="0" algn="l">
              <a:lnSpc>
                <a:spcPct val="133333"/>
              </a:lnSpc>
              <a:spcBef>
                <a:spcPts val="2500"/>
              </a:spcBef>
              <a:spcAft>
                <a:spcPts val="0"/>
              </a:spcAft>
              <a:buNone/>
            </a:pPr>
            <a:r>
              <a:rPr lang="en" sz="1350">
                <a:solidFill>
                  <a:srgbClr val="333333"/>
                </a:solidFill>
                <a:highlight>
                  <a:srgbClr val="FFFFFF"/>
                </a:highlight>
                <a:latin typeface="Arial"/>
                <a:ea typeface="Arial"/>
                <a:cs typeface="Arial"/>
                <a:sym typeface="Arial"/>
              </a:rPr>
              <a:t>“Failure to comply with directives relating to the</a:t>
            </a:r>
            <a:br>
              <a:rPr lang="en" sz="1350">
                <a:solidFill>
                  <a:srgbClr val="333333"/>
                </a:solidFill>
                <a:highlight>
                  <a:srgbClr val="FFFFFF"/>
                </a:highlight>
                <a:latin typeface="Arial"/>
                <a:ea typeface="Arial"/>
                <a:cs typeface="Arial"/>
                <a:sym typeface="Arial"/>
              </a:rPr>
            </a:br>
            <a:r>
              <a:rPr lang="en" sz="1350">
                <a:solidFill>
                  <a:srgbClr val="333333"/>
                </a:solidFill>
                <a:highlight>
                  <a:srgbClr val="FFFFFF"/>
                </a:highlight>
                <a:latin typeface="Arial"/>
                <a:ea typeface="Arial"/>
                <a:cs typeface="Arial"/>
                <a:sym typeface="Arial"/>
              </a:rPr>
              <a:t>COVID-19 pandemic under state or territory </a:t>
            </a:r>
            <a:br>
              <a:rPr lang="en" sz="1350">
                <a:solidFill>
                  <a:srgbClr val="333333"/>
                </a:solidFill>
                <a:highlight>
                  <a:srgbClr val="FFFFFF"/>
                </a:highlight>
                <a:latin typeface="Arial"/>
                <a:ea typeface="Arial"/>
                <a:cs typeface="Arial"/>
                <a:sym typeface="Arial"/>
              </a:rPr>
            </a:br>
            <a:r>
              <a:rPr lang="en" sz="1350">
                <a:solidFill>
                  <a:srgbClr val="333333"/>
                </a:solidFill>
                <a:highlight>
                  <a:srgbClr val="FFFFFF"/>
                </a:highlight>
                <a:latin typeface="Arial"/>
                <a:ea typeface="Arial"/>
                <a:cs typeface="Arial"/>
                <a:sym typeface="Arial"/>
              </a:rPr>
              <a:t>Public Health Acts, such as being more than</a:t>
            </a:r>
            <a:br>
              <a:rPr lang="en" sz="1350">
                <a:solidFill>
                  <a:srgbClr val="333333"/>
                </a:solidFill>
                <a:highlight>
                  <a:srgbClr val="FFFFFF"/>
                </a:highlight>
                <a:latin typeface="Arial"/>
                <a:ea typeface="Arial"/>
                <a:cs typeface="Arial"/>
                <a:sym typeface="Arial"/>
              </a:rPr>
            </a:br>
            <a:r>
              <a:rPr lang="en" sz="1350">
                <a:solidFill>
                  <a:srgbClr val="333333"/>
                </a:solidFill>
                <a:highlight>
                  <a:srgbClr val="FFFFFF"/>
                </a:highlight>
                <a:latin typeface="Arial"/>
                <a:ea typeface="Arial"/>
                <a:cs typeface="Arial"/>
                <a:sym typeface="Arial"/>
              </a:rPr>
              <a:t>5km from home at times in Victoria”</a:t>
            </a:r>
            <a:br>
              <a:rPr lang="en" sz="1350">
                <a:solidFill>
                  <a:srgbClr val="333333"/>
                </a:solidFill>
                <a:highlight>
                  <a:srgbClr val="FFFFFF"/>
                </a:highlight>
                <a:latin typeface="Arial"/>
                <a:ea typeface="Arial"/>
                <a:cs typeface="Arial"/>
                <a:sym typeface="Arial"/>
              </a:rPr>
            </a:br>
            <a:r>
              <a:rPr i="1" lang="en" sz="1133">
                <a:solidFill>
                  <a:srgbClr val="333333"/>
                </a:solidFill>
                <a:highlight>
                  <a:srgbClr val="FFFFFF"/>
                </a:highlight>
                <a:latin typeface="Arial"/>
                <a:ea typeface="Arial"/>
                <a:cs typeface="Arial"/>
                <a:sym typeface="Arial"/>
              </a:rPr>
              <a:t>(Source: “https://www.dhhs.vic.gov.au/coronavirus”)</a:t>
            </a:r>
            <a:endParaRPr i="1" sz="1133">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4688350" y="1225225"/>
            <a:ext cx="4143949" cy="3188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Sub </a:t>
            </a:r>
            <a:r>
              <a:rPr lang="en"/>
              <a:t>Crimes Victoria  2017- 2021</a:t>
            </a:r>
            <a:endParaRPr/>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Motor vehicle theft</a:t>
            </a:r>
            <a:br>
              <a:rPr lang="en"/>
            </a:br>
            <a:r>
              <a:rPr lang="en"/>
              <a:t>Criminal damage</a:t>
            </a:r>
            <a:br>
              <a:rPr lang="en"/>
            </a:br>
            <a:r>
              <a:rPr lang="en"/>
              <a:t>Property &amp; deception</a:t>
            </a:r>
            <a:br>
              <a:rPr lang="en"/>
            </a:br>
            <a:r>
              <a:rPr lang="en"/>
              <a:t>Family violence assaults/threats</a:t>
            </a:r>
            <a:br>
              <a:rPr lang="en"/>
            </a:br>
            <a:r>
              <a:rPr lang="en"/>
              <a:t>Breaches of family violence orders</a:t>
            </a:r>
            <a:br>
              <a:rPr lang="en"/>
            </a:br>
            <a:r>
              <a:rPr lang="en"/>
              <a:t>Receiving/handling stolen goods</a:t>
            </a:r>
            <a:br>
              <a:rPr lang="en"/>
            </a:br>
            <a:r>
              <a:rPr lang="en"/>
              <a:t>Cause property damage by fire</a:t>
            </a:r>
            <a:br>
              <a:rPr lang="en"/>
            </a:br>
            <a:r>
              <a:rPr lang="en"/>
              <a:t>Thefts of motor bikes/bicycles</a:t>
            </a:r>
            <a:br>
              <a:rPr lang="en"/>
            </a:br>
            <a:r>
              <a:rPr lang="en"/>
              <a:t> </a:t>
            </a:r>
            <a:br>
              <a:rPr lang="en"/>
            </a:br>
            <a:endParaRPr/>
          </a:p>
        </p:txBody>
      </p:sp>
      <p:pic>
        <p:nvPicPr>
          <p:cNvPr id="116" name="Google Shape;116;p21"/>
          <p:cNvPicPr preferRelativeResize="0"/>
          <p:nvPr/>
        </p:nvPicPr>
        <p:blipFill>
          <a:blip r:embed="rId3">
            <a:alphaModFix/>
          </a:blip>
          <a:stretch>
            <a:fillRect/>
          </a:stretch>
        </p:blipFill>
        <p:spPr>
          <a:xfrm>
            <a:off x="4790375" y="1053950"/>
            <a:ext cx="4041923" cy="36965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