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Bell M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llM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BellM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BellMT-bold.fntdata"/><Relationship Id="rId6" Type="http://schemas.openxmlformats.org/officeDocument/2006/relationships/slide" Target="slides/slide2.xml"/><Relationship Id="rId18" Type="http://schemas.openxmlformats.org/officeDocument/2006/relationships/font" Target="fonts/BellM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35afe10bc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135afe10bc7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5afe10bc7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35afe10bc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35afe10bc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135afe10bc7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35ab77eeba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35ab77eeb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5ab77eeb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5ab77ee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5afe10bc7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35afe10bc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35afe10bc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135afe10bc7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35afe10bc7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35afe10b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"/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1" y="1640114"/>
              <a:ext cx="5217886" cy="5217886"/>
            </a:xfrm>
            <a:prstGeom prst="rect">
              <a:avLst/>
            </a:prstGeom>
            <a:gradFill>
              <a:gsLst>
                <a:gs pos="0">
                  <a:srgbClr val="15B833">
                    <a:alpha val="60000"/>
                  </a:srgbClr>
                </a:gs>
                <a:gs pos="60000">
                  <a:srgbClr val="15B833">
                    <a:alpha val="0"/>
                  </a:srgbClr>
                </a:gs>
                <a:gs pos="100000">
                  <a:srgbClr val="15B833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6" name="Google Shape;16;p2"/>
            <p:cNvGrpSpPr/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22B87B">
                      <a:alpha val="0"/>
                    </a:srgbClr>
                  </a:gs>
                  <a:gs pos="100000">
                    <a:srgbClr val="22B87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22B87B">
                      <a:alpha val="0"/>
                    </a:srgbClr>
                  </a:gs>
                  <a:gs pos="100000">
                    <a:srgbClr val="22B87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5B833">
                      <a:alpha val="0"/>
                    </a:srgbClr>
                  </a:gs>
                  <a:gs pos="100000">
                    <a:srgbClr val="15B833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5B833">
                      <a:alpha val="0"/>
                    </a:srgbClr>
                  </a:gs>
                  <a:gs pos="100000">
                    <a:srgbClr val="15B833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60000">
                  <a:srgbClr val="45B622">
                    <a:alpha val="0"/>
                  </a:srgbClr>
                </a:gs>
                <a:gs pos="100000">
                  <a:srgbClr val="45B622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3" name="Google Shape;23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" name="Google Shape;24;p2"/>
          <p:cNvSpPr txBox="1"/>
          <p:nvPr>
            <p:ph type="ctrTitle"/>
          </p:nvPr>
        </p:nvSpPr>
        <p:spPr>
          <a:xfrm>
            <a:off x="540000" y="540000"/>
            <a:ext cx="11090273" cy="37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Bell MT"/>
              <a:buNone/>
              <a:defRPr sz="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540000" y="4508500"/>
            <a:ext cx="7345362" cy="1800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cap="none"/>
            </a:lvl1pPr>
            <a:lvl2pPr lvl="1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2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1"/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171" name="Google Shape;171;p11"/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5B833">
                    <a:alpha val="0"/>
                  </a:srgbClr>
                </a:gs>
                <a:gs pos="100000">
                  <a:srgbClr val="15B833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2" name="Google Shape;172;p11"/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5B833">
                    <a:alpha val="0"/>
                  </a:srgbClr>
                </a:gs>
                <a:gs pos="100000">
                  <a:srgbClr val="15B833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73" name="Google Shape;173;p11"/>
          <p:cNvGrpSpPr/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74" name="Google Shape;174;p11"/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5B833">
                    <a:alpha val="0"/>
                  </a:srgbClr>
                </a:gs>
                <a:gs pos="100000">
                  <a:srgbClr val="15B833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5" name="Google Shape;175;p11"/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5B833">
                    <a:alpha val="0"/>
                  </a:srgbClr>
                </a:gs>
                <a:gs pos="100000">
                  <a:srgbClr val="15B833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76" name="Google Shape;176;p11"/>
          <p:cNvSpPr/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>
            <a:gsLst>
              <a:gs pos="0">
                <a:srgbClr val="22B87B">
                  <a:alpha val="40000"/>
                </a:srgbClr>
              </a:gs>
              <a:gs pos="60000">
                <a:srgbClr val="22B87B">
                  <a:alpha val="0"/>
                </a:srgbClr>
              </a:gs>
              <a:gs pos="100000">
                <a:srgbClr val="22B87B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7" name="Google Shape;177;p11"/>
          <p:cNvSpPr/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>
            <a:gsLst>
              <a:gs pos="0">
                <a:srgbClr val="22B87B">
                  <a:alpha val="60000"/>
                </a:srgbClr>
              </a:gs>
              <a:gs pos="60000">
                <a:srgbClr val="22B87B">
                  <a:alpha val="0"/>
                </a:srgbClr>
              </a:gs>
              <a:gs pos="100000">
                <a:srgbClr val="22B87B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8" name="Google Shape;178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9" name="Google Shape;179;p11"/>
          <p:cNvSpPr txBox="1"/>
          <p:nvPr>
            <p:ph type="title"/>
          </p:nvPr>
        </p:nvSpPr>
        <p:spPr>
          <a:xfrm>
            <a:off x="540000" y="540000"/>
            <a:ext cx="11090273" cy="1800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1"/>
          <p:cNvSpPr txBox="1"/>
          <p:nvPr>
            <p:ph idx="1" type="body"/>
          </p:nvPr>
        </p:nvSpPr>
        <p:spPr>
          <a:xfrm rot="5400000">
            <a:off x="4195219" y="-1126332"/>
            <a:ext cx="3779837" cy="11090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11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1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1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2"/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>
          <p:nvSpPr>
            <p:cNvPr id="186" name="Google Shape;186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87" name="Google Shape;187;p12"/>
            <p:cNvGrpSpPr/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88" name="Google Shape;188;p12"/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>
                <a:gsLst>
                  <a:gs pos="0">
                    <a:srgbClr val="22B87B">
                      <a:alpha val="60000"/>
                    </a:srgbClr>
                  </a:gs>
                  <a:gs pos="60000">
                    <a:srgbClr val="22B87B">
                      <a:alpha val="0"/>
                    </a:srgbClr>
                  </a:gs>
                  <a:gs pos="100000">
                    <a:srgbClr val="22B87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89" name="Google Shape;189;p12"/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>
                <a:gsLst>
                  <a:gs pos="0">
                    <a:srgbClr val="22B87B">
                      <a:alpha val="60000"/>
                    </a:srgbClr>
                  </a:gs>
                  <a:gs pos="60000">
                    <a:srgbClr val="22B87B">
                      <a:alpha val="0"/>
                    </a:srgbClr>
                  </a:gs>
                  <a:gs pos="100000">
                    <a:srgbClr val="22B87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190" name="Google Shape;190;p12"/>
            <p:cNvSpPr/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>
              <a:gsLst>
                <a:gs pos="0">
                  <a:srgbClr val="45B622">
                    <a:alpha val="60000"/>
                  </a:srgbClr>
                </a:gs>
                <a:gs pos="60000">
                  <a:srgbClr val="45B622">
                    <a:alpha val="0"/>
                  </a:srgbClr>
                </a:gs>
                <a:gs pos="100000">
                  <a:srgbClr val="45B622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92" name="Google Shape;192;p12"/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93" name="Google Shape;193;p12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5B833">
                      <a:alpha val="0"/>
                    </a:srgbClr>
                  </a:gs>
                  <a:gs pos="100000">
                    <a:srgbClr val="15B833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94" name="Google Shape;194;p12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5B833">
                      <a:alpha val="0"/>
                    </a:srgbClr>
                  </a:gs>
                  <a:gs pos="100000">
                    <a:srgbClr val="15B833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195" name="Google Shape;195;p12"/>
            <p:cNvSpPr/>
            <p:nvPr/>
          </p:nvSpPr>
          <p:spPr>
            <a:xfrm flipH="1" rot="10800000">
              <a:off x="0" y="521786"/>
              <a:ext cx="6336213" cy="6336213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60000">
                  <a:srgbClr val="22B87B">
                    <a:alpha val="0"/>
                  </a:srgbClr>
                </a:gs>
                <a:gs pos="100000">
                  <a:srgbClr val="22B87B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96" name="Google Shape;196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7" name="Google Shape;197;p12"/>
          <p:cNvSpPr txBox="1"/>
          <p:nvPr>
            <p:ph type="title"/>
          </p:nvPr>
        </p:nvSpPr>
        <p:spPr>
          <a:xfrm rot="5400000">
            <a:off x="7442325" y="2109912"/>
            <a:ext cx="5768726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2"/>
          <p:cNvSpPr txBox="1"/>
          <p:nvPr>
            <p:ph idx="1" type="body"/>
          </p:nvPr>
        </p:nvSpPr>
        <p:spPr>
          <a:xfrm rot="5400000">
            <a:off x="1789238" y="-698375"/>
            <a:ext cx="5768726" cy="824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12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2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2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3"/>
          <p:cNvGrpSpPr/>
          <p:nvPr/>
        </p:nvGrpSpPr>
        <p:grpSpPr>
          <a:xfrm flipH="1" rot="10800000">
            <a:off x="0" y="-1"/>
            <a:ext cx="12191999" cy="6861601"/>
            <a:chOff x="0" y="-1"/>
            <a:chExt cx="12191999" cy="6861601"/>
          </a:xfrm>
        </p:grpSpPr>
        <p:sp>
          <p:nvSpPr>
            <p:cNvPr id="31" name="Google Shape;31;p3"/>
            <p:cNvSpPr/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>
              <a:gsLst>
                <a:gs pos="0">
                  <a:srgbClr val="15B833">
                    <a:alpha val="60000"/>
                  </a:srgbClr>
                </a:gs>
                <a:gs pos="60000">
                  <a:srgbClr val="15B833">
                    <a:alpha val="0"/>
                  </a:srgbClr>
                </a:gs>
                <a:gs pos="100000">
                  <a:srgbClr val="15B833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34" name="Google Shape;34;p3"/>
            <p:cNvGrpSpPr/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22B87B">
                      <a:alpha val="0"/>
                    </a:srgbClr>
                  </a:gs>
                  <a:gs pos="100000">
                    <a:srgbClr val="22B87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22B87B">
                      <a:alpha val="0"/>
                    </a:srgbClr>
                  </a:gs>
                  <a:gs pos="100000">
                    <a:srgbClr val="22B87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37" name="Google Shape;37;p3"/>
            <p:cNvSpPr/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5B833">
                    <a:alpha val="0"/>
                  </a:srgbClr>
                </a:gs>
                <a:gs pos="100000">
                  <a:srgbClr val="15B833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38" name="Google Shape;38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" name="Google Shape;39;p3"/>
          <p:cNvSpPr txBox="1"/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" type="body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6" name="Google Shape;46;p4"/>
            <p:cNvSpPr/>
            <p:nvPr/>
          </p:nvSpPr>
          <p:spPr>
            <a:xfrm flipH="1" rot="10800000">
              <a:off x="0" y="2019649"/>
              <a:ext cx="4838350" cy="483835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60000">
                  <a:srgbClr val="22B87B">
                    <a:alpha val="0"/>
                  </a:srgbClr>
                </a:gs>
                <a:gs pos="100000">
                  <a:srgbClr val="22B87B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47" name="Google Shape;47;p4"/>
            <p:cNvGrpSpPr/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5B833">
                      <a:alpha val="0"/>
                    </a:srgbClr>
                  </a:gs>
                  <a:gs pos="100000">
                    <a:srgbClr val="15B833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5B833">
                      <a:alpha val="0"/>
                    </a:srgbClr>
                  </a:gs>
                  <a:gs pos="100000">
                    <a:srgbClr val="15B833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50" name="Google Shape;50;p4"/>
            <p:cNvSpPr/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>
              <a:gsLst>
                <a:gs pos="0">
                  <a:srgbClr val="45B622">
                    <a:alpha val="60000"/>
                  </a:srgbClr>
                </a:gs>
                <a:gs pos="60000">
                  <a:srgbClr val="45B622">
                    <a:alpha val="0"/>
                  </a:srgbClr>
                </a:gs>
                <a:gs pos="100000">
                  <a:srgbClr val="45B622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52" name="Google Shape;5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540000" y="540000"/>
            <a:ext cx="7345362" cy="576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Bell MT"/>
              <a:buNone/>
              <a:defRPr sz="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075612" y="540000"/>
            <a:ext cx="3565523" cy="576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5"/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>
          <p:nvSpPr>
            <p:cNvPr id="60" name="Google Shape;60;p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61" name="Google Shape;61;p5"/>
            <p:cNvGrpSpPr/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62" name="Google Shape;62;p5"/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>
                <a:gsLst>
                  <a:gs pos="0">
                    <a:srgbClr val="22B87B">
                      <a:alpha val="60000"/>
                    </a:srgbClr>
                  </a:gs>
                  <a:gs pos="60000">
                    <a:srgbClr val="22B87B">
                      <a:alpha val="0"/>
                    </a:srgbClr>
                  </a:gs>
                  <a:gs pos="100000">
                    <a:srgbClr val="22B87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>
                <a:gsLst>
                  <a:gs pos="0">
                    <a:srgbClr val="22B87B">
                      <a:alpha val="60000"/>
                    </a:srgbClr>
                  </a:gs>
                  <a:gs pos="60000">
                    <a:srgbClr val="22B87B">
                      <a:alpha val="0"/>
                    </a:srgbClr>
                  </a:gs>
                  <a:gs pos="100000">
                    <a:srgbClr val="22B87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64" name="Google Shape;64;p5"/>
            <p:cNvSpPr/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>
              <a:gsLst>
                <a:gs pos="0">
                  <a:srgbClr val="45B622">
                    <a:alpha val="60000"/>
                  </a:srgbClr>
                </a:gs>
                <a:gs pos="60000">
                  <a:srgbClr val="45B622">
                    <a:alpha val="0"/>
                  </a:srgbClr>
                </a:gs>
                <a:gs pos="100000">
                  <a:srgbClr val="45B622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66" name="Google Shape;66;p5"/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67" name="Google Shape;67;p5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5B833">
                      <a:alpha val="0"/>
                    </a:srgbClr>
                  </a:gs>
                  <a:gs pos="100000">
                    <a:srgbClr val="15B833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5B833">
                      <a:alpha val="0"/>
                    </a:srgbClr>
                  </a:gs>
                  <a:gs pos="100000">
                    <a:srgbClr val="15B833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69" name="Google Shape;69;p5"/>
            <p:cNvSpPr/>
            <p:nvPr/>
          </p:nvSpPr>
          <p:spPr>
            <a:xfrm flipH="1" rot="10800000">
              <a:off x="0" y="521786"/>
              <a:ext cx="6336213" cy="6336213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60000">
                  <a:srgbClr val="22B87B">
                    <a:alpha val="0"/>
                  </a:srgbClr>
                </a:gs>
                <a:gs pos="100000">
                  <a:srgbClr val="22B87B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70" name="Google Shape;7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1" name="Google Shape;71;p5"/>
          <p:cNvSpPr txBox="1"/>
          <p:nvPr>
            <p:ph type="title"/>
          </p:nvPr>
        </p:nvSpPr>
        <p:spPr>
          <a:xfrm>
            <a:off x="540000" y="539999"/>
            <a:ext cx="11090275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"/>
          <p:cNvSpPr txBox="1"/>
          <p:nvPr>
            <p:ph idx="1" type="body"/>
          </p:nvPr>
        </p:nvSpPr>
        <p:spPr>
          <a:xfrm>
            <a:off x="540000" y="1929600"/>
            <a:ext cx="5437186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5"/>
          <p:cNvSpPr txBox="1"/>
          <p:nvPr>
            <p:ph idx="2" type="body"/>
          </p:nvPr>
        </p:nvSpPr>
        <p:spPr>
          <a:xfrm>
            <a:off x="6203950" y="1929600"/>
            <a:ext cx="5437186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5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6"/>
          <p:cNvGrpSpPr/>
          <p:nvPr/>
        </p:nvGrpSpPr>
        <p:grpSpPr>
          <a:xfrm>
            <a:off x="0" y="-2"/>
            <a:ext cx="12191999" cy="6858002"/>
            <a:chOff x="0" y="-2"/>
            <a:chExt cx="12191999" cy="6858002"/>
          </a:xfrm>
        </p:grpSpPr>
        <p:sp>
          <p:nvSpPr>
            <p:cNvPr id="79" name="Google Shape;79;p6"/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>
              <a:gsLst>
                <a:gs pos="0">
                  <a:srgbClr val="45B622">
                    <a:alpha val="40000"/>
                  </a:srgbClr>
                </a:gs>
                <a:gs pos="34000">
                  <a:srgbClr val="45B622">
                    <a:alpha val="20000"/>
                  </a:srgbClr>
                </a:gs>
                <a:gs pos="65000">
                  <a:srgbClr val="45B622">
                    <a:alpha val="0"/>
                  </a:srgbClr>
                </a:gs>
                <a:gs pos="100000">
                  <a:srgbClr val="45B622">
                    <a:alpha val="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80" name="Google Shape;80;p6"/>
            <p:cNvGrpSpPr/>
            <p:nvPr/>
          </p:nvGrpSpPr>
          <p:grpSpPr>
            <a:xfrm rot="-54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81" name="Google Shape;81;p6"/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>
                <a:gsLst>
                  <a:gs pos="0">
                    <a:srgbClr val="15B833">
                      <a:alpha val="60000"/>
                    </a:srgbClr>
                  </a:gs>
                  <a:gs pos="60000">
                    <a:srgbClr val="15B833">
                      <a:alpha val="0"/>
                    </a:srgbClr>
                  </a:gs>
                  <a:gs pos="100000">
                    <a:srgbClr val="15B833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82" name="Google Shape;82;p6"/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>
                <a:gsLst>
                  <a:gs pos="0">
                    <a:srgbClr val="15B833">
                      <a:alpha val="60000"/>
                    </a:srgbClr>
                  </a:gs>
                  <a:gs pos="60000">
                    <a:srgbClr val="15B833">
                      <a:alpha val="0"/>
                    </a:srgbClr>
                  </a:gs>
                  <a:gs pos="100000">
                    <a:srgbClr val="15B833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83" name="Google Shape;83;p6"/>
            <p:cNvGrpSpPr/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84" name="Google Shape;84;p6"/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>
                <a:gsLst>
                  <a:gs pos="0">
                    <a:srgbClr val="45B622">
                      <a:alpha val="60000"/>
                    </a:srgbClr>
                  </a:gs>
                  <a:gs pos="63000">
                    <a:srgbClr val="45B622">
                      <a:alpha val="0"/>
                    </a:srgbClr>
                  </a:gs>
                  <a:gs pos="100000">
                    <a:srgbClr val="45B622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85" name="Google Shape;85;p6"/>
              <p:cNvSpPr/>
              <p:nvPr/>
            </p:nvSpPr>
            <p:spPr>
              <a:xfrm flipH="1" rot="10800000">
                <a:off x="1" y="0"/>
                <a:ext cx="8304867" cy="3429000"/>
              </a:xfrm>
              <a:prstGeom prst="rect">
                <a:avLst/>
              </a:prstGeom>
              <a:gradFill>
                <a:gsLst>
                  <a:gs pos="0">
                    <a:srgbClr val="45B622">
                      <a:alpha val="60000"/>
                    </a:srgbClr>
                  </a:gs>
                  <a:gs pos="63000">
                    <a:srgbClr val="45B622">
                      <a:alpha val="0"/>
                    </a:srgbClr>
                  </a:gs>
                  <a:gs pos="100000">
                    <a:srgbClr val="45B622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86" name="Google Shape;86;p6"/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87" name="Google Shape;87;p6"/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>
                <a:gsLst>
                  <a:gs pos="0">
                    <a:srgbClr val="22B87B">
                      <a:alpha val="60000"/>
                    </a:srgbClr>
                  </a:gs>
                  <a:gs pos="60000">
                    <a:srgbClr val="22B87B">
                      <a:alpha val="0"/>
                    </a:srgbClr>
                  </a:gs>
                  <a:gs pos="100000">
                    <a:srgbClr val="22B87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88" name="Google Shape;88;p6"/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>
                <a:gsLst>
                  <a:gs pos="0">
                    <a:srgbClr val="22B87B">
                      <a:alpha val="60000"/>
                    </a:srgbClr>
                  </a:gs>
                  <a:gs pos="60000">
                    <a:srgbClr val="22B87B">
                      <a:alpha val="0"/>
                    </a:srgbClr>
                  </a:gs>
                  <a:gs pos="100000">
                    <a:srgbClr val="22B87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89" name="Google Shape;89;p6"/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90" name="Google Shape;90;p6"/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>
                <a:gsLst>
                  <a:gs pos="0">
                    <a:srgbClr val="15B833">
                      <a:alpha val="60000"/>
                    </a:srgbClr>
                  </a:gs>
                  <a:gs pos="60000">
                    <a:srgbClr val="15B833">
                      <a:alpha val="0"/>
                    </a:srgbClr>
                  </a:gs>
                  <a:gs pos="100000">
                    <a:srgbClr val="15B833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91" name="Google Shape;91;p6"/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>
                <a:gsLst>
                  <a:gs pos="0">
                    <a:srgbClr val="15B833">
                      <a:alpha val="60000"/>
                    </a:srgbClr>
                  </a:gs>
                  <a:gs pos="60000">
                    <a:srgbClr val="15B833">
                      <a:alpha val="0"/>
                    </a:srgbClr>
                  </a:gs>
                  <a:gs pos="100000">
                    <a:srgbClr val="15B833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92" name="Google Shape;9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3" name="Google Shape;93;p6"/>
          <p:cNvSpPr txBox="1"/>
          <p:nvPr>
            <p:ph type="title"/>
          </p:nvPr>
        </p:nvSpPr>
        <p:spPr>
          <a:xfrm>
            <a:off x="540000" y="539999"/>
            <a:ext cx="11090273" cy="1210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"/>
          <p:cNvSpPr txBox="1"/>
          <p:nvPr>
            <p:ph idx="1" type="body"/>
          </p:nvPr>
        </p:nvSpPr>
        <p:spPr>
          <a:xfrm>
            <a:off x="540000" y="1929783"/>
            <a:ext cx="5448052" cy="7921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 cap="none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5" name="Google Shape;95;p6"/>
          <p:cNvSpPr txBox="1"/>
          <p:nvPr>
            <p:ph idx="2" type="body"/>
          </p:nvPr>
        </p:nvSpPr>
        <p:spPr>
          <a:xfrm>
            <a:off x="540000" y="2937844"/>
            <a:ext cx="5437186" cy="3376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6"/>
          <p:cNvSpPr txBox="1"/>
          <p:nvPr>
            <p:ph idx="3" type="body"/>
          </p:nvPr>
        </p:nvSpPr>
        <p:spPr>
          <a:xfrm>
            <a:off x="6203949" y="1929782"/>
            <a:ext cx="5437187" cy="7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i="0" sz="1600" cap="none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7" name="Google Shape;97;p6"/>
          <p:cNvSpPr txBox="1"/>
          <p:nvPr>
            <p:ph idx="4" type="body"/>
          </p:nvPr>
        </p:nvSpPr>
        <p:spPr>
          <a:xfrm>
            <a:off x="6203950" y="2937844"/>
            <a:ext cx="5437186" cy="3376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6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7"/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03" name="Google Shape;103;p7"/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5B833">
                    <a:alpha val="0"/>
                  </a:srgbClr>
                </a:gs>
                <a:gs pos="100000">
                  <a:srgbClr val="15B833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4" name="Google Shape;104;p7"/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5B833">
                    <a:alpha val="0"/>
                  </a:srgbClr>
                </a:gs>
                <a:gs pos="100000">
                  <a:srgbClr val="15B833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05" name="Google Shape;105;p7"/>
          <p:cNvGrpSpPr/>
          <p:nvPr/>
        </p:nvGrpSpPr>
        <p:grpSpPr>
          <a:xfrm flipH="1" rot="-5400000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06" name="Google Shape;106;p7"/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5B833">
                    <a:alpha val="0"/>
                  </a:srgbClr>
                </a:gs>
                <a:gs pos="100000">
                  <a:srgbClr val="15B833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7" name="Google Shape;107;p7"/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5B833">
                    <a:alpha val="0"/>
                  </a:srgbClr>
                </a:gs>
                <a:gs pos="100000">
                  <a:srgbClr val="15B833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08" name="Google Shape;108;p7"/>
          <p:cNvSpPr/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>
            <a:gsLst>
              <a:gs pos="0">
                <a:schemeClr val="accent1"/>
              </a:gs>
              <a:gs pos="60000">
                <a:srgbClr val="22B87B">
                  <a:alpha val="0"/>
                </a:srgbClr>
              </a:gs>
              <a:gs pos="100000">
                <a:srgbClr val="22B87B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>
            <a:gsLst>
              <a:gs pos="0">
                <a:srgbClr val="22B87B">
                  <a:alpha val="60000"/>
                </a:srgbClr>
              </a:gs>
              <a:gs pos="60000">
                <a:srgbClr val="22B87B">
                  <a:alpha val="0"/>
                </a:srgbClr>
              </a:gs>
              <a:gs pos="100000">
                <a:srgbClr val="22B87B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" name="Google Shape;111;p7"/>
          <p:cNvSpPr txBox="1"/>
          <p:nvPr>
            <p:ph type="title"/>
          </p:nvPr>
        </p:nvSpPr>
        <p:spPr>
          <a:xfrm>
            <a:off x="550863" y="549276"/>
            <a:ext cx="11090275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Bell MT"/>
              <a:buNone/>
              <a:defRPr sz="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7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7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8"/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7" name="Google Shape;117;p8"/>
            <p:cNvSpPr/>
            <p:nvPr/>
          </p:nvSpPr>
          <p:spPr>
            <a:xfrm rot="-5400000">
              <a:off x="1" y="1640114"/>
              <a:ext cx="5217886" cy="5217886"/>
            </a:xfrm>
            <a:prstGeom prst="rect">
              <a:avLst/>
            </a:prstGeom>
            <a:gradFill>
              <a:gsLst>
                <a:gs pos="0">
                  <a:srgbClr val="15B833">
                    <a:alpha val="60000"/>
                  </a:srgbClr>
                </a:gs>
                <a:gs pos="60000">
                  <a:srgbClr val="15B833">
                    <a:alpha val="0"/>
                  </a:srgbClr>
                </a:gs>
                <a:gs pos="100000">
                  <a:srgbClr val="15B833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9" name="Google Shape;119;p8"/>
            <p:cNvSpPr/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20" name="Google Shape;120;p8"/>
            <p:cNvGrpSpPr/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21" name="Google Shape;121;p8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22B87B">
                      <a:alpha val="0"/>
                    </a:srgbClr>
                  </a:gs>
                  <a:gs pos="100000">
                    <a:srgbClr val="22B87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2" name="Google Shape;122;p8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22B87B">
                      <a:alpha val="0"/>
                    </a:srgbClr>
                  </a:gs>
                  <a:gs pos="100000">
                    <a:srgbClr val="22B87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23" name="Google Shape;123;p8"/>
            <p:cNvGrpSpPr/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5B833">
                      <a:alpha val="0"/>
                    </a:srgbClr>
                  </a:gs>
                  <a:gs pos="100000">
                    <a:srgbClr val="15B833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5" name="Google Shape;125;p8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5B833">
                      <a:alpha val="0"/>
                    </a:srgbClr>
                  </a:gs>
                  <a:gs pos="100000">
                    <a:srgbClr val="15B833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126" name="Google Shape;126;p8"/>
            <p:cNvSpPr/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60000">
                  <a:srgbClr val="45B622">
                    <a:alpha val="0"/>
                  </a:srgbClr>
                </a:gs>
                <a:gs pos="100000">
                  <a:srgbClr val="45B622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27" name="Google Shape;127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8" name="Google Shape;128;p8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8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8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9"/>
          <p:cNvGrpSpPr/>
          <p:nvPr/>
        </p:nvGrpSpPr>
        <p:grpSpPr>
          <a:xfrm flipH="1">
            <a:off x="0" y="0"/>
            <a:ext cx="12191999" cy="6858002"/>
            <a:chOff x="0" y="-2"/>
            <a:chExt cx="12191999" cy="6858002"/>
          </a:xfrm>
        </p:grpSpPr>
        <p:sp>
          <p:nvSpPr>
            <p:cNvPr id="133" name="Google Shape;133;p9"/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>
              <a:gsLst>
                <a:gs pos="0">
                  <a:srgbClr val="45B622">
                    <a:alpha val="40000"/>
                  </a:srgbClr>
                </a:gs>
                <a:gs pos="34000">
                  <a:srgbClr val="45B622">
                    <a:alpha val="20000"/>
                  </a:srgbClr>
                </a:gs>
                <a:gs pos="65000">
                  <a:srgbClr val="45B622">
                    <a:alpha val="0"/>
                  </a:srgbClr>
                </a:gs>
                <a:gs pos="100000">
                  <a:srgbClr val="45B622">
                    <a:alpha val="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34" name="Google Shape;134;p9"/>
            <p:cNvGrpSpPr/>
            <p:nvPr/>
          </p:nvGrpSpPr>
          <p:grpSpPr>
            <a:xfrm rot="-54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135" name="Google Shape;135;p9"/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>
                <a:gsLst>
                  <a:gs pos="0">
                    <a:srgbClr val="15B833">
                      <a:alpha val="60000"/>
                    </a:srgbClr>
                  </a:gs>
                  <a:gs pos="60000">
                    <a:srgbClr val="15B833">
                      <a:alpha val="0"/>
                    </a:srgbClr>
                  </a:gs>
                  <a:gs pos="100000">
                    <a:srgbClr val="15B833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36" name="Google Shape;136;p9"/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>
                <a:gsLst>
                  <a:gs pos="0">
                    <a:srgbClr val="15B833">
                      <a:alpha val="60000"/>
                    </a:srgbClr>
                  </a:gs>
                  <a:gs pos="60000">
                    <a:srgbClr val="15B833">
                      <a:alpha val="0"/>
                    </a:srgbClr>
                  </a:gs>
                  <a:gs pos="100000">
                    <a:srgbClr val="15B833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37" name="Google Shape;137;p9"/>
            <p:cNvGrpSpPr/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38" name="Google Shape;138;p9"/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>
                <a:gsLst>
                  <a:gs pos="0">
                    <a:srgbClr val="45B622">
                      <a:alpha val="60000"/>
                    </a:srgbClr>
                  </a:gs>
                  <a:gs pos="63000">
                    <a:srgbClr val="45B622">
                      <a:alpha val="0"/>
                    </a:srgbClr>
                  </a:gs>
                  <a:gs pos="100000">
                    <a:srgbClr val="45B622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 flipH="1" rot="10800000">
                <a:off x="1" y="0"/>
                <a:ext cx="8304867" cy="3429000"/>
              </a:xfrm>
              <a:prstGeom prst="rect">
                <a:avLst/>
              </a:prstGeom>
              <a:gradFill>
                <a:gsLst>
                  <a:gs pos="0">
                    <a:srgbClr val="45B622">
                      <a:alpha val="60000"/>
                    </a:srgbClr>
                  </a:gs>
                  <a:gs pos="63000">
                    <a:srgbClr val="45B622">
                      <a:alpha val="0"/>
                    </a:srgbClr>
                  </a:gs>
                  <a:gs pos="100000">
                    <a:srgbClr val="45B622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40" name="Google Shape;140;p9"/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41" name="Google Shape;141;p9"/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>
                <a:gsLst>
                  <a:gs pos="0">
                    <a:srgbClr val="22B87B">
                      <a:alpha val="60000"/>
                    </a:srgbClr>
                  </a:gs>
                  <a:gs pos="60000">
                    <a:srgbClr val="22B87B">
                      <a:alpha val="0"/>
                    </a:srgbClr>
                  </a:gs>
                  <a:gs pos="100000">
                    <a:srgbClr val="22B87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>
                <a:gsLst>
                  <a:gs pos="0">
                    <a:srgbClr val="22B87B">
                      <a:alpha val="60000"/>
                    </a:srgbClr>
                  </a:gs>
                  <a:gs pos="60000">
                    <a:srgbClr val="22B87B">
                      <a:alpha val="0"/>
                    </a:srgbClr>
                  </a:gs>
                  <a:gs pos="100000">
                    <a:srgbClr val="22B87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43" name="Google Shape;143;p9"/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4" name="Google Shape;144;p9"/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>
                <a:gsLst>
                  <a:gs pos="0">
                    <a:srgbClr val="15B833">
                      <a:alpha val="60000"/>
                    </a:srgbClr>
                  </a:gs>
                  <a:gs pos="60000">
                    <a:srgbClr val="15B833">
                      <a:alpha val="0"/>
                    </a:srgbClr>
                  </a:gs>
                  <a:gs pos="100000">
                    <a:srgbClr val="15B833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45" name="Google Shape;145;p9"/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>
                <a:gsLst>
                  <a:gs pos="0">
                    <a:srgbClr val="15B833">
                      <a:alpha val="60000"/>
                    </a:srgbClr>
                  </a:gs>
                  <a:gs pos="60000">
                    <a:srgbClr val="15B833">
                      <a:alpha val="0"/>
                    </a:srgbClr>
                  </a:gs>
                  <a:gs pos="100000">
                    <a:srgbClr val="15B833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146" name="Google Shape;146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7" name="Google Shape;147;p9"/>
          <p:cNvSpPr txBox="1"/>
          <p:nvPr>
            <p:ph type="title"/>
          </p:nvPr>
        </p:nvSpPr>
        <p:spPr>
          <a:xfrm>
            <a:off x="539999" y="540000"/>
            <a:ext cx="4511425" cy="277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9"/>
          <p:cNvSpPr txBox="1"/>
          <p:nvPr>
            <p:ph idx="1" type="body"/>
          </p:nvPr>
        </p:nvSpPr>
        <p:spPr>
          <a:xfrm>
            <a:off x="5232400" y="540000"/>
            <a:ext cx="6408736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3810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9" name="Google Shape;149;p9"/>
          <p:cNvSpPr txBox="1"/>
          <p:nvPr>
            <p:ph idx="2" type="body"/>
          </p:nvPr>
        </p:nvSpPr>
        <p:spPr>
          <a:xfrm>
            <a:off x="540000" y="3536950"/>
            <a:ext cx="4511426" cy="277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cap="none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0" name="Google Shape;150;p9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9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0"/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5" name="Google Shape;155;p10"/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5B833">
                    <a:alpha val="0"/>
                  </a:srgbClr>
                </a:gs>
                <a:gs pos="100000">
                  <a:srgbClr val="15B833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5B833">
                    <a:alpha val="0"/>
                  </a:srgbClr>
                </a:gs>
                <a:gs pos="100000">
                  <a:srgbClr val="15B833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57" name="Google Shape;157;p10"/>
          <p:cNvGrpSpPr/>
          <p:nvPr/>
        </p:nvGrpSpPr>
        <p:grpSpPr>
          <a:xfrm flipH="1" rot="-5400000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58" name="Google Shape;158;p10"/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5B833">
                    <a:alpha val="0"/>
                  </a:srgbClr>
                </a:gs>
                <a:gs pos="100000">
                  <a:srgbClr val="15B833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5B833">
                    <a:alpha val="0"/>
                  </a:srgbClr>
                </a:gs>
                <a:gs pos="100000">
                  <a:srgbClr val="15B833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60" name="Google Shape;160;p10"/>
          <p:cNvSpPr/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>
            <a:gsLst>
              <a:gs pos="0">
                <a:schemeClr val="accent1"/>
              </a:gs>
              <a:gs pos="60000">
                <a:srgbClr val="22B87B">
                  <a:alpha val="0"/>
                </a:srgbClr>
              </a:gs>
              <a:gs pos="100000">
                <a:srgbClr val="22B87B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1" name="Google Shape;161;p10"/>
          <p:cNvSpPr/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>
            <a:gsLst>
              <a:gs pos="0">
                <a:srgbClr val="22B87B">
                  <a:alpha val="60000"/>
                </a:srgbClr>
              </a:gs>
              <a:gs pos="60000">
                <a:srgbClr val="22B87B">
                  <a:alpha val="0"/>
                </a:srgbClr>
              </a:gs>
              <a:gs pos="100000">
                <a:srgbClr val="22B87B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2" name="Google Shape;162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3" name="Google Shape;163;p10"/>
          <p:cNvSpPr txBox="1"/>
          <p:nvPr>
            <p:ph type="title"/>
          </p:nvPr>
        </p:nvSpPr>
        <p:spPr>
          <a:xfrm>
            <a:off x="539999" y="540000"/>
            <a:ext cx="4511425" cy="277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0"/>
          <p:cNvSpPr/>
          <p:nvPr>
            <p:ph idx="2" type="pic"/>
          </p:nvPr>
        </p:nvSpPr>
        <p:spPr>
          <a:xfrm>
            <a:off x="5232400" y="549275"/>
            <a:ext cx="6408736" cy="575945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10"/>
          <p:cNvSpPr txBox="1"/>
          <p:nvPr>
            <p:ph idx="1" type="body"/>
          </p:nvPr>
        </p:nvSpPr>
        <p:spPr>
          <a:xfrm>
            <a:off x="539999" y="3536950"/>
            <a:ext cx="4511425" cy="277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cap="none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6" name="Google Shape;166;p10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0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0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  <a:defRPr b="0" i="0" sz="60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42900" lvl="2" marL="13716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07" name="Google Shape;207;p13"/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08" name="Google Shape;208;p13"/>
            <p:cNvSpPr/>
            <p:nvPr/>
          </p:nvSpPr>
          <p:spPr>
            <a:xfrm rot="-5400000">
              <a:off x="1" y="1640114"/>
              <a:ext cx="5217886" cy="5217886"/>
            </a:xfrm>
            <a:prstGeom prst="rect">
              <a:avLst/>
            </a:prstGeom>
            <a:gradFill>
              <a:gsLst>
                <a:gs pos="0">
                  <a:srgbClr val="15B833">
                    <a:alpha val="60000"/>
                  </a:srgbClr>
                </a:gs>
                <a:gs pos="60000">
                  <a:srgbClr val="15B833">
                    <a:alpha val="0"/>
                  </a:srgbClr>
                </a:gs>
                <a:gs pos="100000">
                  <a:srgbClr val="15B833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11" name="Google Shape;211;p13"/>
            <p:cNvGrpSpPr/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12" name="Google Shape;212;p13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22B87B">
                      <a:alpha val="0"/>
                    </a:srgbClr>
                  </a:gs>
                  <a:gs pos="100000">
                    <a:srgbClr val="22B87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22B87B">
                      <a:alpha val="0"/>
                    </a:srgbClr>
                  </a:gs>
                  <a:gs pos="100000">
                    <a:srgbClr val="22B87B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214" name="Google Shape;214;p13"/>
            <p:cNvGrpSpPr/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5" name="Google Shape;215;p13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5B833">
                      <a:alpha val="0"/>
                    </a:srgbClr>
                  </a:gs>
                  <a:gs pos="100000">
                    <a:srgbClr val="15B833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5B833">
                      <a:alpha val="0"/>
                    </a:srgbClr>
                  </a:gs>
                  <a:gs pos="100000">
                    <a:srgbClr val="15B833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217" name="Google Shape;217;p13"/>
            <p:cNvSpPr/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60000">
                  <a:srgbClr val="45B622">
                    <a:alpha val="0"/>
                  </a:srgbClr>
                </a:gs>
                <a:gs pos="100000">
                  <a:srgbClr val="45B622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18" name="Google Shape;21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303920">
                  <a:alpha val="40000"/>
                </a:srgbClr>
              </a:gs>
              <a:gs pos="37000">
                <a:srgbClr val="303920">
                  <a:alpha val="40000"/>
                </a:srgbClr>
              </a:gs>
              <a:gs pos="79000">
                <a:srgbClr val="303920">
                  <a:alpha val="0"/>
                </a:srgbClr>
              </a:gs>
              <a:gs pos="100000">
                <a:srgbClr val="30392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9" name="Google Shape;219;p13"/>
          <p:cNvSpPr txBox="1"/>
          <p:nvPr>
            <p:ph type="ctrTitle"/>
          </p:nvPr>
        </p:nvSpPr>
        <p:spPr>
          <a:xfrm>
            <a:off x="336350" y="436225"/>
            <a:ext cx="4706700" cy="30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Bell MT"/>
              <a:buNone/>
            </a:pPr>
            <a:r>
              <a:rPr b="1" lang="en-AU" sz="4000"/>
              <a:t>Holy Guacamole! </a:t>
            </a:r>
            <a:endParaRPr b="1" sz="4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Bell MT"/>
              <a:buNone/>
            </a:pPr>
            <a:r>
              <a:t/>
            </a:r>
            <a:endParaRPr b="1" sz="4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Bell MT"/>
              <a:buNone/>
            </a:pPr>
            <a:r>
              <a:rPr b="1" lang="en-AU" sz="4000"/>
              <a:t>Avocado, the green gold of the world.</a:t>
            </a:r>
            <a:r>
              <a:rPr b="1" lang="en-AU"/>
              <a:t> </a:t>
            </a:r>
            <a:endParaRPr b="1"/>
          </a:p>
        </p:txBody>
      </p:sp>
      <p:sp>
        <p:nvSpPr>
          <p:cNvPr id="220" name="Google Shape;220;p13"/>
          <p:cNvSpPr txBox="1"/>
          <p:nvPr>
            <p:ph idx="1" type="subTitle"/>
          </p:nvPr>
        </p:nvSpPr>
        <p:spPr>
          <a:xfrm>
            <a:off x="336342" y="3848719"/>
            <a:ext cx="4500600" cy="24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AU">
                <a:latin typeface="Bell MT"/>
                <a:ea typeface="Bell MT"/>
                <a:cs typeface="Bell MT"/>
                <a:sym typeface="Bell MT"/>
              </a:rPr>
              <a:t>NICHOLAS CHATJAVAL</a:t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AU">
                <a:latin typeface="Bell MT"/>
                <a:ea typeface="Bell MT"/>
                <a:cs typeface="Bell MT"/>
                <a:sym typeface="Bell MT"/>
              </a:rPr>
              <a:t>MICHAEL DUNNE </a:t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AU">
                <a:latin typeface="Bell MT"/>
                <a:ea typeface="Bell MT"/>
                <a:cs typeface="Bell MT"/>
                <a:sym typeface="Bell MT"/>
              </a:rPr>
              <a:t>RAMANA KUMAR GANESULA  </a:t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AU">
                <a:latin typeface="Bell MT"/>
                <a:ea typeface="Bell MT"/>
                <a:cs typeface="Bell MT"/>
                <a:sym typeface="Bell MT"/>
              </a:rPr>
              <a:t>HIU LAI </a:t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ctr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AU">
                <a:latin typeface="Bell MT"/>
                <a:ea typeface="Bell MT"/>
                <a:cs typeface="Bell MT"/>
                <a:sym typeface="Bell MT"/>
              </a:rPr>
              <a:t>WEI WEN TAN </a:t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grpSp>
        <p:nvGrpSpPr>
          <p:cNvPr id="221" name="Google Shape;221;p13"/>
          <p:cNvGrpSpPr/>
          <p:nvPr/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222" name="Google Shape;222;p13"/>
            <p:cNvSpPr/>
            <p:nvPr/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3" name="Google Shape;223;p13"/>
            <p:cNvSpPr/>
            <p:nvPr/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24" name="Google Shape;224;p13"/>
            <p:cNvSpPr/>
            <p:nvPr/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pic>
        <p:nvPicPr>
          <p:cNvPr id="225" name="Google Shape;22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800" y="0"/>
            <a:ext cx="6858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"/>
          <p:cNvSpPr txBox="1"/>
          <p:nvPr>
            <p:ph type="title"/>
          </p:nvPr>
        </p:nvSpPr>
        <p:spPr>
          <a:xfrm>
            <a:off x="539999" y="336800"/>
            <a:ext cx="111012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ell MT"/>
              <a:buNone/>
            </a:pPr>
            <a:r>
              <a:rPr b="1" lang="en-AU"/>
              <a:t>Total Sales </a:t>
            </a:r>
            <a:endParaRPr b="1"/>
          </a:p>
        </p:txBody>
      </p:sp>
      <p:sp>
        <p:nvSpPr>
          <p:cNvPr id="307" name="Google Shape;307;p22"/>
          <p:cNvSpPr txBox="1"/>
          <p:nvPr>
            <p:ph idx="1" type="body"/>
          </p:nvPr>
        </p:nvSpPr>
        <p:spPr>
          <a:xfrm>
            <a:off x="540000" y="1991900"/>
            <a:ext cx="5596500" cy="45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5699" lvl="0" marL="269999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en-AU" u="sng">
                <a:latin typeface="Bell MT"/>
                <a:ea typeface="Bell MT"/>
                <a:cs typeface="Bell MT"/>
                <a:sym typeface="Bell MT"/>
              </a:rPr>
              <a:t>Trends of Datasets: </a:t>
            </a:r>
            <a:endParaRPr b="1" u="sng">
              <a:latin typeface="Bell MT"/>
              <a:ea typeface="Bell MT"/>
              <a:cs typeface="Bell MT"/>
              <a:sym typeface="Bell MT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-"/>
            </a:pPr>
            <a:r>
              <a:rPr lang="en-AU">
                <a:latin typeface="Bell MT"/>
                <a:ea typeface="Bell MT"/>
                <a:cs typeface="Bell MT"/>
                <a:sym typeface="Bell MT"/>
              </a:rPr>
              <a:t>The majority of sales come from small/medium and bulk GTIN units. </a:t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-"/>
            </a:pPr>
            <a:r>
              <a:rPr lang="en-AU">
                <a:latin typeface="Bell MT"/>
                <a:ea typeface="Bell MT"/>
                <a:cs typeface="Bell MT"/>
                <a:sym typeface="Bell MT"/>
              </a:rPr>
              <a:t>There is a seasonal trend (upward/downward wave movements) - there are less sales in the second half of the 2021 year.</a:t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-"/>
            </a:pPr>
            <a:r>
              <a:rPr lang="en-AU">
                <a:latin typeface="Bell MT"/>
                <a:ea typeface="Bell MT"/>
                <a:cs typeface="Bell MT"/>
                <a:sym typeface="Bell MT"/>
              </a:rPr>
              <a:t>Noticeable spikes in February.</a:t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-155699" lvl="0" marL="269999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en-AU" u="sng">
                <a:latin typeface="Bell MT"/>
                <a:ea typeface="Bell MT"/>
                <a:cs typeface="Bell MT"/>
                <a:sym typeface="Bell MT"/>
              </a:rPr>
              <a:t>Software Used: </a:t>
            </a:r>
            <a:endParaRPr b="1" u="sng">
              <a:latin typeface="Bell MT"/>
              <a:ea typeface="Bell MT"/>
              <a:cs typeface="Bell MT"/>
              <a:sym typeface="Bell M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-"/>
            </a:pPr>
            <a:r>
              <a:rPr lang="en-AU">
                <a:latin typeface="Bell MT"/>
                <a:ea typeface="Bell MT"/>
                <a:cs typeface="Bell MT"/>
                <a:sym typeface="Bell MT"/>
              </a:rPr>
              <a:t>D3, json, MongoDB  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08" name="Google Shape;308;p22"/>
          <p:cNvSpPr txBox="1"/>
          <p:nvPr>
            <p:ph idx="1" type="body"/>
          </p:nvPr>
        </p:nvSpPr>
        <p:spPr>
          <a:xfrm>
            <a:off x="6299100" y="1991900"/>
            <a:ext cx="5596500" cy="45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5699" lvl="0" marL="269999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en-AU" u="sng">
                <a:latin typeface="Bell MT"/>
                <a:ea typeface="Bell MT"/>
                <a:cs typeface="Bell MT"/>
                <a:sym typeface="Bell MT"/>
              </a:rPr>
              <a:t>Limitations: </a:t>
            </a:r>
            <a:endParaRPr b="1" u="sng">
              <a:latin typeface="Bell MT"/>
              <a:ea typeface="Bell MT"/>
              <a:cs typeface="Bell MT"/>
              <a:sym typeface="Bell MT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-"/>
            </a:pPr>
            <a:r>
              <a:rPr lang="en-AU">
                <a:latin typeface="Bell MT"/>
                <a:ea typeface="Bell MT"/>
                <a:cs typeface="Bell MT"/>
                <a:sym typeface="Bell MT"/>
              </a:rPr>
              <a:t>Lack of detail on the small/medium units in a much bigger depth (they are combined), making it harder to understand the difference.</a:t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-"/>
            </a:pPr>
            <a:r>
              <a:rPr lang="en-AU">
                <a:latin typeface="Bell MT"/>
                <a:ea typeface="Bell MT"/>
                <a:cs typeface="Bell MT"/>
                <a:sym typeface="Bell MT"/>
              </a:rPr>
              <a:t>This only focuses on hass avocados, may not provide a bigger picture on the variety of different avocados.</a:t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-"/>
            </a:pPr>
            <a:r>
              <a:rPr lang="en-AU">
                <a:latin typeface="Bell MT"/>
                <a:ea typeface="Bell MT"/>
                <a:cs typeface="Bell MT"/>
                <a:sym typeface="Bell MT"/>
              </a:rPr>
              <a:t>There is also a lack of clarity on the pricing.</a:t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Bell MT"/>
                <a:ea typeface="Bell MT"/>
                <a:cs typeface="Bell MT"/>
                <a:sym typeface="Bell MT"/>
              </a:rPr>
              <a:t> </a:t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 txBox="1"/>
          <p:nvPr>
            <p:ph type="title"/>
          </p:nvPr>
        </p:nvSpPr>
        <p:spPr>
          <a:xfrm>
            <a:off x="449525" y="0"/>
            <a:ext cx="11101200" cy="18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4000"/>
              <a:t>Final Visualisation (4)</a:t>
            </a:r>
            <a:br>
              <a:rPr b="1" lang="en-AU" sz="4000"/>
            </a:br>
            <a:r>
              <a:rPr b="1" lang="en-AU" sz="4000"/>
              <a:t>Exported From </a:t>
            </a:r>
            <a:endParaRPr b="1"/>
          </a:p>
        </p:txBody>
      </p:sp>
      <p:pic>
        <p:nvPicPr>
          <p:cNvPr id="314" name="Google Shape;314;p23"/>
          <p:cNvPicPr preferRelativeResize="0"/>
          <p:nvPr/>
        </p:nvPicPr>
        <p:blipFill rotWithShape="1">
          <a:blip r:embed="rId3">
            <a:alphaModFix/>
          </a:blip>
          <a:srcRect b="0" l="0" r="0" t="50149"/>
          <a:stretch/>
        </p:blipFill>
        <p:spPr>
          <a:xfrm>
            <a:off x="823050" y="1180375"/>
            <a:ext cx="10930749" cy="533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"/>
          <p:cNvSpPr txBox="1"/>
          <p:nvPr>
            <p:ph type="title"/>
          </p:nvPr>
        </p:nvSpPr>
        <p:spPr>
          <a:xfrm>
            <a:off x="539999" y="336800"/>
            <a:ext cx="111012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ell MT"/>
              <a:buNone/>
            </a:pPr>
            <a:r>
              <a:rPr b="1" lang="en-AU"/>
              <a:t>Where They’re Exported From</a:t>
            </a:r>
            <a:endParaRPr b="1"/>
          </a:p>
        </p:txBody>
      </p:sp>
      <p:sp>
        <p:nvSpPr>
          <p:cNvPr id="320" name="Google Shape;320;p24"/>
          <p:cNvSpPr txBox="1"/>
          <p:nvPr>
            <p:ph idx="1" type="body"/>
          </p:nvPr>
        </p:nvSpPr>
        <p:spPr>
          <a:xfrm>
            <a:off x="540000" y="1885750"/>
            <a:ext cx="5596500" cy="45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5699" lvl="0" marL="269999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en-AU" u="sng">
                <a:latin typeface="Bell MT"/>
                <a:ea typeface="Bell MT"/>
                <a:cs typeface="Bell MT"/>
                <a:sym typeface="Bell MT"/>
              </a:rPr>
              <a:t>Trends of Datasets: </a:t>
            </a:r>
            <a:endParaRPr b="1" u="sng">
              <a:latin typeface="Bell MT"/>
              <a:ea typeface="Bell MT"/>
              <a:cs typeface="Bell MT"/>
              <a:sym typeface="Bell MT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-"/>
            </a:pPr>
            <a:r>
              <a:rPr lang="en-AU">
                <a:latin typeface="Bell MT"/>
                <a:ea typeface="Bell MT"/>
                <a:cs typeface="Bell MT"/>
                <a:sym typeface="Bell MT"/>
              </a:rPr>
              <a:t>Data heavily skewed towards Mexico &amp; California in early 2020. </a:t>
            </a:r>
            <a:br>
              <a:rPr lang="en-AU">
                <a:latin typeface="Bell MT"/>
                <a:ea typeface="Bell MT"/>
                <a:cs typeface="Bell MT"/>
                <a:sym typeface="Bell MT"/>
              </a:rPr>
            </a:br>
            <a:r>
              <a:rPr lang="en-AU">
                <a:latin typeface="Bell MT"/>
                <a:ea typeface="Bell MT"/>
                <a:cs typeface="Bell MT"/>
                <a:sym typeface="Bell MT"/>
              </a:rPr>
              <a:t>Roughly 98% of all Avocados exported. </a:t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-"/>
            </a:pPr>
            <a:r>
              <a:rPr lang="en-AU">
                <a:latin typeface="Bell MT"/>
                <a:ea typeface="Bell MT"/>
                <a:cs typeface="Bell MT"/>
                <a:sym typeface="Bell MT"/>
              </a:rPr>
              <a:t>Progressively becoming  </a:t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-"/>
            </a:pPr>
            <a:r>
              <a:rPr lang="en-AU">
                <a:latin typeface="Bell MT"/>
                <a:ea typeface="Bell MT"/>
                <a:cs typeface="Bell MT"/>
                <a:sym typeface="Bell MT"/>
              </a:rPr>
              <a:t>South American countries exporting significantly more Hass Avocados, than Organic. </a:t>
            </a:r>
            <a:br>
              <a:rPr lang="en-AU">
                <a:latin typeface="Bell MT"/>
                <a:ea typeface="Bell MT"/>
                <a:cs typeface="Bell MT"/>
                <a:sym typeface="Bell MT"/>
              </a:rPr>
            </a:br>
            <a:r>
              <a:rPr lang="en-AU">
                <a:latin typeface="Bell MT"/>
                <a:ea typeface="Bell MT"/>
                <a:cs typeface="Bell MT"/>
                <a:sym typeface="Bell MT"/>
              </a:rPr>
              <a:t>99:1 ratio most dates. </a:t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-"/>
            </a:pPr>
            <a:r>
              <a:rPr lang="en-AU">
                <a:latin typeface="Bell MT"/>
                <a:ea typeface="Bell MT"/>
                <a:cs typeface="Bell MT"/>
                <a:sym typeface="Bell MT"/>
              </a:rPr>
              <a:t>90:10 in California </a:t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-155699" lvl="0" marL="269999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en-AU" u="sng">
                <a:latin typeface="Bell MT"/>
                <a:ea typeface="Bell MT"/>
                <a:cs typeface="Bell MT"/>
                <a:sym typeface="Bell MT"/>
              </a:rPr>
              <a:t>Software Used: </a:t>
            </a:r>
            <a:endParaRPr b="1" u="sng">
              <a:latin typeface="Bell MT"/>
              <a:ea typeface="Bell MT"/>
              <a:cs typeface="Bell MT"/>
              <a:sym typeface="Bell MT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-"/>
            </a:pPr>
            <a:r>
              <a:rPr lang="en-AU">
                <a:latin typeface="Bell MT"/>
                <a:ea typeface="Bell MT"/>
                <a:cs typeface="Bell MT"/>
                <a:sym typeface="Bell MT"/>
              </a:rPr>
              <a:t>d3. json, Plotly,  DROPDOWN , MongoDB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21" name="Google Shape;321;p24"/>
          <p:cNvSpPr txBox="1"/>
          <p:nvPr>
            <p:ph idx="1" type="body"/>
          </p:nvPr>
        </p:nvSpPr>
        <p:spPr>
          <a:xfrm>
            <a:off x="6290200" y="1956250"/>
            <a:ext cx="5596500" cy="45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155699" lvl="0" marL="269999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en-AU" u="sng">
                <a:latin typeface="Bell MT"/>
                <a:ea typeface="Bell MT"/>
                <a:cs typeface="Bell MT"/>
                <a:sym typeface="Bell MT"/>
              </a:rPr>
              <a:t>Limitations: </a:t>
            </a:r>
            <a:endParaRPr b="1" u="sng">
              <a:latin typeface="Bell MT"/>
              <a:ea typeface="Bell MT"/>
              <a:cs typeface="Bell MT"/>
              <a:sym typeface="Bell MT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-"/>
            </a:pPr>
            <a:r>
              <a:rPr lang="en-AU">
                <a:latin typeface="Bell MT"/>
                <a:ea typeface="Bell MT"/>
                <a:cs typeface="Bell MT"/>
                <a:sym typeface="Bell MT"/>
              </a:rPr>
              <a:t>Disproportionate </a:t>
            </a:r>
            <a:r>
              <a:rPr lang="en-AU">
                <a:latin typeface="Bell MT"/>
                <a:ea typeface="Bell MT"/>
                <a:cs typeface="Bell MT"/>
                <a:sym typeface="Bell MT"/>
              </a:rPr>
              <a:t>dataset. </a:t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-"/>
            </a:pPr>
            <a:r>
              <a:rPr lang="en-AU">
                <a:latin typeface="Bell MT"/>
                <a:ea typeface="Bell MT"/>
                <a:cs typeface="Bell MT"/>
                <a:sym typeface="Bell MT"/>
              </a:rPr>
              <a:t>Given the small number of countries, decided to go with a Plotly bar graph over Leaflet. </a:t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-"/>
            </a:pPr>
            <a:r>
              <a:rPr lang="en-AU">
                <a:latin typeface="Bell MT"/>
                <a:ea typeface="Bell MT"/>
                <a:cs typeface="Bell MT"/>
                <a:sym typeface="Bell MT"/>
              </a:rPr>
              <a:t>Mexico often consisted of 70-80% of total amount of Avocados.  California: 15-20% </a:t>
            </a:r>
            <a:br>
              <a:rPr lang="en-AU">
                <a:latin typeface="Bell MT"/>
                <a:ea typeface="Bell MT"/>
                <a:cs typeface="Bell MT"/>
                <a:sym typeface="Bell MT"/>
              </a:rPr>
            </a:br>
            <a:r>
              <a:rPr lang="en-AU">
                <a:latin typeface="Bell MT"/>
                <a:ea typeface="Bell MT"/>
                <a:cs typeface="Bell MT"/>
                <a:sym typeface="Bell MT"/>
              </a:rPr>
              <a:t>From 124 weekly dropdown bar graphs. </a:t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-"/>
            </a:pPr>
            <a:r>
              <a:rPr lang="en-AU">
                <a:latin typeface="Bell MT"/>
                <a:ea typeface="Bell MT"/>
                <a:cs typeface="Bell MT"/>
                <a:sym typeface="Bell MT"/>
              </a:rPr>
              <a:t>Dataset only lists whether the Avocados are Organic or Hass varieties</a:t>
            </a:r>
            <a:br>
              <a:rPr lang="en-AU">
                <a:latin typeface="Bell MT"/>
                <a:ea typeface="Bell MT"/>
                <a:cs typeface="Bell MT"/>
                <a:sym typeface="Bell MT"/>
              </a:rPr>
            </a:br>
            <a:r>
              <a:rPr lang="en-AU">
                <a:latin typeface="Bell MT"/>
                <a:ea typeface="Bell MT"/>
                <a:cs typeface="Bell MT"/>
                <a:sym typeface="Bell MT"/>
              </a:rPr>
              <a:t>More than 500+ confirmed types of Avocados.</a:t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Bell MT"/>
                <a:ea typeface="Bell MT"/>
                <a:cs typeface="Bell MT"/>
                <a:sym typeface="Bell MT"/>
              </a:rPr>
              <a:t> </a:t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5"/>
          <p:cNvSpPr txBox="1"/>
          <p:nvPr>
            <p:ph type="title"/>
          </p:nvPr>
        </p:nvSpPr>
        <p:spPr>
          <a:xfrm>
            <a:off x="550875" y="549276"/>
            <a:ext cx="11090400" cy="27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/>
              <a:t>That’s the end!!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Thank you for listening</a:t>
            </a:r>
            <a:endParaRPr/>
          </a:p>
        </p:txBody>
      </p:sp>
      <p:pic>
        <p:nvPicPr>
          <p:cNvPr id="327" name="Google Shape;3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5175" y="3344376"/>
            <a:ext cx="5226098" cy="320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9600" y="3291926"/>
            <a:ext cx="3360674" cy="320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"/>
          <p:cNvSpPr txBox="1"/>
          <p:nvPr>
            <p:ph type="title"/>
          </p:nvPr>
        </p:nvSpPr>
        <p:spPr>
          <a:xfrm>
            <a:off x="419761" y="240475"/>
            <a:ext cx="111012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ell MT"/>
              <a:buNone/>
            </a:pPr>
            <a:r>
              <a:rPr b="1" lang="en-AU"/>
              <a:t>Theme/ Inspiration / Data Topics </a:t>
            </a:r>
            <a:endParaRPr b="1"/>
          </a:p>
        </p:txBody>
      </p:sp>
      <p:sp>
        <p:nvSpPr>
          <p:cNvPr id="231" name="Google Shape;231;p14"/>
          <p:cNvSpPr/>
          <p:nvPr/>
        </p:nvSpPr>
        <p:spPr>
          <a:xfrm>
            <a:off x="4336400" y="3271375"/>
            <a:ext cx="3252300" cy="1279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35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Avocados</a:t>
            </a:r>
            <a:endParaRPr b="1" sz="35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32" name="Google Shape;232;p14"/>
          <p:cNvSpPr/>
          <p:nvPr/>
        </p:nvSpPr>
        <p:spPr>
          <a:xfrm>
            <a:off x="8940400" y="3280225"/>
            <a:ext cx="2967900" cy="1261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Total Volume</a:t>
            </a:r>
            <a:endParaRPr b="1" sz="20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33" name="Google Shape;233;p14"/>
          <p:cNvSpPr/>
          <p:nvPr/>
        </p:nvSpPr>
        <p:spPr>
          <a:xfrm>
            <a:off x="151150" y="3280225"/>
            <a:ext cx="2967900" cy="1261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AU" sz="20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Exported from, to the U.S. </a:t>
            </a:r>
            <a:endParaRPr b="1" sz="20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34" name="Google Shape;234;p14"/>
          <p:cNvSpPr/>
          <p:nvPr/>
        </p:nvSpPr>
        <p:spPr>
          <a:xfrm>
            <a:off x="4494200" y="5596200"/>
            <a:ext cx="2967900" cy="1261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Total Sales </a:t>
            </a:r>
            <a:endParaRPr b="1" sz="20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cxnSp>
        <p:nvCxnSpPr>
          <p:cNvPr id="235" name="Google Shape;235;p14"/>
          <p:cNvCxnSpPr>
            <a:stCxn id="231" idx="3"/>
            <a:endCxn id="232" idx="2"/>
          </p:cNvCxnSpPr>
          <p:nvPr/>
        </p:nvCxnSpPr>
        <p:spPr>
          <a:xfrm>
            <a:off x="7588700" y="3911125"/>
            <a:ext cx="1351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14"/>
          <p:cNvCxnSpPr>
            <a:stCxn id="231" idx="1"/>
            <a:endCxn id="233" idx="6"/>
          </p:cNvCxnSpPr>
          <p:nvPr/>
        </p:nvCxnSpPr>
        <p:spPr>
          <a:xfrm rot="10800000">
            <a:off x="3119000" y="3911125"/>
            <a:ext cx="1217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14"/>
          <p:cNvCxnSpPr>
            <a:stCxn id="231" idx="2"/>
            <a:endCxn id="234" idx="0"/>
          </p:cNvCxnSpPr>
          <p:nvPr/>
        </p:nvCxnSpPr>
        <p:spPr>
          <a:xfrm>
            <a:off x="5962550" y="4550875"/>
            <a:ext cx="15600" cy="1045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14"/>
          <p:cNvSpPr/>
          <p:nvPr/>
        </p:nvSpPr>
        <p:spPr>
          <a:xfrm>
            <a:off x="4478600" y="1048975"/>
            <a:ext cx="2967900" cy="1261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Average Unit Price </a:t>
            </a:r>
            <a:endParaRPr b="1" sz="20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cxnSp>
        <p:nvCxnSpPr>
          <p:cNvPr id="239" name="Google Shape;239;p14"/>
          <p:cNvCxnSpPr>
            <a:stCxn id="231" idx="0"/>
            <a:endCxn id="238" idx="4"/>
          </p:cNvCxnSpPr>
          <p:nvPr/>
        </p:nvCxnSpPr>
        <p:spPr>
          <a:xfrm rot="10800000">
            <a:off x="5962550" y="2310775"/>
            <a:ext cx="0" cy="960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"/>
          <p:cNvSpPr txBox="1"/>
          <p:nvPr>
            <p:ph type="title"/>
          </p:nvPr>
        </p:nvSpPr>
        <p:spPr>
          <a:xfrm>
            <a:off x="539999" y="336800"/>
            <a:ext cx="11101135" cy="808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ell MT"/>
              <a:buNone/>
            </a:pPr>
            <a:r>
              <a:rPr b="1" lang="en-AU"/>
              <a:t>Software Used </a:t>
            </a:r>
            <a:endParaRPr b="1"/>
          </a:p>
        </p:txBody>
      </p:sp>
      <p:sp>
        <p:nvSpPr>
          <p:cNvPr id="245" name="Google Shape;245;p15"/>
          <p:cNvSpPr/>
          <p:nvPr/>
        </p:nvSpPr>
        <p:spPr>
          <a:xfrm>
            <a:off x="4394228" y="3082954"/>
            <a:ext cx="3067161" cy="906011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1886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2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Software </a:t>
            </a:r>
            <a:endParaRPr b="1" sz="1800">
              <a:latin typeface="Bell MT"/>
              <a:ea typeface="Bell MT"/>
              <a:cs typeface="Bell MT"/>
              <a:sym typeface="Bell MT"/>
            </a:endParaRPr>
          </a:p>
        </p:txBody>
      </p:sp>
      <p:cxnSp>
        <p:nvCxnSpPr>
          <p:cNvPr id="246" name="Google Shape;246;p15"/>
          <p:cNvCxnSpPr>
            <a:stCxn id="245" idx="1"/>
            <a:endCxn id="247" idx="3"/>
          </p:cNvCxnSpPr>
          <p:nvPr/>
        </p:nvCxnSpPr>
        <p:spPr>
          <a:xfrm rot="10800000">
            <a:off x="2935403" y="2943236"/>
            <a:ext cx="1908000" cy="272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8" name="Google Shape;248;p15"/>
          <p:cNvSpPr/>
          <p:nvPr/>
        </p:nvSpPr>
        <p:spPr>
          <a:xfrm>
            <a:off x="8593088" y="2644908"/>
            <a:ext cx="2692865" cy="51172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886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Web Design and CSS</a:t>
            </a:r>
            <a:endParaRPr sz="1800"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47" name="Google Shape;247;p15"/>
          <p:cNvSpPr/>
          <p:nvPr/>
        </p:nvSpPr>
        <p:spPr>
          <a:xfrm>
            <a:off x="668215" y="2681158"/>
            <a:ext cx="2267142" cy="524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886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API Flask </a:t>
            </a:r>
            <a:endParaRPr sz="1800">
              <a:latin typeface="Bell MT"/>
              <a:ea typeface="Bell MT"/>
              <a:cs typeface="Bell MT"/>
              <a:sym typeface="Bell MT"/>
            </a:endParaRPr>
          </a:p>
        </p:txBody>
      </p:sp>
      <p:cxnSp>
        <p:nvCxnSpPr>
          <p:cNvPr id="249" name="Google Shape;249;p15"/>
          <p:cNvCxnSpPr>
            <a:stCxn id="245" idx="7"/>
            <a:endCxn id="248" idx="1"/>
          </p:cNvCxnSpPr>
          <p:nvPr/>
        </p:nvCxnSpPr>
        <p:spPr>
          <a:xfrm flipH="1" rot="10800000">
            <a:off x="7012214" y="2900636"/>
            <a:ext cx="1581000" cy="315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0" name="Google Shape;250;p15"/>
          <p:cNvSpPr/>
          <p:nvPr/>
        </p:nvSpPr>
        <p:spPr>
          <a:xfrm>
            <a:off x="976784" y="5100297"/>
            <a:ext cx="2267142" cy="524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886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Leaflet</a:t>
            </a:r>
            <a:endParaRPr sz="1800"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51" name="Google Shape;251;p15"/>
          <p:cNvSpPr/>
          <p:nvPr/>
        </p:nvSpPr>
        <p:spPr>
          <a:xfrm>
            <a:off x="4794269" y="5926636"/>
            <a:ext cx="2267100" cy="52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886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D3</a:t>
            </a:r>
            <a:endParaRPr sz="1800"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52" name="Google Shape;252;p15"/>
          <p:cNvSpPr/>
          <p:nvPr/>
        </p:nvSpPr>
        <p:spPr>
          <a:xfrm>
            <a:off x="8094672" y="5100300"/>
            <a:ext cx="3067200" cy="52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886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Other JS libraries</a:t>
            </a:r>
            <a:endParaRPr sz="1800">
              <a:latin typeface="Bell MT"/>
              <a:ea typeface="Bell MT"/>
              <a:cs typeface="Bell MT"/>
              <a:sym typeface="Bell MT"/>
            </a:endParaRPr>
          </a:p>
        </p:txBody>
      </p:sp>
      <p:cxnSp>
        <p:nvCxnSpPr>
          <p:cNvPr id="253" name="Google Shape;253;p15"/>
          <p:cNvCxnSpPr>
            <a:stCxn id="245" idx="3"/>
            <a:endCxn id="250" idx="3"/>
          </p:cNvCxnSpPr>
          <p:nvPr/>
        </p:nvCxnSpPr>
        <p:spPr>
          <a:xfrm flipH="1">
            <a:off x="3243803" y="3856283"/>
            <a:ext cx="1599600" cy="1506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4" name="Google Shape;254;p15"/>
          <p:cNvCxnSpPr>
            <a:stCxn id="245" idx="4"/>
          </p:cNvCxnSpPr>
          <p:nvPr/>
        </p:nvCxnSpPr>
        <p:spPr>
          <a:xfrm flipH="1">
            <a:off x="5916709" y="3988965"/>
            <a:ext cx="11100" cy="1906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5" name="Google Shape;255;p15"/>
          <p:cNvCxnSpPr>
            <a:stCxn id="245" idx="5"/>
            <a:endCxn id="252" idx="0"/>
          </p:cNvCxnSpPr>
          <p:nvPr/>
        </p:nvCxnSpPr>
        <p:spPr>
          <a:xfrm>
            <a:off x="7012214" y="3856283"/>
            <a:ext cx="2616000" cy="1244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 txBox="1"/>
          <p:nvPr>
            <p:ph type="title"/>
          </p:nvPr>
        </p:nvSpPr>
        <p:spPr>
          <a:xfrm>
            <a:off x="539999" y="336800"/>
            <a:ext cx="11101135" cy="808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ell MT"/>
              <a:buNone/>
            </a:pPr>
            <a:r>
              <a:rPr b="1" lang="en-AU"/>
              <a:t>Website Approach </a:t>
            </a:r>
            <a:endParaRPr b="1"/>
          </a:p>
        </p:txBody>
      </p:sp>
      <p:sp>
        <p:nvSpPr>
          <p:cNvPr id="261" name="Google Shape;261;p16"/>
          <p:cNvSpPr/>
          <p:nvPr/>
        </p:nvSpPr>
        <p:spPr>
          <a:xfrm>
            <a:off x="873128" y="1623154"/>
            <a:ext cx="3892800" cy="12447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1886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Individual </a:t>
            </a:r>
            <a:r>
              <a:rPr b="1" lang="en-AU" sz="18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index.html</a:t>
            </a:r>
            <a:r>
              <a:rPr lang="en-AU" sz="18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’s for each topic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62" name="Google Shape;262;p16"/>
          <p:cNvSpPr/>
          <p:nvPr/>
        </p:nvSpPr>
        <p:spPr>
          <a:xfrm>
            <a:off x="7204653" y="1706304"/>
            <a:ext cx="3892800" cy="12447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1886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Bootstraps, Navbars and Dropdowns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63" name="Google Shape;263;p16"/>
          <p:cNvSpPr/>
          <p:nvPr/>
        </p:nvSpPr>
        <p:spPr>
          <a:xfrm>
            <a:off x="873128" y="4421779"/>
            <a:ext cx="3892800" cy="12447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1886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Designing with CSS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64" name="Google Shape;264;p16"/>
          <p:cNvSpPr/>
          <p:nvPr/>
        </p:nvSpPr>
        <p:spPr>
          <a:xfrm>
            <a:off x="7273928" y="4421779"/>
            <a:ext cx="3892800" cy="12447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1886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18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Interactivity within the graphs like D3</a:t>
            </a:r>
            <a:endParaRPr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65" name="Google Shape;265;p16"/>
          <p:cNvSpPr/>
          <p:nvPr/>
        </p:nvSpPr>
        <p:spPr>
          <a:xfrm>
            <a:off x="4351350" y="3046638"/>
            <a:ext cx="3252300" cy="1279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35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Website Design</a:t>
            </a:r>
            <a:endParaRPr b="1" sz="35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cxnSp>
        <p:nvCxnSpPr>
          <p:cNvPr id="266" name="Google Shape;266;p16"/>
          <p:cNvCxnSpPr>
            <a:stCxn id="265" idx="3"/>
            <a:endCxn id="262" idx="4"/>
          </p:cNvCxnSpPr>
          <p:nvPr/>
        </p:nvCxnSpPr>
        <p:spPr>
          <a:xfrm flipH="1" rot="10800000">
            <a:off x="7603650" y="2951088"/>
            <a:ext cx="1547400" cy="735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16"/>
          <p:cNvCxnSpPr>
            <a:stCxn id="265" idx="3"/>
            <a:endCxn id="264" idx="0"/>
          </p:cNvCxnSpPr>
          <p:nvPr/>
        </p:nvCxnSpPr>
        <p:spPr>
          <a:xfrm>
            <a:off x="7603650" y="3686388"/>
            <a:ext cx="1616700" cy="735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16"/>
          <p:cNvCxnSpPr>
            <a:stCxn id="265" idx="1"/>
            <a:endCxn id="261" idx="4"/>
          </p:cNvCxnSpPr>
          <p:nvPr/>
        </p:nvCxnSpPr>
        <p:spPr>
          <a:xfrm rot="10800000">
            <a:off x="2819550" y="2867988"/>
            <a:ext cx="1531800" cy="818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16"/>
          <p:cNvCxnSpPr>
            <a:stCxn id="265" idx="1"/>
            <a:endCxn id="263" idx="0"/>
          </p:cNvCxnSpPr>
          <p:nvPr/>
        </p:nvCxnSpPr>
        <p:spPr>
          <a:xfrm flipH="1">
            <a:off x="2819550" y="3686388"/>
            <a:ext cx="1531800" cy="735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7"/>
          <p:cNvSpPr txBox="1"/>
          <p:nvPr>
            <p:ph type="title"/>
          </p:nvPr>
        </p:nvSpPr>
        <p:spPr>
          <a:xfrm>
            <a:off x="449525" y="0"/>
            <a:ext cx="11101200" cy="18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4000"/>
              <a:t>Final Visualisation (1)</a:t>
            </a:r>
            <a:br>
              <a:rPr b="1" lang="en-AU" sz="4000"/>
            </a:br>
            <a:r>
              <a:rPr b="1" lang="en-AU" sz="4000"/>
              <a:t>Units vs. Price</a:t>
            </a:r>
            <a:endParaRPr b="1"/>
          </a:p>
        </p:txBody>
      </p:sp>
      <p:pic>
        <p:nvPicPr>
          <p:cNvPr id="275" name="Google Shape;275;p17"/>
          <p:cNvPicPr preferRelativeResize="0"/>
          <p:nvPr/>
        </p:nvPicPr>
        <p:blipFill rotWithShape="1">
          <a:blip r:embed="rId3">
            <a:alphaModFix/>
          </a:blip>
          <a:srcRect b="-4954" l="0" r="0" t="3627"/>
          <a:stretch/>
        </p:blipFill>
        <p:spPr>
          <a:xfrm>
            <a:off x="1399650" y="1153350"/>
            <a:ext cx="9574476" cy="570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"/>
          <p:cNvSpPr txBox="1"/>
          <p:nvPr>
            <p:ph type="title"/>
          </p:nvPr>
        </p:nvSpPr>
        <p:spPr>
          <a:xfrm>
            <a:off x="539999" y="336800"/>
            <a:ext cx="11101135" cy="808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ell MT"/>
              <a:buNone/>
            </a:pPr>
            <a:r>
              <a:rPr b="1" lang="en-AU"/>
              <a:t>Average Unit Price </a:t>
            </a:r>
            <a:br>
              <a:rPr b="1" lang="en-AU"/>
            </a:br>
            <a:endParaRPr b="1"/>
          </a:p>
        </p:txBody>
      </p:sp>
      <p:sp>
        <p:nvSpPr>
          <p:cNvPr id="281" name="Google Shape;281;p18"/>
          <p:cNvSpPr txBox="1"/>
          <p:nvPr>
            <p:ph idx="1" type="body"/>
          </p:nvPr>
        </p:nvSpPr>
        <p:spPr>
          <a:xfrm>
            <a:off x="540000" y="1991900"/>
            <a:ext cx="5596500" cy="45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5699" lvl="0" marL="269999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en-AU" u="sng">
                <a:latin typeface="Bell MT"/>
                <a:ea typeface="Bell MT"/>
                <a:cs typeface="Bell MT"/>
                <a:sym typeface="Bell MT"/>
              </a:rPr>
              <a:t>Trends of Datasets: </a:t>
            </a:r>
            <a:endParaRPr b="1" u="sng">
              <a:latin typeface="Bell MT"/>
              <a:ea typeface="Bell MT"/>
              <a:cs typeface="Bell MT"/>
              <a:sym typeface="Bell MT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-"/>
            </a:pPr>
            <a:r>
              <a:rPr lang="en-AU">
                <a:latin typeface="Bell MT"/>
                <a:ea typeface="Bell MT"/>
                <a:cs typeface="Bell MT"/>
                <a:sym typeface="Bell MT"/>
              </a:rPr>
              <a:t>Southern States (eg: Georgia, Texas) generally had higher total units exported, and lower average prices. </a:t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-"/>
            </a:pPr>
            <a:r>
              <a:rPr lang="en-AU">
                <a:latin typeface="Bell MT"/>
                <a:ea typeface="Bell MT"/>
                <a:cs typeface="Bell MT"/>
                <a:sym typeface="Bell MT"/>
              </a:rPr>
              <a:t>Northern states generally had lower total units,  (</a:t>
            </a:r>
            <a:r>
              <a:rPr lang="en-AU">
                <a:latin typeface="Bell MT"/>
                <a:ea typeface="Bell MT"/>
                <a:cs typeface="Bell MT"/>
                <a:sym typeface="Bell MT"/>
              </a:rPr>
              <a:t>Massachusetts</a:t>
            </a:r>
            <a:r>
              <a:rPr lang="en-AU">
                <a:latin typeface="Bell MT"/>
                <a:ea typeface="Bell MT"/>
                <a:cs typeface="Bell MT"/>
                <a:sym typeface="Bell MT"/>
              </a:rPr>
              <a:t>, </a:t>
            </a:r>
            <a:r>
              <a:rPr lang="en-AU">
                <a:latin typeface="Bell MT"/>
                <a:ea typeface="Bell MT"/>
                <a:cs typeface="Bell MT"/>
                <a:sym typeface="Bell MT"/>
              </a:rPr>
              <a:t>Illinois</a:t>
            </a:r>
            <a:r>
              <a:rPr lang="en-AU">
                <a:latin typeface="Bell MT"/>
                <a:ea typeface="Bell MT"/>
                <a:cs typeface="Bell MT"/>
                <a:sym typeface="Bell MT"/>
              </a:rPr>
              <a:t>), and </a:t>
            </a:r>
            <a:r>
              <a:rPr lang="en-AU">
                <a:latin typeface="Bell MT"/>
                <a:ea typeface="Bell MT"/>
                <a:cs typeface="Bell MT"/>
                <a:sym typeface="Bell MT"/>
              </a:rPr>
              <a:t>higher average prices   (Freight costs)</a:t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-"/>
            </a:pPr>
            <a:r>
              <a:rPr lang="en-AU">
                <a:latin typeface="Bell MT"/>
                <a:ea typeface="Bell MT"/>
                <a:cs typeface="Bell MT"/>
                <a:sym typeface="Bell MT"/>
              </a:rPr>
              <a:t>Higher populated states had higher units exported (eg: Texas)</a:t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-155699" lvl="0" marL="269999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en-AU" u="sng">
                <a:latin typeface="Bell MT"/>
                <a:ea typeface="Bell MT"/>
                <a:cs typeface="Bell MT"/>
                <a:sym typeface="Bell MT"/>
              </a:rPr>
              <a:t>Software Used: </a:t>
            </a:r>
            <a:endParaRPr b="1" u="sng">
              <a:latin typeface="Bell MT"/>
              <a:ea typeface="Bell MT"/>
              <a:cs typeface="Bell MT"/>
              <a:sym typeface="Bell MT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-"/>
            </a:pPr>
            <a:r>
              <a:rPr lang="en-AU">
                <a:latin typeface="Bell MT"/>
                <a:ea typeface="Bell MT"/>
                <a:cs typeface="Bell MT"/>
                <a:sym typeface="Bell MT"/>
              </a:rPr>
              <a:t>d3, json 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82" name="Google Shape;282;p18"/>
          <p:cNvSpPr txBox="1"/>
          <p:nvPr>
            <p:ph idx="1" type="body"/>
          </p:nvPr>
        </p:nvSpPr>
        <p:spPr>
          <a:xfrm>
            <a:off x="6299100" y="1991900"/>
            <a:ext cx="5596500" cy="45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5699" lvl="0" marL="269999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en-AU" u="sng">
                <a:latin typeface="Bell MT"/>
                <a:ea typeface="Bell MT"/>
                <a:cs typeface="Bell MT"/>
                <a:sym typeface="Bell MT"/>
              </a:rPr>
              <a:t>Limitations: </a:t>
            </a:r>
            <a:endParaRPr b="1" u="sng">
              <a:latin typeface="Bell MT"/>
              <a:ea typeface="Bell MT"/>
              <a:cs typeface="Bell MT"/>
              <a:sym typeface="Bell MT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-"/>
            </a:pPr>
            <a:r>
              <a:rPr lang="en-AU">
                <a:latin typeface="Bell MT"/>
                <a:ea typeface="Bell MT"/>
                <a:cs typeface="Bell MT"/>
                <a:sym typeface="Bell MT"/>
              </a:rPr>
              <a:t>Cannot verify what time of year Avocados are the most expensive based on the graph </a:t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-"/>
            </a:pPr>
            <a:r>
              <a:rPr lang="en-AU">
                <a:latin typeface="Bell MT"/>
                <a:ea typeface="Bell MT"/>
                <a:cs typeface="Bell MT"/>
                <a:sym typeface="Bell MT"/>
              </a:rPr>
              <a:t>Limited data supplied for New York state, most populated of 50 states. </a:t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-"/>
            </a:pPr>
            <a:r>
              <a:rPr lang="en-AU">
                <a:latin typeface="Bell MT"/>
                <a:ea typeface="Bell MT"/>
                <a:cs typeface="Bell MT"/>
                <a:sym typeface="Bell MT"/>
              </a:rPr>
              <a:t>Too many data points.</a:t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Bell MT"/>
                <a:ea typeface="Bell MT"/>
                <a:cs typeface="Bell MT"/>
                <a:sym typeface="Bell MT"/>
              </a:rPr>
              <a:t> </a:t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"/>
          <p:cNvSpPr txBox="1"/>
          <p:nvPr>
            <p:ph type="title"/>
          </p:nvPr>
        </p:nvSpPr>
        <p:spPr>
          <a:xfrm>
            <a:off x="449525" y="0"/>
            <a:ext cx="11101200" cy="18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4000"/>
              <a:t>Final Visualisation (2)</a:t>
            </a:r>
            <a:br>
              <a:rPr b="1" lang="en-AU" sz="4000"/>
            </a:br>
            <a:r>
              <a:rPr b="1" lang="en-AU" sz="4000"/>
              <a:t>Total Volume </a:t>
            </a:r>
            <a:endParaRPr b="1"/>
          </a:p>
        </p:txBody>
      </p:sp>
      <p:pic>
        <p:nvPicPr>
          <p:cNvPr id="288" name="Google Shape;2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88" y="1274625"/>
            <a:ext cx="11832024" cy="534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"/>
          <p:cNvSpPr txBox="1"/>
          <p:nvPr>
            <p:ph type="title"/>
          </p:nvPr>
        </p:nvSpPr>
        <p:spPr>
          <a:xfrm>
            <a:off x="539999" y="336800"/>
            <a:ext cx="111012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ell MT"/>
              <a:buNone/>
            </a:pPr>
            <a:r>
              <a:rPr b="1" lang="en-AU"/>
              <a:t>Total Volume </a:t>
            </a:r>
            <a:br>
              <a:rPr b="1" lang="en-AU"/>
            </a:br>
            <a:endParaRPr b="1"/>
          </a:p>
        </p:txBody>
      </p:sp>
      <p:sp>
        <p:nvSpPr>
          <p:cNvPr id="294" name="Google Shape;294;p20"/>
          <p:cNvSpPr txBox="1"/>
          <p:nvPr>
            <p:ph idx="1" type="body"/>
          </p:nvPr>
        </p:nvSpPr>
        <p:spPr>
          <a:xfrm>
            <a:off x="540000" y="1991900"/>
            <a:ext cx="5596500" cy="45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5699" lvl="0" marL="269999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en-AU" u="sng">
                <a:latin typeface="Bell MT"/>
                <a:ea typeface="Bell MT"/>
                <a:cs typeface="Bell MT"/>
                <a:sym typeface="Bell MT"/>
              </a:rPr>
              <a:t>Trends of Datasets: </a:t>
            </a:r>
            <a:endParaRPr b="1" u="sng">
              <a:latin typeface="Bell MT"/>
              <a:ea typeface="Bell MT"/>
              <a:cs typeface="Bell MT"/>
              <a:sym typeface="Bell MT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-"/>
            </a:pPr>
            <a:r>
              <a:rPr lang="en-AU">
                <a:latin typeface="Bell MT"/>
                <a:ea typeface="Bell MT"/>
                <a:cs typeface="Bell MT"/>
                <a:sym typeface="Bell MT"/>
              </a:rPr>
              <a:t>Mexico has the highest volume of avocado through the 2-and-a-half year period.</a:t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-"/>
            </a:pPr>
            <a:r>
              <a:rPr lang="en-AU">
                <a:latin typeface="Bell MT"/>
                <a:ea typeface="Bell MT"/>
                <a:cs typeface="Bell MT"/>
                <a:sym typeface="Bell MT"/>
              </a:rPr>
              <a:t>California has a higher volume of avocados at the middle of the years 2020 and 2021, but none in 2022.</a:t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-"/>
            </a:pPr>
            <a:r>
              <a:rPr lang="en-AU">
                <a:latin typeface="Bell MT"/>
                <a:ea typeface="Bell MT"/>
                <a:cs typeface="Bell MT"/>
                <a:sym typeface="Bell MT"/>
              </a:rPr>
              <a:t>Three different countries (Chile, Peru, Dominican Republic) have a volume of avocados only a certain period of time (plenty of zeros).</a:t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-155699" lvl="0" marL="269999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en-AU" u="sng">
                <a:latin typeface="Bell MT"/>
                <a:ea typeface="Bell MT"/>
                <a:cs typeface="Bell MT"/>
                <a:sym typeface="Bell MT"/>
              </a:rPr>
              <a:t>Software Used: </a:t>
            </a:r>
            <a:endParaRPr b="1" u="sng">
              <a:latin typeface="Bell MT"/>
              <a:ea typeface="Bell MT"/>
              <a:cs typeface="Bell MT"/>
              <a:sym typeface="Bell MT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-"/>
            </a:pPr>
            <a:r>
              <a:rPr lang="en-AU">
                <a:latin typeface="Bell MT"/>
                <a:ea typeface="Bell MT"/>
                <a:cs typeface="Bell MT"/>
                <a:sym typeface="Bell MT"/>
              </a:rPr>
              <a:t>D3, json, MongoDB  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95" name="Google Shape;295;p20"/>
          <p:cNvSpPr txBox="1"/>
          <p:nvPr>
            <p:ph idx="1" type="body"/>
          </p:nvPr>
        </p:nvSpPr>
        <p:spPr>
          <a:xfrm>
            <a:off x="6299100" y="1991900"/>
            <a:ext cx="5596500" cy="45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5699" lvl="0" marL="269999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en-AU" u="sng">
                <a:latin typeface="Bell MT"/>
                <a:ea typeface="Bell MT"/>
                <a:cs typeface="Bell MT"/>
                <a:sym typeface="Bell MT"/>
              </a:rPr>
              <a:t>Limitations: </a:t>
            </a:r>
            <a:endParaRPr b="1" u="sng">
              <a:latin typeface="Bell MT"/>
              <a:ea typeface="Bell MT"/>
              <a:cs typeface="Bell MT"/>
              <a:sym typeface="Bell MT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-"/>
            </a:pPr>
            <a:r>
              <a:rPr lang="en-AU">
                <a:latin typeface="Bell MT"/>
                <a:ea typeface="Bell MT"/>
                <a:cs typeface="Bell MT"/>
                <a:sym typeface="Bell MT"/>
              </a:rPr>
              <a:t>A small number of countries available -  indicating issues in details on the global situation of the volume of avocados.</a:t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ll MT"/>
              <a:buChar char="-"/>
            </a:pPr>
            <a:r>
              <a:rPr lang="en-AU">
                <a:latin typeface="Bell MT"/>
                <a:ea typeface="Bell MT"/>
                <a:cs typeface="Bell MT"/>
                <a:sym typeface="Bell MT"/>
              </a:rPr>
              <a:t>There is some difficulty in finding data from a variety of countries.</a:t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>
                <a:latin typeface="Bell MT"/>
                <a:ea typeface="Bell MT"/>
                <a:cs typeface="Bell MT"/>
                <a:sym typeface="Bell MT"/>
              </a:rPr>
              <a:t> </a:t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ll MT"/>
              <a:ea typeface="Bell MT"/>
              <a:cs typeface="Bell MT"/>
              <a:sym typeface="Bell MT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"/>
          <p:cNvSpPr txBox="1"/>
          <p:nvPr>
            <p:ph type="title"/>
          </p:nvPr>
        </p:nvSpPr>
        <p:spPr>
          <a:xfrm>
            <a:off x="449525" y="0"/>
            <a:ext cx="11101200" cy="180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4000"/>
              <a:t>Final Visualisation (3)</a:t>
            </a:r>
            <a:br>
              <a:rPr b="1" lang="en-AU" sz="4000"/>
            </a:br>
            <a:r>
              <a:rPr b="1" lang="en-AU" sz="4000"/>
              <a:t>Total Sales </a:t>
            </a:r>
            <a:endParaRPr b="1"/>
          </a:p>
        </p:txBody>
      </p:sp>
      <p:pic>
        <p:nvPicPr>
          <p:cNvPr id="301" name="Google Shape;3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3669"/>
            <a:ext cx="12192000" cy="5137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lowVTI">
  <a:themeElements>
    <a:clrScheme name="AnalogousFromDarkSeedLeftStep">
      <a:dk1>
        <a:srgbClr val="000000"/>
      </a:dk1>
      <a:lt1>
        <a:srgbClr val="FFFFFF"/>
      </a:lt1>
      <a:dk2>
        <a:srgbClr val="303920"/>
      </a:dk2>
      <a:lt2>
        <a:srgbClr val="E8E2E4"/>
      </a:lt2>
      <a:accent1>
        <a:srgbClr val="22B87B"/>
      </a:accent1>
      <a:accent2>
        <a:srgbClr val="15B833"/>
      </a:accent2>
      <a:accent3>
        <a:srgbClr val="45B622"/>
      </a:accent3>
      <a:accent4>
        <a:srgbClr val="7AAF14"/>
      </a:accent4>
      <a:accent5>
        <a:srgbClr val="ACA220"/>
      </a:accent5>
      <a:accent6>
        <a:srgbClr val="D37819"/>
      </a:accent6>
      <a:hlink>
        <a:srgbClr val="7F872D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