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61" r:id="rId4"/>
    <p:sldId id="292" r:id="rId5"/>
    <p:sldId id="274" r:id="rId6"/>
    <p:sldId id="293" r:id="rId7"/>
    <p:sldId id="295" r:id="rId8"/>
    <p:sldId id="264" r:id="rId9"/>
    <p:sldId id="265" r:id="rId10"/>
    <p:sldId id="305" r:id="rId11"/>
    <p:sldId id="302" r:id="rId12"/>
    <p:sldId id="315" r:id="rId13"/>
    <p:sldId id="316" r:id="rId14"/>
    <p:sldId id="269" r:id="rId15"/>
    <p:sldId id="303" r:id="rId16"/>
    <p:sldId id="311" r:id="rId17"/>
    <p:sldId id="314" r:id="rId18"/>
    <p:sldId id="313" r:id="rId19"/>
    <p:sldId id="258" r:id="rId2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36"/>
  </p:normalViewPr>
  <p:slideViewPr>
    <p:cSldViewPr snapToGrid="0" showGuides="1">
      <p:cViewPr varScale="1">
        <p:scale>
          <a:sx n="97" d="100"/>
          <a:sy n="97" d="100"/>
        </p:scale>
        <p:origin x="158" y="67"/>
      </p:cViewPr>
      <p:guideLst>
        <p:guide orient="horz" pos="2160"/>
        <p:guide pos="2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D6B26-D5C9-49E5-B0ED-7870C77FF94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83A4D-E360-4451-81E8-1A37F25261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83A4D-E360-4451-81E8-1A37F25261A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fld id="{BB962C8B-B14F-4D97-AF65-F5344CB8AC3E}" type="datetimeFigureOut">
              <a:rPr lang="en-US" altLang="ja-JP" dirty="0">
                <a:ea typeface="MS PGothic" panose="020B0600070205080204" pitchFamily="50" charset="-128"/>
              </a:rPr>
              <a:t>11/5/2023</a:t>
            </a:fld>
            <a:endParaRPr lang="en-US" altLang="ja-JP" dirty="0">
              <a:ea typeface="MS PGothic" panose="020B0600070205080204" pitchFamily="50" charset="-128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ctr" eaLnBrk="1" hangingPunct="1"/>
            <a:endParaRPr lang="ja-JP" altLang="en-US" dirty="0">
              <a:ea typeface="MS PGothic" panose="020B0600070205080204" pitchFamily="50" charset="-128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6713" y="6230938"/>
            <a:ext cx="2133600" cy="5492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ja-JP" dirty="0">
                <a:ea typeface="MS PGothic" panose="020B0600070205080204" pitchFamily="50" charset="-128"/>
              </a:rPr>
              <a:t>‹#›</a:t>
            </a:fld>
            <a:endParaRPr lang="en-US" altLang="ja-JP" dirty="0">
              <a:ea typeface="MS PGothic" panose="020B0600070205080204" pitchFamily="50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7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7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fld id="{BB962C8B-B14F-4D97-AF65-F5344CB8AC3E}" type="datetimeFigureOut">
              <a:rPr lang="en-US" altLang="ja-JP" dirty="0">
                <a:ea typeface="MS PGothic" panose="020B0600070205080204" pitchFamily="50" charset="-128"/>
              </a:rPr>
              <a:t>11/5/2023</a:t>
            </a:fld>
            <a:endParaRPr lang="en-US" altLang="ja-JP" dirty="0">
              <a:ea typeface="MS PGothic" panose="020B0600070205080204" pitchFamily="50" charset="-128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ctr" eaLnBrk="1" hangingPunct="1"/>
            <a:endParaRPr lang="ja-JP" altLang="en-US" dirty="0">
              <a:ea typeface="MS PGothic" panose="020B0600070205080204" pitchFamily="50" charset="-128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6713" y="6230938"/>
            <a:ext cx="2133600" cy="5492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ja-JP" dirty="0">
                <a:ea typeface="MS PGothic" panose="020B0600070205080204" pitchFamily="50" charset="-128"/>
              </a:rPr>
              <a:t>‹#›</a:t>
            </a:fld>
            <a:endParaRPr lang="en-US" altLang="ja-JP" dirty="0">
              <a:ea typeface="MS PGothic" panose="020B0600070205080204" pitchFamily="50" charset="-128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MS PGothic" panose="020B0600070205080204" pitchFamily="50" charset="-128"/>
                <a:cs typeface="MS PGothic" panose="020B0600070205080204" pitchFamily="50" charset="-128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7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7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MS PGothic" panose="020B0600070205080204" pitchFamily="50" charset="-128"/>
                <a:cs typeface="MS PGothic" panose="020B0600070205080204" pitchFamily="50" charset="-128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MS PGothic" panose="020B0600070205080204" pitchFamily="50" charset="-128"/>
              </a:defRPr>
            </a:lvl1pPr>
          </a:lstStyle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MS PGothic" panose="020B0600070205080204" pitchFamily="50" charset="-128"/>
              </a:defRPr>
            </a:lvl1pPr>
          </a:lstStyle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MS PGothic" panose="020B0600070205080204" pitchFamily="50" charset="-128"/>
              </a:defRPr>
            </a:lvl1pPr>
          </a:lstStyle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MS PGothic" panose="020B0600070205080204" pitchFamily="50" charset="-128"/>
          <a:cs typeface="MS PGothic" panose="020B0600070205080204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MS PGothic" panose="020B0600070205080204" pitchFamily="50" charset="-128"/>
          <a:cs typeface="MS PGothic" panose="020B0600070205080204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MS PGothic" panose="020B0600070205080204" pitchFamily="50" charset="-128"/>
          <a:cs typeface="MS PGothic" panose="020B0600070205080204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MS PGothic" panose="020B0600070205080204" pitchFamily="50" charset="-128"/>
          <a:cs typeface="MS PGothic" panose="020B0600070205080204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MS PGothic" panose="020B0600070205080204" pitchFamily="50" charset="-128"/>
          <a:cs typeface="MS PGothic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900" kern="1200">
          <a:solidFill>
            <a:srgbClr val="000066"/>
          </a:solidFill>
          <a:latin typeface="+mn-lt"/>
          <a:ea typeface="MS PGothic" panose="020B0600070205080204" pitchFamily="50" charset="-128"/>
          <a:cs typeface="MS PGothic" panose="020B0600070205080204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600" kern="1200">
          <a:solidFill>
            <a:srgbClr val="000066"/>
          </a:solidFill>
          <a:latin typeface="+mn-lt"/>
          <a:ea typeface="MS PGothic" panose="020B0600070205080204" pitchFamily="50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 kern="1200">
          <a:solidFill>
            <a:srgbClr val="000066"/>
          </a:solidFill>
          <a:latin typeface="+mn-lt"/>
          <a:ea typeface="MS PGothic" panose="020B0600070205080204" pitchFamily="50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rgbClr val="000066"/>
          </a:solidFill>
          <a:latin typeface="+mn-lt"/>
          <a:ea typeface="MS PGothic" panose="020B0600070205080204" pitchFamily="50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rgbClr val="000066"/>
          </a:solidFill>
          <a:latin typeface="+mn-lt"/>
          <a:ea typeface="MS PGothic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50" charset="-128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50" charset="-128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50" charset="-128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50" charset="-128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MS PGothic" panose="020B0600070205080204" pitchFamily="50" charset="-128"/>
              </a:defRPr>
            </a:lvl1pPr>
          </a:lstStyle>
          <a:p>
            <a:pPr lvl="0" eaLnBrk="1" hangingPunct="1"/>
            <a:fld id="{BB962C8B-B14F-4D97-AF65-F5344CB8AC3E}" type="datetimeFigureOut">
              <a:rPr lang="en-US" altLang="ja-JP" dirty="0">
                <a:latin typeface="Arial" panose="020B0604020202020204" pitchFamily="34" charset="0"/>
              </a:rPr>
              <a:t>11/5/2023</a:t>
            </a:fld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MS PGothic" panose="020B0600070205080204" pitchFamily="50" charset="-128"/>
              </a:defRPr>
            </a:lvl1pPr>
          </a:lstStyle>
          <a:p>
            <a:pPr lvl="0"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MS PGothic" panose="020B0600070205080204" pitchFamily="50" charset="-128"/>
              </a:defRPr>
            </a:lvl1pPr>
          </a:lstStyle>
          <a:p>
            <a:pPr lvl="0" eaLnBrk="1" hangingPunct="1"/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  <a:t>‹#›</a:t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MS PGothic" panose="020B0600070205080204" pitchFamily="50" charset="-128"/>
          <a:cs typeface="MS PGothic" panose="020B0600070205080204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MS PGothic" panose="020B0600070205080204" pitchFamily="50" charset="-128"/>
          <a:cs typeface="MS PGothic" panose="020B0600070205080204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MS PGothic" panose="020B0600070205080204" pitchFamily="50" charset="-128"/>
          <a:cs typeface="MS PGothic" panose="020B0600070205080204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MS PGothic" panose="020B0600070205080204" pitchFamily="50" charset="-128"/>
          <a:cs typeface="MS PGothic" panose="020B0600070205080204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MS PGothic" panose="020B0600070205080204" pitchFamily="50" charset="-128"/>
          <a:cs typeface="MS PGothic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900" kern="1200">
          <a:solidFill>
            <a:srgbClr val="000066"/>
          </a:solidFill>
          <a:latin typeface="+mn-lt"/>
          <a:ea typeface="MS PGothic" panose="020B0600070205080204" pitchFamily="50" charset="-128"/>
          <a:cs typeface="MS PGothic" panose="020B0600070205080204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600" kern="1200">
          <a:solidFill>
            <a:srgbClr val="000066"/>
          </a:solidFill>
          <a:latin typeface="+mn-lt"/>
          <a:ea typeface="MS PGothic" panose="020B0600070205080204" pitchFamily="50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 kern="1200">
          <a:solidFill>
            <a:srgbClr val="000066"/>
          </a:solidFill>
          <a:latin typeface="+mn-lt"/>
          <a:ea typeface="MS PGothic" panose="020B0600070205080204" pitchFamily="50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rgbClr val="000066"/>
          </a:solidFill>
          <a:latin typeface="+mn-lt"/>
          <a:ea typeface="MS PGothic" panose="020B0600070205080204" pitchFamily="50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rgbClr val="000066"/>
          </a:solidFill>
          <a:latin typeface="+mn-lt"/>
          <a:ea typeface="MS PGothic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50" charset="-128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50" charset="-128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50" charset="-128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50" charset="-128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69938" y="2182813"/>
            <a:ext cx="7772400" cy="1470025"/>
          </a:xfrm>
        </p:spPr>
        <p:txBody>
          <a:bodyPr vert="horz" wrap="square" lIns="91440" tIns="45720" rIns="91440" bIns="45720" anchor="ctr" anchorCtr="0"/>
          <a:lstStyle/>
          <a:p>
            <a:pPr algn="ctr" eaLnBrk="1" hangingPunct="1">
              <a:buClrTx/>
              <a:buSzTx/>
              <a:buFontTx/>
            </a:pPr>
            <a:r>
              <a:rPr lang="en-US" altLang="ja-JP" sz="4000" kern="12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  <a:cs typeface="MS PGothic" panose="020B0600070205080204" pitchFamily="50" charset="-128"/>
              </a:rPr>
              <a:t>Solar Flares</a:t>
            </a:r>
            <a:br>
              <a:rPr lang="en-US" altLang="ja-JP" sz="4000" kern="12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  <a:cs typeface="MS PGothic" panose="020B0600070205080204" pitchFamily="50" charset="-128"/>
              </a:rPr>
            </a:br>
            <a:r>
              <a:rPr lang="en-US" altLang="ja-JP" sz="4000" kern="12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  <a:cs typeface="MS PGothic" panose="020B0600070205080204" pitchFamily="50" charset="-128"/>
              </a:rPr>
              <a:t>(Bão mặt trời ) </a:t>
            </a:r>
            <a:br>
              <a:rPr lang="en-US" altLang="ja-JP" sz="4000" kern="12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  <a:cs typeface="MS PGothic" panose="020B0600070205080204" pitchFamily="50" charset="-128"/>
              </a:rPr>
            </a:br>
            <a:endParaRPr lang="en-US" altLang="ja-JP" sz="4000" kern="1200" dirty="0">
              <a:solidFill>
                <a:srgbClr val="FF0000"/>
              </a:solidFill>
              <a:latin typeface="Times New Roman" panose="02020603050405020304" pitchFamily="18" charset="0"/>
              <a:ea typeface="MS PGothic" panose="020B0600070205080204" pitchFamily="50" charset="-128"/>
              <a:cs typeface="MS PGothic" panose="020B0600070205080204" pitchFamily="50" charset="-128"/>
            </a:endParaRPr>
          </a:p>
        </p:txBody>
      </p:sp>
      <p:sp>
        <p:nvSpPr>
          <p:cNvPr id="3077" name="テキスト ボックス 3"/>
          <p:cNvSpPr txBox="1"/>
          <p:nvPr/>
        </p:nvSpPr>
        <p:spPr>
          <a:xfrm>
            <a:off x="2200117" y="1103313"/>
            <a:ext cx="49104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222268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BÁO CÁO MÁY HỌC ỨNG DỤNG</a:t>
            </a:r>
            <a:endParaRPr lang="ja-JP" altLang="en-US" sz="2400" b="1" dirty="0">
              <a:solidFill>
                <a:srgbClr val="222268"/>
              </a:solidFill>
              <a:latin typeface="Times New Roman" panose="02020603050405020304" pitchFamily="18" charset="0"/>
              <a:ea typeface="MS PGothic" panose="020B0600070205080204" pitchFamily="50" charset="-128"/>
            </a:endParaRPr>
          </a:p>
        </p:txBody>
      </p:sp>
      <p:sp>
        <p:nvSpPr>
          <p:cNvPr id="3078" name="テキスト ボックス 6"/>
          <p:cNvSpPr txBox="1"/>
          <p:nvPr/>
        </p:nvSpPr>
        <p:spPr>
          <a:xfrm>
            <a:off x="2955334" y="3803650"/>
            <a:ext cx="3942080" cy="29229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altLang="ja-JP" sz="2400" b="1" i="1" u="sng" dirty="0">
                <a:solidFill>
                  <a:srgbClr val="00009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Sinh viên thực hiện</a:t>
            </a:r>
            <a:r>
              <a:rPr lang="en-US" altLang="ja-JP" sz="2400" b="1" dirty="0">
                <a:solidFill>
                  <a:srgbClr val="00009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: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ea typeface="MS PGothic" panose="020B0600070205080204" pitchFamily="50" charset="-128"/>
              </a:rPr>
              <a:t>1. Lê Nguyễn Anh Khôi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ea typeface="MS PGothic" panose="020B0600070205080204" pitchFamily="50" charset="-128"/>
              </a:rPr>
              <a:t>2. Võ Trung Tín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ea typeface="MS PGothic" panose="020B0600070205080204" pitchFamily="50" charset="-128"/>
              </a:rPr>
              <a:t>3. Trương Hoàng Duy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ea typeface="MS PGothic" panose="020B0600070205080204" pitchFamily="50" charset="-128"/>
              </a:rPr>
              <a:t>4. Nguyễn Minh Hào</a:t>
            </a:r>
          </a:p>
          <a:p>
            <a:endParaRPr lang="ja-JP" altLang="en-US" sz="2400" b="1" dirty="0">
              <a:latin typeface="Times New Roman" panose="02020603050405020304" pitchFamily="18" charset="0"/>
              <a:ea typeface="MS PGothic" panose="020B0600070205080204" pitchFamily="50" charset="-128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46350" y="35102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Huấn luyện mô hình bằng các giải thuật máy học.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855"/>
            <a:ext cx="7741285" cy="58674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Các đơn vị đánh giá mô hình: </a:t>
            </a:r>
          </a:p>
          <a:p>
            <a:pPr marL="0" indent="0" algn="just"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4" name="Content Placeholder 3" descr="ct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52955" y="2415540"/>
            <a:ext cx="5037455" cy="1390015"/>
          </a:xfrm>
          <a:prstGeom prst="rect">
            <a:avLst/>
          </a:prstGeom>
          <a:ln w="31750" cmpd="sng">
            <a:solidFill>
              <a:schemeClr val="tx1"/>
            </a:solidFill>
            <a:prstDash val="solid"/>
          </a:ln>
        </p:spPr>
      </p:pic>
      <p:pic>
        <p:nvPicPr>
          <p:cNvPr id="7" name="Picture 6" descr="ctma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77335"/>
            <a:ext cx="3659505" cy="1330960"/>
          </a:xfrm>
          <a:prstGeom prst="rect">
            <a:avLst/>
          </a:prstGeom>
          <a:ln w="31750" cmpd="sng">
            <a:solidFill>
              <a:schemeClr val="tx1"/>
            </a:solidFill>
            <a:prstDash val="solid"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5137785" y="4077335"/>
            <a:ext cx="3415030" cy="1330960"/>
          </a:xfrm>
          <a:prstGeom prst="rect">
            <a:avLst/>
          </a:prstGeom>
          <a:noFill/>
          <a:ln w="31750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043AF6-FFE0-7A0A-DB2D-F4666C2E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Huấn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luyện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mô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hình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bằng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các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giải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thuật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máy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học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.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E40D1C3-1E7B-2DA2-9F25-E3E6094D6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8534400" cy="469106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K-Fold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AE7E27F-2F0F-D30D-C682-4AA6D681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90" y="2521938"/>
            <a:ext cx="7682710" cy="62683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F0A48B6-A71F-A373-CCFE-B6C916E2C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90" y="3665384"/>
            <a:ext cx="7682710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0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2130F9-2632-CD06-05C1-CD51C148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Huấn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luyện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mô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hình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bằng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các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giải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thuật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máy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học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.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4C5F58-7C02-8259-4C3E-60D2073D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33538"/>
            <a:ext cx="9065172" cy="469106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DBDC4FED-757A-F936-D246-5A4BD6268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59337"/>
              </p:ext>
            </p:extLst>
          </p:nvPr>
        </p:nvGraphicFramePr>
        <p:xfrm>
          <a:off x="563617" y="2342288"/>
          <a:ext cx="8016766" cy="2173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5359">
                  <a:extLst>
                    <a:ext uri="{9D8B030D-6E8A-4147-A177-3AD203B41FA5}">
                      <a16:colId xmlns:a16="http://schemas.microsoft.com/office/drawing/2014/main" val="1645928229"/>
                    </a:ext>
                  </a:extLst>
                </a:gridCol>
                <a:gridCol w="2076539">
                  <a:extLst>
                    <a:ext uri="{9D8B030D-6E8A-4147-A177-3AD203B41FA5}">
                      <a16:colId xmlns:a16="http://schemas.microsoft.com/office/drawing/2014/main" val="3905088490"/>
                    </a:ext>
                  </a:extLst>
                </a:gridCol>
                <a:gridCol w="894923">
                  <a:extLst>
                    <a:ext uri="{9D8B030D-6E8A-4147-A177-3AD203B41FA5}">
                      <a16:colId xmlns:a16="http://schemas.microsoft.com/office/drawing/2014/main" val="20935935"/>
                    </a:ext>
                  </a:extLst>
                </a:gridCol>
                <a:gridCol w="1568669">
                  <a:extLst>
                    <a:ext uri="{9D8B030D-6E8A-4147-A177-3AD203B41FA5}">
                      <a16:colId xmlns:a16="http://schemas.microsoft.com/office/drawing/2014/main" val="3483783077"/>
                    </a:ext>
                  </a:extLst>
                </a:gridCol>
                <a:gridCol w="1931276">
                  <a:extLst>
                    <a:ext uri="{9D8B030D-6E8A-4147-A177-3AD203B41FA5}">
                      <a16:colId xmlns:a16="http://schemas.microsoft.com/office/drawing/2014/main" val="3584826579"/>
                    </a:ext>
                  </a:extLst>
                </a:gridCol>
              </a:tblGrid>
              <a:tr h="6462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LinearRegression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DecisionTreeRegression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MLPRegression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7418402"/>
                  </a:ext>
                </a:extLst>
              </a:tr>
              <a:tr h="5090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</a:rPr>
                        <a:t>R_squared</a:t>
                      </a:r>
                      <a:endParaRPr lang="en-US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0.0524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0.022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0.1401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0.0155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4573878"/>
                  </a:ext>
                </a:extLst>
              </a:tr>
              <a:tr h="5090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  <a:endParaRPr lang="en-US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0.1742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0.1687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0.1222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0.1837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849153"/>
                  </a:ext>
                </a:extLst>
              </a:tr>
              <a:tr h="5090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en-US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0.2381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0.2434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0.2769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0.2432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8280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5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Huấn luyện mô hình bằng các giải thuật máy học.</a:t>
            </a:r>
            <a:endParaRPr lang="en-US"/>
          </a:p>
        </p:txBody>
      </p:sp>
      <p:pic>
        <p:nvPicPr>
          <p:cNvPr id="3" name="Hình ảnh 2" descr="Ảnh có chứa văn bản, ảnh chụp màn hình, biểu đồ, Sơ đồ&#10;&#10;Mô tả được tạo tự độ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5" y="1823301"/>
            <a:ext cx="7453149" cy="450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hướng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triển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Web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…</a:t>
            </a:r>
          </a:p>
          <a:p>
            <a:r>
              <a:rPr lang="en-US" sz="2900" dirty="0" err="1">
                <a:sym typeface="+mn-ea"/>
              </a:rPr>
              <a:t>Hướng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phát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triển</a:t>
            </a:r>
            <a:r>
              <a:rPr lang="en-US" sz="2900" dirty="0">
                <a:sym typeface="+mn-ea"/>
              </a:rPr>
              <a:t>: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 err="1">
                <a:sym typeface="+mn-ea"/>
              </a:rPr>
              <a:t>-Nghiên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cứu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cách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xử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lý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nhằm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tối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ưu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hóa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hiệu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suất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của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mô</a:t>
            </a:r>
            <a:r>
              <a:rPr lang="en-US" sz="2900" dirty="0">
                <a:sym typeface="+mn-ea"/>
              </a:rPr>
              <a:t> </a:t>
            </a:r>
            <a:r>
              <a:rPr lang="en-US" sz="2900" dirty="0" err="1">
                <a:sym typeface="+mn-ea"/>
              </a:rPr>
              <a:t>hình</a:t>
            </a:r>
            <a:r>
              <a:rPr lang="en-US" sz="2900" dirty="0">
                <a:sym typeface="+mn-ea"/>
              </a:rPr>
              <a:t> </a:t>
            </a:r>
            <a:endParaRPr lang="en-US" sz="29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Deploy thực tế để đưa vào sử dụng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080" y="1781175"/>
            <a:ext cx="7355205" cy="4137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Deploy thực tế để đưa vào sử dụng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20" y="1809750"/>
            <a:ext cx="7249160" cy="40779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Deploy thực tế để đưa vào sử dụng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630" y="1770380"/>
            <a:ext cx="7190740" cy="4044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テキスト ボックス 1"/>
          <p:cNvSpPr txBox="1"/>
          <p:nvPr/>
        </p:nvSpPr>
        <p:spPr>
          <a:xfrm>
            <a:off x="301625" y="2347913"/>
            <a:ext cx="8601075" cy="12001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ja-JP" sz="36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TRÂN TRỌNG CÁM ƠN SỰ THEO DÕI </a:t>
            </a:r>
          </a:p>
          <a:p>
            <a:pPr algn="ctr"/>
            <a:r>
              <a:rPr lang="en-US" altLang="ja-JP" sz="36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CỦA QUÝ THẦY, CÔ VÀ CÁC BẠN !</a:t>
            </a:r>
            <a:endParaRPr lang="ja-JP" alt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MS PGothic" panose="020B060007020508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146" name="テキスト ボックス 3"/>
          <p:cNvSpPr txBox="1"/>
          <p:nvPr/>
        </p:nvSpPr>
        <p:spPr>
          <a:xfrm>
            <a:off x="3198813" y="336550"/>
            <a:ext cx="383857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1. ĐẶT VẤN ĐỀ</a:t>
            </a:r>
            <a:endParaRPr lang="ja-JP" alt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MS PGothic" panose="020B0600070205080204" pitchFamily="50" charset="-128"/>
            </a:endParaRPr>
          </a:p>
        </p:txBody>
      </p:sp>
      <p:sp>
        <p:nvSpPr>
          <p:cNvPr id="6147" name="テキスト ボックス 4"/>
          <p:cNvSpPr txBox="1"/>
          <p:nvPr/>
        </p:nvSpPr>
        <p:spPr>
          <a:xfrm>
            <a:off x="527685" y="1687830"/>
            <a:ext cx="8088630" cy="174117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ja-JP" sz="2300" b="1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Bão mặt trời có thể gây ra nhiều ảnh hưởng đến các hoạt động của con người, như viễn thông, điện lực...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ja-JP" sz="2300" b="1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Đây là một vấn đề cần được dự đoán trước để hạn chế những ảnh hưởng mà nó mang lại.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922770" y="49530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8" name="Content Placeholder 7" descr="solar stor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15" y="3371215"/>
            <a:ext cx="5822950" cy="3053080"/>
          </a:xfrm>
          <a:prstGeom prst="rect">
            <a:avLst/>
          </a:prstGeom>
          <a:ln w="25400" cap="rnd" cmpd="dbl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テキスト ボックス 3"/>
          <p:cNvSpPr txBox="1"/>
          <p:nvPr/>
        </p:nvSpPr>
        <p:spPr>
          <a:xfrm>
            <a:off x="3198813" y="336550"/>
            <a:ext cx="383857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1. ĐẶT VẤN ĐỀ</a:t>
            </a:r>
            <a:endParaRPr lang="ja-JP" alt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MS PGothic" panose="020B0600070205080204" pitchFamily="50" charset="-128"/>
            </a:endParaRPr>
          </a:p>
        </p:txBody>
      </p:sp>
      <p:sp>
        <p:nvSpPr>
          <p:cNvPr id="6147" name="テキスト ボックス 4"/>
          <p:cNvSpPr txBox="1"/>
          <p:nvPr/>
        </p:nvSpPr>
        <p:spPr>
          <a:xfrm>
            <a:off x="762000" y="1873250"/>
            <a:ext cx="7620000" cy="306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800" b="1" i="1" dirty="0">
                <a:solidFill>
                  <a:srgbClr val="FF660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Mục tiêu nghiên cứu:</a:t>
            </a:r>
          </a:p>
          <a:p>
            <a:pPr marL="457200" indent="-457200"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ja-JP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- Dự đoán chính xác thời gian và cường độ của bão mặt trời.</a:t>
            </a:r>
          </a:p>
          <a:p>
            <a:pPr marL="457200" indent="-457200"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ja-JP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- Giải thuật tối ưu cho việc dự đoán về vấn đề này.</a:t>
            </a:r>
          </a:p>
          <a:p>
            <a:pPr algn="just"/>
            <a:endParaRPr lang="en-US" altLang="ja-JP" sz="2800" b="1" i="1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テキスト ボックス 3"/>
          <p:cNvSpPr txBox="1"/>
          <p:nvPr/>
        </p:nvSpPr>
        <p:spPr>
          <a:xfrm>
            <a:off x="955675" y="336550"/>
            <a:ext cx="809625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2. NỘI DUNG &amp; PHƯƠNG PHÁP</a:t>
            </a:r>
          </a:p>
          <a:p>
            <a:pPr algn="ctr">
              <a:buNone/>
            </a:pPr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NGHIÊN CỨU</a:t>
            </a:r>
            <a:endParaRPr lang="ja-JP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MS PGothic" panose="020B0600070205080204" pitchFamily="50" charset="-128"/>
            </a:endParaRPr>
          </a:p>
        </p:txBody>
      </p:sp>
      <p:sp>
        <p:nvSpPr>
          <p:cNvPr id="7171" name="テキスト ボックス 4"/>
          <p:cNvSpPr txBox="1"/>
          <p:nvPr/>
        </p:nvSpPr>
        <p:spPr>
          <a:xfrm>
            <a:off x="762000" y="1873250"/>
            <a:ext cx="7620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en-US" altLang="ja-JP" sz="2800" b="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Nội dung 1: xử lý dữ liệu.</a:t>
            </a:r>
          </a:p>
          <a:p>
            <a:pPr algn="just"/>
            <a:endParaRPr lang="en-US" altLang="ja-JP" sz="2800" b="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50" charset="-128"/>
            </a:endParaRPr>
          </a:p>
          <a:p>
            <a:pPr algn="just"/>
            <a:r>
              <a:rPr lang="en-US" altLang="ja-JP" sz="2800" b="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Nội dung 2: huấn luyện mô hình bằng các giải thuật máy học.</a:t>
            </a:r>
          </a:p>
          <a:p>
            <a:pPr algn="just"/>
            <a:endParaRPr lang="en-US" altLang="ja-JP" sz="2800" b="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50" charset="-128"/>
            </a:endParaRPr>
          </a:p>
          <a:p>
            <a:pPr algn="just"/>
            <a:r>
              <a:rPr lang="en-US" altLang="ja-JP" sz="2800" b="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Nội dung 3: kết quả và hướng phát triển.</a:t>
            </a:r>
            <a:endParaRPr lang="ja-JP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テキスト ボックス 3"/>
          <p:cNvSpPr txBox="1"/>
          <p:nvPr/>
        </p:nvSpPr>
        <p:spPr>
          <a:xfrm>
            <a:off x="3117374" y="336550"/>
            <a:ext cx="399986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Giới thiệu dữ liệu</a:t>
            </a:r>
          </a:p>
        </p:txBody>
      </p:sp>
      <p:pic>
        <p:nvPicPr>
          <p:cNvPr id="6" name="Content Placeholder 5" descr="z4806185882368_25ce36639a0e88368ceaef4c85b50f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835" y="2298700"/>
            <a:ext cx="7335520" cy="3302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テキスト ボックス 3"/>
          <p:cNvSpPr txBox="1"/>
          <p:nvPr/>
        </p:nvSpPr>
        <p:spPr>
          <a:xfrm>
            <a:off x="3117374" y="336550"/>
            <a:ext cx="399986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Giới thiệu dữ liệu</a:t>
            </a:r>
          </a:p>
        </p:txBody>
      </p:sp>
      <p:pic>
        <p:nvPicPr>
          <p:cNvPr id="3" name="Content Placeholder 2" descr="z4806186382003_dc0800db76c11c96589d3973bef9f78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80895"/>
            <a:ext cx="8229600" cy="23514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59485" y="4635500"/>
            <a:ext cx="7434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https://www.sidc.be/educational/classification.php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テキスト ボックス 3"/>
          <p:cNvSpPr txBox="1"/>
          <p:nvPr/>
        </p:nvSpPr>
        <p:spPr>
          <a:xfrm>
            <a:off x="3613309" y="336550"/>
            <a:ext cx="300799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Xử lý dữ liệu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0" y="2239426"/>
            <a:ext cx="9144000" cy="4156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encoding: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 ["A","B","C","D","E","F","H"]=[0,1,2,3,4,5,6]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Largest_spot_size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["X","R","S","A","H","K"]=[0,1,2,3,4,5]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Spot_distribution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["X","O","I","C"]=[0,1,2,3] </a:t>
            </a:r>
          </a:p>
          <a:p>
            <a:pPr>
              <a:lnSpc>
                <a:spcPct val="20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テキスト ボックス 3"/>
          <p:cNvSpPr txBox="1"/>
          <p:nvPr/>
        </p:nvSpPr>
        <p:spPr>
          <a:xfrm>
            <a:off x="1403985" y="0"/>
            <a:ext cx="7024370" cy="1260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just"/>
            <a:r>
              <a:rPr lang="en-US" altLang="ja-JP" sz="38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  <a:sym typeface="+mn-ea"/>
              </a:rPr>
              <a:t>Huấn luyện mô hình bằng các giải thuật máy học.</a:t>
            </a:r>
          </a:p>
        </p:txBody>
      </p:sp>
      <p:sp>
        <p:nvSpPr>
          <p:cNvPr id="15363" name="テキスト ボックス 4"/>
          <p:cNvSpPr txBox="1"/>
          <p:nvPr/>
        </p:nvSpPr>
        <p:spPr>
          <a:xfrm>
            <a:off x="187954" y="1260475"/>
            <a:ext cx="8768090" cy="55316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ja-JP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Giải thuật KNN:</a:t>
            </a: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ja-JP" sz="2800" b="1" i="1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50" charset="-128"/>
            </a:endParaRP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ja-JP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Giải thuật hồi quy </a:t>
            </a:r>
            <a:r>
              <a:rPr lang="en-US" altLang="ja-JP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tuyến</a:t>
            </a:r>
            <a:r>
              <a:rPr lang="en-US" altLang="ja-JP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 </a:t>
            </a:r>
            <a:r>
              <a:rPr lang="en-US" altLang="ja-JP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tính</a:t>
            </a:r>
            <a:r>
              <a:rPr lang="en-US" altLang="ja-JP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rPr>
              <a:t>:</a:t>
            </a:r>
            <a:endParaRPr lang="en-US" altLang="ja-JP" sz="2800" b="1" i="1" dirty="0">
              <a:latin typeface="Times New Roman" panose="02020603050405020304" pitchFamily="18" charset="0"/>
              <a:ea typeface="MS PGothic" panose="020B0600070205080204" pitchFamily="50" charset="-128"/>
            </a:endParaRPr>
          </a:p>
          <a:p>
            <a:pPr algn="just">
              <a:lnSpc>
                <a:spcPct val="250000"/>
              </a:lnSpc>
            </a:pPr>
            <a:endParaRPr lang="en-US" altLang="ja-JP" sz="2400" b="1" i="1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50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6" y="2823035"/>
            <a:ext cx="7408545" cy="452120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33" y="4979463"/>
            <a:ext cx="7226529" cy="3492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ỗ dành sẵn cho Nội dung 6"/>
          <p:cNvSpPr>
            <a:spLocks noGrp="1"/>
          </p:cNvSpPr>
          <p:nvPr>
            <p:ph idx="1"/>
          </p:nvPr>
        </p:nvSpPr>
        <p:spPr>
          <a:xfrm>
            <a:off x="457200" y="1612029"/>
            <a:ext cx="8229600" cy="4691062"/>
          </a:xfrm>
        </p:spPr>
        <p:txBody>
          <a:bodyPr/>
          <a:lstStyle/>
          <a:p>
            <a:r>
              <a:rPr 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9925"/>
            <a:ext cx="9144000" cy="494832"/>
          </a:xfrm>
          <a:prstGeom prst="rect">
            <a:avLst/>
          </a:prstGeom>
        </p:spPr>
      </p:pic>
      <p:pic>
        <p:nvPicPr>
          <p:cNvPr id="9" name="Chỗ dành sẵn cho Nội du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35008"/>
            <a:ext cx="9144000" cy="51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テキスト ボックス 3"/>
          <p:cNvSpPr txBox="1"/>
          <p:nvPr/>
        </p:nvSpPr>
        <p:spPr>
          <a:xfrm>
            <a:off x="1403985" y="0"/>
            <a:ext cx="7024370" cy="1260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just"/>
            <a:r>
              <a:rPr lang="en-US" altLang="ja-JP" sz="38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50" charset="-128"/>
                <a:sym typeface="+mn-ea"/>
              </a:rPr>
              <a:t>Huấn luyện mô hình bằng các giải thuật máy học.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u Powerpoint CTU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au Powerpoint CTU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 Powerpoint CTU</Template>
  <TotalTime>20</TotalTime>
  <Words>497</Words>
  <Application>Microsoft Office PowerPoint</Application>
  <PresentationFormat>Trình chiếu Trên màn hình (4:3)</PresentationFormat>
  <Paragraphs>80</Paragraphs>
  <Slides>18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Mau Powerpoint CTU</vt:lpstr>
      <vt:lpstr>1_Mau Powerpoint CTU</vt:lpstr>
      <vt:lpstr>Solar Flares (Bão mặt trời )  </vt:lpstr>
      <vt:lpstr>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Huấn luyện mô hình bằng các giải thuật máy học.</vt:lpstr>
      <vt:lpstr>Huấn luyện mô hình bằng các giải thuật máy học.</vt:lpstr>
      <vt:lpstr>Huấn luyện mô hình bằng các giải thuật máy học.</vt:lpstr>
      <vt:lpstr>Huấn luyện mô hình bằng các giải thuật máy học.</vt:lpstr>
      <vt:lpstr>3. Kết quả và hướng phát triển</vt:lpstr>
      <vt:lpstr>Deploy thực tế để đưa vào sử dụng </vt:lpstr>
      <vt:lpstr>Deploy thực tế để đưa vào sử dụng </vt:lpstr>
      <vt:lpstr>Deploy thực tế để đưa vào sử dụng 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Khoi</cp:lastModifiedBy>
  <cp:revision>48</cp:revision>
  <dcterms:created xsi:type="dcterms:W3CDTF">2017-06-28T11:29:00Z</dcterms:created>
  <dcterms:modified xsi:type="dcterms:W3CDTF">2023-11-05T14:15:26Z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F6933479465640B48F3B5613B460B906_12</vt:lpwstr>
  </property>
  <property fmtid="{D5CDD505-2E9C-101B-9397-08002B2CF9AE}" pid="3" name="KSOProductBuildVer">
    <vt:lpwstr>1033-12.2.0.13266</vt:lpwstr>
  </property>
</Properties>
</file>