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9" r:id="rId4"/>
    <p:sldId id="261" r:id="rId5"/>
    <p:sldId id="265" r:id="rId6"/>
    <p:sldId id="263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50" b="1" i="0">
                <a:solidFill>
                  <a:srgbClr val="E7487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50" b="1" i="0">
                <a:solidFill>
                  <a:srgbClr val="E7487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592364" y="2363489"/>
            <a:ext cx="5292090" cy="6855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50" b="1" i="0">
                <a:solidFill>
                  <a:srgbClr val="65B8E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750" b="1" i="0">
                <a:solidFill>
                  <a:srgbClr val="E7487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34074" y="871877"/>
            <a:ext cx="6736080" cy="166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750" b="1" i="0">
                <a:solidFill>
                  <a:srgbClr val="E7487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9732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6531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3330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0129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6928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3727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0526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07325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84124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60923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37721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14520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91319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7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768118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44917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921716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4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98515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4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075315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52113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5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2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4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228912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7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7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805711" y="935459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9545" y="4838700"/>
            <a:ext cx="11440529" cy="296626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en-US" sz="10750" b="1" spc="25" dirty="0" err="1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Mạng</a:t>
            </a:r>
            <a:r>
              <a:rPr lang="en-US" sz="10750" b="1" spc="25" dirty="0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 </a:t>
            </a:r>
            <a:r>
              <a:rPr lang="en-US" sz="10750" b="1" spc="25" dirty="0" err="1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Xã</a:t>
            </a:r>
            <a:r>
              <a:rPr lang="en-US" sz="10750" b="1" spc="25" dirty="0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 </a:t>
            </a:r>
            <a:r>
              <a:rPr lang="en-US" sz="10750" b="1" spc="25" dirty="0" err="1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Hội</a:t>
            </a:r>
            <a:endParaRPr sz="10750" dirty="0" smtClean="0">
              <a:latin typeface="Georgia" panose="02040502050405020303" pitchFamily="18" charset="0"/>
              <a:cs typeface="Trebuchet MS"/>
            </a:endParaRPr>
          </a:p>
          <a:p>
            <a:pPr marR="10160" algn="ctr">
              <a:lnSpc>
                <a:spcPct val="150000"/>
              </a:lnSpc>
            </a:pP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Đem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lại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giá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trị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gì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cho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người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 </a:t>
            </a:r>
            <a:r>
              <a:rPr lang="en-US" sz="5950" b="1" spc="-595" dirty="0" err="1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dùng</a:t>
            </a:r>
            <a:r>
              <a:rPr lang="en-US" sz="5950" b="1" spc="-595" dirty="0" smtClean="0">
                <a:solidFill>
                  <a:srgbClr val="242D3C"/>
                </a:solidFill>
                <a:latin typeface="Georgia" panose="02040502050405020303" pitchFamily="18" charset="0"/>
                <a:cs typeface="Georgia"/>
              </a:rPr>
              <a:t> ?</a:t>
            </a:r>
            <a:endParaRPr sz="5950" dirty="0"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87" y="1028700"/>
            <a:ext cx="3456047" cy="3456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/>
          </p:cNvSpPr>
          <p:nvPr/>
        </p:nvSpPr>
        <p:spPr>
          <a:xfrm>
            <a:off x="8028586" y="1988592"/>
            <a:ext cx="7651761" cy="1159933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502920">
              <a:spcBef>
                <a:spcPts val="1245"/>
              </a:spcBef>
            </a:pPr>
            <a:r>
              <a:rPr lang="fr-FR" sz="6500" b="1" kern="0" spc="-670" dirty="0" err="1" smtClean="0">
                <a:latin typeface="Georgia" panose="02040502050405020303" pitchFamily="18" charset="0"/>
                <a:cs typeface="Georgia"/>
              </a:rPr>
              <a:t>Mạng</a:t>
            </a:r>
            <a:r>
              <a:rPr lang="fr-FR" sz="6500" b="1" kern="0" spc="-670" dirty="0" smtClean="0">
                <a:latin typeface="Georgia" panose="02040502050405020303" pitchFamily="18" charset="0"/>
                <a:cs typeface="Georgia"/>
              </a:rPr>
              <a:t>  </a:t>
            </a:r>
            <a:r>
              <a:rPr lang="fr-FR" sz="6500" b="1" kern="0" spc="-670" dirty="0" err="1" smtClean="0">
                <a:latin typeface="Georgia" panose="02040502050405020303" pitchFamily="18" charset="0"/>
                <a:cs typeface="Georgia"/>
              </a:rPr>
              <a:t>Xã</a:t>
            </a:r>
            <a:r>
              <a:rPr lang="fr-FR" sz="6500" b="1" kern="0" spc="-670" dirty="0" smtClean="0">
                <a:latin typeface="Georgia" panose="02040502050405020303" pitchFamily="18" charset="0"/>
                <a:cs typeface="Georgia"/>
              </a:rPr>
              <a:t>  </a:t>
            </a:r>
            <a:r>
              <a:rPr lang="fr-FR" sz="6500" b="1" kern="0" spc="-670" dirty="0" err="1" smtClean="0">
                <a:latin typeface="Georgia" panose="02040502050405020303" pitchFamily="18" charset="0"/>
                <a:cs typeface="Georgia"/>
              </a:rPr>
              <a:t>Hội</a:t>
            </a:r>
            <a:r>
              <a:rPr lang="fr-FR" sz="6500" b="1" kern="0" spc="-670" dirty="0" smtClean="0">
                <a:latin typeface="Georgia" panose="02040502050405020303" pitchFamily="18" charset="0"/>
                <a:cs typeface="Georgia"/>
              </a:rPr>
              <a:t>  là  </a:t>
            </a:r>
            <a:r>
              <a:rPr lang="fr-FR" sz="6500" b="1" kern="0" spc="-670" dirty="0" err="1" smtClean="0">
                <a:latin typeface="Georgia" panose="02040502050405020303" pitchFamily="18" charset="0"/>
                <a:cs typeface="Georgia"/>
              </a:rPr>
              <a:t>gì</a:t>
            </a:r>
            <a:r>
              <a:rPr lang="fr-FR" sz="6500" b="1" kern="0" spc="-670" dirty="0" smtClean="0">
                <a:latin typeface="Georgia" panose="02040502050405020303" pitchFamily="18" charset="0"/>
                <a:cs typeface="Georgia"/>
              </a:rPr>
              <a:t> ?</a:t>
            </a:r>
            <a:endParaRPr lang="fr-FR" sz="6500" b="1" kern="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7325" y="3680940"/>
            <a:ext cx="9617012" cy="1046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9780" algn="just">
              <a:lnSpc>
                <a:spcPct val="117200"/>
              </a:lnSpc>
              <a:spcBef>
                <a:spcPts val="95"/>
              </a:spcBef>
            </a:pPr>
            <a:r>
              <a:rPr lang="en-US" sz="3000" dirty="0" smtClean="0">
                <a:latin typeface="Georgia" panose="02040502050405020303" pitchFamily="18" charset="0"/>
                <a:cs typeface="Georgia"/>
              </a:rPr>
              <a:t>- 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Là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1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trang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web hay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nền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tảng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trực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tuyến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có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thể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kết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nối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với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mọi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người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trên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mạng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internet</a:t>
            </a:r>
            <a:endParaRPr sz="30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7307325" y="5039627"/>
            <a:ext cx="9617012" cy="1046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9780" algn="just">
              <a:lnSpc>
                <a:spcPct val="117200"/>
              </a:lnSpc>
              <a:spcBef>
                <a:spcPts val="95"/>
              </a:spcBef>
            </a:pPr>
            <a:r>
              <a:rPr lang="en-US" sz="3000" dirty="0" smtClean="0">
                <a:latin typeface="Georgia" panose="02040502050405020303" pitchFamily="18" charset="0"/>
                <a:cs typeface="Georgia"/>
              </a:rPr>
              <a:t>- 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Tất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cả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nội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dung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trên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mạng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xã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hội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đều</a:t>
            </a:r>
            <a:r>
              <a:rPr lang="en-US" sz="3000" dirty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do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người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dùng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tạo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ra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,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tự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chia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sẻ</a:t>
            </a:r>
            <a:endParaRPr sz="30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7307325" y="6398314"/>
            <a:ext cx="9617012" cy="1046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9780" algn="just">
              <a:lnSpc>
                <a:spcPct val="117200"/>
              </a:lnSpc>
              <a:spcBef>
                <a:spcPts val="95"/>
              </a:spcBef>
            </a:pPr>
            <a:r>
              <a:rPr lang="en-US" sz="3000" dirty="0" smtClean="0">
                <a:latin typeface="Georgia" panose="02040502050405020303" pitchFamily="18" charset="0"/>
                <a:cs typeface="Georgia"/>
              </a:rPr>
              <a:t>- 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Một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số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trang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mạng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xã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hội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được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dùng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phổ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biến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như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 Facebook,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Youtube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, </a:t>
            </a:r>
            <a:r>
              <a:rPr lang="en-US" sz="3000" dirty="0" err="1" smtClean="0">
                <a:latin typeface="Georgia" panose="02040502050405020303" pitchFamily="18" charset="0"/>
                <a:cs typeface="Georgia"/>
              </a:rPr>
              <a:t>Tiktok</a:t>
            </a:r>
            <a:r>
              <a:rPr lang="en-US" sz="3000" dirty="0" smtClean="0">
                <a:latin typeface="Georgia" panose="02040502050405020303" pitchFamily="18" charset="0"/>
                <a:cs typeface="Georgia"/>
              </a:rPr>
              <a:t>, Instagram, Twitter,..</a:t>
            </a:r>
            <a:endParaRPr sz="3000" dirty="0">
              <a:latin typeface="Georgia" panose="02040502050405020303" pitchFamily="18" charset="0"/>
              <a:cs typeface="Georgia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398" y="5676784"/>
            <a:ext cx="6501587" cy="65015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11" y="8115300"/>
            <a:ext cx="1009135" cy="10091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21" y="8087276"/>
            <a:ext cx="1037159" cy="10371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507" y="8115300"/>
            <a:ext cx="1044366" cy="10443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0" y="8112442"/>
            <a:ext cx="1047224" cy="10472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88" y="8087276"/>
            <a:ext cx="1031940" cy="1031940"/>
          </a:xfrm>
          <a:prstGeom prst="rect">
            <a:avLst/>
          </a:prstGeom>
        </p:spPr>
      </p:pic>
      <p:sp>
        <p:nvSpPr>
          <p:cNvPr id="34" name="object 2"/>
          <p:cNvSpPr/>
          <p:nvPr/>
        </p:nvSpPr>
        <p:spPr>
          <a:xfrm>
            <a:off x="3269732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35" name="object 3"/>
          <p:cNvSpPr/>
          <p:nvPr/>
        </p:nvSpPr>
        <p:spPr>
          <a:xfrm>
            <a:off x="3846531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36" name="object 4"/>
          <p:cNvSpPr/>
          <p:nvPr/>
        </p:nvSpPr>
        <p:spPr>
          <a:xfrm>
            <a:off x="4423330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37" name="object 5"/>
          <p:cNvSpPr/>
          <p:nvPr/>
        </p:nvSpPr>
        <p:spPr>
          <a:xfrm>
            <a:off x="5000129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38" name="object 6"/>
          <p:cNvSpPr/>
          <p:nvPr/>
        </p:nvSpPr>
        <p:spPr>
          <a:xfrm>
            <a:off x="5576928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39" name="object 7"/>
          <p:cNvSpPr/>
          <p:nvPr/>
        </p:nvSpPr>
        <p:spPr>
          <a:xfrm>
            <a:off x="6153727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0" name="object 8"/>
          <p:cNvSpPr/>
          <p:nvPr/>
        </p:nvSpPr>
        <p:spPr>
          <a:xfrm>
            <a:off x="6730526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1" name="object 9"/>
          <p:cNvSpPr/>
          <p:nvPr/>
        </p:nvSpPr>
        <p:spPr>
          <a:xfrm>
            <a:off x="7307325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2" name="object 10"/>
          <p:cNvSpPr/>
          <p:nvPr/>
        </p:nvSpPr>
        <p:spPr>
          <a:xfrm>
            <a:off x="7884124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3" name="object 11"/>
          <p:cNvSpPr/>
          <p:nvPr/>
        </p:nvSpPr>
        <p:spPr>
          <a:xfrm>
            <a:off x="8460923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4" name="object 12"/>
          <p:cNvSpPr/>
          <p:nvPr/>
        </p:nvSpPr>
        <p:spPr>
          <a:xfrm>
            <a:off x="9037721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5" name="object 13"/>
          <p:cNvSpPr/>
          <p:nvPr/>
        </p:nvSpPr>
        <p:spPr>
          <a:xfrm>
            <a:off x="9614520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6" name="object 14"/>
          <p:cNvSpPr/>
          <p:nvPr/>
        </p:nvSpPr>
        <p:spPr>
          <a:xfrm>
            <a:off x="10191319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7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7" name="object 15"/>
          <p:cNvSpPr/>
          <p:nvPr/>
        </p:nvSpPr>
        <p:spPr>
          <a:xfrm>
            <a:off x="10768118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8" name="object 16"/>
          <p:cNvSpPr/>
          <p:nvPr/>
        </p:nvSpPr>
        <p:spPr>
          <a:xfrm>
            <a:off x="11344917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49" name="object 17"/>
          <p:cNvSpPr/>
          <p:nvPr/>
        </p:nvSpPr>
        <p:spPr>
          <a:xfrm>
            <a:off x="11921716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4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50" name="object 18"/>
          <p:cNvSpPr/>
          <p:nvPr/>
        </p:nvSpPr>
        <p:spPr>
          <a:xfrm>
            <a:off x="12498515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4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51" name="object 19"/>
          <p:cNvSpPr/>
          <p:nvPr/>
        </p:nvSpPr>
        <p:spPr>
          <a:xfrm>
            <a:off x="13075315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52" name="object 20"/>
          <p:cNvSpPr/>
          <p:nvPr/>
        </p:nvSpPr>
        <p:spPr>
          <a:xfrm>
            <a:off x="13652113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5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2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4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53" name="object 21"/>
          <p:cNvSpPr/>
          <p:nvPr/>
        </p:nvSpPr>
        <p:spPr>
          <a:xfrm>
            <a:off x="14228912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7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7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54" name="object 22"/>
          <p:cNvSpPr/>
          <p:nvPr/>
        </p:nvSpPr>
        <p:spPr>
          <a:xfrm>
            <a:off x="14805711" y="723900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78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6" grpId="0"/>
      <p:bldP spid="27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7688" y="1440198"/>
            <a:ext cx="6928791" cy="22608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40"/>
              </a:spcBef>
            </a:pPr>
            <a:r>
              <a:rPr lang="en-US" sz="7900" spc="-455" dirty="0" err="1" smtClean="0">
                <a:latin typeface="Georgia" panose="02040502050405020303" pitchFamily="18" charset="0"/>
              </a:rPr>
              <a:t>Lợi</a:t>
            </a:r>
            <a:r>
              <a:rPr lang="en-US" sz="7900" spc="-455" dirty="0" smtClean="0">
                <a:latin typeface="Georgia" panose="02040502050405020303" pitchFamily="18" charset="0"/>
              </a:rPr>
              <a:t> </a:t>
            </a:r>
            <a:r>
              <a:rPr lang="en-US" sz="7900" spc="-455" dirty="0" err="1">
                <a:latin typeface="Georgia" panose="02040502050405020303" pitchFamily="18" charset="0"/>
              </a:rPr>
              <a:t>Í</a:t>
            </a:r>
            <a:r>
              <a:rPr lang="en-US" sz="7900" spc="-455" dirty="0" err="1" smtClean="0">
                <a:latin typeface="Georgia" panose="02040502050405020303" pitchFamily="18" charset="0"/>
              </a:rPr>
              <a:t>ch</a:t>
            </a:r>
            <a:r>
              <a:rPr lang="en-US" sz="7900" spc="-455" dirty="0" smtClean="0">
                <a:latin typeface="Georgia" panose="02040502050405020303" pitchFamily="18" charset="0"/>
              </a:rPr>
              <a:t> </a:t>
            </a:r>
            <a:br>
              <a:rPr lang="en-US" sz="7900" spc="-455" dirty="0" smtClean="0">
                <a:latin typeface="Georgia" panose="02040502050405020303" pitchFamily="18" charset="0"/>
              </a:rPr>
            </a:br>
            <a:r>
              <a:rPr lang="en-US" sz="595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S</a:t>
            </a:r>
            <a:r>
              <a:rPr lang="en-US" sz="595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ử</a:t>
            </a:r>
            <a:r>
              <a:rPr lang="en-US" sz="595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dụng</a:t>
            </a:r>
            <a:r>
              <a:rPr lang="en-US" sz="595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mạng</a:t>
            </a:r>
            <a:r>
              <a:rPr lang="en-US" sz="595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xã</a:t>
            </a:r>
            <a:r>
              <a:rPr lang="en-US" sz="595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hội</a:t>
            </a:r>
            <a:endParaRPr sz="59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213" y="4161786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Là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>
                <a:latin typeface="Georgia" panose="02040502050405020303" pitchFamily="18" charset="0"/>
              </a:rPr>
              <a:t>công</a:t>
            </a:r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err="1">
                <a:latin typeface="Georgia" panose="02040502050405020303" pitchFamily="18" charset="0"/>
              </a:rPr>
              <a:t>cụ</a:t>
            </a:r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err="1">
                <a:latin typeface="Georgia" panose="02040502050405020303" pitchFamily="18" charset="0"/>
              </a:rPr>
              <a:t>truyền</a:t>
            </a:r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err="1">
                <a:latin typeface="Georgia" panose="02040502050405020303" pitchFamily="18" charset="0"/>
              </a:rPr>
              <a:t>thông</a:t>
            </a:r>
            <a:r>
              <a:rPr lang="en-US" sz="3000" dirty="0">
                <a:latin typeface="Georgia" panose="02040502050405020303" pitchFamily="18" charset="0"/>
              </a:rPr>
              <a:t>, </a:t>
            </a:r>
            <a:r>
              <a:rPr lang="en-US" sz="3000" dirty="0" err="1">
                <a:latin typeface="Georgia" panose="02040502050405020303" pitchFamily="18" charset="0"/>
              </a:rPr>
              <a:t>cập</a:t>
            </a:r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err="1">
                <a:latin typeface="Georgia" panose="02040502050405020303" pitchFamily="18" charset="0"/>
              </a:rPr>
              <a:t>nhật</a:t>
            </a:r>
            <a:r>
              <a:rPr lang="en-US" sz="3000" dirty="0">
                <a:latin typeface="Georgia" panose="02040502050405020303" pitchFamily="18" charset="0"/>
              </a:rPr>
              <a:t> tin </a:t>
            </a:r>
            <a:r>
              <a:rPr lang="en-US" sz="3000" dirty="0" err="1">
                <a:latin typeface="Georgia" panose="02040502050405020303" pitchFamily="18" charset="0"/>
              </a:rPr>
              <a:t>tức</a:t>
            </a:r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nhanh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chóng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6364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63163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9962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6761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93560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0359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7157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23956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00755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77555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54354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31153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207952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7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84751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61549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938348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4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515147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4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91946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68745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5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2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4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245544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7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7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822343" y="91137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562" y="1449037"/>
            <a:ext cx="4227863" cy="4227863"/>
          </a:xfrm>
          <a:prstGeom prst="rect">
            <a:avLst/>
          </a:prstGeom>
        </p:spPr>
      </p:pic>
      <p:sp>
        <p:nvSpPr>
          <p:cNvPr id="30" name="object 3"/>
          <p:cNvSpPr txBox="1"/>
          <p:nvPr/>
        </p:nvSpPr>
        <p:spPr>
          <a:xfrm>
            <a:off x="1173467" y="5008653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Kết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nối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với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bạn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bè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và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tạo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ra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các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mối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quan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hệ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3" name="object 3"/>
          <p:cNvSpPr txBox="1"/>
          <p:nvPr/>
        </p:nvSpPr>
        <p:spPr>
          <a:xfrm>
            <a:off x="1196211" y="5855520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Bày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tỏ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quan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điểm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cá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nhân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4" name="object 3"/>
          <p:cNvSpPr txBox="1"/>
          <p:nvPr/>
        </p:nvSpPr>
        <p:spPr>
          <a:xfrm>
            <a:off x="1233742" y="7549254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Kinh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doanh</a:t>
            </a:r>
            <a:r>
              <a:rPr lang="en-US" sz="3000" dirty="0" smtClean="0">
                <a:latin typeface="Georgia" panose="02040502050405020303" pitchFamily="18" charset="0"/>
              </a:rPr>
              <a:t> online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1196211" y="6702387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Là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nơi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để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người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dùng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giải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trí</a:t>
            </a:r>
            <a:r>
              <a:rPr lang="en-US" sz="3000" dirty="0" smtClean="0">
                <a:latin typeface="Georgia" panose="02040502050405020303" pitchFamily="18" charset="0"/>
              </a:rPr>
              <a:t>, </a:t>
            </a:r>
            <a:r>
              <a:rPr lang="en-US" sz="3000" dirty="0" err="1" smtClean="0">
                <a:latin typeface="Georgia" panose="02040502050405020303" pitchFamily="18" charset="0"/>
              </a:rPr>
              <a:t>thư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giãn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286364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3163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9962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6761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93560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0359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7157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3956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00755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7555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54354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31153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07952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7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84751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61549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38348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4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15147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4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91946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68745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5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2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4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45544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7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7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822343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94092" y="1507526"/>
            <a:ext cx="7084632" cy="2223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7900" b="1" spc="25" dirty="0" err="1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Tác</a:t>
            </a:r>
            <a:r>
              <a:rPr lang="en-US" sz="7900" b="1" spc="25" dirty="0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 </a:t>
            </a:r>
            <a:r>
              <a:rPr lang="en-US" sz="7900" b="1" spc="25" dirty="0" err="1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Hại</a:t>
            </a:r>
            <a:endParaRPr lang="en-US" sz="7900" b="1" spc="25" dirty="0" smtClean="0">
              <a:solidFill>
                <a:srgbClr val="65B8E7"/>
              </a:solidFill>
              <a:latin typeface="Georgia" panose="02040502050405020303" pitchFamily="18" charset="0"/>
              <a:cs typeface="Trebuchet MS"/>
            </a:endParaRPr>
          </a:p>
          <a:p>
            <a:pPr algn="r"/>
            <a:r>
              <a:rPr lang="en-US" sz="5950" b="1" kern="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Sử</a:t>
            </a:r>
            <a:r>
              <a:rPr lang="en-US" sz="5950" b="1" kern="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b="1" kern="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dụng</a:t>
            </a:r>
            <a:r>
              <a:rPr lang="en-US" sz="5950" b="1" kern="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b="1" kern="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mạng</a:t>
            </a:r>
            <a:r>
              <a:rPr lang="en-US" sz="5950" b="1" kern="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b="1" kern="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xã</a:t>
            </a:r>
            <a:r>
              <a:rPr lang="en-US" sz="5950" b="1" kern="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950" b="1" kern="0" spc="-455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hội</a:t>
            </a:r>
            <a:endParaRPr lang="en-US" sz="5950" b="1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36" y="911204"/>
            <a:ext cx="4419600" cy="4419600"/>
          </a:xfrm>
          <a:prstGeom prst="rect">
            <a:avLst/>
          </a:prstGeom>
        </p:spPr>
      </p:pic>
      <p:sp>
        <p:nvSpPr>
          <p:cNvPr id="32" name="object 3"/>
          <p:cNvSpPr txBox="1"/>
          <p:nvPr/>
        </p:nvSpPr>
        <p:spPr>
          <a:xfrm>
            <a:off x="6796997" y="4031829"/>
            <a:ext cx="658387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Giảm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tương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tác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giữa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người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với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người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6796997" y="4638600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Xao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lãng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mục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tiêu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cá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nhân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7" name="object 3"/>
          <p:cNvSpPr txBox="1"/>
          <p:nvPr/>
        </p:nvSpPr>
        <p:spPr>
          <a:xfrm>
            <a:off x="6782990" y="5300665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Bạo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lực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trên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mạng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và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ngôn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từ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thiếu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văn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hóa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8" name="object 3"/>
          <p:cNvSpPr txBox="1"/>
          <p:nvPr/>
        </p:nvSpPr>
        <p:spPr>
          <a:xfrm>
            <a:off x="6782990" y="5947879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Tiếp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xúc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nhiều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thông</a:t>
            </a:r>
            <a:r>
              <a:rPr lang="en-US" sz="3000" dirty="0" smtClean="0">
                <a:latin typeface="Georgia" panose="02040502050405020303" pitchFamily="18" charset="0"/>
              </a:rPr>
              <a:t> tin </a:t>
            </a:r>
            <a:r>
              <a:rPr lang="en-US" sz="3000" dirty="0" err="1" smtClean="0">
                <a:latin typeface="Georgia" panose="02040502050405020303" pitchFamily="18" charset="0"/>
              </a:rPr>
              <a:t>sai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lệch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9" name="object 3"/>
          <p:cNvSpPr txBox="1"/>
          <p:nvPr/>
        </p:nvSpPr>
        <p:spPr>
          <a:xfrm>
            <a:off x="6782990" y="6654021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Nguy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cơ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bị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lừa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đảo</a:t>
            </a:r>
            <a:r>
              <a:rPr lang="en-US" sz="3000" dirty="0" smtClean="0">
                <a:latin typeface="Georgia" panose="02040502050405020303" pitchFamily="18" charset="0"/>
              </a:rPr>
              <a:t>, </a:t>
            </a:r>
            <a:r>
              <a:rPr lang="en-US" sz="3000" dirty="0" err="1" smtClean="0">
                <a:latin typeface="Georgia" panose="02040502050405020303" pitchFamily="18" charset="0"/>
              </a:rPr>
              <a:t>bị</a:t>
            </a:r>
            <a:r>
              <a:rPr lang="en-US" sz="3000" dirty="0" smtClean="0">
                <a:latin typeface="Georgia" panose="02040502050405020303" pitchFamily="18" charset="0"/>
              </a:rPr>
              <a:t> hack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40" name="object 3"/>
          <p:cNvSpPr txBox="1"/>
          <p:nvPr/>
        </p:nvSpPr>
        <p:spPr>
          <a:xfrm>
            <a:off x="6782990" y="7391635"/>
            <a:ext cx="9418029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Thường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xuyên</a:t>
            </a:r>
            <a:r>
              <a:rPr lang="en-US" sz="3000" dirty="0" smtClean="0">
                <a:latin typeface="Georgia" panose="02040502050405020303" pitchFamily="18" charset="0"/>
              </a:rPr>
              <a:t> so </a:t>
            </a:r>
            <a:r>
              <a:rPr lang="en-US" sz="3000" dirty="0" err="1" smtClean="0">
                <a:latin typeface="Georgia" panose="02040502050405020303" pitchFamily="18" charset="0"/>
              </a:rPr>
              <a:t>sánh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bản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thân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với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người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khác</a:t>
            </a:r>
            <a:endParaRPr lang="en-US" sz="3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32" grpId="0"/>
      <p:bldP spid="3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286364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3163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9962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6761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93560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0359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7157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23956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00755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7555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54354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31153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07952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7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84751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61549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38348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4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15147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4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091946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68745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5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2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4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245544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7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7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822343" y="9113802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65B8E7"/>
          </a:solidFill>
        </p:spPr>
        <p:txBody>
          <a:bodyPr wrap="square" lIns="0" tIns="0" rIns="0" bIns="0" rtlCol="0"/>
          <a:lstStyle/>
          <a:p>
            <a:endParaRPr>
              <a:latin typeface="Georgia" panose="02040502050405020303" pitchFamily="18" charset="0"/>
            </a:endParaRPr>
          </a:p>
        </p:txBody>
      </p:sp>
      <p:sp>
        <p:nvSpPr>
          <p:cNvPr id="26" name="object 2"/>
          <p:cNvSpPr txBox="1">
            <a:spLocks/>
          </p:cNvSpPr>
          <p:nvPr/>
        </p:nvSpPr>
        <p:spPr>
          <a:xfrm>
            <a:off x="2189306" y="767444"/>
            <a:ext cx="14019020" cy="256095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>
            <a:lvl1pPr>
              <a:defRPr sz="10750" b="1" i="0">
                <a:solidFill>
                  <a:srgbClr val="E74878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240"/>
              </a:spcBef>
            </a:pPr>
            <a:r>
              <a:rPr lang="en-US" sz="7900" kern="0" spc="-455" dirty="0" err="1" smtClean="0">
                <a:latin typeface="Georgia" panose="02040502050405020303" pitchFamily="18" charset="0"/>
              </a:rPr>
              <a:t>Những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cách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để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sử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dụng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mạng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xã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hội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an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toàn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và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hiệu</a:t>
            </a:r>
            <a:r>
              <a:rPr lang="en-US" sz="7900" kern="0" spc="-455" dirty="0" smtClean="0">
                <a:latin typeface="Georgia" panose="02040502050405020303" pitchFamily="18" charset="0"/>
              </a:rPr>
              <a:t> </a:t>
            </a:r>
            <a:r>
              <a:rPr lang="en-US" sz="7900" kern="0" spc="-455" dirty="0" err="1" smtClean="0">
                <a:latin typeface="Georgia" panose="02040502050405020303" pitchFamily="18" charset="0"/>
              </a:rPr>
              <a:t>quả</a:t>
            </a:r>
            <a:endParaRPr lang="en-US" sz="5950" kern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1993710" y="4251676"/>
            <a:ext cx="802375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Cần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thận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trọng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khi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kết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bạn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với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người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lạ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29" name="object 3"/>
          <p:cNvSpPr txBox="1"/>
          <p:nvPr/>
        </p:nvSpPr>
        <p:spPr>
          <a:xfrm>
            <a:off x="1981199" y="4916098"/>
            <a:ext cx="802375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Bình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luận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sử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dụng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ngôn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ngữ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lịch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sự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0" name="object 3"/>
          <p:cNvSpPr txBox="1"/>
          <p:nvPr/>
        </p:nvSpPr>
        <p:spPr>
          <a:xfrm>
            <a:off x="1961937" y="5580616"/>
            <a:ext cx="804301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Không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đăng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tải</a:t>
            </a:r>
            <a:r>
              <a:rPr lang="en-US" sz="3000" dirty="0" smtClean="0">
                <a:latin typeface="Georgia" panose="02040502050405020303" pitchFamily="18" charset="0"/>
              </a:rPr>
              <a:t>, </a:t>
            </a:r>
            <a:r>
              <a:rPr lang="en-US" sz="3000" dirty="0" err="1" smtClean="0">
                <a:latin typeface="Georgia" panose="02040502050405020303" pitchFamily="18" charset="0"/>
              </a:rPr>
              <a:t>lan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truyền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những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thông</a:t>
            </a:r>
            <a:r>
              <a:rPr lang="en-US" sz="3000" dirty="0" smtClean="0">
                <a:latin typeface="Georgia" panose="02040502050405020303" pitchFamily="18" charset="0"/>
              </a:rPr>
              <a:t> tin, </a:t>
            </a:r>
            <a:r>
              <a:rPr lang="en-US" sz="3000" dirty="0" err="1" smtClean="0">
                <a:latin typeface="Georgia" panose="02040502050405020303" pitchFamily="18" charset="0"/>
              </a:rPr>
              <a:t>bài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viết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sai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sự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thật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1" name="object 3"/>
          <p:cNvSpPr txBox="1"/>
          <p:nvPr/>
        </p:nvSpPr>
        <p:spPr>
          <a:xfrm>
            <a:off x="1981200" y="3572493"/>
            <a:ext cx="8023752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Không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nên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tiết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lộ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quá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nhiều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thông</a:t>
            </a:r>
            <a:r>
              <a:rPr lang="en-US" sz="3000" dirty="0" smtClean="0">
                <a:latin typeface="Georgia" panose="02040502050405020303" pitchFamily="18" charset="0"/>
              </a:rPr>
              <a:t> tin </a:t>
            </a:r>
            <a:r>
              <a:rPr lang="en-US" sz="3000" dirty="0" err="1" smtClean="0">
                <a:latin typeface="Georgia" panose="02040502050405020303" pitchFamily="18" charset="0"/>
              </a:rPr>
              <a:t>cá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nhân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2" name="object 3"/>
          <p:cNvSpPr txBox="1"/>
          <p:nvPr/>
        </p:nvSpPr>
        <p:spPr>
          <a:xfrm>
            <a:off x="1981200" y="6752452"/>
            <a:ext cx="802375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Không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tham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gia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vào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các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hoạt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động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bắt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nạt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trên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mạng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34" name="object 3"/>
          <p:cNvSpPr txBox="1"/>
          <p:nvPr/>
        </p:nvSpPr>
        <p:spPr>
          <a:xfrm>
            <a:off x="1981201" y="7922014"/>
            <a:ext cx="802375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 sz="3000" dirty="0" smtClean="0">
                <a:latin typeface="Georgia" panose="02040502050405020303" pitchFamily="18" charset="0"/>
              </a:rPr>
              <a:t>- </a:t>
            </a:r>
            <a:r>
              <a:rPr lang="en-US" sz="3000" dirty="0" err="1" smtClean="0">
                <a:latin typeface="Georgia" panose="02040502050405020303" pitchFamily="18" charset="0"/>
              </a:rPr>
              <a:t>Giảm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thời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gian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sử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dụng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mạng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xã</a:t>
            </a:r>
            <a:r>
              <a:rPr lang="en-US" sz="3000" dirty="0" smtClean="0">
                <a:latin typeface="Georgia" panose="02040502050405020303" pitchFamily="18" charset="0"/>
              </a:rPr>
              <a:t> </a:t>
            </a:r>
            <a:r>
              <a:rPr lang="en-US" sz="3000" dirty="0" err="1" smtClean="0">
                <a:latin typeface="Georgia" panose="02040502050405020303" pitchFamily="18" charset="0"/>
              </a:rPr>
              <a:t>hội</a:t>
            </a:r>
            <a:endParaRPr lang="en-US" sz="3000" dirty="0">
              <a:latin typeface="Georgia" panose="020405020504050203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523352"/>
            <a:ext cx="1070118" cy="10701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044" y="3738373"/>
            <a:ext cx="4619997" cy="4619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286364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3163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9962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6761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7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3560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80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0359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7157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3956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00755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77555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4354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31153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07952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40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1" y="102245"/>
                </a:lnTo>
                <a:lnTo>
                  <a:pt x="288399" y="144065"/>
                </a:lnTo>
                <a:lnTo>
                  <a:pt x="287707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4751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30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30" y="52670"/>
                </a:lnTo>
                <a:lnTo>
                  <a:pt x="64085" y="24279"/>
                </a:lnTo>
                <a:lnTo>
                  <a:pt x="102340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6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1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61549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38348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4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15147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4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91946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9" y="281929"/>
                </a:lnTo>
                <a:lnTo>
                  <a:pt x="64086" y="263851"/>
                </a:lnTo>
                <a:lnTo>
                  <a:pt x="32729" y="235460"/>
                </a:lnTo>
                <a:lnTo>
                  <a:pt x="10976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6" y="88934"/>
                </a:lnTo>
                <a:lnTo>
                  <a:pt x="32730" y="52670"/>
                </a:lnTo>
                <a:lnTo>
                  <a:pt x="64086" y="24279"/>
                </a:lnTo>
                <a:lnTo>
                  <a:pt x="102339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2" y="10966"/>
                </a:lnTo>
                <a:lnTo>
                  <a:pt x="235679" y="32700"/>
                </a:lnTo>
                <a:lnTo>
                  <a:pt x="264096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2" y="199197"/>
                </a:lnTo>
                <a:lnTo>
                  <a:pt x="255668" y="235460"/>
                </a:lnTo>
                <a:lnTo>
                  <a:pt x="224312" y="263851"/>
                </a:lnTo>
                <a:lnTo>
                  <a:pt x="186059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68745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5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2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4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45544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7" y="281929"/>
                </a:lnTo>
                <a:lnTo>
                  <a:pt x="64085" y="263851"/>
                </a:lnTo>
                <a:lnTo>
                  <a:pt x="32729" y="235460"/>
                </a:lnTo>
                <a:lnTo>
                  <a:pt x="10975" y="199197"/>
                </a:lnTo>
                <a:lnTo>
                  <a:pt x="692" y="158186"/>
                </a:lnTo>
                <a:lnTo>
                  <a:pt x="0" y="144065"/>
                </a:lnTo>
                <a:lnTo>
                  <a:pt x="692" y="129944"/>
                </a:lnTo>
                <a:lnTo>
                  <a:pt x="10975" y="88934"/>
                </a:lnTo>
                <a:lnTo>
                  <a:pt x="32729" y="52670"/>
                </a:lnTo>
                <a:lnTo>
                  <a:pt x="64085" y="24279"/>
                </a:lnTo>
                <a:lnTo>
                  <a:pt x="102337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8" y="32700"/>
                </a:lnTo>
                <a:lnTo>
                  <a:pt x="264095" y="64026"/>
                </a:lnTo>
                <a:lnTo>
                  <a:pt x="282190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2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22343" y="9113797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90">
                <a:moveTo>
                  <a:pt x="144199" y="288131"/>
                </a:moveTo>
                <a:lnTo>
                  <a:pt x="102338" y="281929"/>
                </a:lnTo>
                <a:lnTo>
                  <a:pt x="64084" y="263851"/>
                </a:lnTo>
                <a:lnTo>
                  <a:pt x="32728" y="235460"/>
                </a:lnTo>
                <a:lnTo>
                  <a:pt x="10975" y="199197"/>
                </a:lnTo>
                <a:lnTo>
                  <a:pt x="691" y="158186"/>
                </a:lnTo>
                <a:lnTo>
                  <a:pt x="0" y="144065"/>
                </a:lnTo>
                <a:lnTo>
                  <a:pt x="691" y="129944"/>
                </a:lnTo>
                <a:lnTo>
                  <a:pt x="10975" y="88934"/>
                </a:lnTo>
                <a:lnTo>
                  <a:pt x="32728" y="52670"/>
                </a:lnTo>
                <a:lnTo>
                  <a:pt x="64085" y="24279"/>
                </a:lnTo>
                <a:lnTo>
                  <a:pt x="102338" y="6201"/>
                </a:lnTo>
                <a:lnTo>
                  <a:pt x="144199" y="0"/>
                </a:lnTo>
                <a:lnTo>
                  <a:pt x="158333" y="692"/>
                </a:lnTo>
                <a:lnTo>
                  <a:pt x="199381" y="10966"/>
                </a:lnTo>
                <a:lnTo>
                  <a:pt x="235679" y="32700"/>
                </a:lnTo>
                <a:lnTo>
                  <a:pt x="264095" y="64026"/>
                </a:lnTo>
                <a:lnTo>
                  <a:pt x="282189" y="102245"/>
                </a:lnTo>
                <a:lnTo>
                  <a:pt x="288399" y="144065"/>
                </a:lnTo>
                <a:lnTo>
                  <a:pt x="287705" y="158186"/>
                </a:lnTo>
                <a:lnTo>
                  <a:pt x="277421" y="199197"/>
                </a:lnTo>
                <a:lnTo>
                  <a:pt x="255667" y="235460"/>
                </a:lnTo>
                <a:lnTo>
                  <a:pt x="224310" y="263851"/>
                </a:lnTo>
                <a:lnTo>
                  <a:pt x="186058" y="281929"/>
                </a:lnTo>
                <a:lnTo>
                  <a:pt x="144199" y="288131"/>
                </a:lnTo>
                <a:close/>
              </a:path>
            </a:pathLst>
          </a:custGeom>
          <a:solidFill>
            <a:srgbClr val="E74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8923562" y="3543300"/>
            <a:ext cx="5952270" cy="2223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7900" b="1" spc="25" dirty="0" smtClean="0">
                <a:solidFill>
                  <a:srgbClr val="65B8E7"/>
                </a:solidFill>
                <a:latin typeface="Georgia" panose="02040502050405020303" pitchFamily="18" charset="0"/>
                <a:cs typeface="Trebuchet MS"/>
              </a:rPr>
              <a:t>Thank you </a:t>
            </a:r>
          </a:p>
          <a:p>
            <a:pPr algn="r"/>
            <a:r>
              <a:rPr lang="en-US" sz="5950" b="1" kern="0" spc="-455" dirty="0" smtClean="0">
                <a:solidFill>
                  <a:schemeClr val="tx1"/>
                </a:solidFill>
                <a:latin typeface="Georgia" panose="02040502050405020303" pitchFamily="18" charset="0"/>
              </a:rPr>
              <a:t>For listening </a:t>
            </a:r>
            <a:endParaRPr lang="en-US" sz="5950" b="1" kern="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86" y="2781300"/>
            <a:ext cx="4419600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273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Georgia</vt:lpstr>
      <vt:lpstr>Trebuchet MS</vt:lpstr>
      <vt:lpstr>Office Theme</vt:lpstr>
      <vt:lpstr>PowerPoint Presentation</vt:lpstr>
      <vt:lpstr>PowerPoint Presentation</vt:lpstr>
      <vt:lpstr>Lợi Ích  Sử dụng mạng xã hội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positive effects of</dc:title>
  <dc:creator>InSane</dc:creator>
  <cp:keywords>DAFSQ1MaLbk,BAEfOrXTdB4</cp:keywords>
  <cp:lastModifiedBy>Hai Nguyen</cp:lastModifiedBy>
  <cp:revision>22</cp:revision>
  <dcterms:created xsi:type="dcterms:W3CDTF">2022-11-18T03:28:41Z</dcterms:created>
  <dcterms:modified xsi:type="dcterms:W3CDTF">2022-11-18T09:18:23Z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2022-11-18T00:00:00Z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2022-11-18T00:00:00Z</vt:filetime>
  </property>
</Properties>
</file>