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7" r:id="rId2"/>
    <p:sldId id="267" r:id="rId3"/>
    <p:sldId id="270" r:id="rId4"/>
    <p:sldId id="268" r:id="rId5"/>
    <p:sldId id="269" r:id="rId6"/>
    <p:sldId id="258" r:id="rId7"/>
    <p:sldId id="259" r:id="rId8"/>
    <p:sldId id="260" r:id="rId9"/>
    <p:sldId id="276" r:id="rId10"/>
    <p:sldId id="271" r:id="rId11"/>
    <p:sldId id="261" r:id="rId12"/>
    <p:sldId id="262" r:id="rId13"/>
    <p:sldId id="263" r:id="rId14"/>
    <p:sldId id="264" r:id="rId15"/>
    <p:sldId id="265" r:id="rId16"/>
    <p:sldId id="266" r:id="rId17"/>
    <p:sldId id="272" r:id="rId18"/>
    <p:sldId id="283" r:id="rId19"/>
    <p:sldId id="273" r:id="rId20"/>
    <p:sldId id="274" r:id="rId21"/>
    <p:sldId id="275" r:id="rId22"/>
    <p:sldId id="277" r:id="rId23"/>
    <p:sldId id="280" r:id="rId24"/>
    <p:sldId id="278" r:id="rId25"/>
    <p:sldId id="279"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5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Congruent</c:v>
                </c:pt>
              </c:strCache>
            </c:strRef>
          </c:tx>
          <c:invertIfNegative val="0"/>
          <c:cat>
            <c:strRef>
              <c:f>Sheet1!$A$2:$A$4</c:f>
              <c:strCache>
                <c:ptCount val="3"/>
                <c:pt idx="0">
                  <c:v>Nose</c:v>
                </c:pt>
                <c:pt idx="1">
                  <c:v>Eyes</c:v>
                </c:pt>
                <c:pt idx="2">
                  <c:v>Forehead</c:v>
                </c:pt>
              </c:strCache>
            </c:strRef>
          </c:cat>
          <c:val>
            <c:numRef>
              <c:f>Sheet1!$B$2:$B$4</c:f>
              <c:numCache>
                <c:formatCode>General</c:formatCode>
                <c:ptCount val="3"/>
                <c:pt idx="0">
                  <c:v>315.0</c:v>
                </c:pt>
                <c:pt idx="1">
                  <c:v>325.0</c:v>
                </c:pt>
                <c:pt idx="2">
                  <c:v>340.0</c:v>
                </c:pt>
              </c:numCache>
            </c:numRef>
          </c:val>
        </c:ser>
        <c:ser>
          <c:idx val="1"/>
          <c:order val="1"/>
          <c:tx>
            <c:strRef>
              <c:f>Sheet1!$C$1</c:f>
              <c:strCache>
                <c:ptCount val="1"/>
                <c:pt idx="0">
                  <c:v>Incongruent</c:v>
                </c:pt>
              </c:strCache>
            </c:strRef>
          </c:tx>
          <c:invertIfNegative val="0"/>
          <c:cat>
            <c:strRef>
              <c:f>Sheet1!$A$2:$A$4</c:f>
              <c:strCache>
                <c:ptCount val="3"/>
                <c:pt idx="0">
                  <c:v>Nose</c:v>
                </c:pt>
                <c:pt idx="1">
                  <c:v>Eyes</c:v>
                </c:pt>
                <c:pt idx="2">
                  <c:v>Forehead</c:v>
                </c:pt>
              </c:strCache>
            </c:strRef>
          </c:cat>
          <c:val>
            <c:numRef>
              <c:f>Sheet1!$C$2:$C$4</c:f>
              <c:numCache>
                <c:formatCode>General</c:formatCode>
                <c:ptCount val="3"/>
                <c:pt idx="0">
                  <c:v>420.0</c:v>
                </c:pt>
                <c:pt idx="1">
                  <c:v>375.0</c:v>
                </c:pt>
                <c:pt idx="2">
                  <c:v>342.0</c:v>
                </c:pt>
              </c:numCache>
            </c:numRef>
          </c:val>
        </c:ser>
        <c:dLbls>
          <c:showLegendKey val="0"/>
          <c:showVal val="0"/>
          <c:showCatName val="0"/>
          <c:showSerName val="0"/>
          <c:showPercent val="0"/>
          <c:showBubbleSize val="0"/>
        </c:dLbls>
        <c:gapWidth val="150"/>
        <c:axId val="2115917928"/>
        <c:axId val="2115920904"/>
      </c:barChart>
      <c:catAx>
        <c:axId val="2115917928"/>
        <c:scaling>
          <c:orientation val="minMax"/>
        </c:scaling>
        <c:delete val="0"/>
        <c:axPos val="b"/>
        <c:majorTickMark val="out"/>
        <c:minorTickMark val="none"/>
        <c:tickLblPos val="nextTo"/>
        <c:crossAx val="2115920904"/>
        <c:crosses val="autoZero"/>
        <c:auto val="1"/>
        <c:lblAlgn val="ctr"/>
        <c:lblOffset val="100"/>
        <c:noMultiLvlLbl val="0"/>
      </c:catAx>
      <c:valAx>
        <c:axId val="2115920904"/>
        <c:scaling>
          <c:orientation val="minMax"/>
          <c:min val="200.0"/>
        </c:scaling>
        <c:delete val="0"/>
        <c:axPos val="l"/>
        <c:majorGridlines/>
        <c:title>
          <c:tx>
            <c:rich>
              <a:bodyPr rot="0" vert="horz"/>
              <a:lstStyle/>
              <a:p>
                <a:pPr>
                  <a:defRPr/>
                </a:pPr>
                <a:r>
                  <a:rPr lang="en-US" dirty="0" smtClean="0"/>
                  <a:t>Mean RT</a:t>
                </a:r>
                <a:endParaRPr lang="en-US" dirty="0"/>
              </a:p>
            </c:rich>
          </c:tx>
          <c:layout/>
          <c:overlay val="0"/>
        </c:title>
        <c:numFmt formatCode="General" sourceLinked="1"/>
        <c:majorTickMark val="out"/>
        <c:minorTickMark val="none"/>
        <c:tickLblPos val="nextTo"/>
        <c:crossAx val="211591792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CA70EF-A43B-0A48-8EFD-A285CFFDB723}" type="datetimeFigureOut">
              <a:rPr lang="en-US" smtClean="0"/>
              <a:t>5/1/15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DEC52-4889-F346-8672-66FE3F38611B}" type="slidenum">
              <a:rPr lang="en-US" smtClean="0"/>
              <a:t>‹#›</a:t>
            </a:fld>
            <a:endParaRPr lang="en-US"/>
          </a:p>
        </p:txBody>
      </p:sp>
    </p:spTree>
    <p:extLst>
      <p:ext uri="{BB962C8B-B14F-4D97-AF65-F5344CB8AC3E}">
        <p14:creationId xmlns:p14="http://schemas.microsoft.com/office/powerpoint/2010/main" val="11756365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a:t>
            </a:r>
            <a:r>
              <a:rPr lang="en-US" baseline="0" dirty="0" smtClean="0"/>
              <a:t> background on implicit measures of racial attitudes</a:t>
            </a:r>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2</a:t>
            </a:fld>
            <a:endParaRPr lang="en-US"/>
          </a:p>
        </p:txBody>
      </p:sp>
    </p:spTree>
    <p:extLst>
      <p:ext uri="{BB962C8B-B14F-4D97-AF65-F5344CB8AC3E}">
        <p14:creationId xmlns:p14="http://schemas.microsoft.com/office/powerpoint/2010/main" val="3307993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14</a:t>
            </a:fld>
            <a:endParaRPr lang="en-US"/>
          </a:p>
        </p:txBody>
      </p:sp>
    </p:spTree>
    <p:extLst>
      <p:ext uri="{BB962C8B-B14F-4D97-AF65-F5344CB8AC3E}">
        <p14:creationId xmlns:p14="http://schemas.microsoft.com/office/powerpoint/2010/main" val="906585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MENTION RECOGNITION BLOCK</a:t>
            </a:r>
          </a:p>
          <a:p>
            <a:endParaRPr lang="en-US" baseline="0" dirty="0" smtClean="0"/>
          </a:p>
          <a:p>
            <a:r>
              <a:rPr lang="en-US" baseline="0" dirty="0" smtClean="0"/>
              <a:t>Each of the 24 faces from block 2 was presented, along with 24 new faces</a:t>
            </a:r>
          </a:p>
          <a:p>
            <a:r>
              <a:rPr lang="en-US" baseline="0" dirty="0" smtClean="0"/>
              <a:t>Just had to indicate whether they recognized the face or not</a:t>
            </a:r>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15</a:t>
            </a:fld>
            <a:endParaRPr lang="en-US"/>
          </a:p>
        </p:txBody>
      </p:sp>
    </p:spTree>
    <p:extLst>
      <p:ext uri="{BB962C8B-B14F-4D97-AF65-F5344CB8AC3E}">
        <p14:creationId xmlns:p14="http://schemas.microsoft.com/office/powerpoint/2010/main" val="80318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16</a:t>
            </a:fld>
            <a:endParaRPr lang="en-US"/>
          </a:p>
        </p:txBody>
      </p:sp>
    </p:spTree>
    <p:extLst>
      <p:ext uri="{BB962C8B-B14F-4D97-AF65-F5344CB8AC3E}">
        <p14:creationId xmlns:p14="http://schemas.microsoft.com/office/powerpoint/2010/main" val="8031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a:t>
            </a:r>
            <a:r>
              <a:rPr lang="en-US" baseline="0" dirty="0" smtClean="0"/>
              <a:t> background on implicit measures of racial attitudes</a:t>
            </a:r>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17</a:t>
            </a:fld>
            <a:endParaRPr lang="en-US"/>
          </a:p>
        </p:txBody>
      </p:sp>
    </p:spTree>
    <p:extLst>
      <p:ext uri="{BB962C8B-B14F-4D97-AF65-F5344CB8AC3E}">
        <p14:creationId xmlns:p14="http://schemas.microsoft.com/office/powerpoint/2010/main" val="330799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27 subjects</a:t>
            </a:r>
          </a:p>
          <a:p>
            <a:pPr lvl="1"/>
            <a:r>
              <a:rPr lang="en-US" dirty="0" smtClean="0"/>
              <a:t>2 excluded </a:t>
            </a:r>
          </a:p>
          <a:p>
            <a:pPr lvl="1"/>
            <a:r>
              <a:rPr lang="en-US" dirty="0" smtClean="0"/>
              <a:t>Demographics: gender, race</a:t>
            </a:r>
          </a:p>
          <a:p>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18</a:t>
            </a:fld>
            <a:endParaRPr lang="en-US"/>
          </a:p>
        </p:txBody>
      </p:sp>
    </p:spTree>
    <p:extLst>
      <p:ext uri="{BB962C8B-B14F-4D97-AF65-F5344CB8AC3E}">
        <p14:creationId xmlns:p14="http://schemas.microsoft.com/office/powerpoint/2010/main" val="196682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27 subjects</a:t>
            </a:r>
          </a:p>
          <a:p>
            <a:pPr lvl="1"/>
            <a:r>
              <a:rPr lang="en-US" dirty="0" smtClean="0"/>
              <a:t>2 excluded </a:t>
            </a:r>
          </a:p>
          <a:p>
            <a:pPr lvl="1"/>
            <a:r>
              <a:rPr lang="en-US" dirty="0" smtClean="0"/>
              <a:t>Don’t have demographics</a:t>
            </a:r>
          </a:p>
          <a:p>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19</a:t>
            </a:fld>
            <a:endParaRPr lang="en-US"/>
          </a:p>
        </p:txBody>
      </p:sp>
    </p:spTree>
    <p:extLst>
      <p:ext uri="{BB962C8B-B14F-4D97-AF65-F5344CB8AC3E}">
        <p14:creationId xmlns:p14="http://schemas.microsoft.com/office/powerpoint/2010/main" val="1966827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a:t>
            </a:r>
            <a:r>
              <a:rPr lang="en-US" baseline="0" dirty="0" smtClean="0"/>
              <a:t> background on implicit measures of racial attitudes</a:t>
            </a:r>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20</a:t>
            </a:fld>
            <a:endParaRPr lang="en-US"/>
          </a:p>
        </p:txBody>
      </p:sp>
    </p:spTree>
    <p:extLst>
      <p:ext uri="{BB962C8B-B14F-4D97-AF65-F5344CB8AC3E}">
        <p14:creationId xmlns:p14="http://schemas.microsoft.com/office/powerpoint/2010/main" val="3307993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a:t>
            </a:r>
            <a:r>
              <a:rPr lang="en-US" baseline="0" dirty="0" smtClean="0"/>
              <a:t> background on implicit measures of racial attitudes</a:t>
            </a:r>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23</a:t>
            </a:fld>
            <a:endParaRPr lang="en-US"/>
          </a:p>
        </p:txBody>
      </p:sp>
    </p:spTree>
    <p:extLst>
      <p:ext uri="{BB962C8B-B14F-4D97-AF65-F5344CB8AC3E}">
        <p14:creationId xmlns:p14="http://schemas.microsoft.com/office/powerpoint/2010/main" val="3307993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a:t>
            </a:r>
            <a:r>
              <a:rPr lang="en-US" baseline="0" dirty="0" smtClean="0"/>
              <a:t> background on implicit measures of racial attitudes</a:t>
            </a:r>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26</a:t>
            </a:fld>
            <a:endParaRPr lang="en-US"/>
          </a:p>
        </p:txBody>
      </p:sp>
    </p:spTree>
    <p:extLst>
      <p:ext uri="{BB962C8B-B14F-4D97-AF65-F5344CB8AC3E}">
        <p14:creationId xmlns:p14="http://schemas.microsoft.com/office/powerpoint/2010/main" val="330799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a:t>
            </a:r>
            <a:r>
              <a:rPr lang="en-US" baseline="0" dirty="0" smtClean="0"/>
              <a:t> background on implicit measures of racial attitudes</a:t>
            </a:r>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3</a:t>
            </a:fld>
            <a:endParaRPr lang="en-US"/>
          </a:p>
        </p:txBody>
      </p:sp>
    </p:spTree>
    <p:extLst>
      <p:ext uri="{BB962C8B-B14F-4D97-AF65-F5344CB8AC3E}">
        <p14:creationId xmlns:p14="http://schemas.microsoft.com/office/powerpoint/2010/main" val="3307993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defTabSz="448650">
              <a:defRPr/>
            </a:pPr>
            <a:r>
              <a:rPr lang="en-US" dirty="0" smtClean="0"/>
              <a:t>Sequential</a:t>
            </a:r>
            <a:r>
              <a:rPr lang="en-US" baseline="0" dirty="0" smtClean="0"/>
              <a:t> priming refers to paradigms where a prime is presented, followed by a target, and the extent to which they are congruent on some dimension, whether it’s valence or some semantic link, facilitates the response to the target.</a:t>
            </a:r>
          </a:p>
          <a:p>
            <a:pPr defTabSz="448650">
              <a:defRPr/>
            </a:pPr>
            <a:endParaRPr lang="en-US" baseline="0" dirty="0" smtClean="0"/>
          </a:p>
          <a:p>
            <a:r>
              <a:rPr lang="en-US" dirty="0" smtClean="0"/>
              <a:t>Moors,</a:t>
            </a:r>
            <a:r>
              <a:rPr lang="en-US" baseline="0" dirty="0" smtClean="0"/>
              <a:t> </a:t>
            </a:r>
            <a:r>
              <a:rPr lang="en-US" baseline="0" dirty="0" err="1" smtClean="0"/>
              <a:t>Spruyt</a:t>
            </a:r>
            <a:r>
              <a:rPr lang="en-US" baseline="0" dirty="0" smtClean="0"/>
              <a:t> and De </a:t>
            </a:r>
            <a:r>
              <a:rPr lang="en-US" baseline="0" dirty="0" err="1" smtClean="0"/>
              <a:t>Houwer</a:t>
            </a:r>
            <a:r>
              <a:rPr lang="en-US" baseline="0" dirty="0" smtClean="0"/>
              <a:t> attribute the priming effect into two process, which they call Process I and Process II</a:t>
            </a:r>
          </a:p>
          <a:p>
            <a:endParaRPr lang="en-US" dirty="0" smtClean="0"/>
          </a:p>
          <a:p>
            <a:endParaRPr lang="en-US" dirty="0" smtClean="0"/>
          </a:p>
          <a:p>
            <a:r>
              <a:rPr lang="en-US" dirty="0" smtClean="0"/>
              <a:t>Priming effects</a:t>
            </a:r>
            <a:r>
              <a:rPr lang="en-US" baseline="0" dirty="0" smtClean="0"/>
              <a:t> assume that this is generally what’s happening: that the presentation of a stimulus automatically activates a representation of that concept in memory, which then leads observable behaviors (such as faster reaction times)</a:t>
            </a:r>
          </a:p>
          <a:p>
            <a:endParaRPr lang="en-US" dirty="0" smtClean="0"/>
          </a:p>
          <a:p>
            <a:r>
              <a:rPr lang="en-US" dirty="0" smtClean="0"/>
              <a:t>In</a:t>
            </a:r>
            <a:r>
              <a:rPr lang="en-US" baseline="0" dirty="0" smtClean="0"/>
              <a:t> social psychology, this paradigm is incredibly useful because it gives us a way to measure attitude activation by measuring observable behavior, so we can look at conditions under which certain attitudes are activated, or what kinds are activated in response to various stimuli.</a:t>
            </a:r>
          </a:p>
          <a:p>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6</a:t>
            </a:fld>
            <a:endParaRPr lang="en-US"/>
          </a:p>
        </p:txBody>
      </p:sp>
    </p:spTree>
    <p:extLst>
      <p:ext uri="{BB962C8B-B14F-4D97-AF65-F5344CB8AC3E}">
        <p14:creationId xmlns:p14="http://schemas.microsoft.com/office/powerpoint/2010/main" val="255199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research has been done</a:t>
            </a:r>
            <a:r>
              <a:rPr lang="en-US" baseline="0" dirty="0" smtClean="0"/>
              <a:t> that focuses on Process II and how the activation of an attitude facilitates a “congruent” response</a:t>
            </a:r>
          </a:p>
          <a:p>
            <a:pPr marL="168244" indent="-168244">
              <a:buFontTx/>
              <a:buChar char="-"/>
            </a:pPr>
            <a:endParaRPr lang="en-US" baseline="0" dirty="0" smtClean="0"/>
          </a:p>
          <a:p>
            <a:r>
              <a:rPr lang="en-US" baseline="0" dirty="0" smtClean="0"/>
              <a:t>Spreading activation</a:t>
            </a:r>
          </a:p>
          <a:p>
            <a:pPr marL="168244" indent="-168244">
              <a:buFontTx/>
              <a:buChar char="-"/>
            </a:pPr>
            <a:r>
              <a:rPr lang="en-US" baseline="0" dirty="0" smtClean="0"/>
              <a:t>Activation of mental representation of prime spreads to related concepts, which facilitates responses since those concepts are already activated</a:t>
            </a:r>
          </a:p>
          <a:p>
            <a:pPr marL="168244" indent="-168244">
              <a:buFontTx/>
              <a:buChar char="-"/>
            </a:pPr>
            <a:endParaRPr lang="en-US" baseline="0" dirty="0" smtClean="0"/>
          </a:p>
          <a:p>
            <a:r>
              <a:rPr lang="en-US" baseline="0" dirty="0" smtClean="0"/>
              <a:t>Response selection (especially in experimental paradigms with limited number of responses)</a:t>
            </a:r>
          </a:p>
          <a:p>
            <a:pPr marL="168244" indent="-168244">
              <a:buFontTx/>
              <a:buChar char="-"/>
            </a:pPr>
            <a:r>
              <a:rPr lang="en-US" baseline="0" dirty="0" smtClean="0"/>
              <a:t>Response mapping/conflict</a:t>
            </a:r>
          </a:p>
          <a:p>
            <a:pPr marL="168244" indent="-168244">
              <a:buFontTx/>
              <a:buChar char="-"/>
            </a:pPr>
            <a:r>
              <a:rPr lang="en-US" baseline="0" dirty="0" smtClean="0"/>
              <a:t>Illustrated by contrast effect research</a:t>
            </a:r>
          </a:p>
          <a:p>
            <a:pPr marL="168244" indent="-168244">
              <a:buFontTx/>
              <a:buChar char="-"/>
            </a:pPr>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7</a:t>
            </a:fld>
            <a:endParaRPr lang="en-US"/>
          </a:p>
        </p:txBody>
      </p:sp>
    </p:spTree>
    <p:extLst>
      <p:ext uri="{BB962C8B-B14F-4D97-AF65-F5344CB8AC3E}">
        <p14:creationId xmlns:p14="http://schemas.microsoft.com/office/powerpoint/2010/main" val="8031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`Jon Freeman and </a:t>
            </a:r>
            <a:r>
              <a:rPr lang="en-US" dirty="0" err="1" smtClean="0"/>
              <a:t>Nalini</a:t>
            </a:r>
            <a:r>
              <a:rPr lang="en-US" baseline="0" dirty="0" smtClean="0"/>
              <a:t> </a:t>
            </a:r>
            <a:r>
              <a:rPr lang="en-US" baseline="0" dirty="0" err="1" smtClean="0"/>
              <a:t>Ambady</a:t>
            </a:r>
            <a:r>
              <a:rPr lang="en-US" baseline="0" dirty="0" smtClean="0"/>
              <a:t> have proposed a dynamic interactive model of person construal that suggests lower order perceptual features interact with high order cognitions in activating attitudes, especially social categories</a:t>
            </a:r>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8</a:t>
            </a:fld>
            <a:endParaRPr lang="en-US"/>
          </a:p>
        </p:txBody>
      </p:sp>
    </p:spTree>
    <p:extLst>
      <p:ext uri="{BB962C8B-B14F-4D97-AF65-F5344CB8AC3E}">
        <p14:creationId xmlns:p14="http://schemas.microsoft.com/office/powerpoint/2010/main" val="8031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a:t>
            </a:r>
            <a:r>
              <a:rPr lang="en-US" baseline="0" dirty="0" smtClean="0"/>
              <a:t> background on implicit measures of racial attitudes</a:t>
            </a:r>
            <a:endParaRPr lang="en-US" dirty="0"/>
          </a:p>
        </p:txBody>
      </p:sp>
      <p:sp>
        <p:nvSpPr>
          <p:cNvPr id="4" name="Slide Number Placeholder 3"/>
          <p:cNvSpPr>
            <a:spLocks noGrp="1"/>
          </p:cNvSpPr>
          <p:nvPr>
            <p:ph type="sldNum" sz="quarter" idx="10"/>
          </p:nvPr>
        </p:nvSpPr>
        <p:spPr/>
        <p:txBody>
          <a:bodyPr/>
          <a:lstStyle/>
          <a:p>
            <a:fld id="{71BDEC52-4889-F346-8672-66FE3F38611B}" type="slidenum">
              <a:rPr lang="en-US" smtClean="0"/>
              <a:t>10</a:t>
            </a:fld>
            <a:endParaRPr lang="en-US"/>
          </a:p>
        </p:txBody>
      </p:sp>
    </p:spTree>
    <p:extLst>
      <p:ext uri="{BB962C8B-B14F-4D97-AF65-F5344CB8AC3E}">
        <p14:creationId xmlns:p14="http://schemas.microsoft.com/office/powerpoint/2010/main" val="330799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Photos were color</a:t>
            </a:r>
          </a:p>
          <a:p>
            <a:endParaRPr lang="en-US" dirty="0" smtClean="0"/>
          </a:p>
          <a:p>
            <a:r>
              <a:rPr lang="en-US" dirty="0" smtClean="0"/>
              <a:t>Prime</a:t>
            </a:r>
            <a:r>
              <a:rPr lang="en-US" baseline="0" dirty="0" smtClean="0"/>
              <a:t> presented for 315 </a:t>
            </a:r>
            <a:r>
              <a:rPr lang="en-US" baseline="0" dirty="0" err="1" smtClean="0"/>
              <a:t>ms</a:t>
            </a:r>
            <a:endParaRPr lang="en-US" baseline="0" dirty="0" smtClean="0"/>
          </a:p>
          <a:p>
            <a:endParaRPr lang="en-US" baseline="0" dirty="0" smtClean="0"/>
          </a:p>
          <a:p>
            <a:r>
              <a:rPr lang="en-US" baseline="0" dirty="0" smtClean="0"/>
              <a:t>135 </a:t>
            </a:r>
            <a:r>
              <a:rPr lang="en-US" baseline="0" dirty="0" err="1" smtClean="0"/>
              <a:t>ms</a:t>
            </a:r>
            <a:r>
              <a:rPr lang="en-US" baseline="0" dirty="0" smtClean="0"/>
              <a:t> before target (450 SOA)</a:t>
            </a:r>
          </a:p>
          <a:p>
            <a:endParaRPr lang="en-US" baseline="0" dirty="0" smtClean="0"/>
          </a:p>
          <a:p>
            <a:r>
              <a:rPr lang="en-US" baseline="0" dirty="0" smtClean="0"/>
              <a:t>Embedded within an elaborate 5 block task, in order to disguise the racial nature of the task</a:t>
            </a:r>
          </a:p>
          <a:p>
            <a:endParaRPr lang="en-US" baseline="0" dirty="0" smtClean="0"/>
          </a:p>
          <a:p>
            <a:r>
              <a:rPr lang="en-US" baseline="0" dirty="0" smtClean="0"/>
              <a:t>In the interest of time, I cut it down to 3 blocks: practice block, priming block, and recognition block</a:t>
            </a:r>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11</a:t>
            </a:fld>
            <a:endParaRPr lang="en-US"/>
          </a:p>
        </p:txBody>
      </p:sp>
    </p:spTree>
    <p:extLst>
      <p:ext uri="{BB962C8B-B14F-4D97-AF65-F5344CB8AC3E}">
        <p14:creationId xmlns:p14="http://schemas.microsoft.com/office/powerpoint/2010/main" val="32939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12</a:t>
            </a:fld>
            <a:endParaRPr lang="en-US"/>
          </a:p>
        </p:txBody>
      </p:sp>
    </p:spTree>
    <p:extLst>
      <p:ext uri="{BB962C8B-B14F-4D97-AF65-F5344CB8AC3E}">
        <p14:creationId xmlns:p14="http://schemas.microsoft.com/office/powerpoint/2010/main" val="32939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DD194-2C89-1B4E-A410-E95604CA977A}" type="slidenum">
              <a:rPr lang="en-US" smtClean="0"/>
              <a:t>13</a:t>
            </a:fld>
            <a:endParaRPr lang="en-US"/>
          </a:p>
        </p:txBody>
      </p:sp>
    </p:spTree>
    <p:extLst>
      <p:ext uri="{BB962C8B-B14F-4D97-AF65-F5344CB8AC3E}">
        <p14:creationId xmlns:p14="http://schemas.microsoft.com/office/powerpoint/2010/main" val="90658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19B52C-2515-C041-9030-67B13924BC0E}" type="datetimeFigureOut">
              <a:rPr lang="en-US" smtClean="0"/>
              <a:t>5/1/15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9B52C-2515-C041-9030-67B13924BC0E}" type="datetimeFigureOut">
              <a:rPr lang="en-US" smtClean="0"/>
              <a:t>5/1/15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9B52C-2515-C041-9030-67B13924BC0E}" type="datetimeFigureOut">
              <a:rPr lang="en-US" smtClean="0"/>
              <a:t>5/1/15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9B52C-2515-C041-9030-67B13924BC0E}" type="datetimeFigureOut">
              <a:rPr lang="en-US" smtClean="0"/>
              <a:t>5/1/15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9B52C-2515-C041-9030-67B13924BC0E}" type="datetimeFigureOut">
              <a:rPr lang="en-US" smtClean="0"/>
              <a:t>5/1/15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19B52C-2515-C041-9030-67B13924BC0E}" type="datetimeFigureOut">
              <a:rPr lang="en-US" smtClean="0"/>
              <a:t>5/1/15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9B52C-2515-C041-9030-67B13924BC0E}" type="datetimeFigureOut">
              <a:rPr lang="en-US" smtClean="0"/>
              <a:t>5/1/15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9B52C-2515-C041-9030-67B13924BC0E}" type="datetimeFigureOut">
              <a:rPr lang="en-US" smtClean="0"/>
              <a:t>5/1/15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9B52C-2515-C041-9030-67B13924BC0E}" type="datetimeFigureOut">
              <a:rPr lang="en-US" smtClean="0"/>
              <a:t>5/1/15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8E0DBA-F3AD-F844-B3E2-BB7A649ACB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9B52C-2515-C041-9030-67B13924BC0E}" type="datetimeFigureOut">
              <a:rPr lang="en-US" smtClean="0"/>
              <a:t>5/1/15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E0DBA-F3AD-F844-B3E2-BB7A649ACBC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019B52C-2515-C041-9030-67B13924BC0E}" type="datetimeFigureOut">
              <a:rPr lang="en-US" smtClean="0"/>
              <a:t>5/1/15</a:t>
            </a:fld>
            <a:endParaRPr lang="en-US"/>
          </a:p>
        </p:txBody>
      </p:sp>
      <p:sp>
        <p:nvSpPr>
          <p:cNvPr id="9" name="Slide Number Placeholder 8"/>
          <p:cNvSpPr>
            <a:spLocks noGrp="1"/>
          </p:cNvSpPr>
          <p:nvPr>
            <p:ph type="sldNum" sz="quarter" idx="11"/>
          </p:nvPr>
        </p:nvSpPr>
        <p:spPr/>
        <p:txBody>
          <a:bodyPr/>
          <a:lstStyle/>
          <a:p>
            <a:fld id="{3C8E0DBA-F3AD-F844-B3E2-BB7A649ACBC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C8E0DBA-F3AD-F844-B3E2-BB7A649ACBC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019B52C-2515-C041-9030-67B13924BC0E}" type="datetimeFigureOut">
              <a:rPr lang="en-US" smtClean="0"/>
              <a:t>5/1/15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activation and control of racial attitudes</a:t>
            </a:r>
            <a:endParaRPr lang="en-US" dirty="0"/>
          </a:p>
        </p:txBody>
      </p:sp>
      <p:sp>
        <p:nvSpPr>
          <p:cNvPr id="3" name="Subtitle 2"/>
          <p:cNvSpPr>
            <a:spLocks noGrp="1"/>
          </p:cNvSpPr>
          <p:nvPr>
            <p:ph type="subTitle" idx="1"/>
          </p:nvPr>
        </p:nvSpPr>
        <p:spPr/>
        <p:txBody>
          <a:bodyPr>
            <a:normAutofit lnSpcReduction="10000"/>
          </a:bodyPr>
          <a:lstStyle/>
          <a:p>
            <a:r>
              <a:rPr lang="en-US" dirty="0" smtClean="0"/>
              <a:t>Hannah Volpert</a:t>
            </a:r>
          </a:p>
          <a:p>
            <a:r>
              <a:rPr lang="en-US" dirty="0" smtClean="0"/>
              <a:t>SPAM presentation</a:t>
            </a:r>
          </a:p>
          <a:p>
            <a:r>
              <a:rPr lang="en-US" dirty="0" smtClean="0"/>
              <a:t>5.8.15</a:t>
            </a:r>
            <a:endParaRPr lang="en-US" dirty="0"/>
          </a:p>
        </p:txBody>
      </p:sp>
    </p:spTree>
    <p:extLst>
      <p:ext uri="{BB962C8B-B14F-4D97-AF65-F5344CB8AC3E}">
        <p14:creationId xmlns:p14="http://schemas.microsoft.com/office/powerpoint/2010/main" val="36159988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912"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Theoretical background</a:t>
            </a:r>
            <a:endParaRPr lang="en-US" dirty="0">
              <a:solidFill>
                <a:schemeClr val="tx1"/>
              </a:solidFill>
            </a:endParaRPr>
          </a:p>
        </p:txBody>
      </p:sp>
      <p:sp>
        <p:nvSpPr>
          <p:cNvPr id="5" name="Rectangle 4"/>
          <p:cNvSpPr/>
          <p:nvPr/>
        </p:nvSpPr>
        <p:spPr>
          <a:xfrm>
            <a:off x="1968440" y="2730143"/>
            <a:ext cx="1353128" cy="8783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2F2B20"/>
                </a:solidFill>
              </a:rPr>
              <a:t>Method</a:t>
            </a:r>
            <a:endParaRPr lang="en-US" dirty="0">
              <a:solidFill>
                <a:srgbClr val="2F2B20"/>
              </a:solidFill>
            </a:endParaRPr>
          </a:p>
        </p:txBody>
      </p:sp>
      <p:sp>
        <p:nvSpPr>
          <p:cNvPr id="6" name="Rectangle 5"/>
          <p:cNvSpPr/>
          <p:nvPr/>
        </p:nvSpPr>
        <p:spPr>
          <a:xfrm>
            <a:off x="3473968"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Data collected in the fall</a:t>
            </a:r>
            <a:endParaRPr lang="en-US" dirty="0">
              <a:solidFill>
                <a:srgbClr val="2F2B20"/>
              </a:solidFill>
            </a:endParaRPr>
          </a:p>
        </p:txBody>
      </p:sp>
      <p:sp>
        <p:nvSpPr>
          <p:cNvPr id="7" name="Rectangle 6"/>
          <p:cNvSpPr/>
          <p:nvPr/>
        </p:nvSpPr>
        <p:spPr>
          <a:xfrm>
            <a:off x="4967640"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Data collected in the spring</a:t>
            </a:r>
            <a:endParaRPr lang="en-US" dirty="0">
              <a:solidFill>
                <a:srgbClr val="2F2B20"/>
              </a:solidFill>
            </a:endParaRPr>
          </a:p>
        </p:txBody>
      </p:sp>
      <p:sp>
        <p:nvSpPr>
          <p:cNvPr id="8" name="Rectangle 7"/>
          <p:cNvSpPr/>
          <p:nvPr/>
        </p:nvSpPr>
        <p:spPr>
          <a:xfrm>
            <a:off x="6473168"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New directions</a:t>
            </a:r>
            <a:endParaRPr lang="en-US" dirty="0">
              <a:solidFill>
                <a:srgbClr val="2F2B20"/>
              </a:solidFill>
            </a:endParaRPr>
          </a:p>
        </p:txBody>
      </p:sp>
      <p:sp>
        <p:nvSpPr>
          <p:cNvPr id="9" name="Rectangle 8"/>
          <p:cNvSpPr/>
          <p:nvPr/>
        </p:nvSpPr>
        <p:spPr>
          <a:xfrm>
            <a:off x="3438358" y="4140782"/>
            <a:ext cx="1493672"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Feedback appreciated!</a:t>
            </a:r>
            <a:endParaRPr lang="en-US" dirty="0">
              <a:solidFill>
                <a:srgbClr val="2F2B20"/>
              </a:solidFill>
            </a:endParaRPr>
          </a:p>
        </p:txBody>
      </p:sp>
    </p:spTree>
    <p:extLst>
      <p:ext uri="{BB962C8B-B14F-4D97-AF65-F5344CB8AC3E}">
        <p14:creationId xmlns:p14="http://schemas.microsoft.com/office/powerpoint/2010/main" val="20505022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858" y="122581"/>
            <a:ext cx="7031693" cy="584776"/>
          </a:xfrm>
          <a:prstGeom prst="rect">
            <a:avLst/>
          </a:prstGeom>
          <a:noFill/>
        </p:spPr>
        <p:txBody>
          <a:bodyPr wrap="none" rtlCol="0">
            <a:spAutoFit/>
          </a:bodyPr>
          <a:lstStyle/>
          <a:p>
            <a:r>
              <a:rPr lang="en-US" sz="3200" dirty="0" smtClean="0"/>
              <a:t>Fazio, Jackson, </a:t>
            </a:r>
            <a:r>
              <a:rPr lang="en-US" sz="3200" dirty="0" err="1" smtClean="0"/>
              <a:t>Dunton</a:t>
            </a:r>
            <a:r>
              <a:rPr lang="en-US" sz="3200" dirty="0" smtClean="0"/>
              <a:t> &amp; Williams (1995)</a:t>
            </a:r>
            <a:endParaRPr lang="en-US" sz="3200" dirty="0"/>
          </a:p>
        </p:txBody>
      </p:sp>
      <p:pic>
        <p:nvPicPr>
          <p:cNvPr id="5" name="Picture 4"/>
          <p:cNvPicPr>
            <a:picLocks noChangeAspect="1"/>
          </p:cNvPicPr>
          <p:nvPr/>
        </p:nvPicPr>
        <p:blipFill>
          <a:blip r:embed="rId3"/>
          <a:stretch>
            <a:fillRect/>
          </a:stretch>
        </p:blipFill>
        <p:spPr>
          <a:xfrm>
            <a:off x="3585253" y="707356"/>
            <a:ext cx="1959614" cy="2946769"/>
          </a:xfrm>
          <a:prstGeom prst="rect">
            <a:avLst/>
          </a:prstGeom>
        </p:spPr>
      </p:pic>
      <p:pic>
        <p:nvPicPr>
          <p:cNvPr id="6" name="Picture 5"/>
          <p:cNvPicPr>
            <a:picLocks noChangeAspect="1"/>
          </p:cNvPicPr>
          <p:nvPr/>
        </p:nvPicPr>
        <p:blipFill>
          <a:blip r:embed="rId4"/>
          <a:stretch>
            <a:fillRect/>
          </a:stretch>
        </p:blipFill>
        <p:spPr>
          <a:xfrm>
            <a:off x="3585253" y="3756341"/>
            <a:ext cx="1959614" cy="2939422"/>
          </a:xfrm>
          <a:prstGeom prst="rect">
            <a:avLst/>
          </a:prstGeom>
        </p:spPr>
      </p:pic>
      <p:sp>
        <p:nvSpPr>
          <p:cNvPr id="7" name="Right Arrow 6"/>
          <p:cNvSpPr/>
          <p:nvPr/>
        </p:nvSpPr>
        <p:spPr>
          <a:xfrm>
            <a:off x="2416188" y="3404986"/>
            <a:ext cx="88402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70373" y="3035953"/>
            <a:ext cx="1998012" cy="15644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F2B20"/>
                </a:solidFill>
              </a:rPr>
              <a:t>*******</a:t>
            </a:r>
            <a:endParaRPr lang="en-US" dirty="0">
              <a:solidFill>
                <a:srgbClr val="2F2B20"/>
              </a:solidFill>
            </a:endParaRPr>
          </a:p>
        </p:txBody>
      </p:sp>
      <p:sp>
        <p:nvSpPr>
          <p:cNvPr id="10" name="Right Arrow 9"/>
          <p:cNvSpPr/>
          <p:nvPr/>
        </p:nvSpPr>
        <p:spPr>
          <a:xfrm>
            <a:off x="5681779" y="3404986"/>
            <a:ext cx="88402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649260" y="1471508"/>
            <a:ext cx="1998012" cy="15644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likeable </a:t>
            </a:r>
            <a:endParaRPr lang="en-US" dirty="0">
              <a:solidFill>
                <a:schemeClr val="tx1"/>
              </a:solidFill>
            </a:endParaRPr>
          </a:p>
        </p:txBody>
      </p:sp>
      <p:sp>
        <p:nvSpPr>
          <p:cNvPr id="12" name="Rectangle 11"/>
          <p:cNvSpPr/>
          <p:nvPr/>
        </p:nvSpPr>
        <p:spPr>
          <a:xfrm>
            <a:off x="6649260" y="4337076"/>
            <a:ext cx="1998012" cy="15644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F2B20"/>
                </a:solidFill>
              </a:rPr>
              <a:t>disgusting</a:t>
            </a:r>
            <a:endParaRPr lang="en-US" dirty="0">
              <a:solidFill>
                <a:srgbClr val="2F2B20"/>
              </a:solidFill>
            </a:endParaRPr>
          </a:p>
        </p:txBody>
      </p:sp>
    </p:spTree>
    <p:extLst>
      <p:ext uri="{BB962C8B-B14F-4D97-AF65-F5344CB8AC3E}">
        <p14:creationId xmlns:p14="http://schemas.microsoft.com/office/powerpoint/2010/main" val="3174632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85253" y="707356"/>
            <a:ext cx="1959614" cy="2946769"/>
          </a:xfrm>
          <a:prstGeom prst="rect">
            <a:avLst/>
          </a:prstGeom>
        </p:spPr>
      </p:pic>
      <p:pic>
        <p:nvPicPr>
          <p:cNvPr id="6" name="Picture 5"/>
          <p:cNvPicPr>
            <a:picLocks noChangeAspect="1"/>
          </p:cNvPicPr>
          <p:nvPr/>
        </p:nvPicPr>
        <p:blipFill>
          <a:blip r:embed="rId4"/>
          <a:stretch>
            <a:fillRect/>
          </a:stretch>
        </p:blipFill>
        <p:spPr>
          <a:xfrm>
            <a:off x="3585253" y="3756341"/>
            <a:ext cx="1959614" cy="2939422"/>
          </a:xfrm>
          <a:prstGeom prst="rect">
            <a:avLst/>
          </a:prstGeom>
        </p:spPr>
      </p:pic>
      <p:sp>
        <p:nvSpPr>
          <p:cNvPr id="7" name="Right Arrow 6"/>
          <p:cNvSpPr/>
          <p:nvPr/>
        </p:nvSpPr>
        <p:spPr>
          <a:xfrm>
            <a:off x="2416188" y="3404986"/>
            <a:ext cx="88402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70373" y="1139103"/>
            <a:ext cx="1998012" cy="15644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2F2B20"/>
                </a:solidFill>
              </a:rPr>
              <a:t>+</a:t>
            </a:r>
          </a:p>
          <a:p>
            <a:pPr algn="ctr"/>
            <a:endParaRPr lang="en-US" sz="2400" dirty="0">
              <a:solidFill>
                <a:srgbClr val="2F2B20"/>
              </a:solidFill>
            </a:endParaRPr>
          </a:p>
          <a:p>
            <a:pPr algn="ctr"/>
            <a:endParaRPr lang="en-US" sz="2400" dirty="0" smtClean="0">
              <a:solidFill>
                <a:srgbClr val="2F2B20"/>
              </a:solidFill>
            </a:endParaRPr>
          </a:p>
          <a:p>
            <a:pPr algn="ctr"/>
            <a:endParaRPr lang="en-US" sz="2400" dirty="0">
              <a:solidFill>
                <a:srgbClr val="2F2B20"/>
              </a:solidFill>
            </a:endParaRPr>
          </a:p>
        </p:txBody>
      </p:sp>
      <p:sp>
        <p:nvSpPr>
          <p:cNvPr id="10" name="Right Arrow 9"/>
          <p:cNvSpPr/>
          <p:nvPr/>
        </p:nvSpPr>
        <p:spPr>
          <a:xfrm>
            <a:off x="5681779" y="3404986"/>
            <a:ext cx="88402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649260" y="1471508"/>
            <a:ext cx="1998012" cy="15644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cockroach</a:t>
            </a:r>
            <a:endParaRPr lang="en-US" dirty="0">
              <a:solidFill>
                <a:schemeClr val="tx1"/>
              </a:solidFill>
            </a:endParaRPr>
          </a:p>
        </p:txBody>
      </p:sp>
      <p:sp>
        <p:nvSpPr>
          <p:cNvPr id="12" name="Rectangle 11"/>
          <p:cNvSpPr/>
          <p:nvPr/>
        </p:nvSpPr>
        <p:spPr>
          <a:xfrm>
            <a:off x="6649260" y="4337076"/>
            <a:ext cx="1998012" cy="15644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F2B20"/>
                </a:solidFill>
              </a:rPr>
              <a:t>vacation</a:t>
            </a:r>
            <a:endParaRPr lang="en-US" dirty="0">
              <a:solidFill>
                <a:srgbClr val="2F2B20"/>
              </a:solidFill>
            </a:endParaRPr>
          </a:p>
        </p:txBody>
      </p:sp>
      <p:sp>
        <p:nvSpPr>
          <p:cNvPr id="13" name="Rectangle 12"/>
          <p:cNvSpPr/>
          <p:nvPr/>
        </p:nvSpPr>
        <p:spPr>
          <a:xfrm>
            <a:off x="170373" y="2990193"/>
            <a:ext cx="1998012" cy="15644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2F2B20"/>
                </a:solidFill>
              </a:rPr>
              <a:t>+</a:t>
            </a:r>
          </a:p>
          <a:p>
            <a:pPr algn="ctr"/>
            <a:endParaRPr lang="en-US" sz="2400" dirty="0">
              <a:solidFill>
                <a:srgbClr val="2F2B20"/>
              </a:solidFill>
            </a:endParaRPr>
          </a:p>
          <a:p>
            <a:pPr algn="ctr"/>
            <a:endParaRPr lang="en-US" sz="2400" dirty="0" smtClean="0">
              <a:solidFill>
                <a:srgbClr val="2F2B20"/>
              </a:solidFill>
            </a:endParaRPr>
          </a:p>
        </p:txBody>
      </p:sp>
      <p:sp>
        <p:nvSpPr>
          <p:cNvPr id="14" name="Rectangle 13"/>
          <p:cNvSpPr/>
          <p:nvPr/>
        </p:nvSpPr>
        <p:spPr>
          <a:xfrm>
            <a:off x="170373" y="4844079"/>
            <a:ext cx="1998012" cy="15644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2F2B20"/>
                </a:solidFill>
              </a:rPr>
              <a:t>+</a:t>
            </a:r>
          </a:p>
          <a:p>
            <a:pPr algn="ctr"/>
            <a:endParaRPr lang="en-US" sz="2400" dirty="0">
              <a:solidFill>
                <a:srgbClr val="2F2B20"/>
              </a:solidFill>
            </a:endParaRPr>
          </a:p>
        </p:txBody>
      </p:sp>
    </p:spTree>
    <p:extLst>
      <p:ext uri="{BB962C8B-B14F-4D97-AF65-F5344CB8AC3E}">
        <p14:creationId xmlns:p14="http://schemas.microsoft.com/office/powerpoint/2010/main" val="6842524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88590" y="321500"/>
            <a:ext cx="3316458" cy="369332"/>
          </a:xfrm>
          <a:prstGeom prst="rect">
            <a:avLst/>
          </a:prstGeom>
          <a:noFill/>
        </p:spPr>
        <p:txBody>
          <a:bodyPr wrap="none" rtlCol="0">
            <a:spAutoFit/>
          </a:bodyPr>
          <a:lstStyle/>
          <a:p>
            <a:r>
              <a:rPr lang="en-US" dirty="0" smtClean="0"/>
              <a:t>Example of forehead fixation trial</a:t>
            </a:r>
            <a:endParaRPr lang="en-US" dirty="0"/>
          </a:p>
        </p:txBody>
      </p:sp>
      <p:sp>
        <p:nvSpPr>
          <p:cNvPr id="3" name="TextBox 2"/>
          <p:cNvSpPr txBox="1"/>
          <p:nvPr/>
        </p:nvSpPr>
        <p:spPr>
          <a:xfrm>
            <a:off x="4356969" y="1912926"/>
            <a:ext cx="389850" cy="584776"/>
          </a:xfrm>
          <a:prstGeom prst="rect">
            <a:avLst/>
          </a:prstGeom>
          <a:noFill/>
        </p:spPr>
        <p:txBody>
          <a:bodyPr wrap="none" rtlCol="0">
            <a:spAutoFit/>
          </a:bodyPr>
          <a:lstStyle/>
          <a:p>
            <a:r>
              <a:rPr lang="en-US" sz="3200" b="1" dirty="0" smtClean="0"/>
              <a:t>+</a:t>
            </a:r>
            <a:endParaRPr lang="en-US" sz="3200" b="1" dirty="0"/>
          </a:p>
        </p:txBody>
      </p:sp>
      <p:pic>
        <p:nvPicPr>
          <p:cNvPr id="2" name="Picture 1"/>
          <p:cNvPicPr>
            <a:picLocks noChangeAspect="1"/>
          </p:cNvPicPr>
          <p:nvPr/>
        </p:nvPicPr>
        <p:blipFill>
          <a:blip r:embed="rId3"/>
          <a:stretch>
            <a:fillRect/>
          </a:stretch>
        </p:blipFill>
        <p:spPr>
          <a:xfrm>
            <a:off x="2286000" y="0"/>
            <a:ext cx="4572000" cy="6858000"/>
          </a:xfrm>
          <a:prstGeom prst="rect">
            <a:avLst/>
          </a:prstGeom>
        </p:spPr>
      </p:pic>
      <p:sp>
        <p:nvSpPr>
          <p:cNvPr id="5" name="Rectangle 4"/>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3829770" y="1936726"/>
            <a:ext cx="1906692" cy="584776"/>
          </a:xfrm>
          <a:prstGeom prst="rect">
            <a:avLst/>
          </a:prstGeom>
          <a:noFill/>
        </p:spPr>
        <p:txBody>
          <a:bodyPr wrap="none" rtlCol="0">
            <a:spAutoFit/>
          </a:bodyPr>
          <a:lstStyle/>
          <a:p>
            <a:r>
              <a:rPr lang="en-US" sz="3200" b="1" dirty="0" smtClean="0"/>
              <a:t>cockroach</a:t>
            </a:r>
            <a:endParaRPr lang="en-US" sz="3200" b="1" dirty="0"/>
          </a:p>
        </p:txBody>
      </p:sp>
    </p:spTree>
    <p:extLst>
      <p:ext uri="{BB962C8B-B14F-4D97-AF65-F5344CB8AC3E}">
        <p14:creationId xmlns:p14="http://schemas.microsoft.com/office/powerpoint/2010/main" val="6073155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232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2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88590" y="321500"/>
            <a:ext cx="2909120" cy="369332"/>
          </a:xfrm>
          <a:prstGeom prst="rect">
            <a:avLst/>
          </a:prstGeom>
          <a:noFill/>
        </p:spPr>
        <p:txBody>
          <a:bodyPr wrap="none" rtlCol="0">
            <a:spAutoFit/>
          </a:bodyPr>
          <a:lstStyle/>
          <a:p>
            <a:r>
              <a:rPr lang="en-US" dirty="0" smtClean="0"/>
              <a:t>Example of nose fixation trial</a:t>
            </a:r>
            <a:endParaRPr lang="en-US" dirty="0"/>
          </a:p>
        </p:txBody>
      </p:sp>
      <p:sp>
        <p:nvSpPr>
          <p:cNvPr id="3" name="TextBox 2"/>
          <p:cNvSpPr txBox="1"/>
          <p:nvPr/>
        </p:nvSpPr>
        <p:spPr>
          <a:xfrm>
            <a:off x="4356969" y="3745477"/>
            <a:ext cx="389850" cy="584776"/>
          </a:xfrm>
          <a:prstGeom prst="rect">
            <a:avLst/>
          </a:prstGeom>
          <a:noFill/>
        </p:spPr>
        <p:txBody>
          <a:bodyPr wrap="none" rtlCol="0">
            <a:spAutoFit/>
          </a:bodyPr>
          <a:lstStyle/>
          <a:p>
            <a:r>
              <a:rPr lang="en-US" sz="3200" b="1" dirty="0" smtClean="0"/>
              <a:t>+</a:t>
            </a:r>
            <a:endParaRPr lang="en-US" sz="3200" b="1" dirty="0"/>
          </a:p>
        </p:txBody>
      </p:sp>
      <p:pic>
        <p:nvPicPr>
          <p:cNvPr id="6" name="Picture 5"/>
          <p:cNvPicPr>
            <a:picLocks noChangeAspect="1"/>
          </p:cNvPicPr>
          <p:nvPr/>
        </p:nvPicPr>
        <p:blipFill>
          <a:blip r:embed="rId3"/>
          <a:stretch>
            <a:fillRect/>
          </a:stretch>
        </p:blipFill>
        <p:spPr>
          <a:xfrm>
            <a:off x="2286000" y="0"/>
            <a:ext cx="4560599" cy="6858000"/>
          </a:xfrm>
          <a:prstGeom prst="rect">
            <a:avLst/>
          </a:prstGeom>
        </p:spPr>
      </p:pic>
      <p:sp>
        <p:nvSpPr>
          <p:cNvPr id="8" name="Rectangle 7"/>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749384" y="3737127"/>
            <a:ext cx="1636786" cy="584776"/>
          </a:xfrm>
          <a:prstGeom prst="rect">
            <a:avLst/>
          </a:prstGeom>
          <a:noFill/>
        </p:spPr>
        <p:txBody>
          <a:bodyPr wrap="none" rtlCol="0">
            <a:spAutoFit/>
          </a:bodyPr>
          <a:lstStyle/>
          <a:p>
            <a:r>
              <a:rPr lang="en-US" sz="3200" b="1" dirty="0" smtClean="0"/>
              <a:t>vacation</a:t>
            </a:r>
            <a:endParaRPr lang="en-US" sz="3200" b="1" dirty="0"/>
          </a:p>
        </p:txBody>
      </p:sp>
    </p:spTree>
    <p:extLst>
      <p:ext uri="{BB962C8B-B14F-4D97-AF65-F5344CB8AC3E}">
        <p14:creationId xmlns:p14="http://schemas.microsoft.com/office/powerpoint/2010/main" val="2499254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232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2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42184" y="664731"/>
            <a:ext cx="2140530" cy="584776"/>
          </a:xfrm>
          <a:prstGeom prst="rect">
            <a:avLst/>
          </a:prstGeom>
          <a:noFill/>
        </p:spPr>
        <p:txBody>
          <a:bodyPr wrap="none" rtlCol="0">
            <a:spAutoFit/>
          </a:bodyPr>
          <a:lstStyle/>
          <a:p>
            <a:r>
              <a:rPr lang="en-US" sz="3200" dirty="0" smtClean="0"/>
              <a:t>Hypotheses</a:t>
            </a:r>
            <a:endParaRPr lang="en-US" sz="3200" dirty="0"/>
          </a:p>
        </p:txBody>
      </p:sp>
      <p:sp>
        <p:nvSpPr>
          <p:cNvPr id="4" name="TextBox 3"/>
          <p:cNvSpPr txBox="1"/>
          <p:nvPr/>
        </p:nvSpPr>
        <p:spPr>
          <a:xfrm>
            <a:off x="434089" y="1639651"/>
            <a:ext cx="7604592" cy="4154983"/>
          </a:xfrm>
          <a:prstGeom prst="rect">
            <a:avLst/>
          </a:prstGeom>
          <a:noFill/>
        </p:spPr>
        <p:txBody>
          <a:bodyPr wrap="square" rtlCol="0">
            <a:spAutoFit/>
          </a:bodyPr>
          <a:lstStyle/>
          <a:p>
            <a:r>
              <a:rPr lang="en-US" sz="2400" dirty="0" smtClean="0"/>
              <a:t>Changes in </a:t>
            </a:r>
            <a:r>
              <a:rPr lang="en-US" sz="2400" dirty="0" err="1" smtClean="0"/>
              <a:t>attentional</a:t>
            </a:r>
            <a:r>
              <a:rPr lang="en-US" sz="2400" dirty="0" smtClean="0"/>
              <a:t> focus due to fixation will change the extent to which racial attitudes are activated</a:t>
            </a:r>
          </a:p>
          <a:p>
            <a:endParaRPr lang="en-US" sz="2400" dirty="0" smtClean="0"/>
          </a:p>
          <a:p>
            <a:endParaRPr lang="en-US" sz="2400" dirty="0"/>
          </a:p>
          <a:p>
            <a:endParaRPr lang="en-US" sz="2400" dirty="0" smtClean="0"/>
          </a:p>
          <a:p>
            <a:endParaRPr lang="en-US" sz="2400" dirty="0"/>
          </a:p>
          <a:p>
            <a:endParaRPr lang="en-US" sz="2400" dirty="0"/>
          </a:p>
          <a:p>
            <a:r>
              <a:rPr lang="en-US" sz="2400" dirty="0" smtClean="0"/>
              <a:t>Differences in attitude activation will affect the congruency effect of facilitating responses to positive and negative words</a:t>
            </a:r>
          </a:p>
          <a:p>
            <a:endParaRPr lang="en-US" sz="2400" dirty="0"/>
          </a:p>
        </p:txBody>
      </p:sp>
      <p:sp>
        <p:nvSpPr>
          <p:cNvPr id="12" name="Oval 11"/>
          <p:cNvSpPr/>
          <p:nvPr/>
        </p:nvSpPr>
        <p:spPr>
          <a:xfrm>
            <a:off x="118690" y="265362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Presentation</a:t>
            </a:r>
            <a:endParaRPr lang="en-US" sz="2000" dirty="0">
              <a:solidFill>
                <a:schemeClr val="tx1"/>
              </a:solidFill>
            </a:endParaRPr>
          </a:p>
        </p:txBody>
      </p:sp>
      <p:sp>
        <p:nvSpPr>
          <p:cNvPr id="13" name="Oval 12"/>
          <p:cNvSpPr/>
          <p:nvPr/>
        </p:nvSpPr>
        <p:spPr>
          <a:xfrm>
            <a:off x="3131653" y="265362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Attitudes</a:t>
            </a:r>
            <a:endParaRPr lang="en-US" sz="2000" dirty="0">
              <a:solidFill>
                <a:schemeClr val="tx1"/>
              </a:solidFill>
            </a:endParaRPr>
          </a:p>
        </p:txBody>
      </p:sp>
      <p:sp>
        <p:nvSpPr>
          <p:cNvPr id="14" name="Right Arrow 13"/>
          <p:cNvSpPr/>
          <p:nvPr/>
        </p:nvSpPr>
        <p:spPr>
          <a:xfrm>
            <a:off x="2445127" y="2985989"/>
            <a:ext cx="617216" cy="617249"/>
          </a:xfrm>
          <a:prstGeom prst="right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062343" y="5147709"/>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Attitudes</a:t>
            </a:r>
            <a:endParaRPr lang="en-US" sz="2000" dirty="0">
              <a:solidFill>
                <a:schemeClr val="tx1"/>
              </a:solidFill>
            </a:endParaRPr>
          </a:p>
        </p:txBody>
      </p:sp>
      <p:sp>
        <p:nvSpPr>
          <p:cNvPr id="16" name="Oval 15"/>
          <p:cNvSpPr/>
          <p:nvPr/>
        </p:nvSpPr>
        <p:spPr>
          <a:xfrm>
            <a:off x="6087182" y="5147709"/>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Behavior</a:t>
            </a:r>
            <a:endParaRPr lang="en-US" sz="2000" dirty="0">
              <a:solidFill>
                <a:schemeClr val="tx1"/>
              </a:solidFill>
            </a:endParaRPr>
          </a:p>
        </p:txBody>
      </p:sp>
      <p:sp>
        <p:nvSpPr>
          <p:cNvPr id="17" name="Right Arrow 16"/>
          <p:cNvSpPr/>
          <p:nvPr/>
        </p:nvSpPr>
        <p:spPr>
          <a:xfrm>
            <a:off x="5376907" y="5480075"/>
            <a:ext cx="61721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517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4089" y="204076"/>
            <a:ext cx="7604592" cy="2677656"/>
          </a:xfrm>
          <a:prstGeom prst="rect">
            <a:avLst/>
          </a:prstGeom>
          <a:noFill/>
        </p:spPr>
        <p:txBody>
          <a:bodyPr wrap="square" rtlCol="0">
            <a:spAutoFit/>
          </a:bodyPr>
          <a:lstStyle/>
          <a:p>
            <a:endParaRPr lang="en-US" sz="2400" dirty="0"/>
          </a:p>
          <a:p>
            <a:r>
              <a:rPr lang="en-US" sz="2400" dirty="0" smtClean="0"/>
              <a:t>Fixating on features that have race-relevant information and help categorize faces by race will lead to a stronger activation of attitudes related to race</a:t>
            </a:r>
          </a:p>
          <a:p>
            <a:pPr marL="800100" lvl="1" indent="-342900">
              <a:buFont typeface="Arial"/>
              <a:buChar char="•"/>
            </a:pPr>
            <a:endParaRPr lang="en-US" sz="2400" dirty="0" smtClean="0"/>
          </a:p>
          <a:p>
            <a:pPr marL="800100" lvl="1" indent="-342900">
              <a:buFont typeface="Arial"/>
              <a:buChar char="•"/>
            </a:pPr>
            <a:r>
              <a:rPr lang="en-US" sz="2400" dirty="0" err="1" smtClean="0"/>
              <a:t>ie</a:t>
            </a:r>
            <a:r>
              <a:rPr lang="en-US" sz="2400" dirty="0" smtClean="0"/>
              <a:t> nose fixation will lead to larger congruency effect than forehead fixation</a:t>
            </a:r>
            <a:endParaRPr lang="en-US" sz="2400" dirty="0"/>
          </a:p>
        </p:txBody>
      </p:sp>
      <p:graphicFrame>
        <p:nvGraphicFramePr>
          <p:cNvPr id="2" name="Chart 1"/>
          <p:cNvGraphicFramePr/>
          <p:nvPr>
            <p:extLst>
              <p:ext uri="{D42A27DB-BD31-4B8C-83A1-F6EECF244321}">
                <p14:modId xmlns:p14="http://schemas.microsoft.com/office/powerpoint/2010/main" val="533966646"/>
              </p:ext>
            </p:extLst>
          </p:nvPr>
        </p:nvGraphicFramePr>
        <p:xfrm>
          <a:off x="1" y="3224600"/>
          <a:ext cx="8038680" cy="3633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58183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912"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Theoretical background</a:t>
            </a:r>
            <a:endParaRPr lang="en-US" dirty="0">
              <a:solidFill>
                <a:schemeClr val="tx1"/>
              </a:solidFill>
            </a:endParaRPr>
          </a:p>
        </p:txBody>
      </p:sp>
      <p:sp>
        <p:nvSpPr>
          <p:cNvPr id="5" name="Rectangle 4"/>
          <p:cNvSpPr/>
          <p:nvPr/>
        </p:nvSpPr>
        <p:spPr>
          <a:xfrm>
            <a:off x="1968440"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Method</a:t>
            </a:r>
            <a:endParaRPr lang="en-US" dirty="0">
              <a:solidFill>
                <a:srgbClr val="2F2B20"/>
              </a:solidFill>
            </a:endParaRPr>
          </a:p>
        </p:txBody>
      </p:sp>
      <p:sp>
        <p:nvSpPr>
          <p:cNvPr id="6" name="Rectangle 5"/>
          <p:cNvSpPr/>
          <p:nvPr/>
        </p:nvSpPr>
        <p:spPr>
          <a:xfrm>
            <a:off x="3473968" y="2730143"/>
            <a:ext cx="1353128" cy="8783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2F2B20"/>
                </a:solidFill>
              </a:rPr>
              <a:t>Data collected in the fall</a:t>
            </a:r>
            <a:endParaRPr lang="en-US" dirty="0">
              <a:solidFill>
                <a:srgbClr val="2F2B20"/>
              </a:solidFill>
            </a:endParaRPr>
          </a:p>
        </p:txBody>
      </p:sp>
      <p:sp>
        <p:nvSpPr>
          <p:cNvPr id="7" name="Rectangle 6"/>
          <p:cNvSpPr/>
          <p:nvPr/>
        </p:nvSpPr>
        <p:spPr>
          <a:xfrm>
            <a:off x="4967640"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Data collected in the spring</a:t>
            </a:r>
            <a:endParaRPr lang="en-US" dirty="0">
              <a:solidFill>
                <a:srgbClr val="2F2B20"/>
              </a:solidFill>
            </a:endParaRPr>
          </a:p>
        </p:txBody>
      </p:sp>
      <p:sp>
        <p:nvSpPr>
          <p:cNvPr id="8" name="Rectangle 7"/>
          <p:cNvSpPr/>
          <p:nvPr/>
        </p:nvSpPr>
        <p:spPr>
          <a:xfrm>
            <a:off x="6473168"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New directions</a:t>
            </a:r>
            <a:endParaRPr lang="en-US" dirty="0">
              <a:solidFill>
                <a:srgbClr val="2F2B20"/>
              </a:solidFill>
            </a:endParaRPr>
          </a:p>
        </p:txBody>
      </p:sp>
      <p:sp>
        <p:nvSpPr>
          <p:cNvPr id="9" name="Rectangle 8"/>
          <p:cNvSpPr/>
          <p:nvPr/>
        </p:nvSpPr>
        <p:spPr>
          <a:xfrm>
            <a:off x="3438358" y="4140782"/>
            <a:ext cx="1493672"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Feedback appreciated!</a:t>
            </a:r>
            <a:endParaRPr lang="en-US" dirty="0">
              <a:solidFill>
                <a:srgbClr val="2F2B20"/>
              </a:solidFill>
            </a:endParaRPr>
          </a:p>
        </p:txBody>
      </p:sp>
    </p:spTree>
    <p:extLst>
      <p:ext uri="{BB962C8B-B14F-4D97-AF65-F5344CB8AC3E}">
        <p14:creationId xmlns:p14="http://schemas.microsoft.com/office/powerpoint/2010/main" val="20505022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1697" y="189931"/>
            <a:ext cx="3144210" cy="584776"/>
          </a:xfrm>
          <a:prstGeom prst="rect">
            <a:avLst/>
          </a:prstGeom>
          <a:noFill/>
        </p:spPr>
        <p:txBody>
          <a:bodyPr wrap="none" rtlCol="0">
            <a:spAutoFit/>
          </a:bodyPr>
          <a:lstStyle/>
          <a:p>
            <a:r>
              <a:rPr lang="en-US" sz="3200" dirty="0" smtClean="0"/>
              <a:t>Recognition block</a:t>
            </a:r>
            <a:endParaRPr lang="en-US" sz="3200" dirty="0"/>
          </a:p>
        </p:txBody>
      </p:sp>
    </p:spTree>
    <p:extLst>
      <p:ext uri="{BB962C8B-B14F-4D97-AF65-F5344CB8AC3E}">
        <p14:creationId xmlns:p14="http://schemas.microsoft.com/office/powerpoint/2010/main" val="8331449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59097" y="189931"/>
            <a:ext cx="2443698" cy="584776"/>
          </a:xfrm>
          <a:prstGeom prst="rect">
            <a:avLst/>
          </a:prstGeom>
          <a:noFill/>
        </p:spPr>
        <p:txBody>
          <a:bodyPr wrap="none" rtlCol="0">
            <a:spAutoFit/>
          </a:bodyPr>
          <a:lstStyle/>
          <a:p>
            <a:r>
              <a:rPr lang="en-US" sz="3200" dirty="0" smtClean="0"/>
              <a:t>Priming block</a:t>
            </a:r>
            <a:endParaRPr lang="en-US" sz="3200" dirty="0"/>
          </a:p>
        </p:txBody>
      </p:sp>
      <p:sp>
        <p:nvSpPr>
          <p:cNvPr id="8" name="TextBox 7"/>
          <p:cNvSpPr txBox="1"/>
          <p:nvPr/>
        </p:nvSpPr>
        <p:spPr>
          <a:xfrm>
            <a:off x="5502795" y="2372823"/>
            <a:ext cx="3375624" cy="4524316"/>
          </a:xfrm>
          <a:prstGeom prst="rect">
            <a:avLst/>
          </a:prstGeom>
          <a:noFill/>
        </p:spPr>
        <p:txBody>
          <a:bodyPr wrap="square" rtlCol="0">
            <a:spAutoFit/>
          </a:bodyPr>
          <a:lstStyle/>
          <a:p>
            <a:r>
              <a:rPr lang="en-US" dirty="0" smtClean="0"/>
              <a:t>Use Fig 5</a:t>
            </a:r>
          </a:p>
          <a:p>
            <a:r>
              <a:rPr lang="en-US" dirty="0" smtClean="0"/>
              <a:t>Need to</a:t>
            </a:r>
          </a:p>
          <a:p>
            <a:pPr marL="285750" indent="-285750">
              <a:buFontTx/>
              <a:buChar char="-"/>
            </a:pPr>
            <a:r>
              <a:rPr lang="en-US" dirty="0" smtClean="0"/>
              <a:t>Make .</a:t>
            </a:r>
            <a:r>
              <a:rPr lang="en-US" dirty="0" err="1" smtClean="0"/>
              <a:t>wmf</a:t>
            </a:r>
            <a:r>
              <a:rPr lang="en-US" dirty="0" smtClean="0"/>
              <a:t> to present conditions separately</a:t>
            </a:r>
          </a:p>
          <a:p>
            <a:endParaRPr lang="en-US" dirty="0" smtClean="0"/>
          </a:p>
          <a:p>
            <a:endParaRPr lang="en-US" dirty="0"/>
          </a:p>
          <a:p>
            <a:r>
              <a:rPr lang="en-US" dirty="0" smtClean="0"/>
              <a:t>Log transformed data</a:t>
            </a:r>
          </a:p>
          <a:p>
            <a:endParaRPr lang="en-US" dirty="0"/>
          </a:p>
          <a:p>
            <a:r>
              <a:rPr lang="en-US" dirty="0" smtClean="0"/>
              <a:t>Main effect of Fix</a:t>
            </a:r>
          </a:p>
          <a:p>
            <a:r>
              <a:rPr lang="en-US" dirty="0" smtClean="0"/>
              <a:t>F(2, 48) = 3.354, </a:t>
            </a:r>
            <a:r>
              <a:rPr lang="en-US" i="1" dirty="0" smtClean="0"/>
              <a:t>p</a:t>
            </a:r>
            <a:r>
              <a:rPr lang="en-US" dirty="0" smtClean="0"/>
              <a:t> = .043 *</a:t>
            </a:r>
          </a:p>
          <a:p>
            <a:endParaRPr lang="en-US" dirty="0"/>
          </a:p>
          <a:p>
            <a:r>
              <a:rPr lang="en-US" dirty="0" smtClean="0"/>
              <a:t>Main effect of </a:t>
            </a:r>
            <a:r>
              <a:rPr lang="en-US" dirty="0" err="1" smtClean="0"/>
              <a:t>FaceRace</a:t>
            </a:r>
            <a:endParaRPr lang="en-US" dirty="0" smtClean="0"/>
          </a:p>
          <a:p>
            <a:r>
              <a:rPr lang="en-US" dirty="0" smtClean="0"/>
              <a:t>F(1, 24) = 10.47, </a:t>
            </a:r>
            <a:r>
              <a:rPr lang="en-US" i="1" dirty="0" smtClean="0"/>
              <a:t>p =</a:t>
            </a:r>
            <a:r>
              <a:rPr lang="en-US" dirty="0" smtClean="0"/>
              <a:t> .004 </a:t>
            </a:r>
            <a:r>
              <a:rPr lang="en-US" dirty="0"/>
              <a:t>*</a:t>
            </a:r>
            <a:r>
              <a:rPr lang="en-US" dirty="0" smtClean="0"/>
              <a:t>*</a:t>
            </a:r>
          </a:p>
          <a:p>
            <a:endParaRPr lang="en-US" dirty="0"/>
          </a:p>
          <a:p>
            <a:r>
              <a:rPr lang="en-US" dirty="0" smtClean="0"/>
              <a:t>No interactions within fix condition significant</a:t>
            </a:r>
            <a:endParaRPr lang="en-US" dirty="0"/>
          </a:p>
        </p:txBody>
      </p:sp>
      <p:pic>
        <p:nvPicPr>
          <p:cNvPr id="3" name="Picture 2"/>
          <p:cNvPicPr>
            <a:picLocks noChangeAspect="1"/>
          </p:cNvPicPr>
          <p:nvPr/>
        </p:nvPicPr>
        <p:blipFill>
          <a:blip r:embed="rId3"/>
          <a:stretch>
            <a:fillRect/>
          </a:stretch>
        </p:blipFill>
        <p:spPr>
          <a:xfrm>
            <a:off x="36273" y="781859"/>
            <a:ext cx="5084185" cy="3345291"/>
          </a:xfrm>
          <a:prstGeom prst="rect">
            <a:avLst/>
          </a:prstGeom>
        </p:spPr>
      </p:pic>
      <p:pic>
        <p:nvPicPr>
          <p:cNvPr id="2" name="Picture 1"/>
          <p:cNvPicPr>
            <a:picLocks noChangeAspect="1"/>
          </p:cNvPicPr>
          <p:nvPr/>
        </p:nvPicPr>
        <p:blipFill>
          <a:blip r:embed="rId4"/>
          <a:stretch>
            <a:fillRect/>
          </a:stretch>
        </p:blipFill>
        <p:spPr>
          <a:xfrm>
            <a:off x="0" y="3910835"/>
            <a:ext cx="5120458" cy="2947165"/>
          </a:xfrm>
          <a:prstGeom prst="rect">
            <a:avLst/>
          </a:prstGeom>
        </p:spPr>
      </p:pic>
    </p:spTree>
    <p:extLst>
      <p:ext uri="{BB962C8B-B14F-4D97-AF65-F5344CB8AC3E}">
        <p14:creationId xmlns:p14="http://schemas.microsoft.com/office/powerpoint/2010/main" val="22208677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912"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Theoretical background</a:t>
            </a:r>
            <a:endParaRPr lang="en-US" dirty="0">
              <a:solidFill>
                <a:schemeClr val="tx1"/>
              </a:solidFill>
            </a:endParaRPr>
          </a:p>
        </p:txBody>
      </p:sp>
      <p:sp>
        <p:nvSpPr>
          <p:cNvPr id="5" name="Rectangle 4"/>
          <p:cNvSpPr/>
          <p:nvPr/>
        </p:nvSpPr>
        <p:spPr>
          <a:xfrm>
            <a:off x="1968440"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Method</a:t>
            </a:r>
            <a:endParaRPr lang="en-US" dirty="0">
              <a:solidFill>
                <a:srgbClr val="2F2B20"/>
              </a:solidFill>
            </a:endParaRPr>
          </a:p>
        </p:txBody>
      </p:sp>
      <p:sp>
        <p:nvSpPr>
          <p:cNvPr id="6" name="Rectangle 5"/>
          <p:cNvSpPr/>
          <p:nvPr/>
        </p:nvSpPr>
        <p:spPr>
          <a:xfrm>
            <a:off x="3473968"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Data collected in the fall</a:t>
            </a:r>
            <a:endParaRPr lang="en-US" dirty="0">
              <a:solidFill>
                <a:srgbClr val="2F2B20"/>
              </a:solidFill>
            </a:endParaRPr>
          </a:p>
        </p:txBody>
      </p:sp>
      <p:sp>
        <p:nvSpPr>
          <p:cNvPr id="7" name="Rectangle 6"/>
          <p:cNvSpPr/>
          <p:nvPr/>
        </p:nvSpPr>
        <p:spPr>
          <a:xfrm>
            <a:off x="4967640"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Data collected in the spring</a:t>
            </a:r>
            <a:endParaRPr lang="en-US" dirty="0">
              <a:solidFill>
                <a:srgbClr val="2F2B20"/>
              </a:solidFill>
            </a:endParaRPr>
          </a:p>
        </p:txBody>
      </p:sp>
      <p:sp>
        <p:nvSpPr>
          <p:cNvPr id="8" name="Rectangle 7"/>
          <p:cNvSpPr/>
          <p:nvPr/>
        </p:nvSpPr>
        <p:spPr>
          <a:xfrm>
            <a:off x="6473168"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New directions</a:t>
            </a:r>
            <a:endParaRPr lang="en-US" dirty="0">
              <a:solidFill>
                <a:srgbClr val="2F2B20"/>
              </a:solidFill>
            </a:endParaRPr>
          </a:p>
        </p:txBody>
      </p:sp>
      <p:sp>
        <p:nvSpPr>
          <p:cNvPr id="9" name="Rectangle 8"/>
          <p:cNvSpPr/>
          <p:nvPr/>
        </p:nvSpPr>
        <p:spPr>
          <a:xfrm>
            <a:off x="3438358" y="4140782"/>
            <a:ext cx="1493672"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Feedback appreciated!</a:t>
            </a:r>
            <a:endParaRPr lang="en-US" dirty="0">
              <a:solidFill>
                <a:srgbClr val="2F2B20"/>
              </a:solidFill>
            </a:endParaRPr>
          </a:p>
        </p:txBody>
      </p:sp>
    </p:spTree>
    <p:extLst>
      <p:ext uri="{BB962C8B-B14F-4D97-AF65-F5344CB8AC3E}">
        <p14:creationId xmlns:p14="http://schemas.microsoft.com/office/powerpoint/2010/main" val="1094623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912"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Theoretical background</a:t>
            </a:r>
            <a:endParaRPr lang="en-US" dirty="0">
              <a:solidFill>
                <a:schemeClr val="tx1"/>
              </a:solidFill>
            </a:endParaRPr>
          </a:p>
        </p:txBody>
      </p:sp>
      <p:sp>
        <p:nvSpPr>
          <p:cNvPr id="5" name="Rectangle 4"/>
          <p:cNvSpPr/>
          <p:nvPr/>
        </p:nvSpPr>
        <p:spPr>
          <a:xfrm>
            <a:off x="1968440"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Method</a:t>
            </a:r>
            <a:endParaRPr lang="en-US" dirty="0">
              <a:solidFill>
                <a:srgbClr val="2F2B20"/>
              </a:solidFill>
            </a:endParaRPr>
          </a:p>
        </p:txBody>
      </p:sp>
      <p:sp>
        <p:nvSpPr>
          <p:cNvPr id="6" name="Rectangle 5"/>
          <p:cNvSpPr/>
          <p:nvPr/>
        </p:nvSpPr>
        <p:spPr>
          <a:xfrm>
            <a:off x="3473968"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Data collected in the fall</a:t>
            </a:r>
            <a:endParaRPr lang="en-US" dirty="0">
              <a:solidFill>
                <a:srgbClr val="2F2B20"/>
              </a:solidFill>
            </a:endParaRPr>
          </a:p>
        </p:txBody>
      </p:sp>
      <p:sp>
        <p:nvSpPr>
          <p:cNvPr id="7" name="Rectangle 6"/>
          <p:cNvSpPr/>
          <p:nvPr/>
        </p:nvSpPr>
        <p:spPr>
          <a:xfrm>
            <a:off x="4967640" y="2730143"/>
            <a:ext cx="1353128" cy="8783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2F2B20"/>
                </a:solidFill>
              </a:rPr>
              <a:t>Data collected in the spring</a:t>
            </a:r>
            <a:endParaRPr lang="en-US" dirty="0">
              <a:solidFill>
                <a:srgbClr val="2F2B20"/>
              </a:solidFill>
            </a:endParaRPr>
          </a:p>
        </p:txBody>
      </p:sp>
      <p:sp>
        <p:nvSpPr>
          <p:cNvPr id="8" name="Rectangle 7"/>
          <p:cNvSpPr/>
          <p:nvPr/>
        </p:nvSpPr>
        <p:spPr>
          <a:xfrm>
            <a:off x="6473168"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New directions</a:t>
            </a:r>
            <a:endParaRPr lang="en-US" dirty="0">
              <a:solidFill>
                <a:srgbClr val="2F2B20"/>
              </a:solidFill>
            </a:endParaRPr>
          </a:p>
        </p:txBody>
      </p:sp>
      <p:sp>
        <p:nvSpPr>
          <p:cNvPr id="9" name="Rectangle 8"/>
          <p:cNvSpPr/>
          <p:nvPr/>
        </p:nvSpPr>
        <p:spPr>
          <a:xfrm>
            <a:off x="3438358" y="4140782"/>
            <a:ext cx="1493672"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Feedback appreciated!</a:t>
            </a:r>
            <a:endParaRPr lang="en-US" dirty="0">
              <a:solidFill>
                <a:srgbClr val="2F2B20"/>
              </a:solidFill>
            </a:endParaRPr>
          </a:p>
        </p:txBody>
      </p:sp>
    </p:spTree>
    <p:extLst>
      <p:ext uri="{BB962C8B-B14F-4D97-AF65-F5344CB8AC3E}">
        <p14:creationId xmlns:p14="http://schemas.microsoft.com/office/powerpoint/2010/main" val="2335323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Methodological changes</a:t>
            </a:r>
          </a:p>
          <a:p>
            <a:pPr lvl="1"/>
            <a:r>
              <a:rPr lang="en-US" dirty="0" smtClean="0"/>
              <a:t>Added ET (fixation stayed on screen until ET registered that they were looking in that spot)</a:t>
            </a:r>
          </a:p>
          <a:p>
            <a:pPr lvl="1"/>
            <a:r>
              <a:rPr lang="en-US" dirty="0" smtClean="0"/>
              <a:t>Increased trials in priming block, each face was presented with each fixation</a:t>
            </a:r>
          </a:p>
          <a:p>
            <a:pPr lvl="1"/>
            <a:r>
              <a:rPr lang="en-US" dirty="0" smtClean="0"/>
              <a:t>Took away recognition block</a:t>
            </a:r>
            <a:endParaRPr lang="en-US" dirty="0"/>
          </a:p>
        </p:txBody>
      </p:sp>
    </p:spTree>
    <p:extLst>
      <p:ext uri="{BB962C8B-B14F-4D97-AF65-F5344CB8AC3E}">
        <p14:creationId xmlns:p14="http://schemas.microsoft.com/office/powerpoint/2010/main" val="27024512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9097" y="189931"/>
            <a:ext cx="2443698" cy="584776"/>
          </a:xfrm>
          <a:prstGeom prst="rect">
            <a:avLst/>
          </a:prstGeom>
          <a:noFill/>
        </p:spPr>
        <p:txBody>
          <a:bodyPr wrap="none" rtlCol="0">
            <a:spAutoFit/>
          </a:bodyPr>
          <a:lstStyle/>
          <a:p>
            <a:r>
              <a:rPr lang="en-US" sz="3200" dirty="0" smtClean="0"/>
              <a:t>Priming block</a:t>
            </a:r>
            <a:endParaRPr lang="en-US" sz="3200" dirty="0"/>
          </a:p>
        </p:txBody>
      </p:sp>
      <p:sp>
        <p:nvSpPr>
          <p:cNvPr id="7" name="TextBox 6"/>
          <p:cNvSpPr txBox="1"/>
          <p:nvPr/>
        </p:nvSpPr>
        <p:spPr>
          <a:xfrm>
            <a:off x="5502795" y="1375743"/>
            <a:ext cx="3375624" cy="4247317"/>
          </a:xfrm>
          <a:prstGeom prst="rect">
            <a:avLst/>
          </a:prstGeom>
          <a:noFill/>
        </p:spPr>
        <p:txBody>
          <a:bodyPr wrap="square" rtlCol="0">
            <a:spAutoFit/>
          </a:bodyPr>
          <a:lstStyle/>
          <a:p>
            <a:r>
              <a:rPr lang="en-US" dirty="0" smtClean="0"/>
              <a:t>Use Fig 5</a:t>
            </a:r>
          </a:p>
          <a:p>
            <a:r>
              <a:rPr lang="en-US" dirty="0" smtClean="0"/>
              <a:t>Need to</a:t>
            </a:r>
          </a:p>
          <a:p>
            <a:pPr marL="285750" indent="-285750">
              <a:buFontTx/>
              <a:buChar char="-"/>
            </a:pPr>
            <a:r>
              <a:rPr lang="en-US" dirty="0" smtClean="0"/>
              <a:t>Make .</a:t>
            </a:r>
            <a:r>
              <a:rPr lang="en-US" dirty="0" err="1" smtClean="0"/>
              <a:t>wmf</a:t>
            </a:r>
            <a:r>
              <a:rPr lang="en-US" dirty="0" smtClean="0"/>
              <a:t> to present conditions separately</a:t>
            </a:r>
          </a:p>
          <a:p>
            <a:endParaRPr lang="en-US" dirty="0" smtClean="0"/>
          </a:p>
          <a:p>
            <a:endParaRPr lang="en-US" dirty="0"/>
          </a:p>
          <a:p>
            <a:r>
              <a:rPr lang="en-US" dirty="0" smtClean="0"/>
              <a:t>Log transformed data</a:t>
            </a:r>
          </a:p>
          <a:p>
            <a:endParaRPr lang="en-US" dirty="0"/>
          </a:p>
          <a:p>
            <a:r>
              <a:rPr lang="en-US" dirty="0" smtClean="0"/>
              <a:t>Main effect of </a:t>
            </a:r>
            <a:r>
              <a:rPr lang="en-US" dirty="0" err="1" smtClean="0"/>
              <a:t>WordValence</a:t>
            </a:r>
            <a:endParaRPr lang="en-US" dirty="0" smtClean="0"/>
          </a:p>
          <a:p>
            <a:r>
              <a:rPr lang="en-US" dirty="0" smtClean="0"/>
              <a:t>F(1, 52) </a:t>
            </a:r>
            <a:r>
              <a:rPr lang="en-US" dirty="0"/>
              <a:t>= </a:t>
            </a:r>
            <a:r>
              <a:rPr lang="en-US" dirty="0" smtClean="0"/>
              <a:t>33.22, </a:t>
            </a:r>
            <a:r>
              <a:rPr lang="en-US" i="1" dirty="0" smtClean="0"/>
              <a:t>p</a:t>
            </a:r>
            <a:r>
              <a:rPr lang="en-US" dirty="0" smtClean="0"/>
              <a:t> &lt; .001 </a:t>
            </a:r>
            <a:r>
              <a:rPr lang="en-US" dirty="0"/>
              <a:t>***</a:t>
            </a:r>
            <a:endParaRPr lang="en-US" dirty="0" smtClean="0"/>
          </a:p>
          <a:p>
            <a:endParaRPr lang="en-US" dirty="0"/>
          </a:p>
          <a:p>
            <a:r>
              <a:rPr lang="en-US" dirty="0" smtClean="0"/>
              <a:t>Main effect of </a:t>
            </a:r>
            <a:r>
              <a:rPr lang="en-US" dirty="0" err="1" smtClean="0"/>
              <a:t>FaceRace</a:t>
            </a:r>
            <a:endParaRPr lang="en-US" dirty="0" smtClean="0"/>
          </a:p>
          <a:p>
            <a:r>
              <a:rPr lang="en-US" dirty="0" smtClean="0"/>
              <a:t>F(1, 52) </a:t>
            </a:r>
            <a:r>
              <a:rPr lang="en-US" dirty="0"/>
              <a:t>= </a:t>
            </a:r>
            <a:r>
              <a:rPr lang="en-US" dirty="0" smtClean="0"/>
              <a:t>4.951, </a:t>
            </a:r>
            <a:r>
              <a:rPr lang="en-US" i="1" dirty="0" smtClean="0"/>
              <a:t>p</a:t>
            </a:r>
            <a:r>
              <a:rPr lang="en-US" dirty="0" smtClean="0"/>
              <a:t> = .030 </a:t>
            </a:r>
            <a:r>
              <a:rPr lang="en-US" dirty="0"/>
              <a:t>*</a:t>
            </a:r>
            <a:endParaRPr lang="en-US" dirty="0" smtClean="0"/>
          </a:p>
          <a:p>
            <a:endParaRPr lang="en-US" dirty="0"/>
          </a:p>
          <a:p>
            <a:r>
              <a:rPr lang="en-US" dirty="0" smtClean="0"/>
              <a:t>No interactions significant</a:t>
            </a:r>
            <a:endParaRPr lang="en-US" dirty="0"/>
          </a:p>
        </p:txBody>
      </p:sp>
      <p:pic>
        <p:nvPicPr>
          <p:cNvPr id="9" name="Content Placeholder 8"/>
          <p:cNvPicPr>
            <a:picLocks noGrp="1" noChangeAspect="1"/>
          </p:cNvPicPr>
          <p:nvPr>
            <p:ph idx="1"/>
          </p:nvPr>
        </p:nvPicPr>
        <p:blipFill rotWithShape="1">
          <a:blip r:embed="rId2"/>
          <a:srcRect t="-2225" b="-11749"/>
          <a:stretch/>
        </p:blipFill>
        <p:spPr>
          <a:xfrm>
            <a:off x="324106" y="1196677"/>
            <a:ext cx="5178689" cy="4237216"/>
          </a:xfrm>
        </p:spPr>
      </p:pic>
    </p:spTree>
    <p:extLst>
      <p:ext uri="{BB962C8B-B14F-4D97-AF65-F5344CB8AC3E}">
        <p14:creationId xmlns:p14="http://schemas.microsoft.com/office/powerpoint/2010/main" val="15188868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912"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Theoretical background</a:t>
            </a:r>
            <a:endParaRPr lang="en-US" dirty="0">
              <a:solidFill>
                <a:schemeClr val="tx1"/>
              </a:solidFill>
            </a:endParaRPr>
          </a:p>
        </p:txBody>
      </p:sp>
      <p:sp>
        <p:nvSpPr>
          <p:cNvPr id="5" name="Rectangle 4"/>
          <p:cNvSpPr/>
          <p:nvPr/>
        </p:nvSpPr>
        <p:spPr>
          <a:xfrm>
            <a:off x="1968440"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Method</a:t>
            </a:r>
            <a:endParaRPr lang="en-US" dirty="0">
              <a:solidFill>
                <a:srgbClr val="2F2B20"/>
              </a:solidFill>
            </a:endParaRPr>
          </a:p>
        </p:txBody>
      </p:sp>
      <p:sp>
        <p:nvSpPr>
          <p:cNvPr id="6" name="Rectangle 5"/>
          <p:cNvSpPr/>
          <p:nvPr/>
        </p:nvSpPr>
        <p:spPr>
          <a:xfrm>
            <a:off x="3473968"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Data collected in the fall</a:t>
            </a:r>
            <a:endParaRPr lang="en-US" dirty="0">
              <a:solidFill>
                <a:srgbClr val="2F2B20"/>
              </a:solidFill>
            </a:endParaRPr>
          </a:p>
        </p:txBody>
      </p:sp>
      <p:sp>
        <p:nvSpPr>
          <p:cNvPr id="7" name="Rectangle 6"/>
          <p:cNvSpPr/>
          <p:nvPr/>
        </p:nvSpPr>
        <p:spPr>
          <a:xfrm>
            <a:off x="4967640"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Data collected in the spring</a:t>
            </a:r>
            <a:endParaRPr lang="en-US" dirty="0">
              <a:solidFill>
                <a:srgbClr val="2F2B20"/>
              </a:solidFill>
            </a:endParaRPr>
          </a:p>
        </p:txBody>
      </p:sp>
      <p:sp>
        <p:nvSpPr>
          <p:cNvPr id="8" name="Rectangle 7"/>
          <p:cNvSpPr/>
          <p:nvPr/>
        </p:nvSpPr>
        <p:spPr>
          <a:xfrm>
            <a:off x="6473168" y="2730143"/>
            <a:ext cx="1353128" cy="8783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2F2B20"/>
                </a:solidFill>
              </a:rPr>
              <a:t>New directions</a:t>
            </a:r>
            <a:endParaRPr lang="en-US" dirty="0">
              <a:solidFill>
                <a:srgbClr val="2F2B20"/>
              </a:solidFill>
            </a:endParaRPr>
          </a:p>
        </p:txBody>
      </p:sp>
      <p:sp>
        <p:nvSpPr>
          <p:cNvPr id="9" name="Rectangle 8"/>
          <p:cNvSpPr/>
          <p:nvPr/>
        </p:nvSpPr>
        <p:spPr>
          <a:xfrm>
            <a:off x="3438358" y="4140782"/>
            <a:ext cx="1493672"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Feedback appreciated!</a:t>
            </a:r>
            <a:endParaRPr lang="en-US" dirty="0">
              <a:solidFill>
                <a:srgbClr val="2F2B20"/>
              </a:solidFill>
            </a:endParaRPr>
          </a:p>
        </p:txBody>
      </p:sp>
    </p:spTree>
    <p:extLst>
      <p:ext uri="{BB962C8B-B14F-4D97-AF65-F5344CB8AC3E}">
        <p14:creationId xmlns:p14="http://schemas.microsoft.com/office/powerpoint/2010/main" val="13467592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ORANGE BARREL REROUTE</a:t>
            </a:r>
            <a:br>
              <a:rPr lang="en-US" dirty="0"/>
            </a:br>
            <a:endParaRPr lang="en-US" dirty="0"/>
          </a:p>
        </p:txBody>
      </p:sp>
      <p:sp>
        <p:nvSpPr>
          <p:cNvPr id="3" name="Content Placeholder 2"/>
          <p:cNvSpPr>
            <a:spLocks noGrp="1"/>
          </p:cNvSpPr>
          <p:nvPr>
            <p:ph idx="1"/>
          </p:nvPr>
        </p:nvSpPr>
        <p:spPr>
          <a:xfrm>
            <a:off x="457200" y="949615"/>
            <a:ext cx="7620000" cy="5451185"/>
          </a:xfrm>
        </p:spPr>
        <p:txBody>
          <a:bodyPr>
            <a:normAutofit fontScale="92500" lnSpcReduction="20000"/>
          </a:bodyPr>
          <a:lstStyle/>
          <a:p>
            <a:pPr marL="114300" indent="0">
              <a:buNone/>
            </a:pPr>
            <a:endParaRPr lang="en-US" dirty="0"/>
          </a:p>
          <a:p>
            <a:r>
              <a:rPr lang="en-US" dirty="0" smtClean="0"/>
              <a:t>Why did this happen and what could it mean?</a:t>
            </a:r>
          </a:p>
          <a:p>
            <a:endParaRPr lang="en-US" dirty="0"/>
          </a:p>
          <a:p>
            <a:r>
              <a:rPr lang="en-US" dirty="0" smtClean="0"/>
              <a:t>Delved into the literature about the implicit nature and controllability of these tasks</a:t>
            </a:r>
          </a:p>
          <a:p>
            <a:pPr lvl="1"/>
            <a:r>
              <a:rPr lang="en-US" dirty="0" smtClean="0"/>
              <a:t>In WIT task, both goals to control and public setting increases the reliance on stereotypic information- show larger priming effects (as measured by errors in stereotype-incongruent trials i.e. Black-tool trials)</a:t>
            </a:r>
          </a:p>
          <a:p>
            <a:pPr lvl="2"/>
            <a:r>
              <a:rPr lang="en-US" dirty="0" smtClean="0"/>
              <a:t>Social facilitation effects</a:t>
            </a:r>
          </a:p>
          <a:p>
            <a:pPr lvl="2"/>
            <a:r>
              <a:rPr lang="en-US" dirty="0" smtClean="0"/>
              <a:t>“White bear” suppression </a:t>
            </a:r>
            <a:r>
              <a:rPr lang="en-US" dirty="0" smtClean="0"/>
              <a:t>effect</a:t>
            </a:r>
          </a:p>
          <a:p>
            <a:pPr lvl="1"/>
            <a:r>
              <a:rPr lang="en-US" dirty="0" smtClean="0"/>
              <a:t>Anxiety (stereotype threat) increases expression of automatic attitudes by reducing control</a:t>
            </a:r>
          </a:p>
          <a:p>
            <a:pPr lvl="2"/>
            <a:r>
              <a:rPr lang="en-US" dirty="0" smtClean="0"/>
              <a:t>Leads to reliance on “dominant response”</a:t>
            </a:r>
            <a:endParaRPr lang="en-US" dirty="0" smtClean="0"/>
          </a:p>
          <a:p>
            <a:pPr lvl="1"/>
            <a:r>
              <a:rPr lang="en-US" dirty="0" smtClean="0"/>
              <a:t>In AP literature, handful of studies show that effect CAN be voluntarily controlled</a:t>
            </a:r>
          </a:p>
          <a:p>
            <a:pPr lvl="2"/>
            <a:r>
              <a:rPr lang="en-US" dirty="0" smtClean="0"/>
              <a:t>Even with short response deadline</a:t>
            </a:r>
          </a:p>
          <a:p>
            <a:pPr lvl="2"/>
            <a:r>
              <a:rPr lang="en-US" dirty="0" smtClean="0"/>
              <a:t>Evidence that attitudes themselves didn’t change, just control (</a:t>
            </a:r>
            <a:r>
              <a:rPr lang="en-US" dirty="0" err="1" smtClean="0"/>
              <a:t>Teige</a:t>
            </a:r>
            <a:r>
              <a:rPr lang="en-US" dirty="0" smtClean="0"/>
              <a:t>, </a:t>
            </a:r>
            <a:r>
              <a:rPr lang="en-US" dirty="0" err="1" smtClean="0"/>
              <a:t>Klauer</a:t>
            </a:r>
            <a:r>
              <a:rPr lang="en-US" dirty="0" smtClean="0"/>
              <a:t>, 2013)</a:t>
            </a:r>
            <a:endParaRPr lang="en-US" dirty="0"/>
          </a:p>
        </p:txBody>
      </p:sp>
    </p:spTree>
    <p:extLst>
      <p:ext uri="{BB962C8B-B14F-4D97-AF65-F5344CB8AC3E}">
        <p14:creationId xmlns:p14="http://schemas.microsoft.com/office/powerpoint/2010/main" val="13985632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Differences between results may be because</a:t>
            </a:r>
          </a:p>
          <a:p>
            <a:pPr lvl="1"/>
            <a:r>
              <a:rPr lang="en-US" dirty="0" smtClean="0"/>
              <a:t>Different tasks</a:t>
            </a:r>
          </a:p>
          <a:p>
            <a:pPr lvl="2"/>
            <a:r>
              <a:rPr lang="en-US" dirty="0" smtClean="0"/>
              <a:t>One relies on stereotypic (semantic) content</a:t>
            </a:r>
          </a:p>
          <a:p>
            <a:pPr lvl="3"/>
            <a:r>
              <a:rPr lang="en-US" dirty="0" smtClean="0"/>
              <a:t>Uses errors as DV</a:t>
            </a:r>
          </a:p>
          <a:p>
            <a:pPr lvl="2"/>
            <a:r>
              <a:rPr lang="en-US" dirty="0" smtClean="0"/>
              <a:t>Other relies on affective (</a:t>
            </a:r>
            <a:r>
              <a:rPr lang="en-US" dirty="0" err="1" smtClean="0"/>
              <a:t>valenced</a:t>
            </a:r>
            <a:r>
              <a:rPr lang="en-US" dirty="0" smtClean="0"/>
              <a:t>) content</a:t>
            </a:r>
          </a:p>
          <a:p>
            <a:pPr lvl="3"/>
            <a:r>
              <a:rPr lang="en-US" dirty="0" smtClean="0"/>
              <a:t>Uses RT as DV</a:t>
            </a:r>
          </a:p>
          <a:p>
            <a:pPr lvl="1"/>
            <a:r>
              <a:rPr lang="en-US" dirty="0" smtClean="0"/>
              <a:t>Goal to “avoid stereotypes” may not be enough- implementation intentions or more specific instructions needed</a:t>
            </a:r>
          </a:p>
          <a:p>
            <a:pPr lvl="2"/>
            <a:r>
              <a:rPr lang="en-US" dirty="0" smtClean="0"/>
              <a:t>Or Payne 2002 suggest goal may need to be internalized and automatic as well in order to have effects on automatic responses</a:t>
            </a:r>
          </a:p>
          <a:p>
            <a:pPr lvl="1"/>
            <a:endParaRPr lang="en-US" dirty="0"/>
          </a:p>
          <a:p>
            <a:r>
              <a:rPr lang="en-US" dirty="0" smtClean="0"/>
              <a:t>How to explain my results?</a:t>
            </a:r>
          </a:p>
          <a:p>
            <a:pPr lvl="1"/>
            <a:r>
              <a:rPr lang="en-US" dirty="0" smtClean="0"/>
              <a:t>Race was not made consciously made salient</a:t>
            </a:r>
          </a:p>
          <a:p>
            <a:pPr lvl="1"/>
            <a:r>
              <a:rPr lang="en-US" dirty="0" smtClean="0"/>
              <a:t>Looked at MTCP scores, does not seem to moderate the effect- would like to break down into “implicit” or “explicit” motivation to control prejudice but would need a different scale</a:t>
            </a:r>
          </a:p>
          <a:p>
            <a:pPr lvl="1"/>
            <a:r>
              <a:rPr lang="en-US" dirty="0" smtClean="0"/>
              <a:t>Changes in societal attitudes?</a:t>
            </a:r>
            <a:endParaRPr lang="en-US" dirty="0"/>
          </a:p>
        </p:txBody>
      </p:sp>
    </p:spTree>
    <p:extLst>
      <p:ext uri="{BB962C8B-B14F-4D97-AF65-F5344CB8AC3E}">
        <p14:creationId xmlns:p14="http://schemas.microsoft.com/office/powerpoint/2010/main" val="120551035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912"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Theoretical background</a:t>
            </a:r>
            <a:endParaRPr lang="en-US" dirty="0">
              <a:solidFill>
                <a:schemeClr val="tx1"/>
              </a:solidFill>
            </a:endParaRPr>
          </a:p>
        </p:txBody>
      </p:sp>
      <p:sp>
        <p:nvSpPr>
          <p:cNvPr id="5" name="Rectangle 4"/>
          <p:cNvSpPr/>
          <p:nvPr/>
        </p:nvSpPr>
        <p:spPr>
          <a:xfrm>
            <a:off x="1968440"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Method</a:t>
            </a:r>
            <a:endParaRPr lang="en-US" dirty="0">
              <a:solidFill>
                <a:srgbClr val="2F2B20"/>
              </a:solidFill>
            </a:endParaRPr>
          </a:p>
        </p:txBody>
      </p:sp>
      <p:sp>
        <p:nvSpPr>
          <p:cNvPr id="6" name="Rectangle 5"/>
          <p:cNvSpPr/>
          <p:nvPr/>
        </p:nvSpPr>
        <p:spPr>
          <a:xfrm>
            <a:off x="3473968"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Data collected in the fall</a:t>
            </a:r>
            <a:endParaRPr lang="en-US" dirty="0">
              <a:solidFill>
                <a:srgbClr val="2F2B20"/>
              </a:solidFill>
            </a:endParaRPr>
          </a:p>
        </p:txBody>
      </p:sp>
      <p:sp>
        <p:nvSpPr>
          <p:cNvPr id="7" name="Rectangle 6"/>
          <p:cNvSpPr/>
          <p:nvPr/>
        </p:nvSpPr>
        <p:spPr>
          <a:xfrm>
            <a:off x="4967640"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Data collected in the spring</a:t>
            </a:r>
            <a:endParaRPr lang="en-US" dirty="0">
              <a:solidFill>
                <a:srgbClr val="2F2B20"/>
              </a:solidFill>
            </a:endParaRPr>
          </a:p>
        </p:txBody>
      </p:sp>
      <p:sp>
        <p:nvSpPr>
          <p:cNvPr id="8" name="Rectangle 7"/>
          <p:cNvSpPr/>
          <p:nvPr/>
        </p:nvSpPr>
        <p:spPr>
          <a:xfrm>
            <a:off x="6473168" y="2730143"/>
            <a:ext cx="1353128" cy="8783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rgbClr val="2F2B20"/>
                </a:solidFill>
              </a:rPr>
              <a:t>New directions</a:t>
            </a:r>
            <a:endParaRPr lang="en-US" dirty="0">
              <a:solidFill>
                <a:srgbClr val="2F2B20"/>
              </a:solidFill>
            </a:endParaRPr>
          </a:p>
        </p:txBody>
      </p:sp>
      <p:sp>
        <p:nvSpPr>
          <p:cNvPr id="9" name="Rectangle 8"/>
          <p:cNvSpPr/>
          <p:nvPr/>
        </p:nvSpPr>
        <p:spPr>
          <a:xfrm>
            <a:off x="3438358" y="4140782"/>
            <a:ext cx="1493672" cy="8783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2F2B20"/>
                </a:solidFill>
              </a:rPr>
              <a:t>Feedback appreciated!</a:t>
            </a:r>
            <a:endParaRPr lang="en-US" dirty="0">
              <a:solidFill>
                <a:srgbClr val="2F2B20"/>
              </a:solidFill>
            </a:endParaRPr>
          </a:p>
        </p:txBody>
      </p:sp>
    </p:spTree>
    <p:extLst>
      <p:ext uri="{BB962C8B-B14F-4D97-AF65-F5344CB8AC3E}">
        <p14:creationId xmlns:p14="http://schemas.microsoft.com/office/powerpoint/2010/main" val="35792152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a:t>
            </a:r>
            <a:endParaRPr lang="en-US" dirty="0"/>
          </a:p>
        </p:txBody>
      </p:sp>
      <p:sp>
        <p:nvSpPr>
          <p:cNvPr id="3" name="Content Placeholder 2"/>
          <p:cNvSpPr>
            <a:spLocks noGrp="1"/>
          </p:cNvSpPr>
          <p:nvPr>
            <p:ph idx="1"/>
          </p:nvPr>
        </p:nvSpPr>
        <p:spPr>
          <a:xfrm>
            <a:off x="457200" y="1743759"/>
            <a:ext cx="7620000" cy="4800600"/>
          </a:xfrm>
        </p:spPr>
        <p:txBody>
          <a:bodyPr/>
          <a:lstStyle/>
          <a:p>
            <a:r>
              <a:rPr lang="en-US" dirty="0" smtClean="0"/>
              <a:t>Social Cognitive Neuroscience Lab</a:t>
            </a:r>
          </a:p>
          <a:p>
            <a:pPr lvl="1"/>
            <a:r>
              <a:rPr lang="en-US" dirty="0" smtClean="0"/>
              <a:t>Bruce </a:t>
            </a:r>
            <a:r>
              <a:rPr lang="en-US" dirty="0" err="1" smtClean="0"/>
              <a:t>Bartholow</a:t>
            </a:r>
            <a:endParaRPr lang="en-US" dirty="0" smtClean="0"/>
          </a:p>
          <a:p>
            <a:pPr lvl="1"/>
            <a:r>
              <a:rPr lang="en-US" dirty="0" smtClean="0"/>
              <a:t>Joe </a:t>
            </a:r>
            <a:r>
              <a:rPr lang="en-US" dirty="0" err="1" smtClean="0"/>
              <a:t>Hilgard</a:t>
            </a:r>
            <a:endParaRPr lang="en-US" dirty="0" smtClean="0"/>
          </a:p>
          <a:p>
            <a:pPr lvl="1"/>
            <a:r>
              <a:rPr lang="en-US" dirty="0" err="1" smtClean="0"/>
              <a:t>Kimmy</a:t>
            </a:r>
            <a:r>
              <a:rPr lang="en-US" dirty="0" smtClean="0"/>
              <a:t> Fleming</a:t>
            </a:r>
          </a:p>
          <a:p>
            <a:pPr lvl="1"/>
            <a:r>
              <a:rPr lang="en-US" dirty="0" smtClean="0"/>
              <a:t>Meredith Johnson</a:t>
            </a:r>
          </a:p>
          <a:p>
            <a:pPr lvl="1"/>
            <a:r>
              <a:rPr lang="en-US" dirty="0" smtClean="0"/>
              <a:t>Curt Von </a:t>
            </a:r>
            <a:r>
              <a:rPr lang="en-US" dirty="0" err="1" smtClean="0"/>
              <a:t>Gunten</a:t>
            </a:r>
            <a:r>
              <a:rPr lang="en-US" dirty="0" smtClean="0"/>
              <a:t>			Funding:</a:t>
            </a:r>
          </a:p>
          <a:p>
            <a:pPr lvl="1"/>
            <a:r>
              <a:rPr lang="en-US" dirty="0" smtClean="0"/>
              <a:t>Jorge Martins			University of Missouri</a:t>
            </a:r>
          </a:p>
          <a:p>
            <a:pPr lvl="1"/>
            <a:r>
              <a:rPr lang="en-US" dirty="0" err="1" smtClean="0"/>
              <a:t>Kira</a:t>
            </a:r>
            <a:r>
              <a:rPr lang="en-US" dirty="0" smtClean="0"/>
              <a:t> </a:t>
            </a:r>
            <a:r>
              <a:rPr lang="en-US" dirty="0"/>
              <a:t>Bailey				Life Sciences Fellowship	</a:t>
            </a:r>
            <a:endParaRPr lang="en-US" dirty="0" smtClean="0"/>
          </a:p>
          <a:p>
            <a:pPr lvl="1"/>
            <a:r>
              <a:rPr lang="en-US" dirty="0" smtClean="0"/>
              <a:t>Scott Saults</a:t>
            </a:r>
          </a:p>
          <a:p>
            <a:pPr lvl="1"/>
            <a:endParaRPr lang="en-US" dirty="0"/>
          </a:p>
        </p:txBody>
      </p:sp>
      <p:pic>
        <p:nvPicPr>
          <p:cNvPr id="4" name="Picture 3"/>
          <p:cNvPicPr>
            <a:picLocks noChangeAspect="1"/>
          </p:cNvPicPr>
          <p:nvPr/>
        </p:nvPicPr>
        <p:blipFill>
          <a:blip r:embed="rId2"/>
          <a:stretch>
            <a:fillRect/>
          </a:stretch>
        </p:blipFill>
        <p:spPr>
          <a:xfrm>
            <a:off x="6442765" y="2119242"/>
            <a:ext cx="1634435" cy="1634435"/>
          </a:xfrm>
          <a:prstGeom prst="rect">
            <a:avLst/>
          </a:prstGeom>
        </p:spPr>
      </p:pic>
      <p:pic>
        <p:nvPicPr>
          <p:cNvPr id="5" name="Picture 4"/>
          <p:cNvPicPr>
            <a:picLocks noChangeAspect="1"/>
          </p:cNvPicPr>
          <p:nvPr/>
        </p:nvPicPr>
        <p:blipFill>
          <a:blip r:embed="rId3"/>
          <a:stretch>
            <a:fillRect/>
          </a:stretch>
        </p:blipFill>
        <p:spPr>
          <a:xfrm>
            <a:off x="0" y="5257096"/>
            <a:ext cx="9144000" cy="1611947"/>
          </a:xfrm>
          <a:prstGeom prst="rect">
            <a:avLst/>
          </a:prstGeom>
        </p:spPr>
      </p:pic>
    </p:spTree>
    <p:extLst>
      <p:ext uri="{BB962C8B-B14F-4D97-AF65-F5344CB8AC3E}">
        <p14:creationId xmlns:p14="http://schemas.microsoft.com/office/powerpoint/2010/main" val="31151948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912" y="2730143"/>
            <a:ext cx="1353128" cy="8783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Theoretical background</a:t>
            </a:r>
            <a:endParaRPr lang="en-US" dirty="0">
              <a:solidFill>
                <a:schemeClr val="tx1"/>
              </a:solidFill>
            </a:endParaRPr>
          </a:p>
        </p:txBody>
      </p:sp>
      <p:sp>
        <p:nvSpPr>
          <p:cNvPr id="5" name="Rectangle 4"/>
          <p:cNvSpPr/>
          <p:nvPr/>
        </p:nvSpPr>
        <p:spPr>
          <a:xfrm>
            <a:off x="1968440"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Method</a:t>
            </a:r>
            <a:endParaRPr lang="en-US" dirty="0">
              <a:solidFill>
                <a:srgbClr val="2F2B20"/>
              </a:solidFill>
            </a:endParaRPr>
          </a:p>
        </p:txBody>
      </p:sp>
      <p:sp>
        <p:nvSpPr>
          <p:cNvPr id="6" name="Rectangle 5"/>
          <p:cNvSpPr/>
          <p:nvPr/>
        </p:nvSpPr>
        <p:spPr>
          <a:xfrm>
            <a:off x="3473968"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Data collected in the fall</a:t>
            </a:r>
            <a:endParaRPr lang="en-US" dirty="0">
              <a:solidFill>
                <a:srgbClr val="2F2B20"/>
              </a:solidFill>
            </a:endParaRPr>
          </a:p>
        </p:txBody>
      </p:sp>
      <p:sp>
        <p:nvSpPr>
          <p:cNvPr id="7" name="Rectangle 6"/>
          <p:cNvSpPr/>
          <p:nvPr/>
        </p:nvSpPr>
        <p:spPr>
          <a:xfrm>
            <a:off x="4967640"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Data collected in the spring</a:t>
            </a:r>
            <a:endParaRPr lang="en-US" dirty="0">
              <a:solidFill>
                <a:srgbClr val="2F2B20"/>
              </a:solidFill>
            </a:endParaRPr>
          </a:p>
        </p:txBody>
      </p:sp>
      <p:sp>
        <p:nvSpPr>
          <p:cNvPr id="8" name="Rectangle 7"/>
          <p:cNvSpPr/>
          <p:nvPr/>
        </p:nvSpPr>
        <p:spPr>
          <a:xfrm>
            <a:off x="6473168" y="2730143"/>
            <a:ext cx="1353128"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New directions</a:t>
            </a:r>
            <a:endParaRPr lang="en-US" dirty="0">
              <a:solidFill>
                <a:srgbClr val="2F2B20"/>
              </a:solidFill>
            </a:endParaRPr>
          </a:p>
        </p:txBody>
      </p:sp>
      <p:sp>
        <p:nvSpPr>
          <p:cNvPr id="9" name="Rectangle 8"/>
          <p:cNvSpPr/>
          <p:nvPr/>
        </p:nvSpPr>
        <p:spPr>
          <a:xfrm>
            <a:off x="3438358" y="4140782"/>
            <a:ext cx="1493672" cy="87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2F2B20"/>
                </a:solidFill>
              </a:rPr>
              <a:t>Feedback appreciated!</a:t>
            </a:r>
            <a:endParaRPr lang="en-US" dirty="0">
              <a:solidFill>
                <a:srgbClr val="2F2B20"/>
              </a:solidFill>
            </a:endParaRPr>
          </a:p>
        </p:txBody>
      </p:sp>
    </p:spTree>
    <p:extLst>
      <p:ext uri="{BB962C8B-B14F-4D97-AF65-F5344CB8AC3E}">
        <p14:creationId xmlns:p14="http://schemas.microsoft.com/office/powerpoint/2010/main" val="20505022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Attitudes about other social groups have long been of interest to social psychologists</a:t>
            </a:r>
          </a:p>
          <a:p>
            <a:endParaRPr lang="en-US" dirty="0"/>
          </a:p>
          <a:p>
            <a:r>
              <a:rPr lang="en-US" dirty="0" smtClean="0"/>
              <a:t>Processes that are involved: social categorization, activation of attitudes, and how (and what kinds of) behavior is produced according to those attitudes</a:t>
            </a:r>
          </a:p>
          <a:p>
            <a:endParaRPr lang="en-US" dirty="0"/>
          </a:p>
        </p:txBody>
      </p:sp>
    </p:spTree>
    <p:extLst>
      <p:ext uri="{BB962C8B-B14F-4D97-AF65-F5344CB8AC3E}">
        <p14:creationId xmlns:p14="http://schemas.microsoft.com/office/powerpoint/2010/main" val="18070846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Need for implicit measures when it comes to measuring socially sensitive attitudes</a:t>
            </a:r>
          </a:p>
          <a:p>
            <a:endParaRPr lang="en-US" dirty="0"/>
          </a:p>
          <a:p>
            <a:r>
              <a:rPr lang="en-US" dirty="0" smtClean="0"/>
              <a:t>Several have evolved in the last couple decades</a:t>
            </a:r>
          </a:p>
          <a:p>
            <a:pPr lvl="1"/>
            <a:r>
              <a:rPr lang="en-US" dirty="0" smtClean="0"/>
              <a:t>IAT</a:t>
            </a:r>
          </a:p>
          <a:p>
            <a:pPr lvl="1"/>
            <a:r>
              <a:rPr lang="en-US" dirty="0" smtClean="0"/>
              <a:t>Sequential priming tasks</a:t>
            </a:r>
          </a:p>
          <a:p>
            <a:pPr lvl="2"/>
            <a:r>
              <a:rPr lang="en-US" dirty="0" smtClean="0"/>
              <a:t>Affective priming</a:t>
            </a:r>
          </a:p>
          <a:p>
            <a:pPr lvl="2"/>
            <a:r>
              <a:rPr lang="en-US" dirty="0" smtClean="0"/>
              <a:t>WIT/shooter task</a:t>
            </a:r>
          </a:p>
          <a:p>
            <a:pPr lvl="2"/>
            <a:endParaRPr lang="en-US" dirty="0"/>
          </a:p>
          <a:p>
            <a:r>
              <a:rPr lang="en-US" dirty="0" smtClean="0"/>
              <a:t>The important thing about implicit tasks is that they’re thought to tap into spontaneous processes that unintentional and uncontrollable (we’ll come back to that later)</a:t>
            </a:r>
          </a:p>
          <a:p>
            <a:pPr lvl="1"/>
            <a:endParaRPr lang="en-US" dirty="0"/>
          </a:p>
        </p:txBody>
      </p:sp>
    </p:spTree>
    <p:extLst>
      <p:ext uri="{BB962C8B-B14F-4D97-AF65-F5344CB8AC3E}">
        <p14:creationId xmlns:p14="http://schemas.microsoft.com/office/powerpoint/2010/main" val="3869561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8690" y="265362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Presentation</a:t>
            </a:r>
            <a:endParaRPr lang="en-US" sz="2000" dirty="0">
              <a:solidFill>
                <a:schemeClr val="tx1"/>
              </a:solidFill>
            </a:endParaRPr>
          </a:p>
        </p:txBody>
      </p:sp>
      <p:sp>
        <p:nvSpPr>
          <p:cNvPr id="5" name="Oval 4"/>
          <p:cNvSpPr/>
          <p:nvPr/>
        </p:nvSpPr>
        <p:spPr>
          <a:xfrm>
            <a:off x="3131653" y="265362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Attitudes</a:t>
            </a:r>
            <a:endParaRPr lang="en-US" sz="2000" dirty="0">
              <a:solidFill>
                <a:schemeClr val="tx1"/>
              </a:solidFill>
            </a:endParaRPr>
          </a:p>
        </p:txBody>
      </p:sp>
      <p:sp>
        <p:nvSpPr>
          <p:cNvPr id="6" name="Oval 5"/>
          <p:cNvSpPr/>
          <p:nvPr/>
        </p:nvSpPr>
        <p:spPr>
          <a:xfrm>
            <a:off x="6156492" y="265362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Behavior</a:t>
            </a:r>
          </a:p>
          <a:p>
            <a:pPr algn="ctr"/>
            <a:r>
              <a:rPr lang="en-US" sz="2000" dirty="0" smtClean="0">
                <a:solidFill>
                  <a:schemeClr val="tx1"/>
                </a:solidFill>
              </a:rPr>
              <a:t>(congruency effect)</a:t>
            </a:r>
            <a:endParaRPr lang="en-US" sz="2000" dirty="0">
              <a:solidFill>
                <a:schemeClr val="tx1"/>
              </a:solidFill>
            </a:endParaRPr>
          </a:p>
        </p:txBody>
      </p:sp>
      <p:sp>
        <p:nvSpPr>
          <p:cNvPr id="8" name="Right Arrow 7"/>
          <p:cNvSpPr/>
          <p:nvPr/>
        </p:nvSpPr>
        <p:spPr>
          <a:xfrm>
            <a:off x="2445127" y="2985989"/>
            <a:ext cx="61721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5446217" y="2985989"/>
            <a:ext cx="61721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744822" y="664731"/>
            <a:ext cx="4999485" cy="584776"/>
          </a:xfrm>
          <a:prstGeom prst="rect">
            <a:avLst/>
          </a:prstGeom>
          <a:noFill/>
        </p:spPr>
        <p:txBody>
          <a:bodyPr wrap="none" rtlCol="0">
            <a:spAutoFit/>
          </a:bodyPr>
          <a:lstStyle/>
          <a:p>
            <a:r>
              <a:rPr lang="en-US" sz="3200" dirty="0" smtClean="0"/>
              <a:t>Sequential priming paradigm</a:t>
            </a:r>
            <a:endParaRPr lang="en-US" sz="3200" dirty="0"/>
          </a:p>
        </p:txBody>
      </p:sp>
      <p:sp>
        <p:nvSpPr>
          <p:cNvPr id="11" name="TextBox 10"/>
          <p:cNvSpPr txBox="1"/>
          <p:nvPr/>
        </p:nvSpPr>
        <p:spPr>
          <a:xfrm>
            <a:off x="2101057" y="1659083"/>
            <a:ext cx="1284426" cy="461665"/>
          </a:xfrm>
          <a:prstGeom prst="rect">
            <a:avLst/>
          </a:prstGeom>
          <a:noFill/>
        </p:spPr>
        <p:txBody>
          <a:bodyPr wrap="none" rtlCol="0">
            <a:spAutoFit/>
          </a:bodyPr>
          <a:lstStyle/>
          <a:p>
            <a:r>
              <a:rPr lang="en-US" sz="2400" dirty="0" smtClean="0">
                <a:solidFill>
                  <a:srgbClr val="FF0000"/>
                </a:solidFill>
              </a:rPr>
              <a:t>Process I</a:t>
            </a:r>
            <a:endParaRPr lang="en-US" sz="2400" dirty="0">
              <a:solidFill>
                <a:srgbClr val="FF0000"/>
              </a:solidFill>
            </a:endParaRPr>
          </a:p>
        </p:txBody>
      </p:sp>
      <p:sp>
        <p:nvSpPr>
          <p:cNvPr id="12" name="TextBox 11"/>
          <p:cNvSpPr txBox="1"/>
          <p:nvPr/>
        </p:nvSpPr>
        <p:spPr>
          <a:xfrm>
            <a:off x="5087830" y="1659083"/>
            <a:ext cx="1361971" cy="461665"/>
          </a:xfrm>
          <a:prstGeom prst="rect">
            <a:avLst/>
          </a:prstGeom>
          <a:noFill/>
        </p:spPr>
        <p:txBody>
          <a:bodyPr wrap="none" rtlCol="0">
            <a:spAutoFit/>
          </a:bodyPr>
          <a:lstStyle/>
          <a:p>
            <a:r>
              <a:rPr lang="en-US" sz="2400" dirty="0" smtClean="0">
                <a:solidFill>
                  <a:srgbClr val="FF0000"/>
                </a:solidFill>
              </a:rPr>
              <a:t>Process II</a:t>
            </a:r>
            <a:endParaRPr lang="en-US" sz="2400" dirty="0">
              <a:solidFill>
                <a:srgbClr val="FF0000"/>
              </a:solidFill>
            </a:endParaRPr>
          </a:p>
        </p:txBody>
      </p:sp>
    </p:spTree>
    <p:extLst>
      <p:ext uri="{BB962C8B-B14F-4D97-AF65-F5344CB8AC3E}">
        <p14:creationId xmlns:p14="http://schemas.microsoft.com/office/powerpoint/2010/main" val="17043898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animBg="1"/>
      <p:bldP spid="9" grpId="0" animBg="1"/>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8690" y="186363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Presentation</a:t>
            </a:r>
            <a:endParaRPr lang="en-US" sz="2000" dirty="0">
              <a:solidFill>
                <a:schemeClr val="tx1"/>
              </a:solidFill>
            </a:endParaRPr>
          </a:p>
        </p:txBody>
      </p:sp>
      <p:sp>
        <p:nvSpPr>
          <p:cNvPr id="5" name="Oval 4"/>
          <p:cNvSpPr/>
          <p:nvPr/>
        </p:nvSpPr>
        <p:spPr>
          <a:xfrm>
            <a:off x="3131653" y="186363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Attitudes</a:t>
            </a:r>
            <a:endParaRPr lang="en-US" sz="2000" dirty="0">
              <a:solidFill>
                <a:schemeClr val="tx1"/>
              </a:solidFill>
            </a:endParaRPr>
          </a:p>
        </p:txBody>
      </p:sp>
      <p:sp>
        <p:nvSpPr>
          <p:cNvPr id="6" name="Oval 5"/>
          <p:cNvSpPr/>
          <p:nvPr/>
        </p:nvSpPr>
        <p:spPr>
          <a:xfrm>
            <a:off x="6156492" y="186363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Behavior</a:t>
            </a:r>
          </a:p>
          <a:p>
            <a:pPr algn="ctr"/>
            <a:r>
              <a:rPr lang="en-US" sz="2000" dirty="0" smtClean="0">
                <a:solidFill>
                  <a:schemeClr val="tx1"/>
                </a:solidFill>
              </a:rPr>
              <a:t>(congruency effect)</a:t>
            </a:r>
            <a:endParaRPr lang="en-US" sz="2000" dirty="0">
              <a:solidFill>
                <a:schemeClr val="tx1"/>
              </a:solidFill>
            </a:endParaRPr>
          </a:p>
        </p:txBody>
      </p:sp>
      <p:sp>
        <p:nvSpPr>
          <p:cNvPr id="8" name="Right Arrow 7"/>
          <p:cNvSpPr/>
          <p:nvPr/>
        </p:nvSpPr>
        <p:spPr>
          <a:xfrm>
            <a:off x="2445127" y="2195999"/>
            <a:ext cx="61721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5446217" y="2195999"/>
            <a:ext cx="61721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744822" y="664731"/>
            <a:ext cx="4999485" cy="584776"/>
          </a:xfrm>
          <a:prstGeom prst="rect">
            <a:avLst/>
          </a:prstGeom>
          <a:noFill/>
        </p:spPr>
        <p:txBody>
          <a:bodyPr wrap="none" rtlCol="0">
            <a:spAutoFit/>
          </a:bodyPr>
          <a:lstStyle/>
          <a:p>
            <a:r>
              <a:rPr lang="en-US" sz="3200" dirty="0" smtClean="0"/>
              <a:t>Sequential priming paradigm</a:t>
            </a:r>
            <a:endParaRPr lang="en-US" sz="3200" dirty="0"/>
          </a:p>
        </p:txBody>
      </p:sp>
      <p:sp>
        <p:nvSpPr>
          <p:cNvPr id="4" name="TextBox 3"/>
          <p:cNvSpPr txBox="1"/>
          <p:nvPr/>
        </p:nvSpPr>
        <p:spPr>
          <a:xfrm>
            <a:off x="4847888" y="3655535"/>
            <a:ext cx="3299042" cy="1477328"/>
          </a:xfrm>
          <a:prstGeom prst="rect">
            <a:avLst/>
          </a:prstGeom>
          <a:noFill/>
        </p:spPr>
        <p:txBody>
          <a:bodyPr wrap="square" rtlCol="0">
            <a:spAutoFit/>
          </a:bodyPr>
          <a:lstStyle/>
          <a:p>
            <a:endParaRPr lang="en-US" dirty="0" smtClean="0"/>
          </a:p>
          <a:p>
            <a:pPr marL="285750" indent="-285750">
              <a:buFont typeface="Arial"/>
              <a:buChar char="•"/>
            </a:pPr>
            <a:r>
              <a:rPr lang="en-US" dirty="0" smtClean="0"/>
              <a:t>Spreading activation</a:t>
            </a:r>
          </a:p>
          <a:p>
            <a:pPr marL="285750" indent="-285750">
              <a:buFont typeface="Arial"/>
              <a:buChar char="•"/>
            </a:pPr>
            <a:endParaRPr lang="en-US" dirty="0" smtClean="0"/>
          </a:p>
          <a:p>
            <a:pPr marL="285750" indent="-285750">
              <a:buFont typeface="Arial"/>
              <a:buChar char="•"/>
            </a:pPr>
            <a:r>
              <a:rPr lang="en-US" dirty="0" smtClean="0"/>
              <a:t>Processes in response-selection stage</a:t>
            </a:r>
            <a:endParaRPr lang="en-US" dirty="0"/>
          </a:p>
        </p:txBody>
      </p:sp>
      <p:sp>
        <p:nvSpPr>
          <p:cNvPr id="11" name="TextBox 10"/>
          <p:cNvSpPr txBox="1"/>
          <p:nvPr/>
        </p:nvSpPr>
        <p:spPr>
          <a:xfrm>
            <a:off x="5087830" y="1373427"/>
            <a:ext cx="1361971" cy="461665"/>
          </a:xfrm>
          <a:prstGeom prst="rect">
            <a:avLst/>
          </a:prstGeom>
          <a:noFill/>
        </p:spPr>
        <p:txBody>
          <a:bodyPr wrap="none" rtlCol="0">
            <a:spAutoFit/>
          </a:bodyPr>
          <a:lstStyle/>
          <a:p>
            <a:r>
              <a:rPr lang="en-US" sz="2400" dirty="0" smtClean="0">
                <a:solidFill>
                  <a:srgbClr val="FF0000"/>
                </a:solidFill>
              </a:rPr>
              <a:t>Process II</a:t>
            </a:r>
            <a:endParaRPr lang="en-US" sz="2400" dirty="0">
              <a:solidFill>
                <a:srgbClr val="FF0000"/>
              </a:solidFill>
            </a:endParaRPr>
          </a:p>
        </p:txBody>
      </p:sp>
    </p:spTree>
    <p:extLst>
      <p:ext uri="{BB962C8B-B14F-4D97-AF65-F5344CB8AC3E}">
        <p14:creationId xmlns:p14="http://schemas.microsoft.com/office/powerpoint/2010/main" val="222514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8690" y="186363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Presentation</a:t>
            </a:r>
            <a:endParaRPr lang="en-US" sz="2000" dirty="0">
              <a:solidFill>
                <a:schemeClr val="tx1"/>
              </a:solidFill>
            </a:endParaRPr>
          </a:p>
        </p:txBody>
      </p:sp>
      <p:sp>
        <p:nvSpPr>
          <p:cNvPr id="5" name="Oval 4"/>
          <p:cNvSpPr/>
          <p:nvPr/>
        </p:nvSpPr>
        <p:spPr>
          <a:xfrm>
            <a:off x="3131653" y="186363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Attitudes</a:t>
            </a:r>
            <a:endParaRPr lang="en-US" sz="2000" dirty="0">
              <a:solidFill>
                <a:schemeClr val="tx1"/>
              </a:solidFill>
            </a:endParaRPr>
          </a:p>
        </p:txBody>
      </p:sp>
      <p:sp>
        <p:nvSpPr>
          <p:cNvPr id="6" name="Oval 5"/>
          <p:cNvSpPr/>
          <p:nvPr/>
        </p:nvSpPr>
        <p:spPr>
          <a:xfrm>
            <a:off x="6156492" y="1863633"/>
            <a:ext cx="2207736" cy="12938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Behavior</a:t>
            </a:r>
            <a:endParaRPr lang="en-US" sz="2000" dirty="0">
              <a:solidFill>
                <a:schemeClr val="tx1"/>
              </a:solidFill>
            </a:endParaRPr>
          </a:p>
        </p:txBody>
      </p:sp>
      <p:sp>
        <p:nvSpPr>
          <p:cNvPr id="8" name="Right Arrow 7"/>
          <p:cNvSpPr/>
          <p:nvPr/>
        </p:nvSpPr>
        <p:spPr>
          <a:xfrm>
            <a:off x="2445127" y="2195999"/>
            <a:ext cx="61721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5446217" y="2195999"/>
            <a:ext cx="617216" cy="617249"/>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744822" y="664731"/>
            <a:ext cx="4999485" cy="584776"/>
          </a:xfrm>
          <a:prstGeom prst="rect">
            <a:avLst/>
          </a:prstGeom>
          <a:noFill/>
        </p:spPr>
        <p:txBody>
          <a:bodyPr wrap="none" rtlCol="0">
            <a:spAutoFit/>
          </a:bodyPr>
          <a:lstStyle/>
          <a:p>
            <a:r>
              <a:rPr lang="en-US" sz="3200" dirty="0" smtClean="0"/>
              <a:t>Sequential priming paradigm</a:t>
            </a:r>
            <a:endParaRPr lang="en-US" sz="3200" dirty="0"/>
          </a:p>
        </p:txBody>
      </p:sp>
      <p:sp>
        <p:nvSpPr>
          <p:cNvPr id="4" name="TextBox 3"/>
          <p:cNvSpPr txBox="1"/>
          <p:nvPr/>
        </p:nvSpPr>
        <p:spPr>
          <a:xfrm>
            <a:off x="635027" y="3640046"/>
            <a:ext cx="4011511" cy="2308324"/>
          </a:xfrm>
          <a:prstGeom prst="rect">
            <a:avLst/>
          </a:prstGeom>
          <a:noFill/>
        </p:spPr>
        <p:txBody>
          <a:bodyPr wrap="square" rtlCol="0">
            <a:spAutoFit/>
          </a:bodyPr>
          <a:lstStyle/>
          <a:p>
            <a:r>
              <a:rPr lang="en-US" dirty="0" smtClean="0"/>
              <a:t>How does perceptual information about a stimulus activate an attitude?</a:t>
            </a:r>
          </a:p>
          <a:p>
            <a:endParaRPr lang="en-US" dirty="0"/>
          </a:p>
          <a:p>
            <a:r>
              <a:rPr lang="en-US" dirty="0" smtClean="0"/>
              <a:t>What are these processes dependent on?</a:t>
            </a:r>
          </a:p>
          <a:p>
            <a:endParaRPr lang="en-US" dirty="0"/>
          </a:p>
          <a:p>
            <a:r>
              <a:rPr lang="en-US" dirty="0" smtClean="0"/>
              <a:t>How is this relevant to the perception of other people?</a:t>
            </a:r>
          </a:p>
        </p:txBody>
      </p:sp>
      <p:sp>
        <p:nvSpPr>
          <p:cNvPr id="11" name="TextBox 10"/>
          <p:cNvSpPr txBox="1"/>
          <p:nvPr/>
        </p:nvSpPr>
        <p:spPr>
          <a:xfrm>
            <a:off x="2101057" y="1401968"/>
            <a:ext cx="1284426" cy="461665"/>
          </a:xfrm>
          <a:prstGeom prst="rect">
            <a:avLst/>
          </a:prstGeom>
          <a:noFill/>
        </p:spPr>
        <p:txBody>
          <a:bodyPr wrap="none" rtlCol="0">
            <a:spAutoFit/>
          </a:bodyPr>
          <a:lstStyle/>
          <a:p>
            <a:r>
              <a:rPr lang="en-US" sz="2400" dirty="0" smtClean="0">
                <a:solidFill>
                  <a:srgbClr val="FF0000"/>
                </a:solidFill>
              </a:rPr>
              <a:t>Process I</a:t>
            </a:r>
            <a:endParaRPr lang="en-US" sz="2400" dirty="0">
              <a:solidFill>
                <a:srgbClr val="FF0000"/>
              </a:solidFill>
            </a:endParaRPr>
          </a:p>
        </p:txBody>
      </p:sp>
    </p:spTree>
    <p:extLst>
      <p:ext uri="{BB962C8B-B14F-4D97-AF65-F5344CB8AC3E}">
        <p14:creationId xmlns:p14="http://schemas.microsoft.com/office/powerpoint/2010/main" val="40045616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Previous face processing literature shows evidence that face processing (as measured by the ORB) changes as a function of fixation</a:t>
            </a:r>
          </a:p>
          <a:p>
            <a:endParaRPr lang="en-US" dirty="0"/>
          </a:p>
          <a:p>
            <a:r>
              <a:rPr lang="en-US" dirty="0" smtClean="0"/>
              <a:t>Suggests possibility that where people fixate on the face </a:t>
            </a:r>
            <a:r>
              <a:rPr lang="en-US" dirty="0" smtClean="0"/>
              <a:t>may affect the </a:t>
            </a:r>
            <a:r>
              <a:rPr lang="en-US" dirty="0" smtClean="0"/>
              <a:t>processes that lead to attitude activation</a:t>
            </a:r>
            <a:endParaRPr lang="en-US" dirty="0"/>
          </a:p>
        </p:txBody>
      </p:sp>
    </p:spTree>
    <p:extLst>
      <p:ext uri="{BB962C8B-B14F-4D97-AF65-F5344CB8AC3E}">
        <p14:creationId xmlns:p14="http://schemas.microsoft.com/office/powerpoint/2010/main" val="259291656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2385</TotalTime>
  <Words>1324</Words>
  <Application>Microsoft Macintosh PowerPoint</Application>
  <PresentationFormat>On-screen Show (4:3)</PresentationFormat>
  <Paragraphs>254</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Adjacency</vt:lpstr>
      <vt:lpstr>The activation and control of racial attitudes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ORANGE BARREL REROUTE </vt:lpstr>
      <vt:lpstr>PowerPoint Presentation</vt:lpstr>
      <vt:lpstr>PowerPoint Presentation</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Hannah Volpert</dc:creator>
  <cp:lastModifiedBy>Hannah Volpert</cp:lastModifiedBy>
  <cp:revision>21</cp:revision>
  <dcterms:created xsi:type="dcterms:W3CDTF">2015-04-23T14:26:24Z</dcterms:created>
  <dcterms:modified xsi:type="dcterms:W3CDTF">2015-05-01T19:57:04Z</dcterms:modified>
</cp:coreProperties>
</file>