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63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70" r:id="rId10"/>
    <p:sldId id="264" r:id="rId11"/>
    <p:sldId id="280" r:id="rId12"/>
    <p:sldId id="265" r:id="rId13"/>
    <p:sldId id="274" r:id="rId14"/>
    <p:sldId id="275" r:id="rId15"/>
    <p:sldId id="266" r:id="rId16"/>
    <p:sldId id="281" r:id="rId17"/>
    <p:sldId id="267" r:id="rId18"/>
    <p:sldId id="276" r:id="rId19"/>
    <p:sldId id="277" r:id="rId20"/>
    <p:sldId id="268" r:id="rId21"/>
    <p:sldId id="282" r:id="rId22"/>
    <p:sldId id="269" r:id="rId23"/>
    <p:sldId id="278" r:id="rId24"/>
    <p:sldId id="279" r:id="rId25"/>
    <p:sldId id="312" r:id="rId26"/>
    <p:sldId id="313" r:id="rId27"/>
    <p:sldId id="314" r:id="rId28"/>
    <p:sldId id="315" r:id="rId29"/>
    <p:sldId id="316" r:id="rId30"/>
    <p:sldId id="271" r:id="rId31"/>
    <p:sldId id="272" r:id="rId32"/>
    <p:sldId id="295" r:id="rId33"/>
    <p:sldId id="296" r:id="rId34"/>
    <p:sldId id="297" r:id="rId35"/>
    <p:sldId id="299" r:id="rId36"/>
    <p:sldId id="298" r:id="rId37"/>
    <p:sldId id="300" r:id="rId38"/>
    <p:sldId id="301" r:id="rId39"/>
    <p:sldId id="304" r:id="rId40"/>
    <p:sldId id="302" r:id="rId41"/>
    <p:sldId id="303" r:id="rId42"/>
    <p:sldId id="273" r:id="rId43"/>
    <p:sldId id="291" r:id="rId44"/>
    <p:sldId id="292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293" r:id="rId53"/>
    <p:sldId id="283" r:id="rId54"/>
    <p:sldId id="285" r:id="rId55"/>
    <p:sldId id="284" r:id="rId56"/>
    <p:sldId id="286" r:id="rId57"/>
    <p:sldId id="287" r:id="rId58"/>
    <p:sldId id="289" r:id="rId59"/>
    <p:sldId id="288" r:id="rId60"/>
    <p:sldId id="290" r:id="rId61"/>
    <p:sldId id="294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89183" autoAdjust="0"/>
  </p:normalViewPr>
  <p:slideViewPr>
    <p:cSldViewPr snapToGrid="0" snapToObjects="1">
      <p:cViewPr varScale="1">
        <p:scale>
          <a:sx n="104" d="100"/>
          <a:sy n="104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67378-2B69-0D46-B834-ED5AAB5C9077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5B16C-7F2B-3144-9F7F-B58B459A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3 way interaction (Prime*Estimate*Task) is not significant</a:t>
            </a:r>
          </a:p>
          <a:p>
            <a:endParaRPr lang="en-US" baseline="0" dirty="0" smtClean="0"/>
          </a:p>
          <a:p>
            <a:r>
              <a:rPr lang="en-US" baseline="0" dirty="0" smtClean="0">
                <a:latin typeface="Consolas"/>
                <a:cs typeface="Consolas"/>
              </a:rPr>
              <a:t>Error: Subject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 7.106 0.07985               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</a:t>
            </a:r>
            <a:r>
              <a:rPr lang="en-US" baseline="0" dirty="0" smtClean="0">
                <a:latin typeface="Consolas"/>
                <a:cs typeface="Consolas"/>
              </a:rPr>
              <a:t>  1 0.0007 0.000655   0.042  0.838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1.3854 0.015567               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Subject:Estimate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 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Estimate   1  1.481  1.4811   15.25 0.000183 ***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 8.641  0.0971    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Task       1 0.0695 0.06953    3.57 0.0621 .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89 1.7335 0.01948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Subject:PrimeType:Estimate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PrimeType:Estimate</a:t>
            </a:r>
            <a:r>
              <a:rPr lang="en-US" baseline="0" dirty="0" smtClean="0">
                <a:latin typeface="Consolas"/>
                <a:cs typeface="Consolas"/>
              </a:rPr>
              <a:t>  1 0.0449 0.04491   3.004 0.0865 .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     89 1.3308 0.01495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    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PrimeType:Task</a:t>
            </a:r>
            <a:r>
              <a:rPr lang="en-US" baseline="0" dirty="0" smtClean="0">
                <a:latin typeface="Consolas"/>
                <a:cs typeface="Consolas"/>
              </a:rPr>
              <a:t>  1 0.2401 0.24007   15.05  2e-04 ***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 89 1.4192 0.01595                   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---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Signif</a:t>
            </a:r>
            <a:r>
              <a:rPr lang="en-US" baseline="0" dirty="0" smtClean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Subject:Estimate:Task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Estimate:Task</a:t>
            </a:r>
            <a:r>
              <a:rPr lang="en-US" baseline="0" dirty="0" smtClean="0">
                <a:latin typeface="Consolas"/>
                <a:cs typeface="Consolas"/>
              </a:rPr>
              <a:t>  1 0.0406 0.04063   1.332  0.252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89 2.7151 0.03051               </a:t>
            </a:r>
          </a:p>
          <a:p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Error: </a:t>
            </a:r>
            <a:r>
              <a:rPr lang="en-US" baseline="0" dirty="0" err="1" smtClean="0">
                <a:latin typeface="Consolas"/>
                <a:cs typeface="Consolas"/>
              </a:rPr>
              <a:t>Subject:PrimeType:Estimate:Task</a:t>
            </a:r>
            <a:endParaRPr lang="en-US" baseline="0" dirty="0" smtClean="0">
              <a:latin typeface="Consolas"/>
              <a:cs typeface="Consolas"/>
            </a:endParaRPr>
          </a:p>
          <a:p>
            <a:r>
              <a:rPr lang="en-US" baseline="0" dirty="0" smtClean="0">
                <a:latin typeface="Consolas"/>
                <a:cs typeface="Consolas"/>
              </a:rPr>
              <a:t>                        </a:t>
            </a:r>
            <a:r>
              <a:rPr lang="en-US" baseline="0" dirty="0" err="1" smtClean="0">
                <a:latin typeface="Consolas"/>
                <a:cs typeface="Consolas"/>
              </a:rPr>
              <a:t>Df</a:t>
            </a:r>
            <a:r>
              <a:rPr lang="en-US" baseline="0" dirty="0" smtClean="0">
                <a:latin typeface="Consolas"/>
                <a:cs typeface="Consolas"/>
              </a:rPr>
              <a:t> Sum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 Mean </a:t>
            </a:r>
            <a:r>
              <a:rPr lang="en-US" baseline="0" dirty="0" err="1" smtClean="0">
                <a:latin typeface="Consolas"/>
                <a:cs typeface="Consolas"/>
              </a:rPr>
              <a:t>Sq</a:t>
            </a:r>
            <a:r>
              <a:rPr lang="en-US" baseline="0" dirty="0" smtClean="0">
                <a:latin typeface="Consolas"/>
                <a:cs typeface="Consolas"/>
              </a:rPr>
              <a:t> F value </a:t>
            </a:r>
            <a:r>
              <a:rPr lang="en-US" baseline="0" dirty="0" err="1" smtClean="0">
                <a:latin typeface="Consolas"/>
                <a:cs typeface="Consolas"/>
              </a:rPr>
              <a:t>Pr</a:t>
            </a:r>
            <a:r>
              <a:rPr lang="en-US" baseline="0" dirty="0" smtClean="0">
                <a:latin typeface="Consolas"/>
                <a:cs typeface="Consolas"/>
              </a:rPr>
              <a:t>(&gt;F)</a:t>
            </a:r>
          </a:p>
          <a:p>
            <a:r>
              <a:rPr lang="en-US" baseline="0" dirty="0" err="1" smtClean="0">
                <a:latin typeface="Consolas"/>
                <a:cs typeface="Consolas"/>
              </a:rPr>
              <a:t>PrimeType:Estimate:Task</a:t>
            </a:r>
            <a:r>
              <a:rPr lang="en-US" baseline="0" dirty="0" smtClean="0">
                <a:latin typeface="Consolas"/>
                <a:cs typeface="Consolas"/>
              </a:rPr>
              <a:t>  1 0.0039 0.003948   0.293  0.589</a:t>
            </a:r>
          </a:p>
          <a:p>
            <a:r>
              <a:rPr lang="en-US" baseline="0" dirty="0" smtClean="0">
                <a:latin typeface="Consolas"/>
                <a:cs typeface="Consolas"/>
              </a:rPr>
              <a:t>Residuals               89 1.1981 0.013461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2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not be standardized estimates??</a:t>
            </a:r>
          </a:p>
          <a:p>
            <a:endParaRPr lang="en-US" dirty="0" smtClean="0"/>
          </a:p>
          <a:p>
            <a:r>
              <a:rPr lang="en-US" dirty="0" err="1" smtClean="0"/>
              <a:t>Black_A</a:t>
            </a:r>
            <a:r>
              <a:rPr lang="en-US" baseline="0" dirty="0" smtClean="0"/>
              <a:t> ~ EMC* Observer is marginally 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pattern for </a:t>
            </a:r>
            <a:r>
              <a:rPr lang="en-US" dirty="0" err="1" smtClean="0"/>
              <a:t>Total_A</a:t>
            </a:r>
            <a:r>
              <a:rPr lang="en-US" dirty="0" smtClean="0"/>
              <a:t> but</a:t>
            </a:r>
            <a:r>
              <a:rPr lang="en-US" baseline="0" dirty="0" smtClean="0"/>
              <a:t> not significant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 slope for Observer Present condition is negative but not significant</a:t>
            </a:r>
          </a:p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 </a:t>
            </a:r>
          </a:p>
          <a:p>
            <a:r>
              <a:rPr lang="en-US" dirty="0" smtClean="0"/>
              <a:t>(Intercept)   8.4079     0.6562  12.813 8.94e-15 ***</a:t>
            </a:r>
          </a:p>
          <a:p>
            <a:r>
              <a:rPr lang="en-US" dirty="0" err="1" smtClean="0"/>
              <a:t>Black_A</a:t>
            </a:r>
            <a:r>
              <a:rPr lang="en-US" dirty="0" smtClean="0"/>
              <a:t>      -2.2435     1.3446  -1.668    0.104   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endParaRPr lang="en-US" dirty="0" smtClean="0"/>
          </a:p>
          <a:p>
            <a:r>
              <a:rPr lang="en-US" dirty="0" smtClean="0"/>
              <a:t>Residual standard error: 1.244 on 35 degrees of freedom</a:t>
            </a:r>
          </a:p>
          <a:p>
            <a:r>
              <a:rPr lang="en-US" dirty="0" smtClean="0"/>
              <a:t>  (8 observations deleted due to </a:t>
            </a:r>
            <a:r>
              <a:rPr lang="en-US" dirty="0" err="1" smtClean="0"/>
              <a:t>missingness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Multiple R-squared:  0.07368,	Adjusted R-squared:  0.04721 </a:t>
            </a:r>
          </a:p>
          <a:p>
            <a:r>
              <a:rPr lang="en-US" dirty="0" smtClean="0"/>
              <a:t>F-statistic: 2.784 on 1 and 35 DF,  p-value: 0.1041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Black_C</a:t>
            </a:r>
            <a:r>
              <a:rPr lang="en-US" dirty="0" smtClean="0"/>
              <a:t> estimate doesn’t match regression run when just </a:t>
            </a:r>
            <a:r>
              <a:rPr lang="en-US" dirty="0" err="1" smtClean="0"/>
              <a:t>Black_C</a:t>
            </a:r>
            <a:r>
              <a:rPr lang="en-US" dirty="0" smtClean="0"/>
              <a:t> was predictor….. Is that a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not be standardized estimates??</a:t>
            </a:r>
          </a:p>
          <a:p>
            <a:endParaRPr lang="en-US" dirty="0" smtClean="0"/>
          </a:p>
          <a:p>
            <a:r>
              <a:rPr lang="en-US" dirty="0" err="1" smtClean="0"/>
              <a:t>Black_A</a:t>
            </a:r>
            <a:r>
              <a:rPr lang="en-US" baseline="0" dirty="0" smtClean="0"/>
              <a:t> ~ EMC* Observer is marginally 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slope for Observer Present</a:t>
            </a:r>
            <a:r>
              <a:rPr lang="en-US" baseline="0" dirty="0" smtClean="0"/>
              <a:t> condition is marginally significant</a:t>
            </a:r>
          </a:p>
          <a:p>
            <a:endParaRPr lang="en-US" baseline="0" dirty="0" smtClean="0"/>
          </a:p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 </a:t>
            </a:r>
          </a:p>
          <a:p>
            <a:r>
              <a:rPr lang="en-US" dirty="0" smtClean="0"/>
              <a:t>(Intercept)   5.9578     0.7459   7.987 1.74e-09 ***</a:t>
            </a:r>
          </a:p>
          <a:p>
            <a:r>
              <a:rPr lang="en-US" dirty="0" err="1" smtClean="0"/>
              <a:t>Black_A</a:t>
            </a:r>
            <a:r>
              <a:rPr lang="en-US" dirty="0" smtClean="0"/>
              <a:t>       2.9855     1.6547   1.804   0.0796 . 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endParaRPr lang="en-US" dirty="0" smtClean="0"/>
          </a:p>
          <a:p>
            <a:r>
              <a:rPr lang="en-US" dirty="0" smtClean="0"/>
              <a:t>Residual standard error: 1.458 on 36 degrees of freedom</a:t>
            </a:r>
          </a:p>
          <a:p>
            <a:r>
              <a:rPr lang="en-US" dirty="0" smtClean="0"/>
              <a:t>  (8 observations deleted due to </a:t>
            </a:r>
            <a:r>
              <a:rPr lang="en-US" dirty="0" err="1" smtClean="0"/>
              <a:t>missingness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Multiple R-squared:  0.08293,	Adjusted R-squared:  0.05746 </a:t>
            </a:r>
          </a:p>
          <a:p>
            <a:r>
              <a:rPr lang="en-US" dirty="0" smtClean="0"/>
              <a:t>F-statistic: 3.256 on 1 and 36 DF,  p-value: 0.07955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B16C-7F2B-3144-9F7F-B58B459A6A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0F0D-4E66-FC4A-B05C-28BE709231DC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593D-8D6C-3246-AE91-7BAA82413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general accuracy</a:t>
            </a:r>
          </a:p>
          <a:p>
            <a:pPr lvl="1"/>
            <a:r>
              <a:rPr lang="en-US" dirty="0" smtClean="0"/>
              <a:t>Compare accuracy on AP and WIT</a:t>
            </a:r>
          </a:p>
          <a:p>
            <a:pPr lvl="1"/>
            <a:r>
              <a:rPr lang="en-US" dirty="0" smtClean="0"/>
              <a:t>Accuracy related to self-reported effort/attention</a:t>
            </a:r>
          </a:p>
          <a:p>
            <a:pPr lvl="1"/>
            <a:r>
              <a:rPr lang="en-US" dirty="0" smtClean="0"/>
              <a:t>Accuracy related to self-reported IMS/EMS scores</a:t>
            </a:r>
          </a:p>
          <a:p>
            <a:pPr lvl="1"/>
            <a:r>
              <a:rPr lang="en-US" dirty="0" smtClean="0"/>
              <a:t>Accuracy related to observer condition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8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47633"/>
            <a:ext cx="6355393" cy="4768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670" y="5678384"/>
            <a:ext cx="172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 92 subjects</a:t>
            </a:r>
          </a:p>
          <a:p>
            <a:r>
              <a:rPr lang="en-US" dirty="0" smtClean="0"/>
              <a:t>AP: 93 subjects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548" y="522319"/>
            <a:ext cx="128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errors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8472" y="1532976"/>
            <a:ext cx="34181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</a:t>
            </a:r>
          </a:p>
          <a:p>
            <a:r>
              <a:rPr lang="en-US" sz="1600" dirty="0" smtClean="0"/>
              <a:t>Main effect of 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= .003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neg</a:t>
            </a:r>
            <a:r>
              <a:rPr lang="en-US" sz="1600" dirty="0" smtClean="0"/>
              <a:t> &gt; </a:t>
            </a:r>
            <a:r>
              <a:rPr lang="en-US" sz="1600" dirty="0" err="1" smtClean="0"/>
              <a:t>pos</a:t>
            </a:r>
            <a:endParaRPr lang="en-US" sz="1600" dirty="0" smtClean="0"/>
          </a:p>
          <a:p>
            <a:r>
              <a:rPr lang="en-US" sz="1600" dirty="0" err="1" smtClean="0"/>
              <a:t>PrimeType</a:t>
            </a:r>
            <a:r>
              <a:rPr lang="en-US" sz="1600" dirty="0"/>
              <a:t>*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r>
              <a:rPr lang="en-US" sz="1600" dirty="0" smtClean="0"/>
              <a:t>- All pairwise comp. sig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WIT</a:t>
            </a:r>
          </a:p>
          <a:p>
            <a:r>
              <a:rPr lang="en-US" sz="1600" dirty="0" smtClean="0"/>
              <a:t>Main effect of 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tool &gt; gun</a:t>
            </a:r>
          </a:p>
          <a:p>
            <a:r>
              <a:rPr lang="en-US" sz="1600" dirty="0" err="1" smtClean="0"/>
              <a:t>PrimeType</a:t>
            </a:r>
            <a:r>
              <a:rPr lang="en-US" sz="1600" dirty="0" smtClean="0"/>
              <a:t>*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All pairwise comp. sig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 smtClean="0"/>
              <a:t>Comparing tasks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PrimeType</a:t>
            </a:r>
            <a:r>
              <a:rPr lang="en-US" sz="1600" dirty="0" smtClean="0"/>
              <a:t>*</a:t>
            </a:r>
            <a:r>
              <a:rPr lang="en-US" sz="1600" dirty="0" err="1" smtClean="0"/>
              <a:t>ConType</a:t>
            </a:r>
            <a:r>
              <a:rPr lang="en-US" sz="1600" dirty="0" smtClean="0"/>
              <a:t>*Task: p&lt; .001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32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575"/>
            <a:ext cx="404119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/>
                <a:cs typeface="Consolas"/>
              </a:rPr>
              <a:t>PrimeType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  <a:r>
              <a:rPr lang="en-US" sz="1200" dirty="0" err="1" smtClean="0">
                <a:latin typeface="Consolas"/>
                <a:cs typeface="Consolas"/>
              </a:rPr>
              <a:t>ConType</a:t>
            </a:r>
            <a:r>
              <a:rPr lang="en-US" sz="1200" dirty="0" smtClean="0">
                <a:latin typeface="Consolas"/>
                <a:cs typeface="Consolas"/>
              </a:rPr>
              <a:t>*Task (looking at whether pattern of interaction (race bias) is different across tasks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Error</a:t>
            </a:r>
            <a:r>
              <a:rPr lang="en-US" sz="1200" dirty="0">
                <a:latin typeface="Consolas"/>
                <a:cs typeface="Consolas"/>
              </a:rPr>
              <a:t>: Subject</a:t>
            </a: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latin typeface="Consolas"/>
                <a:cs typeface="Consolas"/>
              </a:rPr>
              <a:t>Residuals 89  15015   168.7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</a:t>
            </a:r>
            <a:r>
              <a:rPr lang="en-US" sz="1200" dirty="0">
                <a:latin typeface="Consolas"/>
                <a:cs typeface="Consolas"/>
              </a:rPr>
              <a:t>  1   17.1   17.11   1.693  0.197</a:t>
            </a:r>
          </a:p>
          <a:p>
            <a:r>
              <a:rPr lang="en-US" sz="1200" dirty="0">
                <a:latin typeface="Consolas"/>
                <a:cs typeface="Consolas"/>
              </a:rPr>
              <a:t>Residuals 89  899.5   10.11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Subject:ConType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latin typeface="Consolas"/>
                <a:cs typeface="Consolas"/>
              </a:rPr>
              <a:t>ConType</a:t>
            </a:r>
            <a:r>
              <a:rPr lang="en-US" sz="1200" dirty="0">
                <a:latin typeface="Consolas"/>
                <a:cs typeface="Consolas"/>
              </a:rPr>
              <a:t>    1   4656    4656   104.3 &lt;2e-16 ***</a:t>
            </a:r>
          </a:p>
          <a:p>
            <a:r>
              <a:rPr lang="en-US" sz="1200" dirty="0">
                <a:latin typeface="Consolas"/>
                <a:cs typeface="Consolas"/>
              </a:rPr>
              <a:t>Residuals 89   3972      45                   </a:t>
            </a:r>
          </a:p>
          <a:p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r>
              <a:rPr lang="en-US" sz="1200" dirty="0" err="1">
                <a:latin typeface="Consolas"/>
                <a:cs typeface="Consolas"/>
              </a:rPr>
              <a:t>Signif</a:t>
            </a:r>
            <a:r>
              <a:rPr lang="en-US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1193" y="2149020"/>
            <a:ext cx="5345785" cy="470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latin typeface="Consolas"/>
                <a:cs typeface="Consolas"/>
              </a:rPr>
              <a:t>Task       1     82   82.01   2.634  0.108</a:t>
            </a:r>
          </a:p>
          <a:p>
            <a:r>
              <a:rPr lang="en-US" sz="1200" dirty="0">
                <a:latin typeface="Consolas"/>
                <a:cs typeface="Consolas"/>
              </a:rPr>
              <a:t>Residuals 89   2772   31.14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Subject:PrimeType:ConType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PrimeType:ConType</a:t>
            </a:r>
            <a:r>
              <a:rPr lang="en-US" sz="1200" dirty="0">
                <a:latin typeface="Consolas"/>
                <a:cs typeface="Consolas"/>
              </a:rPr>
              <a:t>  1     28   28.40   0.678  0.413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89   3730   41.91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PrimeType:Task</a:t>
            </a:r>
            <a:r>
              <a:rPr lang="en-US" sz="1200" dirty="0">
                <a:latin typeface="Consolas"/>
                <a:cs typeface="Consolas"/>
              </a:rPr>
              <a:t>  1    0.2   0.168   0.017  0.898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89  906.0  10.179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Subject:ConType:Task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ConType:Task</a:t>
            </a:r>
            <a:r>
              <a:rPr lang="en-US" sz="1200" dirty="0">
                <a:latin typeface="Consolas"/>
                <a:cs typeface="Consolas"/>
              </a:rPr>
              <a:t>  1   56.1   56.11   1.814  0.181</a:t>
            </a:r>
          </a:p>
          <a:p>
            <a:r>
              <a:rPr lang="en-US" sz="1200" dirty="0">
                <a:latin typeface="Consolas"/>
                <a:cs typeface="Consolas"/>
              </a:rPr>
              <a:t>Residuals    89 2752.5   30.93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Subject:PrimeType:ConType:Task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Consolas"/>
                <a:cs typeface="Consolas"/>
              </a:rPr>
              <a:t>PrimeType:ConType:Task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  1    992   991.7   23.04 6.35e-06 ***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   89   3830    43.0 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28183" y="414969"/>
            <a:ext cx="4139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3 way interaction:</a:t>
            </a:r>
          </a:p>
          <a:p>
            <a:r>
              <a:rPr lang="en-US" dirty="0" smtClean="0"/>
              <a:t>Pattern of race bias (interaction between prime and target) differs across two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670" y="5678384"/>
            <a:ext cx="296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 45 present, 47 absent </a:t>
            </a:r>
            <a:r>
              <a:rPr lang="en-US" dirty="0" err="1" smtClean="0"/>
              <a:t>Ss</a:t>
            </a:r>
            <a:endParaRPr lang="en-US" dirty="0" smtClean="0"/>
          </a:p>
          <a:p>
            <a:r>
              <a:rPr lang="en-US" dirty="0" smtClean="0"/>
              <a:t>AP: 46 present, 47 absent </a:t>
            </a:r>
            <a:r>
              <a:rPr lang="en-US" dirty="0" err="1" smtClean="0"/>
              <a:t>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108"/>
            <a:ext cx="6519182" cy="4891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548" y="522319"/>
            <a:ext cx="128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errors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8472" y="891651"/>
            <a:ext cx="3216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</a:t>
            </a:r>
          </a:p>
          <a:p>
            <a:r>
              <a:rPr lang="en-US" sz="1600" dirty="0" smtClean="0"/>
              <a:t>Observer effect not significant, nor any interactions with Observer</a:t>
            </a:r>
          </a:p>
          <a:p>
            <a:r>
              <a:rPr lang="en-US" sz="1600" dirty="0" smtClean="0"/>
              <a:t>(see next slides)</a:t>
            </a:r>
          </a:p>
          <a:p>
            <a:endParaRPr lang="en-US" sz="1600" dirty="0"/>
          </a:p>
          <a:p>
            <a:r>
              <a:rPr lang="en-US" sz="1600" dirty="0" smtClean="0"/>
              <a:t>WIT</a:t>
            </a:r>
          </a:p>
          <a:p>
            <a:r>
              <a:rPr lang="en-US" sz="1600" dirty="0" smtClean="0"/>
              <a:t>Observer effect not significant, nor any interactions with Observer</a:t>
            </a:r>
          </a:p>
          <a:p>
            <a:r>
              <a:rPr lang="en-US" sz="1600" dirty="0" smtClean="0"/>
              <a:t>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179262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21" y="502993"/>
            <a:ext cx="5768827" cy="489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/>
                <a:cs typeface="Consolas"/>
              </a:rPr>
              <a:t>AP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Subject</a:t>
            </a: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Observer   1      1    0.75   0.007  0.935</a:t>
            </a:r>
          </a:p>
          <a:p>
            <a:r>
              <a:rPr lang="en-US" sz="1200" dirty="0">
                <a:latin typeface="Consolas"/>
                <a:cs typeface="Consolas"/>
              </a:rPr>
              <a:t>Residuals 91  10154  111.58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</a:t>
            </a:r>
            <a:r>
              <a:rPr lang="en-US" sz="1200" dirty="0">
                <a:latin typeface="Consolas"/>
                <a:cs typeface="Consolas"/>
              </a:rPr>
              <a:t>           1    5.9   5.938   0.527  0.470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PrimeType:Observer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1    0.7   0.731   0.065  0.799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91 1025.1  11.265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Subject:TargetType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</a:t>
            </a:r>
          </a:p>
          <a:p>
            <a:r>
              <a:rPr lang="en-US" sz="1200" dirty="0" err="1">
                <a:latin typeface="Consolas"/>
                <a:cs typeface="Consolas"/>
              </a:rPr>
              <a:t>TargetType</a:t>
            </a:r>
            <a:r>
              <a:rPr lang="en-US" sz="1200" dirty="0">
                <a:latin typeface="Consolas"/>
                <a:cs typeface="Consolas"/>
              </a:rPr>
              <a:t>           1    382   382.1   8.850 0.00375 **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TargetType:Observer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1      0     0.2   0.005 0.94320   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91   3928    43.2                   </a:t>
            </a:r>
          </a:p>
          <a:p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r>
              <a:rPr lang="en-US" sz="1200" dirty="0" err="1">
                <a:latin typeface="Consolas"/>
                <a:cs typeface="Consolas"/>
              </a:rPr>
              <a:t>Signif</a:t>
            </a:r>
            <a:r>
              <a:rPr lang="en-US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Subject:PrimeType:TargetType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PrimeType:TargetType</a:t>
            </a:r>
            <a:r>
              <a:rPr lang="en-US" sz="1200" dirty="0">
                <a:latin typeface="Consolas"/>
                <a:cs typeface="Consolas"/>
              </a:rPr>
              <a:t>           1   1794  1794.3  39.797  1e-08 ***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PrimeType:TargetType:Observer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1     43    42.5   0.943  0.334    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          91   4103    45.1 </a:t>
            </a:r>
          </a:p>
        </p:txBody>
      </p:sp>
    </p:spTree>
    <p:extLst>
      <p:ext uri="{BB962C8B-B14F-4D97-AF65-F5344CB8AC3E}">
        <p14:creationId xmlns:p14="http://schemas.microsoft.com/office/powerpoint/2010/main" val="348359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21" y="502993"/>
            <a:ext cx="5938044" cy="489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/>
                <a:cs typeface="Consolas"/>
              </a:rPr>
              <a:t>WIT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Subject</a:t>
            </a: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Observer   1     41   41.13   0.414  0.522</a:t>
            </a:r>
          </a:p>
          <a:p>
            <a:r>
              <a:rPr lang="en-US" sz="1200" dirty="0">
                <a:latin typeface="Consolas"/>
                <a:cs typeface="Consolas"/>
              </a:rPr>
              <a:t>Residuals 90   8949   99.43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</a:t>
            </a:r>
            <a:r>
              <a:rPr lang="en-US" sz="1200" dirty="0">
                <a:latin typeface="Consolas"/>
                <a:cs typeface="Consolas"/>
              </a:rPr>
              <a:t>           1    6.8   6.793   0.736  0.393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PrimeType:Observer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1    2.6   2.627   0.285  0.595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90  831.1   9.234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Subject:TargetType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latin typeface="Consolas"/>
                <a:cs typeface="Consolas"/>
              </a:rPr>
              <a:t>TargetType</a:t>
            </a:r>
            <a:r>
              <a:rPr lang="en-US" sz="1200" dirty="0">
                <a:latin typeface="Consolas"/>
                <a:cs typeface="Consolas"/>
              </a:rPr>
              <a:t>           1    696   695.8  16.134 0.000122 ***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TargetType:Observer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1     20    19.6   0.455 0.501468    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90   3881    43.1                     </a:t>
            </a:r>
          </a:p>
          <a:p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r>
              <a:rPr lang="en-US" sz="1200" dirty="0" err="1">
                <a:latin typeface="Consolas"/>
                <a:cs typeface="Consolas"/>
              </a:rPr>
              <a:t>Signif</a:t>
            </a:r>
            <a:r>
              <a:rPr lang="en-US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Subject:PrimeType:TargetType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PrimeType:TargetType</a:t>
            </a:r>
            <a:r>
              <a:rPr lang="en-US" sz="1200" dirty="0">
                <a:latin typeface="Consolas"/>
                <a:cs typeface="Consolas"/>
              </a:rPr>
              <a:t>           1 2882.9  2882.9   96.32 6.95e-16 ***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PrimeType:TargetType:Observer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1   24.9    24.9    0.83    0.365    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          90 2693.8    29.9 </a:t>
            </a:r>
          </a:p>
        </p:txBody>
      </p:sp>
    </p:spTree>
    <p:extLst>
      <p:ext uri="{BB962C8B-B14F-4D97-AF65-F5344CB8AC3E}">
        <p14:creationId xmlns:p14="http://schemas.microsoft.com/office/powerpoint/2010/main" val="183857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6211669"/>
            <a:ext cx="296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 45 present, 47 absent </a:t>
            </a:r>
            <a:r>
              <a:rPr lang="en-US" dirty="0" err="1" smtClean="0"/>
              <a:t>Ss</a:t>
            </a:r>
            <a:endParaRPr lang="en-US" dirty="0" smtClean="0"/>
          </a:p>
          <a:p>
            <a:r>
              <a:rPr lang="en-US" dirty="0" smtClean="0"/>
              <a:t>AP: 46 present, 47 absent </a:t>
            </a:r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548" y="52231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 errors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70101"/>
            <a:ext cx="6379394" cy="4786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8471" y="400088"/>
            <a:ext cx="3405545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</a:t>
            </a:r>
          </a:p>
          <a:p>
            <a:r>
              <a:rPr lang="en-US" sz="1600" dirty="0" smtClean="0"/>
              <a:t>Main effect of 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= .003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neg</a:t>
            </a:r>
            <a:r>
              <a:rPr lang="en-US" sz="1600" dirty="0" smtClean="0"/>
              <a:t> &gt; </a:t>
            </a:r>
            <a:r>
              <a:rPr lang="en-US" sz="1600" dirty="0" err="1" smtClean="0"/>
              <a:t>pos</a:t>
            </a:r>
            <a:endParaRPr lang="en-US" sz="1600" dirty="0" smtClean="0"/>
          </a:p>
          <a:p>
            <a:r>
              <a:rPr lang="en-US" sz="1600" dirty="0" err="1" smtClean="0"/>
              <a:t>PrimeType</a:t>
            </a:r>
            <a:r>
              <a:rPr lang="en-US" sz="1600" dirty="0"/>
              <a:t>*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WIT</a:t>
            </a:r>
          </a:p>
          <a:p>
            <a:r>
              <a:rPr lang="en-US" sz="1600" dirty="0" smtClean="0"/>
              <a:t>Main effect of 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tool &gt; gun</a:t>
            </a:r>
          </a:p>
          <a:p>
            <a:r>
              <a:rPr lang="en-US" sz="1600" dirty="0" err="1" smtClean="0"/>
              <a:t>PrimeType</a:t>
            </a:r>
            <a:r>
              <a:rPr lang="en-US" sz="1600" dirty="0" smtClean="0"/>
              <a:t>*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All pairwise comp. sig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/>
              <a:t>Comparing tasks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Main effect of task: p = .007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AP &gt; WIT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PrimeType</a:t>
            </a:r>
            <a:r>
              <a:rPr lang="en-US" sz="1600" dirty="0"/>
              <a:t>*</a:t>
            </a:r>
            <a:r>
              <a:rPr lang="en-US" sz="1600" dirty="0" err="1"/>
              <a:t>ConType</a:t>
            </a:r>
            <a:r>
              <a:rPr lang="en-US" sz="1600" dirty="0"/>
              <a:t>*Task: p&lt; .001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49463" y="1633576"/>
            <a:ext cx="0" cy="737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65904" y="1633576"/>
            <a:ext cx="0" cy="39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49463" y="1633576"/>
            <a:ext cx="416441" cy="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744" y="1233857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81698" y="1924301"/>
            <a:ext cx="0" cy="737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74937" y="1935371"/>
            <a:ext cx="0" cy="688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81699" y="1924888"/>
            <a:ext cx="990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3450" y="1524582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348432" y="1056286"/>
            <a:ext cx="0" cy="1712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348432" y="1083876"/>
            <a:ext cx="124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5582" y="1083876"/>
            <a:ext cx="0" cy="51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3012" y="714544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***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34480" y="1358082"/>
            <a:ext cx="0" cy="50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39899" y="1358082"/>
            <a:ext cx="0" cy="39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3458" y="1358082"/>
            <a:ext cx="416441" cy="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7400" y="98933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57136" y="2515552"/>
            <a:ext cx="0" cy="50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62555" y="2515552"/>
            <a:ext cx="0" cy="39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46114" y="2515552"/>
            <a:ext cx="416441" cy="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0056" y="214680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528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2575"/>
            <a:ext cx="432524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/>
                <a:cs typeface="Consolas"/>
              </a:rPr>
              <a:t>PrimeType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  <a:r>
              <a:rPr lang="en-US" sz="1200" dirty="0" err="1" smtClean="0">
                <a:latin typeface="Consolas"/>
                <a:cs typeface="Consolas"/>
              </a:rPr>
              <a:t>ConType</a:t>
            </a:r>
            <a:r>
              <a:rPr lang="en-US" sz="1200" dirty="0" smtClean="0">
                <a:latin typeface="Consolas"/>
                <a:cs typeface="Consolas"/>
              </a:rPr>
              <a:t>*Task (looking at whether pattern of interaction (race bias) is different across tasks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Subject</a:t>
            </a: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latin typeface="Consolas"/>
                <a:cs typeface="Consolas"/>
              </a:rPr>
              <a:t>Residuals 89   8300   93.26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</a:t>
            </a:r>
            <a:r>
              <a:rPr lang="en-US" sz="1200" dirty="0">
                <a:latin typeface="Consolas"/>
                <a:cs typeface="Consolas"/>
              </a:rPr>
              <a:t>  1    0.9   0.939   0.154  0.696</a:t>
            </a:r>
          </a:p>
          <a:p>
            <a:r>
              <a:rPr lang="en-US" sz="1200" dirty="0">
                <a:latin typeface="Consolas"/>
                <a:cs typeface="Consolas"/>
              </a:rPr>
              <a:t>Residuals 89  542.3   6.093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Subject:ConType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latin typeface="Consolas"/>
                <a:cs typeface="Consolas"/>
              </a:rPr>
              <a:t>ConType</a:t>
            </a:r>
            <a:r>
              <a:rPr lang="en-US" sz="1200" dirty="0">
                <a:latin typeface="Consolas"/>
                <a:cs typeface="Consolas"/>
              </a:rPr>
              <a:t>    1  350.0   350.0   46.51 1.06e-09 ***</a:t>
            </a:r>
          </a:p>
          <a:p>
            <a:r>
              <a:rPr lang="en-US" sz="1200" dirty="0">
                <a:latin typeface="Consolas"/>
                <a:cs typeface="Consolas"/>
              </a:rPr>
              <a:t>Residuals 89  669.7     7.5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1193" y="2010695"/>
            <a:ext cx="5430393" cy="489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Task       1  259.2  259.20   7.568 0.0072 **</a:t>
            </a:r>
          </a:p>
          <a:p>
            <a:r>
              <a:rPr lang="en-US" sz="1200" dirty="0">
                <a:latin typeface="Consolas"/>
                <a:cs typeface="Consolas"/>
              </a:rPr>
              <a:t>Residuals 89 3048.0   34.25                  </a:t>
            </a:r>
          </a:p>
          <a:p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r>
              <a:rPr lang="en-US" sz="1200" dirty="0" err="1">
                <a:latin typeface="Consolas"/>
                <a:cs typeface="Consolas"/>
              </a:rPr>
              <a:t>Signif</a:t>
            </a:r>
            <a:r>
              <a:rPr lang="en-US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Subject:PrimeType:ConType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PrimeType:ConType</a:t>
            </a:r>
            <a:r>
              <a:rPr lang="en-US" sz="1200" dirty="0">
                <a:latin typeface="Consolas"/>
                <a:cs typeface="Consolas"/>
              </a:rPr>
              <a:t>  1    0.1   0.089    0.01  0.919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89  766.7   8.614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PrimeType:Task</a:t>
            </a:r>
            <a:r>
              <a:rPr lang="en-US" sz="1200" dirty="0">
                <a:latin typeface="Consolas"/>
                <a:cs typeface="Consolas"/>
              </a:rPr>
              <a:t>  1    9.3   9.339   2.278  0.135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89  364.9   4.100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Subject:ConType:Task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ConType:Task</a:t>
            </a:r>
            <a:r>
              <a:rPr lang="en-US" sz="1200" dirty="0">
                <a:latin typeface="Consolas"/>
                <a:cs typeface="Consolas"/>
              </a:rPr>
              <a:t>  1    0.9   0.939     0.1  0.753</a:t>
            </a:r>
          </a:p>
          <a:p>
            <a:r>
              <a:rPr lang="en-US" sz="1200" dirty="0">
                <a:latin typeface="Consolas"/>
                <a:cs typeface="Consolas"/>
              </a:rPr>
              <a:t>Residuals    89  837.8   9.414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Subject:PrimeType:ConType:Task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Consolas"/>
                <a:cs typeface="Consolas"/>
              </a:rPr>
              <a:t>PrimeType:ConType:Task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  1  513.4   513.4   45.95 1.28e-09 ***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   89  994.3    11.2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28183" y="414969"/>
            <a:ext cx="4139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3 way interaction:</a:t>
            </a:r>
          </a:p>
          <a:p>
            <a:r>
              <a:rPr lang="en-US" dirty="0" smtClean="0"/>
              <a:t>Pattern of race bias (interaction between prime and target) differs across two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6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6211669"/>
            <a:ext cx="296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 45 present, 47 absent </a:t>
            </a:r>
            <a:r>
              <a:rPr lang="en-US" dirty="0" err="1" smtClean="0"/>
              <a:t>Ss</a:t>
            </a:r>
            <a:endParaRPr lang="en-US" dirty="0" smtClean="0"/>
          </a:p>
          <a:p>
            <a:r>
              <a:rPr lang="en-US" dirty="0" smtClean="0"/>
              <a:t>AP: 46 present, 47 absent </a:t>
            </a:r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548" y="52231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 errors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651"/>
            <a:ext cx="6719086" cy="5041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8472" y="891651"/>
            <a:ext cx="3216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Observer effect marginally significant (p = .057)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No interactions with Observer</a:t>
            </a:r>
          </a:p>
          <a:p>
            <a:endParaRPr lang="en-US" sz="1600" dirty="0"/>
          </a:p>
          <a:p>
            <a:r>
              <a:rPr lang="en-US" sz="1600" dirty="0" smtClean="0"/>
              <a:t>WIT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Observer effect significant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No interactions with Observer</a:t>
            </a:r>
          </a:p>
        </p:txBody>
      </p:sp>
    </p:spTree>
    <p:extLst>
      <p:ext uri="{BB962C8B-B14F-4D97-AF65-F5344CB8AC3E}">
        <p14:creationId xmlns:p14="http://schemas.microsoft.com/office/powerpoint/2010/main" val="25543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21" y="502993"/>
            <a:ext cx="5938044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/>
                <a:cs typeface="Consolas"/>
              </a:rPr>
              <a:t>AP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Pr(&gt;F)  </a:t>
            </a:r>
          </a:p>
          <a:p>
            <a:r>
              <a:rPr lang="fr-FR" sz="1200" dirty="0">
                <a:solidFill>
                  <a:srgbClr val="FF6600"/>
                </a:solidFill>
                <a:latin typeface="Consolas"/>
                <a:cs typeface="Consolas"/>
              </a:rPr>
              <a:t>Observer   1    265  265.26   3.718  </a:t>
            </a:r>
            <a:r>
              <a:rPr lang="fr-FR" sz="1200" dirty="0">
                <a:solidFill>
                  <a:srgbClr val="3366FF"/>
                </a:solidFill>
                <a:latin typeface="Consolas"/>
                <a:cs typeface="Consolas"/>
              </a:rPr>
              <a:t>0.057</a:t>
            </a:r>
            <a:r>
              <a:rPr lang="fr-FR" sz="12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fr-FR" sz="1200" dirty="0">
                <a:solidFill>
                  <a:srgbClr val="FF6600"/>
                </a:solidFill>
                <a:latin typeface="Consolas"/>
                <a:cs typeface="Consolas"/>
              </a:rPr>
              <a:t>.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91   6493   71.35                 </a:t>
            </a:r>
          </a:p>
          <a:p>
            <a:r>
              <a:rPr lang="fr-FR" sz="1200" dirty="0">
                <a:latin typeface="Consolas"/>
                <a:cs typeface="Consolas"/>
              </a:rPr>
              <a:t>---</a:t>
            </a:r>
          </a:p>
          <a:p>
            <a:r>
              <a:rPr lang="fr-FR" sz="1200" dirty="0" err="1">
                <a:latin typeface="Consolas"/>
                <a:cs typeface="Consolas"/>
              </a:rPr>
              <a:t>Signif</a:t>
            </a:r>
            <a:r>
              <a:rPr lang="fr-FR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Subject:PrimeType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Pr(&gt;F)</a:t>
            </a:r>
          </a:p>
          <a:p>
            <a:r>
              <a:rPr lang="fr-FR" sz="1200" dirty="0" err="1">
                <a:latin typeface="Consolas"/>
                <a:cs typeface="Consolas"/>
              </a:rPr>
              <a:t>PrimeType</a:t>
            </a:r>
            <a:r>
              <a:rPr lang="fr-FR" sz="1200" dirty="0">
                <a:latin typeface="Consolas"/>
                <a:cs typeface="Consolas"/>
              </a:rPr>
              <a:t>           1   11.7  11.710   2.532  0.115</a:t>
            </a:r>
          </a:p>
          <a:p>
            <a:r>
              <a:rPr lang="fr-FR" sz="1200" dirty="0" err="1">
                <a:solidFill>
                  <a:srgbClr val="FF6600"/>
                </a:solidFill>
                <a:latin typeface="Consolas"/>
                <a:cs typeface="Consolas"/>
              </a:rPr>
              <a:t>PrimeType:Observer</a:t>
            </a:r>
            <a:r>
              <a:rPr lang="fr-FR" sz="1200" dirty="0">
                <a:solidFill>
                  <a:srgbClr val="FF6600"/>
                </a:solidFill>
                <a:latin typeface="Consolas"/>
                <a:cs typeface="Consolas"/>
              </a:rPr>
              <a:t>  1    4.9   4.904   1.060  0.306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91  420.9   4.625               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Subject:TargetType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  Pr(&gt;F)    </a:t>
            </a:r>
          </a:p>
          <a:p>
            <a:r>
              <a:rPr lang="fr-FR" sz="1200" dirty="0" err="1">
                <a:latin typeface="Consolas"/>
                <a:cs typeface="Consolas"/>
              </a:rPr>
              <a:t>TargetType</a:t>
            </a:r>
            <a:r>
              <a:rPr lang="fr-FR" sz="1200" dirty="0">
                <a:latin typeface="Consolas"/>
                <a:cs typeface="Consolas"/>
              </a:rPr>
              <a:t>           1  278.7  278.72  33.767 9.06e-08 ***</a:t>
            </a:r>
          </a:p>
          <a:p>
            <a:r>
              <a:rPr lang="fr-FR" sz="1200" dirty="0" err="1">
                <a:solidFill>
                  <a:srgbClr val="FF6600"/>
                </a:solidFill>
                <a:latin typeface="Consolas"/>
                <a:cs typeface="Consolas"/>
              </a:rPr>
              <a:t>TargetType:Observer</a:t>
            </a:r>
            <a:r>
              <a:rPr lang="fr-FR" sz="1200" dirty="0">
                <a:solidFill>
                  <a:srgbClr val="FF6600"/>
                </a:solidFill>
                <a:latin typeface="Consolas"/>
                <a:cs typeface="Consolas"/>
              </a:rPr>
              <a:t>  1   19.6   19.64   2.379    0.126 </a:t>
            </a:r>
            <a:r>
              <a:rPr lang="fr-FR" sz="1200" dirty="0">
                <a:latin typeface="Consolas"/>
                <a:cs typeface="Consolas"/>
              </a:rPr>
              <a:t>   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 91  751.1    8.25                     </a:t>
            </a:r>
          </a:p>
          <a:p>
            <a:r>
              <a:rPr lang="fr-FR" sz="1200" dirty="0">
                <a:latin typeface="Consolas"/>
                <a:cs typeface="Consolas"/>
              </a:rPr>
              <a:t>---</a:t>
            </a:r>
          </a:p>
          <a:p>
            <a:r>
              <a:rPr lang="fr-FR" sz="1200" dirty="0" err="1">
                <a:latin typeface="Consolas"/>
                <a:cs typeface="Consolas"/>
              </a:rPr>
              <a:t>Signif</a:t>
            </a:r>
            <a:r>
              <a:rPr lang="fr-FR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Subject:PrimeType:TargetType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  Pr(&gt;F)    </a:t>
            </a:r>
          </a:p>
          <a:p>
            <a:r>
              <a:rPr lang="fr-FR" sz="1200" dirty="0" err="1">
                <a:latin typeface="Consolas"/>
                <a:cs typeface="Consolas"/>
              </a:rPr>
              <a:t>PrimeType:TargetType</a:t>
            </a:r>
            <a:r>
              <a:rPr lang="fr-FR" sz="1200" dirty="0">
                <a:latin typeface="Consolas"/>
                <a:cs typeface="Consolas"/>
              </a:rPr>
              <a:t>           1  170.7  170.71  16.403 0.000108 ***</a:t>
            </a:r>
          </a:p>
          <a:p>
            <a:r>
              <a:rPr lang="fr-FR" sz="1200" dirty="0" err="1">
                <a:solidFill>
                  <a:srgbClr val="FF6600"/>
                </a:solidFill>
                <a:latin typeface="Consolas"/>
                <a:cs typeface="Consolas"/>
              </a:rPr>
              <a:t>PrimeType:TargetType:Observer</a:t>
            </a:r>
            <a:r>
              <a:rPr lang="fr-FR" sz="1200" dirty="0">
                <a:solidFill>
                  <a:srgbClr val="FF6600"/>
                </a:solidFill>
                <a:latin typeface="Consolas"/>
                <a:cs typeface="Consolas"/>
              </a:rPr>
              <a:t>  1    3.7    3.74   0.359 0.550426 </a:t>
            </a:r>
            <a:r>
              <a:rPr lang="fr-FR" sz="1200" dirty="0">
                <a:latin typeface="Consolas"/>
                <a:cs typeface="Consolas"/>
              </a:rPr>
              <a:t>   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           91  947.1   10.41 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22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21" y="502993"/>
            <a:ext cx="5938044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/>
                <a:cs typeface="Consolas"/>
              </a:rPr>
              <a:t>WIT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Pr(&gt;F)  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Observer   1    264  264.02   4.579 </a:t>
            </a:r>
            <a:r>
              <a:rPr lang="fr-FR" sz="1200" dirty="0">
                <a:solidFill>
                  <a:srgbClr val="3366FF"/>
                </a:solidFill>
                <a:latin typeface="Consolas"/>
                <a:cs typeface="Consolas"/>
              </a:rPr>
              <a:t>0.0351 *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90   5189   57.66                 </a:t>
            </a:r>
          </a:p>
          <a:p>
            <a:r>
              <a:rPr lang="fr-FR" sz="1200" dirty="0">
                <a:latin typeface="Consolas"/>
                <a:cs typeface="Consolas"/>
              </a:rPr>
              <a:t>---</a:t>
            </a:r>
          </a:p>
          <a:p>
            <a:r>
              <a:rPr lang="fr-FR" sz="1200" dirty="0" err="1">
                <a:latin typeface="Consolas"/>
                <a:cs typeface="Consolas"/>
              </a:rPr>
              <a:t>Signif</a:t>
            </a:r>
            <a:r>
              <a:rPr lang="fr-FR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Subject:PrimeType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Pr(&gt;F)</a:t>
            </a:r>
          </a:p>
          <a:p>
            <a:r>
              <a:rPr lang="fr-FR" sz="1200" dirty="0" err="1">
                <a:latin typeface="Consolas"/>
                <a:cs typeface="Consolas"/>
              </a:rPr>
              <a:t>PrimeType</a:t>
            </a:r>
            <a:r>
              <a:rPr lang="fr-FR" sz="1200" dirty="0">
                <a:latin typeface="Consolas"/>
                <a:cs typeface="Consolas"/>
              </a:rPr>
              <a:t>           1    2.3   2.285   0.400  0.529</a:t>
            </a:r>
          </a:p>
          <a:p>
            <a:r>
              <a:rPr lang="fr-FR" sz="1200" dirty="0" err="1">
                <a:solidFill>
                  <a:srgbClr val="E46C0A"/>
                </a:solidFill>
                <a:latin typeface="Consolas"/>
                <a:cs typeface="Consolas"/>
              </a:rPr>
              <a:t>PrimeType:Observer</a:t>
            </a:r>
            <a:r>
              <a:rPr lang="fr-FR" sz="1200" dirty="0">
                <a:solidFill>
                  <a:srgbClr val="E46C0A"/>
                </a:solidFill>
                <a:latin typeface="Consolas"/>
                <a:cs typeface="Consolas"/>
              </a:rPr>
              <a:t>  1    1.0   1.048   0.183  0.670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90  514.4   5.716               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Subject:TargetType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  Pr(&gt;F)    </a:t>
            </a:r>
          </a:p>
          <a:p>
            <a:r>
              <a:rPr lang="fr-FR" sz="1200" dirty="0" err="1">
                <a:latin typeface="Consolas"/>
                <a:cs typeface="Consolas"/>
              </a:rPr>
              <a:t>TargetType</a:t>
            </a:r>
            <a:r>
              <a:rPr lang="fr-FR" sz="1200" dirty="0">
                <a:latin typeface="Consolas"/>
                <a:cs typeface="Consolas"/>
              </a:rPr>
              <a:t>           1  280.0  280.00  24.626 3.27e-06 ***</a:t>
            </a:r>
          </a:p>
          <a:p>
            <a:r>
              <a:rPr lang="fr-FR" sz="1200" dirty="0" err="1">
                <a:solidFill>
                  <a:srgbClr val="E46C0A"/>
                </a:solidFill>
                <a:latin typeface="Consolas"/>
                <a:cs typeface="Consolas"/>
              </a:rPr>
              <a:t>TargetType:Observer</a:t>
            </a:r>
            <a:r>
              <a:rPr lang="fr-FR" sz="1200" dirty="0">
                <a:solidFill>
                  <a:srgbClr val="E46C0A"/>
                </a:solidFill>
                <a:latin typeface="Consolas"/>
                <a:cs typeface="Consolas"/>
              </a:rPr>
              <a:t>  1    2.4    2.44   0.215    0.644</a:t>
            </a:r>
            <a:r>
              <a:rPr lang="fr-FR" sz="1200" dirty="0">
                <a:latin typeface="Consolas"/>
                <a:cs typeface="Consolas"/>
              </a:rPr>
              <a:t>    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 90 1023.3   11.37                     </a:t>
            </a:r>
          </a:p>
          <a:p>
            <a:r>
              <a:rPr lang="fr-FR" sz="1200" dirty="0">
                <a:latin typeface="Consolas"/>
                <a:cs typeface="Consolas"/>
              </a:rPr>
              <a:t>---</a:t>
            </a:r>
          </a:p>
          <a:p>
            <a:r>
              <a:rPr lang="fr-FR" sz="1200" dirty="0" err="1">
                <a:latin typeface="Consolas"/>
                <a:cs typeface="Consolas"/>
              </a:rPr>
              <a:t>Signif</a:t>
            </a:r>
            <a:r>
              <a:rPr lang="fr-FR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Subject:PrimeType:TargetType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  Pr(&gt;F)    </a:t>
            </a:r>
          </a:p>
          <a:p>
            <a:r>
              <a:rPr lang="fr-FR" sz="1200" dirty="0" err="1">
                <a:latin typeface="Consolas"/>
                <a:cs typeface="Consolas"/>
              </a:rPr>
              <a:t>PrimeType:TargetType</a:t>
            </a:r>
            <a:r>
              <a:rPr lang="fr-FR" sz="1200" dirty="0">
                <a:latin typeface="Consolas"/>
                <a:cs typeface="Consolas"/>
              </a:rPr>
              <a:t>           1  179.5  179.48  26.589 1.48e-06 ***</a:t>
            </a:r>
          </a:p>
          <a:p>
            <a:r>
              <a:rPr lang="fr-FR" sz="1200" dirty="0" err="1">
                <a:solidFill>
                  <a:srgbClr val="E46C0A"/>
                </a:solidFill>
                <a:latin typeface="Consolas"/>
                <a:cs typeface="Consolas"/>
              </a:rPr>
              <a:t>PrimeType:TargetType:Observer</a:t>
            </a:r>
            <a:r>
              <a:rPr lang="fr-FR" sz="1200" dirty="0">
                <a:solidFill>
                  <a:srgbClr val="E46C0A"/>
                </a:solidFill>
                <a:latin typeface="Consolas"/>
                <a:cs typeface="Consolas"/>
              </a:rPr>
              <a:t>  1    0.7    0.75   0.111     0.74  </a:t>
            </a:r>
            <a:r>
              <a:rPr lang="fr-FR" sz="1200" dirty="0">
                <a:latin typeface="Consolas"/>
                <a:cs typeface="Consolas"/>
              </a:rPr>
              <a:t>  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           90  607.5    6.75 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71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012" y="369332"/>
            <a:ext cx="477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correct trials on WIT x AP (out of 192)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6" y="1220090"/>
            <a:ext cx="6130976" cy="4600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0983" y="2020147"/>
            <a:ext cx="229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subjects (100 </a:t>
            </a:r>
            <a:r>
              <a:rPr lang="en-US" dirty="0" err="1" smtClean="0"/>
              <a:t>Ss</a:t>
            </a:r>
            <a:r>
              <a:rPr lang="en-US" dirty="0" smtClean="0"/>
              <a:t>)- excludes 53 because no data</a:t>
            </a:r>
          </a:p>
          <a:p>
            <a:endParaRPr lang="en-US" dirty="0" smtClean="0"/>
          </a:p>
          <a:p>
            <a:r>
              <a:rPr lang="en-US" dirty="0" smtClean="0"/>
              <a:t>Mean </a:t>
            </a:r>
            <a:r>
              <a:rPr lang="en-US" dirty="0" err="1" smtClean="0"/>
              <a:t>acc</a:t>
            </a:r>
            <a:r>
              <a:rPr lang="en-US" dirty="0" smtClean="0"/>
              <a:t> (WIT) = 60.4%</a:t>
            </a:r>
          </a:p>
          <a:p>
            <a:r>
              <a:rPr lang="en-US" dirty="0" smtClean="0"/>
              <a:t>Mean </a:t>
            </a:r>
            <a:r>
              <a:rPr lang="en-US" dirty="0" err="1" smtClean="0"/>
              <a:t>acc</a:t>
            </a:r>
            <a:r>
              <a:rPr lang="en-US" dirty="0" smtClean="0"/>
              <a:t> (AP) = 58.5%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47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7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44909"/>
            <a:ext cx="6573774" cy="504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6211669"/>
            <a:ext cx="296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 45 present, 47 absent </a:t>
            </a:r>
            <a:r>
              <a:rPr lang="en-US" dirty="0" err="1" smtClean="0"/>
              <a:t>Ss</a:t>
            </a:r>
            <a:endParaRPr lang="en-US" dirty="0" smtClean="0"/>
          </a:p>
          <a:p>
            <a:r>
              <a:rPr lang="en-US" dirty="0" smtClean="0"/>
              <a:t>AP: 46 present, 47 absent </a:t>
            </a:r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548" y="522319"/>
            <a:ext cx="185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errors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8472" y="2344525"/>
            <a:ext cx="3216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</a:t>
            </a:r>
          </a:p>
          <a:p>
            <a:r>
              <a:rPr lang="en-US" sz="1600" dirty="0" smtClean="0"/>
              <a:t>Main effect of </a:t>
            </a:r>
            <a:r>
              <a:rPr lang="en-US" sz="1600" dirty="0" err="1" smtClean="0"/>
              <a:t>PrimeType</a:t>
            </a:r>
            <a:r>
              <a:rPr lang="en-US" sz="1600" dirty="0" smtClean="0"/>
              <a:t>: p = .047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- black &gt; white</a:t>
            </a:r>
          </a:p>
          <a:p>
            <a:r>
              <a:rPr lang="en-US" sz="1600" dirty="0" err="1" smtClean="0"/>
              <a:t>PrimeType</a:t>
            </a:r>
            <a:r>
              <a:rPr lang="en-US" sz="1600" dirty="0"/>
              <a:t>*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WIT</a:t>
            </a:r>
          </a:p>
          <a:p>
            <a:r>
              <a:rPr lang="en-US" sz="1600" dirty="0" err="1" smtClean="0"/>
              <a:t>PrimeType</a:t>
            </a:r>
            <a:r>
              <a:rPr lang="en-US" sz="1600" dirty="0" smtClean="0"/>
              <a:t>*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: p &lt; .001</a:t>
            </a:r>
          </a:p>
          <a:p>
            <a:endParaRPr lang="en-US" sz="1600" dirty="0"/>
          </a:p>
          <a:p>
            <a:r>
              <a:rPr lang="en-US" sz="1600" dirty="0" smtClean="0"/>
              <a:t>Comparing tasks</a:t>
            </a:r>
          </a:p>
          <a:p>
            <a:r>
              <a:rPr lang="en-US" sz="1600" dirty="0" smtClean="0"/>
              <a:t>No effect of task, nor any interactions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791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2575"/>
            <a:ext cx="4325247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/>
                <a:cs typeface="Consolas"/>
              </a:rPr>
              <a:t>PrimeType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  <a:r>
              <a:rPr lang="en-US" sz="1200" dirty="0" err="1" smtClean="0">
                <a:latin typeface="Consolas"/>
                <a:cs typeface="Consolas"/>
              </a:rPr>
              <a:t>ConType</a:t>
            </a:r>
            <a:r>
              <a:rPr lang="en-US" sz="1200" dirty="0" smtClean="0">
                <a:latin typeface="Consolas"/>
                <a:cs typeface="Consolas"/>
              </a:rPr>
              <a:t>*Task (looking at whether pattern of interaction (race bias) is different across tasks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Subject</a:t>
            </a: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latin typeface="Consolas"/>
                <a:cs typeface="Consolas"/>
              </a:rPr>
              <a:t>Residuals 89  15241   171.2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</a:t>
            </a:r>
            <a:r>
              <a:rPr lang="en-US" sz="1200" dirty="0">
                <a:latin typeface="Consolas"/>
                <a:cs typeface="Consolas"/>
              </a:rPr>
              <a:t>  1   26.1  26.068   2.914 0.0913 .</a:t>
            </a:r>
          </a:p>
          <a:p>
            <a:r>
              <a:rPr lang="en-US" sz="1200" dirty="0">
                <a:latin typeface="Consolas"/>
                <a:cs typeface="Consolas"/>
              </a:rPr>
              <a:t>Residuals 89  796.1   8.944                 </a:t>
            </a:r>
          </a:p>
          <a:p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r>
              <a:rPr lang="en-US" sz="1200" dirty="0" err="1">
                <a:latin typeface="Consolas"/>
                <a:cs typeface="Consolas"/>
              </a:rPr>
              <a:t>Signif</a:t>
            </a:r>
            <a:r>
              <a:rPr lang="en-US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Subject:ConType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latin typeface="Consolas"/>
                <a:cs typeface="Consolas"/>
              </a:rPr>
              <a:t>ConType</a:t>
            </a:r>
            <a:r>
              <a:rPr lang="en-US" sz="1200" dirty="0">
                <a:latin typeface="Consolas"/>
                <a:cs typeface="Consolas"/>
              </a:rPr>
              <a:t>    1   2453  2453.1   76.36 1.3e-13 ***</a:t>
            </a:r>
          </a:p>
          <a:p>
            <a:r>
              <a:rPr lang="en-US" sz="1200" dirty="0">
                <a:latin typeface="Consolas"/>
                <a:cs typeface="Consolas"/>
              </a:rPr>
              <a:t>Residuals 89   2859    32.1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1193" y="2010695"/>
            <a:ext cx="4838133" cy="4524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latin typeface="Consolas"/>
                <a:cs typeface="Consolas"/>
              </a:rPr>
              <a:t>Task       1     50   49.61   0.951  0.332</a:t>
            </a:r>
          </a:p>
          <a:p>
            <a:r>
              <a:rPr lang="en-US" sz="1200" dirty="0">
                <a:latin typeface="Consolas"/>
                <a:cs typeface="Consolas"/>
              </a:rPr>
              <a:t>Residuals 89   4644   52.17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Subject:PrimeType:ConType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PrimeType:ConType</a:t>
            </a:r>
            <a:r>
              <a:rPr lang="en-US" sz="1200" dirty="0">
                <a:latin typeface="Consolas"/>
                <a:cs typeface="Consolas"/>
              </a:rPr>
              <a:t>  1     25   25.31   0.686   0.41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89   3284   36.90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PrimeType:Task</a:t>
            </a:r>
            <a:r>
              <a:rPr lang="en-US" sz="1200" dirty="0">
                <a:latin typeface="Consolas"/>
                <a:cs typeface="Consolas"/>
              </a:rPr>
              <a:t>  1   12.0  12.012   1.317  0.254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89  811.6   9.119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Subject:ConType:Task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ConType:Task</a:t>
            </a:r>
            <a:r>
              <a:rPr lang="en-US" sz="1200" dirty="0">
                <a:latin typeface="Consolas"/>
                <a:cs typeface="Consolas"/>
              </a:rPr>
              <a:t>  1   42.5   42.53   2.141  0.147</a:t>
            </a:r>
          </a:p>
          <a:p>
            <a:r>
              <a:rPr lang="en-US" sz="1200" dirty="0">
                <a:latin typeface="Consolas"/>
                <a:cs typeface="Consolas"/>
              </a:rPr>
              <a:t>Residuals    89 1768.1   19.87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Subject:PrimeType:ConType:Task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PrimeType:ConType:Task</a:t>
            </a:r>
            <a:r>
              <a:rPr lang="en-US" sz="1200" dirty="0">
                <a:latin typeface="Consolas"/>
                <a:cs typeface="Consolas"/>
              </a:rPr>
              <a:t>  1     78   78.01   2.358  0.128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   89   2944   33.08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480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6211669"/>
            <a:ext cx="296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 45 present, 47 absent </a:t>
            </a:r>
            <a:r>
              <a:rPr lang="en-US" dirty="0" err="1" smtClean="0"/>
              <a:t>Ss</a:t>
            </a:r>
            <a:endParaRPr lang="en-US" dirty="0" smtClean="0"/>
          </a:p>
          <a:p>
            <a:r>
              <a:rPr lang="en-US" dirty="0" smtClean="0"/>
              <a:t>AP: 46 present, 47 absent </a:t>
            </a:r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548" y="522319"/>
            <a:ext cx="185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1651"/>
            <a:ext cx="6954664" cy="5218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8472" y="778476"/>
            <a:ext cx="3295528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Observer effect marginally significant (p = .096)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PrimeType</a:t>
            </a:r>
            <a:r>
              <a:rPr lang="en-US" sz="1600" dirty="0" smtClean="0"/>
              <a:t>*</a:t>
            </a:r>
            <a:r>
              <a:rPr lang="en-US" sz="1600" dirty="0" err="1" smtClean="0"/>
              <a:t>TargetType</a:t>
            </a:r>
            <a:r>
              <a:rPr lang="en-US" sz="1600" dirty="0" smtClean="0"/>
              <a:t>*Observer marginally significant (p = .091)</a:t>
            </a:r>
          </a:p>
          <a:p>
            <a:endParaRPr lang="en-US" sz="1600" dirty="0"/>
          </a:p>
          <a:p>
            <a:r>
              <a:rPr lang="en-US" sz="1600" dirty="0" smtClean="0"/>
              <a:t>WIT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Observer </a:t>
            </a:r>
            <a:r>
              <a:rPr lang="en-US" sz="1600" dirty="0"/>
              <a:t>effect not significant, nor any interactions with </a:t>
            </a:r>
            <a:r>
              <a:rPr lang="en-US" sz="1600" dirty="0" smtClean="0"/>
              <a:t>Observer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72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21" y="502993"/>
            <a:ext cx="5938044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/>
                <a:cs typeface="Consolas"/>
              </a:rPr>
              <a:t>AP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Pr(&gt;F)  </a:t>
            </a:r>
          </a:p>
          <a:p>
            <a:r>
              <a:rPr lang="fr-FR" sz="1200" dirty="0">
                <a:solidFill>
                  <a:srgbClr val="E46C0A"/>
                </a:solidFill>
                <a:latin typeface="Consolas"/>
                <a:cs typeface="Consolas"/>
              </a:rPr>
              <a:t>Observer   1    294   294.2   2.827 0.0961 .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91   9470   104.1                 </a:t>
            </a:r>
          </a:p>
          <a:p>
            <a:r>
              <a:rPr lang="fr-FR" sz="1200" dirty="0">
                <a:latin typeface="Consolas"/>
                <a:cs typeface="Consolas"/>
              </a:rPr>
              <a:t>---</a:t>
            </a:r>
          </a:p>
          <a:p>
            <a:r>
              <a:rPr lang="fr-FR" sz="1200" dirty="0" err="1">
                <a:latin typeface="Consolas"/>
                <a:cs typeface="Consolas"/>
              </a:rPr>
              <a:t>Signif</a:t>
            </a:r>
            <a:r>
              <a:rPr lang="fr-FR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Subject:PrimeType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Pr(&gt;F)  </a:t>
            </a:r>
          </a:p>
          <a:p>
            <a:r>
              <a:rPr lang="fr-FR" sz="1200" dirty="0" err="1">
                <a:latin typeface="Consolas"/>
                <a:cs typeface="Consolas"/>
              </a:rPr>
              <a:t>PrimeType</a:t>
            </a:r>
            <a:r>
              <a:rPr lang="fr-FR" sz="1200" dirty="0">
                <a:latin typeface="Consolas"/>
                <a:cs typeface="Consolas"/>
              </a:rPr>
              <a:t>           1   34.3   34.33   4.025 0.0478 *</a:t>
            </a:r>
          </a:p>
          <a:p>
            <a:r>
              <a:rPr lang="fr-FR" sz="1200" dirty="0" err="1">
                <a:solidFill>
                  <a:srgbClr val="E46C0A"/>
                </a:solidFill>
                <a:latin typeface="Consolas"/>
                <a:cs typeface="Consolas"/>
              </a:rPr>
              <a:t>PrimeType:Observer</a:t>
            </a:r>
            <a:r>
              <a:rPr lang="fr-FR" sz="1200" dirty="0">
                <a:solidFill>
                  <a:srgbClr val="E46C0A"/>
                </a:solidFill>
                <a:latin typeface="Consolas"/>
                <a:cs typeface="Consolas"/>
              </a:rPr>
              <a:t>  1    1.8    1.85   0.217 0.6427  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91  776.1    8.53                 </a:t>
            </a:r>
          </a:p>
          <a:p>
            <a:r>
              <a:rPr lang="fr-FR" sz="1200" dirty="0">
                <a:latin typeface="Consolas"/>
                <a:cs typeface="Consolas"/>
              </a:rPr>
              <a:t>---</a:t>
            </a:r>
          </a:p>
          <a:p>
            <a:r>
              <a:rPr lang="fr-FR" sz="1200" dirty="0" err="1">
                <a:latin typeface="Consolas"/>
                <a:cs typeface="Consolas"/>
              </a:rPr>
              <a:t>Signif</a:t>
            </a:r>
            <a:r>
              <a:rPr lang="fr-FR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Subject:TargetType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Pr(&gt;F)</a:t>
            </a:r>
          </a:p>
          <a:p>
            <a:r>
              <a:rPr lang="fr-FR" sz="1200" dirty="0" err="1">
                <a:latin typeface="Consolas"/>
                <a:cs typeface="Consolas"/>
              </a:rPr>
              <a:t>TargetType</a:t>
            </a:r>
            <a:r>
              <a:rPr lang="fr-FR" sz="1200" dirty="0">
                <a:latin typeface="Consolas"/>
                <a:cs typeface="Consolas"/>
              </a:rPr>
              <a:t>           1    8.1    8.13   0.236  0.628</a:t>
            </a:r>
          </a:p>
          <a:p>
            <a:r>
              <a:rPr lang="fr-FR" sz="1200" dirty="0" err="1">
                <a:solidFill>
                  <a:srgbClr val="E46C0A"/>
                </a:solidFill>
                <a:latin typeface="Consolas"/>
                <a:cs typeface="Consolas"/>
              </a:rPr>
              <a:t>TargetType:Observer</a:t>
            </a:r>
            <a:r>
              <a:rPr lang="fr-FR" sz="1200" dirty="0">
                <a:solidFill>
                  <a:srgbClr val="E46C0A"/>
                </a:solidFill>
                <a:latin typeface="Consolas"/>
                <a:cs typeface="Consolas"/>
              </a:rPr>
              <a:t>  1   15.7   15.70   0.455  0.502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 91 3138.4   34.49               </a:t>
            </a:r>
          </a:p>
          <a:p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 err="1">
                <a:latin typeface="Consolas"/>
                <a:cs typeface="Consolas"/>
              </a:rPr>
              <a:t>Error</a:t>
            </a:r>
            <a:r>
              <a:rPr lang="fr-FR" sz="1200" dirty="0">
                <a:latin typeface="Consolas"/>
                <a:cs typeface="Consolas"/>
              </a:rPr>
              <a:t>: </a:t>
            </a:r>
            <a:r>
              <a:rPr lang="fr-FR" sz="1200" dirty="0" err="1">
                <a:latin typeface="Consolas"/>
                <a:cs typeface="Consolas"/>
              </a:rPr>
              <a:t>Subject:PrimeType:TargetType</a:t>
            </a:r>
            <a:endParaRPr lang="fr-FR" sz="1200" dirty="0">
              <a:latin typeface="Consolas"/>
              <a:cs typeface="Consolas"/>
            </a:endParaRPr>
          </a:p>
          <a:p>
            <a:r>
              <a:rPr lang="fr-FR" sz="1200" dirty="0">
                <a:latin typeface="Consolas"/>
                <a:cs typeface="Consolas"/>
              </a:rPr>
              <a:t>                              </a:t>
            </a:r>
            <a:r>
              <a:rPr lang="fr-FR" sz="1200" dirty="0" err="1">
                <a:latin typeface="Consolas"/>
                <a:cs typeface="Consolas"/>
              </a:rPr>
              <a:t>Df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Sum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Mean</a:t>
            </a:r>
            <a:r>
              <a:rPr lang="fr-FR" sz="1200" dirty="0">
                <a:latin typeface="Consolas"/>
                <a:cs typeface="Consolas"/>
              </a:rPr>
              <a:t> </a:t>
            </a:r>
            <a:r>
              <a:rPr lang="fr-FR" sz="1200" dirty="0" err="1">
                <a:latin typeface="Consolas"/>
                <a:cs typeface="Consolas"/>
              </a:rPr>
              <a:t>Sq</a:t>
            </a:r>
            <a:r>
              <a:rPr lang="fr-FR" sz="1200" dirty="0">
                <a:latin typeface="Consolas"/>
                <a:cs typeface="Consolas"/>
              </a:rPr>
              <a:t> F value   Pr(&gt;F)    </a:t>
            </a:r>
          </a:p>
          <a:p>
            <a:r>
              <a:rPr lang="fr-FR" sz="1200" dirty="0" err="1">
                <a:latin typeface="Consolas"/>
                <a:cs typeface="Consolas"/>
              </a:rPr>
              <a:t>PrimeType:TargetType</a:t>
            </a:r>
            <a:r>
              <a:rPr lang="fr-FR" sz="1200" dirty="0">
                <a:latin typeface="Consolas"/>
                <a:cs typeface="Consolas"/>
              </a:rPr>
              <a:t>           1  858.1   858.1  34.992 5.74e-08 ***</a:t>
            </a:r>
          </a:p>
          <a:p>
            <a:r>
              <a:rPr lang="fr-FR" sz="1200" dirty="0" err="1">
                <a:solidFill>
                  <a:srgbClr val="E46C0A"/>
                </a:solidFill>
                <a:latin typeface="Consolas"/>
                <a:cs typeface="Consolas"/>
              </a:rPr>
              <a:t>PrimeType:TargetType:Observer</a:t>
            </a:r>
            <a:r>
              <a:rPr lang="fr-FR" sz="1200" dirty="0">
                <a:solidFill>
                  <a:srgbClr val="E46C0A"/>
                </a:solidFill>
                <a:latin typeface="Consolas"/>
                <a:cs typeface="Consolas"/>
              </a:rPr>
              <a:t>  1   71.5    71.5   2.915   0.0911 .  </a:t>
            </a:r>
          </a:p>
          <a:p>
            <a:r>
              <a:rPr lang="fr-FR" sz="1200" dirty="0" err="1">
                <a:latin typeface="Consolas"/>
                <a:cs typeface="Consolas"/>
              </a:rPr>
              <a:t>Residuals</a:t>
            </a:r>
            <a:r>
              <a:rPr lang="fr-FR" sz="1200" dirty="0">
                <a:latin typeface="Consolas"/>
                <a:cs typeface="Consolas"/>
              </a:rPr>
              <a:t>                     91 2231.6    24.5 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90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21" y="502993"/>
            <a:ext cx="5938044" cy="4524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nsolas"/>
                <a:cs typeface="Consolas"/>
              </a:rPr>
              <a:t>WIT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Subject</a:t>
            </a:r>
          </a:p>
          <a:p>
            <a:r>
              <a:rPr lang="en-US" sz="1200" dirty="0">
                <a:latin typeface="Consolas"/>
                <a:cs typeface="Consolas"/>
              </a:rPr>
              <a:t>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Observer   1     97   96.73   0.817  0.368</a:t>
            </a:r>
          </a:p>
          <a:p>
            <a:r>
              <a:rPr lang="en-US" sz="1200" dirty="0">
                <a:latin typeface="Consolas"/>
                <a:cs typeface="Consolas"/>
              </a:rPr>
              <a:t>Residuals 90  10651  118.34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</a:t>
            </a:r>
            <a:r>
              <a:rPr lang="en-US" sz="1200" dirty="0">
                <a:latin typeface="Consolas"/>
                <a:cs typeface="Consolas"/>
              </a:rPr>
              <a:t>           1    1.2   1.198   0.128  0.722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PrimeType:Observer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1    0.4   0.357   0.038  0.846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90  845.7   9.397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Subject:TargetType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</a:t>
            </a:r>
          </a:p>
          <a:p>
            <a:r>
              <a:rPr lang="en-US" sz="1200" dirty="0" err="1">
                <a:latin typeface="Consolas"/>
                <a:cs typeface="Consolas"/>
              </a:rPr>
              <a:t>TargetType</a:t>
            </a:r>
            <a:r>
              <a:rPr lang="en-US" sz="1200" dirty="0">
                <a:latin typeface="Consolas"/>
                <a:cs typeface="Consolas"/>
              </a:rPr>
              <a:t>           1     93   93.00   2.562  0.113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TargetType:Observer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1      8    8.23   0.227  0.635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90   3267   36.30            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Error: </a:t>
            </a:r>
            <a:r>
              <a:rPr lang="en-US" sz="1200" dirty="0" err="1">
                <a:latin typeface="Consolas"/>
                <a:cs typeface="Consolas"/>
              </a:rPr>
              <a:t>Subject:PrimeType:TargetType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                          </a:t>
            </a:r>
            <a:r>
              <a:rPr lang="en-US" sz="1200" dirty="0" err="1">
                <a:latin typeface="Consolas"/>
                <a:cs typeface="Consolas"/>
              </a:rPr>
              <a:t>Df</a:t>
            </a:r>
            <a:r>
              <a:rPr lang="en-US" sz="1200" dirty="0">
                <a:latin typeface="Consolas"/>
                <a:cs typeface="Consolas"/>
              </a:rPr>
              <a:t> Sum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Mean </a:t>
            </a:r>
            <a:r>
              <a:rPr lang="en-US" sz="1200" dirty="0" err="1">
                <a:latin typeface="Consolas"/>
                <a:cs typeface="Consolas"/>
              </a:rPr>
              <a:t>Sq</a:t>
            </a:r>
            <a:r>
              <a:rPr lang="en-US" sz="1200" dirty="0">
                <a:latin typeface="Consolas"/>
                <a:cs typeface="Consolas"/>
              </a:rPr>
              <a:t> F value  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(&gt;F)    </a:t>
            </a:r>
          </a:p>
          <a:p>
            <a:r>
              <a:rPr lang="en-US" sz="1200" dirty="0" err="1">
                <a:latin typeface="Consolas"/>
                <a:cs typeface="Consolas"/>
              </a:rPr>
              <a:t>PrimeType:TargetType</a:t>
            </a:r>
            <a:r>
              <a:rPr lang="en-US" sz="1200" dirty="0">
                <a:latin typeface="Consolas"/>
                <a:cs typeface="Consolas"/>
              </a:rPr>
              <a:t>           1 1623.7  1623.7  60.479 1.17e-11 ***</a:t>
            </a:r>
          </a:p>
          <a:p>
            <a:r>
              <a:rPr lang="en-US" sz="1200" dirty="0" err="1">
                <a:solidFill>
                  <a:srgbClr val="E46C0A"/>
                </a:solidFill>
                <a:latin typeface="Consolas"/>
                <a:cs typeface="Consolas"/>
              </a:rPr>
              <a:t>PrimeType:TargetType:Observer</a:t>
            </a:r>
            <a:r>
              <a:rPr lang="en-US" sz="1200" dirty="0">
                <a:solidFill>
                  <a:srgbClr val="E46C0A"/>
                </a:solidFill>
                <a:latin typeface="Consolas"/>
                <a:cs typeface="Consolas"/>
              </a:rPr>
              <a:t>  1   34.2    34.2   1.275    0.262   </a:t>
            </a:r>
            <a:r>
              <a:rPr lang="en-US" sz="1200" dirty="0">
                <a:latin typeface="Consolas"/>
                <a:cs typeface="Consolas"/>
              </a:rPr>
              <a:t> </a:t>
            </a:r>
          </a:p>
          <a:p>
            <a:r>
              <a:rPr lang="en-US" sz="1200" dirty="0">
                <a:latin typeface="Consolas"/>
                <a:cs typeface="Consolas"/>
              </a:rPr>
              <a:t>Residuals                     90 2416.3    26.8 </a:t>
            </a:r>
          </a:p>
        </p:txBody>
      </p:sp>
    </p:spTree>
    <p:extLst>
      <p:ext uri="{BB962C8B-B14F-4D97-AF65-F5344CB8AC3E}">
        <p14:creationId xmlns:p14="http://schemas.microsoft.com/office/powerpoint/2010/main" val="846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714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3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9802"/>
            <a:ext cx="42544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Performance bias estimate =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errors|incongruent</a:t>
            </a:r>
            <a:r>
              <a:rPr lang="en-US" dirty="0" smtClean="0"/>
              <a:t>) – P(</a:t>
            </a:r>
            <a:r>
              <a:rPr lang="en-US" dirty="0" err="1" smtClean="0"/>
              <a:t>errors|congruent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6" y="1348686"/>
            <a:ext cx="6731314" cy="4711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5215" y="6160865"/>
            <a:ext cx="330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</a:t>
            </a:r>
            <a:r>
              <a:rPr lang="en-US" dirty="0" smtClean="0"/>
              <a:t> = .23, F(1, 88) = 1.77, </a:t>
            </a:r>
            <a:r>
              <a:rPr lang="en-US" i="1" dirty="0" smtClean="0"/>
              <a:t>p</a:t>
            </a:r>
            <a:r>
              <a:rPr lang="en-US" dirty="0" smtClean="0"/>
              <a:t> = .08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.03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1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543"/>
            <a:ext cx="5856001" cy="4070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521732"/>
            <a:ext cx="323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Separated by observer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8806" y="4395787"/>
            <a:ext cx="4704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Error: Subject</a:t>
            </a:r>
          </a:p>
          <a:p>
            <a:r>
              <a:rPr lang="en-US" sz="1400" dirty="0">
                <a:latin typeface="Consolas"/>
                <a:cs typeface="Consolas"/>
              </a:rPr>
              <a:t>          </a:t>
            </a:r>
            <a:r>
              <a:rPr lang="en-US" sz="1400" dirty="0" err="1">
                <a:latin typeface="Consolas"/>
                <a:cs typeface="Consolas"/>
              </a:rPr>
              <a:t>Df</a:t>
            </a:r>
            <a:r>
              <a:rPr lang="en-US" sz="1400" dirty="0">
                <a:latin typeface="Consolas"/>
                <a:cs typeface="Consolas"/>
              </a:rPr>
              <a:t> Sum </a:t>
            </a:r>
            <a:r>
              <a:rPr lang="en-US" sz="1400" dirty="0" err="1">
                <a:latin typeface="Consolas"/>
                <a:cs typeface="Consolas"/>
              </a:rPr>
              <a:t>Sq</a:t>
            </a:r>
            <a:r>
              <a:rPr lang="en-US" sz="1400" dirty="0">
                <a:latin typeface="Consolas"/>
                <a:cs typeface="Consolas"/>
              </a:rPr>
              <a:t>  Mean </a:t>
            </a:r>
            <a:r>
              <a:rPr lang="en-US" sz="1400" dirty="0" err="1">
                <a:latin typeface="Consolas"/>
                <a:cs typeface="Consolas"/>
              </a:rPr>
              <a:t>Sq</a:t>
            </a:r>
            <a:r>
              <a:rPr lang="en-US" sz="1400" dirty="0">
                <a:latin typeface="Consolas"/>
                <a:cs typeface="Consolas"/>
              </a:rPr>
              <a:t> F value </a:t>
            </a:r>
            <a:r>
              <a:rPr lang="en-US" sz="1400" dirty="0" err="1">
                <a:latin typeface="Consolas"/>
                <a:cs typeface="Consolas"/>
              </a:rPr>
              <a:t>Pr</a:t>
            </a:r>
            <a:r>
              <a:rPr lang="en-US" sz="1400" dirty="0">
                <a:latin typeface="Consolas"/>
                <a:cs typeface="Consolas"/>
              </a:rPr>
              <a:t>(&gt;F)</a:t>
            </a:r>
          </a:p>
          <a:p>
            <a:r>
              <a:rPr lang="en-US" sz="1400" dirty="0">
                <a:latin typeface="Consolas"/>
                <a:cs typeface="Consolas"/>
              </a:rPr>
              <a:t>Observer   1 0.0007 0.000738   0.038  0.846</a:t>
            </a:r>
          </a:p>
          <a:p>
            <a:r>
              <a:rPr lang="en-US" sz="1400" dirty="0">
                <a:latin typeface="Consolas"/>
                <a:cs typeface="Consolas"/>
              </a:rPr>
              <a:t>Residuals 88 1.7231 0.019581               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Error: </a:t>
            </a:r>
            <a:r>
              <a:rPr lang="en-US" sz="1400" dirty="0" err="1">
                <a:latin typeface="Consolas"/>
                <a:cs typeface="Consolas"/>
              </a:rPr>
              <a:t>Subject:Task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         </a:t>
            </a:r>
            <a:r>
              <a:rPr lang="en-US" sz="1400" dirty="0" err="1">
                <a:latin typeface="Consolas"/>
                <a:cs typeface="Consolas"/>
              </a:rPr>
              <a:t>Df</a:t>
            </a:r>
            <a:r>
              <a:rPr lang="en-US" sz="1400" dirty="0">
                <a:latin typeface="Consolas"/>
                <a:cs typeface="Consolas"/>
              </a:rPr>
              <a:t> Sum </a:t>
            </a:r>
            <a:r>
              <a:rPr lang="en-US" sz="1400" dirty="0" err="1">
                <a:latin typeface="Consolas"/>
                <a:cs typeface="Consolas"/>
              </a:rPr>
              <a:t>Sq</a:t>
            </a:r>
            <a:r>
              <a:rPr lang="en-US" sz="1400" dirty="0">
                <a:latin typeface="Consolas"/>
                <a:cs typeface="Consolas"/>
              </a:rPr>
              <a:t> Mean </a:t>
            </a:r>
            <a:r>
              <a:rPr lang="en-US" sz="1400" dirty="0" err="1">
                <a:latin typeface="Consolas"/>
                <a:cs typeface="Consolas"/>
              </a:rPr>
              <a:t>Sq</a:t>
            </a:r>
            <a:r>
              <a:rPr lang="en-US" sz="1400" dirty="0">
                <a:latin typeface="Consolas"/>
                <a:cs typeface="Consolas"/>
              </a:rPr>
              <a:t> F value </a:t>
            </a:r>
            <a:r>
              <a:rPr lang="en-US" sz="1400" dirty="0" err="1">
                <a:latin typeface="Consolas"/>
                <a:cs typeface="Consolas"/>
              </a:rPr>
              <a:t>Pr</a:t>
            </a:r>
            <a:r>
              <a:rPr lang="en-US" sz="1400" dirty="0">
                <a:latin typeface="Consolas"/>
                <a:cs typeface="Consolas"/>
              </a:rPr>
              <a:t>(&gt;F)</a:t>
            </a:r>
          </a:p>
          <a:p>
            <a:r>
              <a:rPr lang="en-US" sz="1400" dirty="0">
                <a:latin typeface="Consolas"/>
                <a:cs typeface="Consolas"/>
              </a:rPr>
              <a:t>Task           1 0.0244 0.02435   1.849  0.177</a:t>
            </a:r>
          </a:p>
          <a:p>
            <a:r>
              <a:rPr lang="en-US" sz="1400" dirty="0" err="1">
                <a:latin typeface="Consolas"/>
                <a:cs typeface="Consolas"/>
              </a:rPr>
              <a:t>Task:Observer</a:t>
            </a:r>
            <a:r>
              <a:rPr lang="en-US" sz="1400" dirty="0">
                <a:latin typeface="Consolas"/>
                <a:cs typeface="Consolas"/>
              </a:rPr>
              <a:t>  1 0.0356 0.03560   2.703  0.104</a:t>
            </a:r>
          </a:p>
          <a:p>
            <a:r>
              <a:rPr lang="en-US" sz="1400" dirty="0">
                <a:latin typeface="Consolas"/>
                <a:cs typeface="Consolas"/>
              </a:rPr>
              <a:t>Residuals     88 1.1591 0.01317 </a:t>
            </a:r>
          </a:p>
          <a:p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843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21732"/>
            <a:ext cx="323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Separated by observer condition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85" y="1726670"/>
            <a:ext cx="6623345" cy="46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68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533" y="179410"/>
            <a:ext cx="6053467" cy="4772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6" y="4694875"/>
            <a:ext cx="40766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Error: Subject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</a:t>
            </a:r>
            <a:r>
              <a:rPr lang="en-US" sz="1200" dirty="0" err="1" smtClean="0">
                <a:latin typeface="Consolas"/>
                <a:cs typeface="Consolas"/>
              </a:rPr>
              <a:t>Df</a:t>
            </a:r>
            <a:r>
              <a:rPr lang="en-US" sz="1200" dirty="0" smtClean="0">
                <a:latin typeface="Consolas"/>
                <a:cs typeface="Consolas"/>
              </a:rPr>
              <a:t> Sum </a:t>
            </a:r>
            <a:r>
              <a:rPr lang="en-US" sz="1200" dirty="0" err="1" smtClean="0">
                <a:latin typeface="Consolas"/>
                <a:cs typeface="Consolas"/>
              </a:rPr>
              <a:t>Sq</a:t>
            </a:r>
            <a:r>
              <a:rPr lang="en-US" sz="1200" dirty="0" smtClean="0">
                <a:latin typeface="Consolas"/>
                <a:cs typeface="Consolas"/>
              </a:rPr>
              <a:t>  Mean </a:t>
            </a:r>
            <a:r>
              <a:rPr lang="en-US" sz="1200" dirty="0" err="1" smtClean="0">
                <a:latin typeface="Consolas"/>
                <a:cs typeface="Consolas"/>
              </a:rPr>
              <a:t>Sq</a:t>
            </a:r>
            <a:r>
              <a:rPr lang="en-US" sz="1200" dirty="0" smtClean="0">
                <a:latin typeface="Consolas"/>
                <a:cs typeface="Consolas"/>
              </a:rPr>
              <a:t> F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(&gt;F)</a:t>
            </a:r>
          </a:p>
          <a:p>
            <a:r>
              <a:rPr lang="en-US" sz="1200" dirty="0" smtClean="0">
                <a:latin typeface="Consolas"/>
                <a:cs typeface="Consolas"/>
              </a:rPr>
              <a:t>Observer   1 0.0007 0.000738   0.038  0.846</a:t>
            </a:r>
          </a:p>
          <a:p>
            <a:r>
              <a:rPr lang="en-US" sz="1200" dirty="0" smtClean="0">
                <a:latin typeface="Consolas"/>
                <a:cs typeface="Consolas"/>
              </a:rPr>
              <a:t>Residuals 88 1.7231 0.019581               </a:t>
            </a: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Error: </a:t>
            </a:r>
            <a:r>
              <a:rPr lang="en-US" sz="1200" dirty="0" err="1" smtClean="0">
                <a:latin typeface="Consolas"/>
                <a:cs typeface="Consolas"/>
              </a:rPr>
              <a:t>Subject:Task</a:t>
            </a:r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              </a:t>
            </a:r>
            <a:r>
              <a:rPr lang="en-US" sz="1200" dirty="0" err="1" smtClean="0">
                <a:latin typeface="Consolas"/>
                <a:cs typeface="Consolas"/>
              </a:rPr>
              <a:t>Df</a:t>
            </a:r>
            <a:r>
              <a:rPr lang="en-US" sz="1200" dirty="0" smtClean="0">
                <a:latin typeface="Consolas"/>
                <a:cs typeface="Consolas"/>
              </a:rPr>
              <a:t> Sum </a:t>
            </a:r>
            <a:r>
              <a:rPr lang="en-US" sz="1200" dirty="0" err="1" smtClean="0">
                <a:latin typeface="Consolas"/>
                <a:cs typeface="Consolas"/>
              </a:rPr>
              <a:t>Sq</a:t>
            </a:r>
            <a:r>
              <a:rPr lang="en-US" sz="1200" dirty="0" smtClean="0">
                <a:latin typeface="Consolas"/>
                <a:cs typeface="Consolas"/>
              </a:rPr>
              <a:t> Mean </a:t>
            </a:r>
            <a:r>
              <a:rPr lang="en-US" sz="1200" dirty="0" err="1" smtClean="0">
                <a:latin typeface="Consolas"/>
                <a:cs typeface="Consolas"/>
              </a:rPr>
              <a:t>Sq</a:t>
            </a:r>
            <a:r>
              <a:rPr lang="en-US" sz="1200" dirty="0" smtClean="0">
                <a:latin typeface="Consolas"/>
                <a:cs typeface="Consolas"/>
              </a:rPr>
              <a:t> F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(&gt;F)</a:t>
            </a:r>
          </a:p>
          <a:p>
            <a:r>
              <a:rPr lang="en-US" sz="1200" dirty="0" smtClean="0">
                <a:latin typeface="Consolas"/>
                <a:cs typeface="Consolas"/>
              </a:rPr>
              <a:t>Task           1 0.0244 0.02435   1.849  0.177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Observer:Task</a:t>
            </a:r>
            <a:r>
              <a:rPr lang="en-US" sz="1200" dirty="0" smtClean="0">
                <a:latin typeface="Consolas"/>
                <a:cs typeface="Consolas"/>
              </a:rPr>
              <a:t>  1 0.0356 0.03560   2.703  0.104</a:t>
            </a:r>
          </a:p>
          <a:p>
            <a:r>
              <a:rPr lang="en-US" sz="1200" dirty="0" smtClean="0">
                <a:latin typeface="Consolas"/>
                <a:cs typeface="Consolas"/>
              </a:rPr>
              <a:t>Residuals     88 1.1591 0.01317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95" y="722980"/>
            <a:ext cx="23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 of observer on performance bias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2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012" y="369332"/>
            <a:ext cx="477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correct trials on WIT x AP (out of 192)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983" y="2020147"/>
            <a:ext cx="229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includes 90 </a:t>
            </a:r>
            <a:r>
              <a:rPr lang="en-US" dirty="0" err="1" smtClean="0"/>
              <a:t>Ss</a:t>
            </a:r>
            <a:r>
              <a:rPr lang="en-US" dirty="0" smtClean="0"/>
              <a:t> (excludes both tasks for all bad subs)</a:t>
            </a:r>
          </a:p>
          <a:p>
            <a:endParaRPr lang="en-US" dirty="0" smtClean="0"/>
          </a:p>
          <a:p>
            <a:r>
              <a:rPr lang="en-US" dirty="0" smtClean="0"/>
              <a:t>Mean </a:t>
            </a:r>
            <a:r>
              <a:rPr lang="en-US" dirty="0" err="1" smtClean="0"/>
              <a:t>acc</a:t>
            </a:r>
            <a:r>
              <a:rPr lang="en-US" dirty="0" smtClean="0"/>
              <a:t> (WIT) = 61.3%</a:t>
            </a:r>
          </a:p>
          <a:p>
            <a:r>
              <a:rPr lang="en-US" dirty="0" smtClean="0"/>
              <a:t>Mean </a:t>
            </a:r>
            <a:r>
              <a:rPr lang="en-US" dirty="0" err="1" smtClean="0"/>
              <a:t>acc</a:t>
            </a:r>
            <a:r>
              <a:rPr lang="en-US" dirty="0" smtClean="0"/>
              <a:t> (AP) = 59.4%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64"/>
            <a:ext cx="6350982" cy="47654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340214"/>
            <a:ext cx="5239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34.13685    9.21660   3.704  0.00037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numCor.WIT</a:t>
            </a:r>
            <a:r>
              <a:rPr lang="en-US" sz="1200" dirty="0" smtClean="0">
                <a:latin typeface="Consolas"/>
                <a:cs typeface="Consolas"/>
              </a:rPr>
              <a:t>   0.68712    0.07719   8.902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6.54e-14 </a:t>
            </a:r>
            <a:r>
              <a:rPr lang="en-US" sz="1200" dirty="0" smtClean="0">
                <a:latin typeface="Consolas"/>
                <a:cs typeface="Consolas"/>
              </a:rPr>
              <a:t>***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Residual standard error: 14.57 on 88 degrees of freedom</a:t>
            </a:r>
          </a:p>
          <a:p>
            <a:r>
              <a:rPr lang="en-US" sz="1200" dirty="0" smtClean="0">
                <a:latin typeface="Consolas"/>
                <a:cs typeface="Consolas"/>
              </a:rPr>
              <a:t>Multiple R-squared:  0.4738,	Adjusted R-squared:  0.4678 </a:t>
            </a:r>
          </a:p>
          <a:p>
            <a:r>
              <a:rPr lang="en-US" sz="1200" dirty="0" smtClean="0">
                <a:latin typeface="Consolas"/>
                <a:cs typeface="Consolas"/>
              </a:rPr>
              <a:t>F-statistic: 79.24 on 1 and 88 DF,  p-value: 6.54e-14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1836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00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7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PDP analysis</a:t>
            </a:r>
          </a:p>
          <a:p>
            <a:pPr lvl="1"/>
            <a:r>
              <a:rPr lang="en-US" dirty="0" smtClean="0"/>
              <a:t>Separate for Black/White trials (i.e. </a:t>
            </a:r>
            <a:r>
              <a:rPr lang="en-US" dirty="0" err="1" smtClean="0"/>
              <a:t>Black_A</a:t>
            </a:r>
            <a:r>
              <a:rPr lang="en-US" dirty="0" smtClean="0"/>
              <a:t>, </a:t>
            </a:r>
            <a:r>
              <a:rPr lang="en-US" dirty="0" err="1" smtClean="0"/>
              <a:t>Black_C</a:t>
            </a:r>
            <a:r>
              <a:rPr lang="en-US" dirty="0" smtClean="0"/>
              <a:t>) and collapsed across race (</a:t>
            </a:r>
            <a:r>
              <a:rPr lang="en-US" dirty="0" err="1" smtClean="0"/>
              <a:t>Total_A</a:t>
            </a:r>
            <a:r>
              <a:rPr lang="en-US" dirty="0" smtClean="0"/>
              <a:t>, </a:t>
            </a:r>
            <a:r>
              <a:rPr lang="en-US" dirty="0" err="1" smtClean="0"/>
              <a:t>Total_C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correlation between A and C within each task</a:t>
            </a:r>
          </a:p>
          <a:p>
            <a:pPr lvl="1"/>
            <a:r>
              <a:rPr lang="en-US" dirty="0" smtClean="0"/>
              <a:t>C estimate highly correlated across prime race. A estimate also correlated but less so</a:t>
            </a:r>
          </a:p>
          <a:p>
            <a:pPr lvl="1"/>
            <a:r>
              <a:rPr lang="en-US" dirty="0" smtClean="0"/>
              <a:t>Correlations of A and C estimates across tasks</a:t>
            </a:r>
          </a:p>
          <a:p>
            <a:pPr lvl="2"/>
            <a:r>
              <a:rPr lang="en-US" dirty="0" smtClean="0"/>
              <a:t>Black C more correlated across tasks than Black A</a:t>
            </a:r>
          </a:p>
          <a:p>
            <a:pPr lvl="2"/>
            <a:r>
              <a:rPr lang="en-US" dirty="0" smtClean="0"/>
              <a:t>Same for White trials</a:t>
            </a:r>
          </a:p>
          <a:p>
            <a:pPr lvl="2"/>
            <a:r>
              <a:rPr lang="en-US" dirty="0" smtClean="0"/>
              <a:t>PDP bias estimate (</a:t>
            </a:r>
            <a:r>
              <a:rPr lang="en-US" dirty="0" err="1" smtClean="0"/>
              <a:t>Black_A</a:t>
            </a:r>
            <a:r>
              <a:rPr lang="en-US" dirty="0" smtClean="0"/>
              <a:t> – </a:t>
            </a:r>
            <a:r>
              <a:rPr lang="en-US" dirty="0" err="1" smtClean="0"/>
              <a:t>White_A</a:t>
            </a:r>
            <a:r>
              <a:rPr lang="en-US" dirty="0" smtClean="0"/>
              <a:t>) not correlated across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6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8105" y="742623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5816" y="6657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555"/>
            <a:ext cx="4891176" cy="3763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31" y="1521555"/>
            <a:ext cx="4791454" cy="3686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91" y="5444903"/>
            <a:ext cx="336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 of Estimate ( p = .005)</a:t>
            </a:r>
          </a:p>
          <a:p>
            <a:r>
              <a:rPr lang="en-US" dirty="0" smtClean="0"/>
              <a:t>White C &gt; Black C (p &lt; .001)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8532" y="5444903"/>
            <a:ext cx="3367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 of Estimate ( p &lt; .001)</a:t>
            </a:r>
          </a:p>
          <a:p>
            <a:r>
              <a:rPr lang="en-US" dirty="0" smtClean="0"/>
              <a:t>Black A &gt; White A (p = .02)</a:t>
            </a:r>
          </a:p>
          <a:p>
            <a:r>
              <a:rPr lang="en-US" dirty="0" smtClean="0"/>
              <a:t>Black C &gt; White C (p = .056)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1119" y="1282633"/>
            <a:ext cx="1659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1119" y="1282633"/>
            <a:ext cx="0" cy="526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806" y="1258234"/>
            <a:ext cx="0" cy="665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8549" y="927289"/>
            <a:ext cx="81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.02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52122" y="1428517"/>
            <a:ext cx="0" cy="7915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445362" y="1428517"/>
            <a:ext cx="0" cy="5277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52122" y="1428517"/>
            <a:ext cx="15932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39325" y="1026463"/>
            <a:ext cx="96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9E08"/>
                </a:solidFill>
              </a:rPr>
              <a:t>p</a:t>
            </a:r>
            <a:r>
              <a:rPr lang="en-US" dirty="0" smtClean="0">
                <a:solidFill>
                  <a:srgbClr val="FF9E08"/>
                </a:solidFill>
              </a:rPr>
              <a:t> &lt; .001</a:t>
            </a:r>
            <a:endParaRPr lang="en-US" dirty="0">
              <a:solidFill>
                <a:srgbClr val="FF9E08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277597" y="1475711"/>
            <a:ext cx="0" cy="2454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70837" y="1475710"/>
            <a:ext cx="0" cy="448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77597" y="1475710"/>
            <a:ext cx="15932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8528" y="935171"/>
            <a:ext cx="96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9E08"/>
                </a:solidFill>
              </a:rPr>
              <a:t>p</a:t>
            </a:r>
            <a:r>
              <a:rPr lang="en-US" dirty="0" smtClean="0">
                <a:solidFill>
                  <a:srgbClr val="FF9E08"/>
                </a:solidFill>
              </a:rPr>
              <a:t> = .056</a:t>
            </a:r>
            <a:endParaRPr lang="en-US" dirty="0">
              <a:solidFill>
                <a:srgbClr val="FF9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3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995" y="37875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for A and C estimates 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082"/>
            <a:ext cx="4257202" cy="3268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42" y="748081"/>
            <a:ext cx="4257203" cy="3268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9334"/>
            <a:ext cx="4257202" cy="3268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944" y="3589334"/>
            <a:ext cx="4257202" cy="32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2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995" y="378750"/>
            <a:ext cx="38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for A and C estimates 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01" y="748082"/>
            <a:ext cx="4257202" cy="3268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8082"/>
            <a:ext cx="4257201" cy="3268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3828"/>
            <a:ext cx="4264374" cy="3274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46" y="3582152"/>
            <a:ext cx="4266557" cy="32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2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434"/>
            <a:ext cx="4132663" cy="29928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995" y="378750"/>
            <a:ext cx="722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A and C estimates within each task (</a:t>
            </a:r>
            <a:r>
              <a:rPr lang="en-US" dirty="0" err="1" smtClean="0"/>
              <a:t>Total_A</a:t>
            </a:r>
            <a:r>
              <a:rPr lang="en-US" dirty="0" smtClean="0"/>
              <a:t> ~ </a:t>
            </a:r>
            <a:r>
              <a:rPr lang="en-US" dirty="0" err="1" smtClean="0"/>
              <a:t>Total_C</a:t>
            </a:r>
            <a:r>
              <a:rPr lang="en-US" dirty="0" smtClean="0"/>
              <a:t>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3102" y="4448272"/>
            <a:ext cx="549291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AP</a:t>
            </a:r>
            <a:r>
              <a:rPr lang="en-US" sz="1200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0.44383    0.07294   6.085 2.72e-08 ***</a:t>
            </a:r>
          </a:p>
          <a:p>
            <a:r>
              <a:rPr lang="en-US" sz="1200" dirty="0" err="1">
                <a:latin typeface="Consolas"/>
                <a:cs typeface="Consolas"/>
              </a:rPr>
              <a:t>Total_A</a:t>
            </a:r>
            <a:r>
              <a:rPr lang="en-US" sz="1200" dirty="0">
                <a:latin typeface="Consolas"/>
                <a:cs typeface="Consolas"/>
              </a:rPr>
              <a:t>     -0.20414    0.16146  -1.264    0.209    </a:t>
            </a:r>
          </a:p>
          <a:p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r>
              <a:rPr lang="en-US" sz="1200" dirty="0" err="1">
                <a:latin typeface="Consolas"/>
                <a:cs typeface="Consolas"/>
              </a:rPr>
              <a:t>Signif</a:t>
            </a:r>
            <a:r>
              <a:rPr lang="en-US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0.1996 on 91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0.01726,	Adjusted R-squared:  0.006463 </a:t>
            </a:r>
          </a:p>
          <a:p>
            <a:r>
              <a:rPr lang="en-US" sz="1200" dirty="0">
                <a:latin typeface="Consolas"/>
                <a:cs typeface="Consolas"/>
              </a:rPr>
              <a:t>F-statistic: 1.598 on 1 and 91 DF,  p-value: 0.2094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5502" y="1188508"/>
            <a:ext cx="544321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WIT</a:t>
            </a:r>
            <a:r>
              <a:rPr lang="en-US" sz="1200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 0.4715     0.0883   5.339 6.94e-07 ***</a:t>
            </a:r>
          </a:p>
          <a:p>
            <a:r>
              <a:rPr lang="en-US" sz="1200" dirty="0" err="1">
                <a:latin typeface="Consolas"/>
                <a:cs typeface="Consolas"/>
              </a:rPr>
              <a:t>Total_A</a:t>
            </a:r>
            <a:r>
              <a:rPr lang="en-US" sz="1200" dirty="0">
                <a:latin typeface="Consolas"/>
                <a:cs typeface="Consolas"/>
              </a:rPr>
              <a:t>      -0.2236     0.1800  -1.242    0.217    </a:t>
            </a:r>
          </a:p>
          <a:p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r>
              <a:rPr lang="en-US" sz="1200" dirty="0" err="1">
                <a:latin typeface="Consolas"/>
                <a:cs typeface="Consolas"/>
              </a:rPr>
              <a:t>Signif</a:t>
            </a:r>
            <a:r>
              <a:rPr lang="en-US" sz="12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0.208 on 90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0.01685,	Adjusted R-squared:  0.00593 </a:t>
            </a:r>
          </a:p>
          <a:p>
            <a:r>
              <a:rPr lang="en-US" sz="1200" dirty="0">
                <a:latin typeface="Consolas"/>
                <a:cs typeface="Consolas"/>
              </a:rPr>
              <a:t>F-statistic: 1.543 on 1 and 90 DF,  p-value: 0.2174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78545"/>
            <a:ext cx="4132662" cy="29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995" y="378750"/>
            <a:ext cx="719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A estimates across race of prime (</a:t>
            </a:r>
            <a:r>
              <a:rPr lang="en-US" dirty="0" err="1" smtClean="0"/>
              <a:t>White_A</a:t>
            </a:r>
            <a:r>
              <a:rPr lang="en-US" dirty="0" smtClean="0"/>
              <a:t> ~ </a:t>
            </a:r>
            <a:r>
              <a:rPr lang="en-US" dirty="0" err="1" smtClean="0"/>
              <a:t>Black_A</a:t>
            </a:r>
            <a:r>
              <a:rPr lang="en-US" dirty="0" smtClean="0"/>
              <a:t>)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082"/>
            <a:ext cx="4124073" cy="2986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5623"/>
            <a:ext cx="4119947" cy="2983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3102" y="4448272"/>
            <a:ext cx="53236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AP</a:t>
            </a:r>
            <a:r>
              <a:rPr lang="en-US" sz="1200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0.30167    0.05283   5.710  1.4e-07 ***</a:t>
            </a:r>
          </a:p>
          <a:p>
            <a:r>
              <a:rPr lang="en-US" sz="1200" dirty="0" err="1">
                <a:latin typeface="Consolas"/>
                <a:cs typeface="Consolas"/>
              </a:rPr>
              <a:t>Black_A</a:t>
            </a:r>
            <a:r>
              <a:rPr lang="en-US" sz="1200" dirty="0">
                <a:latin typeface="Consolas"/>
                <a:cs typeface="Consolas"/>
              </a:rPr>
              <a:t>      0.33214    0.11665   2.847  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0.00545</a:t>
            </a:r>
            <a:r>
              <a:rPr lang="en-US" sz="1200" dirty="0">
                <a:latin typeface="Consolas"/>
                <a:cs typeface="Consolas"/>
              </a:rPr>
              <a:t> *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0.1648 on 91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0.0818,	Adjusted R-squared:  0.07171 </a:t>
            </a:r>
          </a:p>
          <a:p>
            <a:r>
              <a:rPr lang="en-US" sz="1200" dirty="0">
                <a:latin typeface="Consolas"/>
                <a:cs typeface="Consolas"/>
              </a:rPr>
              <a:t>F-statistic: 8.107 on 1 and 91 DF,  p-value: 0.00545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5502" y="1188508"/>
            <a:ext cx="53365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WIT</a:t>
            </a:r>
            <a:r>
              <a:rPr lang="en-US" sz="1200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0.37001    0.04967   7.449  5.5e-11 ***</a:t>
            </a:r>
          </a:p>
          <a:p>
            <a:r>
              <a:rPr lang="en-US" sz="1200" dirty="0" err="1">
                <a:latin typeface="Consolas"/>
                <a:cs typeface="Consolas"/>
              </a:rPr>
              <a:t>Black_A</a:t>
            </a:r>
            <a:r>
              <a:rPr lang="en-US" sz="1200" dirty="0">
                <a:latin typeface="Consolas"/>
                <a:cs typeface="Consolas"/>
              </a:rPr>
              <a:t>      0.16122    0.09425   1.711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0.0906</a:t>
            </a:r>
            <a:r>
              <a:rPr lang="en-US" sz="1200" dirty="0">
                <a:latin typeface="Consolas"/>
                <a:cs typeface="Consolas"/>
              </a:rPr>
              <a:t> .  </a:t>
            </a:r>
            <a:endParaRPr lang="en-US" sz="1200" dirty="0" smtClean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0.1511 on 90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0.03149,	Adjusted R-squared:  0.02073 </a:t>
            </a:r>
          </a:p>
          <a:p>
            <a:r>
              <a:rPr lang="en-US" sz="1200" dirty="0">
                <a:latin typeface="Consolas"/>
                <a:cs typeface="Consolas"/>
              </a:rPr>
              <a:t>F-statistic: 2.926 on 1 and 90 DF,  p-value: 0.09059</a:t>
            </a:r>
          </a:p>
        </p:txBody>
      </p:sp>
    </p:spTree>
    <p:extLst>
      <p:ext uri="{BB962C8B-B14F-4D97-AF65-F5344CB8AC3E}">
        <p14:creationId xmlns:p14="http://schemas.microsoft.com/office/powerpoint/2010/main" val="167745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172"/>
            <a:ext cx="4127325" cy="29889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0995" y="37875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C estimates across race of prime (</a:t>
            </a:r>
            <a:r>
              <a:rPr lang="en-US" dirty="0" err="1" smtClean="0"/>
              <a:t>White_C</a:t>
            </a:r>
            <a:r>
              <a:rPr lang="en-US" dirty="0" smtClean="0"/>
              <a:t> ~ </a:t>
            </a:r>
            <a:r>
              <a:rPr lang="en-US" dirty="0" err="1" smtClean="0"/>
              <a:t>Black_C</a:t>
            </a:r>
            <a:r>
              <a:rPr lang="en-US" dirty="0" smtClean="0"/>
              <a:t>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3102" y="4448272"/>
            <a:ext cx="5239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AP</a:t>
            </a:r>
            <a:r>
              <a:rPr lang="en-US" sz="1200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0.13782    0.02410   5.718 1.36e-07 ***</a:t>
            </a:r>
          </a:p>
          <a:p>
            <a:r>
              <a:rPr lang="en-US" sz="1200" dirty="0" err="1">
                <a:latin typeface="Consolas"/>
                <a:cs typeface="Consolas"/>
              </a:rPr>
              <a:t>Black_C</a:t>
            </a:r>
            <a:r>
              <a:rPr lang="en-US" sz="1200" dirty="0">
                <a:latin typeface="Consolas"/>
                <a:cs typeface="Consolas"/>
              </a:rPr>
              <a:t>      0.74474    0.06129  12.152  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&lt; 2e-16 </a:t>
            </a:r>
            <a:r>
              <a:rPr lang="en-US" sz="1200" dirty="0">
                <a:latin typeface="Consolas"/>
                <a:cs typeface="Consolas"/>
              </a:rPr>
              <a:t>**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0.1279 on 91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0.6187,	Adjusted R-squared:  0.6145 </a:t>
            </a:r>
          </a:p>
          <a:p>
            <a:r>
              <a:rPr lang="en-US" sz="1200" dirty="0">
                <a:latin typeface="Consolas"/>
                <a:cs typeface="Consolas"/>
              </a:rPr>
              <a:t>F-statistic: 147.7 on 1 and 91 DF,  p-value: &lt; 2.2e-16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5502" y="1188508"/>
            <a:ext cx="52519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WIT</a:t>
            </a:r>
            <a:r>
              <a:rPr lang="en-US" sz="1200" dirty="0" smtClean="0">
                <a:latin typeface="Consolas"/>
                <a:cs typeface="Consolas"/>
              </a:rPr>
              <a:t>:</a:t>
            </a:r>
          </a:p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0.10905    0.02092   5.213 1.17e-06 ***</a:t>
            </a:r>
          </a:p>
          <a:p>
            <a:r>
              <a:rPr lang="en-US" sz="1200" dirty="0" err="1">
                <a:latin typeface="Consolas"/>
                <a:cs typeface="Consolas"/>
              </a:rPr>
              <a:t>Black_C</a:t>
            </a:r>
            <a:r>
              <a:rPr lang="en-US" sz="1200" dirty="0">
                <a:latin typeface="Consolas"/>
                <a:cs typeface="Consolas"/>
              </a:rPr>
              <a:t>      0.63786    0.04635  13.763  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&lt; 2e-16 </a:t>
            </a:r>
            <a:r>
              <a:rPr lang="en-US" sz="1200" dirty="0">
                <a:latin typeface="Consolas"/>
                <a:cs typeface="Consolas"/>
              </a:rPr>
              <a:t>**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0.1088 on 90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0.6779,	Adjusted R-squared:  0.6743 </a:t>
            </a:r>
          </a:p>
          <a:p>
            <a:r>
              <a:rPr lang="en-US" sz="1200" dirty="0">
                <a:latin typeface="Consolas"/>
                <a:cs typeface="Consolas"/>
              </a:rPr>
              <a:t>F-statistic: 189.4 on 1 and 90 DF,  p-value: &lt; 2.2e-16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8082"/>
            <a:ext cx="4124146" cy="29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1734"/>
            <a:ext cx="4589247" cy="3323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54" y="1131734"/>
            <a:ext cx="4592392" cy="3325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4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C and A estimates for Black trials across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" y="4457475"/>
            <a:ext cx="45870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</a:t>
            </a:r>
            <a:r>
              <a:rPr lang="en-US" sz="1100" dirty="0">
                <a:latin typeface="Consolas"/>
                <a:cs typeface="Consolas"/>
              </a:rPr>
              <a:t>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0.16363    0.04051   4.039 0.000114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AP_BlackC</a:t>
            </a:r>
            <a:r>
              <a:rPr lang="en-US" sz="1100" dirty="0">
                <a:latin typeface="Consolas"/>
                <a:cs typeface="Consolas"/>
              </a:rPr>
              <a:t>    0.65026    0.10160   6.400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7.32e-09 </a:t>
            </a:r>
            <a:r>
              <a:rPr lang="en-US" sz="1100" dirty="0">
                <a:latin typeface="Consolas"/>
                <a:cs typeface="Consolas"/>
              </a:rPr>
              <a:t>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0.2056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0.3176</a:t>
            </a:r>
            <a:r>
              <a:rPr lang="en-US" sz="1100" dirty="0">
                <a:latin typeface="Consolas"/>
                <a:cs typeface="Consolas"/>
              </a:rPr>
              <a:t>,	Adjusted R-squared:  0.3099 </a:t>
            </a:r>
          </a:p>
          <a:p>
            <a:r>
              <a:rPr lang="en-US" sz="1100" dirty="0">
                <a:latin typeface="Consolas"/>
                <a:cs typeface="Consolas"/>
              </a:rPr>
              <a:t>F-statistic: 40.96 on 1 and 88 DF,  p-value: 7.321e-09</a:t>
            </a:r>
          </a:p>
          <a:p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538" y="4455197"/>
            <a:ext cx="466460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</a:t>
            </a:r>
            <a:r>
              <a:rPr lang="en-US" sz="1100" dirty="0">
                <a:latin typeface="Consolas"/>
                <a:cs typeface="Consolas"/>
              </a:rPr>
              <a:t>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0.33660    0.05394   6.241 1.49e-08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AP_BlackA</a:t>
            </a:r>
            <a:r>
              <a:rPr lang="en-US" sz="1100" dirty="0">
                <a:latin typeface="Consolas"/>
                <a:cs typeface="Consolas"/>
              </a:rPr>
              <a:t>    0.37620    0.11819   3.183 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0.00201</a:t>
            </a:r>
            <a:r>
              <a:rPr lang="en-US" sz="1100" dirty="0">
                <a:latin typeface="Consolas"/>
                <a:cs typeface="Consolas"/>
              </a:rPr>
              <a:t> 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0.1617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0.1032</a:t>
            </a:r>
            <a:r>
              <a:rPr lang="en-US" sz="1100" dirty="0">
                <a:latin typeface="Consolas"/>
                <a:cs typeface="Consolas"/>
              </a:rPr>
              <a:t>,	Adjusted R-squared:  0.09306 </a:t>
            </a:r>
          </a:p>
          <a:p>
            <a:r>
              <a:rPr lang="en-US" sz="1100" dirty="0">
                <a:latin typeface="Consolas"/>
                <a:cs typeface="Consolas"/>
              </a:rPr>
              <a:t>F-statistic: 10.13 on 1 and 88 DF,  p-value: 0.002015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793" y="810955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Black_C</a:t>
            </a:r>
            <a:r>
              <a:rPr lang="en-US" dirty="0">
                <a:latin typeface="Consolas"/>
                <a:cs typeface="Consolas"/>
              </a:rPr>
              <a:t> correlated across tasks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293" y="808568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Black_A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3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43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C and A estimates for White trials across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" y="4457475"/>
            <a:ext cx="458705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0.15976    0.03804   4.199 6.39e-05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AP_WhiteC</a:t>
            </a:r>
            <a:r>
              <a:rPr lang="en-US" sz="1100" dirty="0">
                <a:latin typeface="Consolas"/>
                <a:cs typeface="Consolas"/>
              </a:rPr>
              <a:t>    0.49903    0.08658   5.764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1.20e-07 </a:t>
            </a:r>
            <a:r>
              <a:rPr lang="en-US" sz="1100" dirty="0">
                <a:latin typeface="Consolas"/>
                <a:cs typeface="Consolas"/>
              </a:rPr>
              <a:t>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0.1632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0.274</a:t>
            </a:r>
            <a:r>
              <a:rPr lang="en-US" sz="1100" dirty="0">
                <a:latin typeface="Consolas"/>
                <a:cs typeface="Consolas"/>
              </a:rPr>
              <a:t>,	Adjusted R-squared:  0.2658 </a:t>
            </a:r>
          </a:p>
          <a:p>
            <a:r>
              <a:rPr lang="en-US" sz="1100" dirty="0">
                <a:latin typeface="Consolas"/>
                <a:cs typeface="Consolas"/>
              </a:rPr>
              <a:t>F-statistic: 33.22 on 1 and 88 DF,  p-value: 1.196e-07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4538" y="4455197"/>
            <a:ext cx="466460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0.35622    0.04405   8.087 3.08e-12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AP_WhiteA</a:t>
            </a:r>
            <a:r>
              <a:rPr lang="en-US" sz="1100" dirty="0">
                <a:latin typeface="Consolas"/>
                <a:cs typeface="Consolas"/>
              </a:rPr>
              <a:t>    0.20962    0.09195   2.280   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0.025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0.15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0.05577</a:t>
            </a:r>
            <a:r>
              <a:rPr lang="en-US" sz="1100" dirty="0">
                <a:latin typeface="Consolas"/>
                <a:cs typeface="Consolas"/>
              </a:rPr>
              <a:t>,	Adjusted R-squared:  0.04504 </a:t>
            </a:r>
          </a:p>
          <a:p>
            <a:r>
              <a:rPr lang="en-US" sz="1100" dirty="0">
                <a:latin typeface="Consolas"/>
                <a:cs typeface="Consolas"/>
              </a:rPr>
              <a:t>F-statistic: 5.197 on 1 and 88 DF,  p-value: 0.02504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793" y="810955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White_C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293" y="808568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White_A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" y="1131733"/>
            <a:ext cx="4592392" cy="3325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38" y="1131733"/>
            <a:ext cx="4639462" cy="33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0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C and A estimates for all trials across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" y="4457475"/>
            <a:ext cx="453201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0.12833    0.03720   3.450 0.000863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AP_TotalC</a:t>
            </a:r>
            <a:r>
              <a:rPr lang="en-US" sz="1100" dirty="0">
                <a:latin typeface="Consolas"/>
                <a:cs typeface="Consolas"/>
              </a:rPr>
              <a:t>    0.66049    0.09012   7.329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1.06e-10 </a:t>
            </a:r>
            <a:r>
              <a:rPr lang="en-US" sz="1100" dirty="0">
                <a:latin typeface="Consolas"/>
                <a:cs typeface="Consolas"/>
              </a:rPr>
              <a:t>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0.1658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0.379</a:t>
            </a:r>
            <a:r>
              <a:rPr lang="en-US" sz="1100" dirty="0">
                <a:latin typeface="Consolas"/>
                <a:cs typeface="Consolas"/>
              </a:rPr>
              <a:t>,	Adjusted R-squared:  0.372 </a:t>
            </a:r>
          </a:p>
          <a:p>
            <a:r>
              <a:rPr lang="en-US" sz="1100" dirty="0">
                <a:latin typeface="Consolas"/>
                <a:cs typeface="Consolas"/>
              </a:rPr>
              <a:t>F-statistic: 53.72 on 1 and 88 DF,  p-value: 1.062e-10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4538" y="4455197"/>
            <a:ext cx="458705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0.31172    0.04230   7.368 8.85e-11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AP_TotalA</a:t>
            </a:r>
            <a:r>
              <a:rPr lang="en-US" sz="1100" dirty="0">
                <a:latin typeface="Consolas"/>
                <a:cs typeface="Consolas"/>
              </a:rPr>
              <a:t>    0.37375    0.09293   4.022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0.000122</a:t>
            </a:r>
            <a:r>
              <a:rPr lang="en-US" sz="1100" dirty="0">
                <a:latin typeface="Consolas"/>
                <a:cs typeface="Consolas"/>
              </a:rPr>
              <a:t> 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0.1127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0.1553</a:t>
            </a:r>
            <a:r>
              <a:rPr lang="en-US" sz="1100" dirty="0">
                <a:latin typeface="Consolas"/>
                <a:cs typeface="Consolas"/>
              </a:rPr>
              <a:t>,	Adjusted R-squared:  0.1457 </a:t>
            </a:r>
          </a:p>
          <a:p>
            <a:r>
              <a:rPr lang="en-US" sz="1100" dirty="0">
                <a:latin typeface="Consolas"/>
                <a:cs typeface="Consolas"/>
              </a:rPr>
              <a:t>F-statistic: 16.17 on 1 and 88 DF,  p-value: 0.0001218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793" y="810955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Total_C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293" y="808568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Total_A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54" y="1131734"/>
            <a:ext cx="4592392" cy="3325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" y="1131734"/>
            <a:ext cx="4592392" cy="33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47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SUBJECTS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012" y="369332"/>
            <a:ext cx="688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relationship between # correct trials and self-reported </a:t>
            </a:r>
            <a:r>
              <a:rPr lang="en-US" dirty="0" smtClean="0">
                <a:solidFill>
                  <a:srgbClr val="008000"/>
                </a:solidFill>
              </a:rPr>
              <a:t>effort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089"/>
            <a:ext cx="5168013" cy="3877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95" y="1210089"/>
            <a:ext cx="5168013" cy="387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2681" y="10254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29498" y="993157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087871"/>
            <a:ext cx="458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  71.520     11.040   6.478 3.73e-09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WITeffort</a:t>
            </a:r>
            <a:r>
              <a:rPr lang="en-US" sz="1200" dirty="0" smtClean="0">
                <a:latin typeface="Consolas"/>
                <a:cs typeface="Consolas"/>
              </a:rPr>
              <a:t>      7.529      1.836   4.101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8.51e-05</a:t>
            </a:r>
            <a:r>
              <a:rPr lang="en-US" sz="1200" dirty="0" smtClean="0">
                <a:latin typeface="Consolas"/>
                <a:cs typeface="Consolas"/>
              </a:rPr>
              <a:t> ***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R</a:t>
            </a:r>
            <a:r>
              <a:rPr lang="en-US" sz="1200" baseline="30000" dirty="0" smtClean="0">
                <a:latin typeface="Consolas"/>
                <a:cs typeface="Consolas"/>
              </a:rPr>
              <a:t>2</a:t>
            </a:r>
            <a:r>
              <a:rPr lang="en-US" sz="1200" dirty="0" smtClean="0">
                <a:latin typeface="Consolas"/>
                <a:cs typeface="Consolas"/>
              </a:rPr>
              <a:t> = .1465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9692" y="5087871"/>
            <a:ext cx="458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  61.627     12.134   5.079 1.81e-06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APeffort</a:t>
            </a:r>
            <a:r>
              <a:rPr lang="en-US" sz="1200" dirty="0" smtClean="0">
                <a:latin typeface="Consolas"/>
                <a:cs typeface="Consolas"/>
              </a:rPr>
              <a:t>       8.720      2.052   4.250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4.88e-05 </a:t>
            </a:r>
            <a:r>
              <a:rPr lang="en-US" sz="1200" dirty="0" smtClean="0">
                <a:latin typeface="Consolas"/>
                <a:cs typeface="Consolas"/>
              </a:rPr>
              <a:t>***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R</a:t>
            </a:r>
            <a:r>
              <a:rPr lang="en-US" sz="1200" baseline="30000" dirty="0" smtClean="0">
                <a:latin typeface="Consolas"/>
                <a:cs typeface="Consolas"/>
              </a:rPr>
              <a:t>2</a:t>
            </a:r>
            <a:r>
              <a:rPr lang="en-US" sz="1200" dirty="0" smtClean="0">
                <a:latin typeface="Consolas"/>
                <a:cs typeface="Consolas"/>
              </a:rPr>
              <a:t> = .1556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9988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99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PDP bias estimate (</a:t>
            </a:r>
            <a:r>
              <a:rPr lang="en-US" dirty="0" err="1" smtClean="0"/>
              <a:t>Black_A</a:t>
            </a:r>
            <a:r>
              <a:rPr lang="en-US" dirty="0" smtClean="0"/>
              <a:t> – </a:t>
            </a:r>
            <a:r>
              <a:rPr lang="en-US" dirty="0" err="1" smtClean="0"/>
              <a:t>White_A</a:t>
            </a:r>
            <a:r>
              <a:rPr lang="en-US" dirty="0" smtClean="0"/>
              <a:t>) across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86" y="5242173"/>
            <a:ext cx="528138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0.05028    0.02210   2.276   0.0253 *</a:t>
            </a:r>
          </a:p>
          <a:p>
            <a:r>
              <a:rPr lang="en-US" sz="1100" dirty="0" err="1">
                <a:latin typeface="Consolas"/>
                <a:cs typeface="Consolas"/>
              </a:rPr>
              <a:t>AP_biasDiff</a:t>
            </a:r>
            <a:r>
              <a:rPr lang="en-US" sz="1100" dirty="0">
                <a:latin typeface="Consolas"/>
                <a:cs typeface="Consolas"/>
              </a:rPr>
              <a:t>  0.05265    0.11529   0.457   </a:t>
            </a:r>
            <a:r>
              <a:rPr lang="en-US" sz="1100" dirty="0" smtClean="0">
                <a:latin typeface="Consolas"/>
                <a:cs typeface="Consolas"/>
              </a:rPr>
              <a:t>0.6490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0.2091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0.002364,	Adjusted R-squared:  -0.008973 </a:t>
            </a:r>
          </a:p>
          <a:p>
            <a:r>
              <a:rPr lang="en-US" sz="1100" dirty="0">
                <a:latin typeface="Consolas"/>
                <a:cs typeface="Consolas"/>
              </a:rPr>
              <a:t>F-statistic: 0.2085 on 1 and 88 DF,  p-value: 0.649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39" y="848680"/>
            <a:ext cx="6412545" cy="46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9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714"/>
          </a:xfrm>
        </p:spPr>
        <p:txBody>
          <a:bodyPr>
            <a:normAutofit/>
          </a:bodyPr>
          <a:lstStyle/>
          <a:p>
            <a:r>
              <a:rPr lang="en-US" dirty="0" smtClean="0"/>
              <a:t>PDP analysis separated by observer condition</a:t>
            </a:r>
          </a:p>
          <a:p>
            <a:pPr lvl="1"/>
            <a:r>
              <a:rPr lang="en-US" dirty="0" smtClean="0"/>
              <a:t>Separate for Black/White trials (i.e. </a:t>
            </a:r>
            <a:r>
              <a:rPr lang="en-US" dirty="0" err="1" smtClean="0"/>
              <a:t>Black_A</a:t>
            </a:r>
            <a:r>
              <a:rPr lang="en-US" dirty="0" smtClean="0"/>
              <a:t>, </a:t>
            </a:r>
            <a:r>
              <a:rPr lang="en-US" dirty="0" err="1" smtClean="0"/>
              <a:t>Black_C</a:t>
            </a:r>
            <a:r>
              <a:rPr lang="en-US" dirty="0" smtClean="0"/>
              <a:t>) and collapsed across race (</a:t>
            </a:r>
            <a:r>
              <a:rPr lang="en-US" dirty="0" err="1" smtClean="0"/>
              <a:t>Total_A</a:t>
            </a:r>
            <a:r>
              <a:rPr lang="en-US" dirty="0" smtClean="0"/>
              <a:t>, </a:t>
            </a:r>
            <a:r>
              <a:rPr lang="en-US" dirty="0" err="1" smtClean="0"/>
              <a:t>Total_C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Observer has effect on A estimate in WIT but not AP</a:t>
            </a:r>
          </a:p>
          <a:p>
            <a:pPr lvl="2"/>
            <a:r>
              <a:rPr lang="en-US" dirty="0" smtClean="0"/>
              <a:t>No observer effect on C estimate in either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01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(just for relevant task)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481"/>
            <a:ext cx="6971856" cy="5364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3096" y="528149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1121" y="810155"/>
            <a:ext cx="175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 Absent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4126" y="80294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 Present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9856" y="1172278"/>
            <a:ext cx="2744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effect of observer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interactions with observer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effect of observer specifically in C estimates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effect of observer specifically in A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2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7518400" cy="575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096" y="5281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1121" y="810155"/>
            <a:ext cx="175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 Absent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4126" y="80294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 Present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9856" y="1172278"/>
            <a:ext cx="2744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effect of observer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interactions with observer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effect of observer specifically in C estimates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Main effect of observer on A estimates (p = .04)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3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74" y="553290"/>
            <a:ext cx="645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estimates (</a:t>
            </a:r>
            <a:r>
              <a:rPr lang="en-US" dirty="0" err="1" smtClean="0"/>
              <a:t>Total_A</a:t>
            </a:r>
            <a:r>
              <a:rPr lang="en-US" dirty="0" smtClean="0"/>
              <a:t>, </a:t>
            </a:r>
            <a:r>
              <a:rPr lang="en-US" dirty="0" err="1" smtClean="0"/>
              <a:t>Total_C</a:t>
            </a:r>
            <a:r>
              <a:rPr lang="en-US" dirty="0" smtClean="0"/>
              <a:t>) separated by observer condition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759"/>
            <a:ext cx="5076867" cy="3884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33" y="1219759"/>
            <a:ext cx="5076867" cy="3884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8105" y="994123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5816" y="10052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523" y="5331730"/>
            <a:ext cx="8160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main effect of observer, or Estimate*Observer interaction in omnibus ANOVA (done separately for two tasks)</a:t>
            </a:r>
          </a:p>
          <a:p>
            <a:r>
              <a:rPr lang="en-US" dirty="0" smtClean="0"/>
              <a:t>Main effect of Estimate in both tasks</a:t>
            </a:r>
          </a:p>
          <a:p>
            <a:r>
              <a:rPr lang="en-US" dirty="0" smtClean="0"/>
              <a:t>Pairwise comparison of Observer within A estimate in WIT (p = .035)</a:t>
            </a:r>
          </a:p>
          <a:p>
            <a:r>
              <a:rPr lang="en-US" dirty="0" smtClean="0"/>
              <a:t>Pairwise comparison of Observer with C estimate in AP not significant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87889" y="1205888"/>
            <a:ext cx="0" cy="50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0510" y="1206475"/>
            <a:ext cx="0" cy="596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76868" y="1205888"/>
            <a:ext cx="793642" cy="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1120" y="92262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43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PDP estimates correlate with IMS/EMS scores</a:t>
            </a:r>
          </a:p>
          <a:p>
            <a:pPr lvl="1"/>
            <a:r>
              <a:rPr lang="en-US" dirty="0" smtClean="0"/>
              <a:t>WIT</a:t>
            </a:r>
          </a:p>
          <a:p>
            <a:pPr lvl="2"/>
            <a:r>
              <a:rPr lang="en-US" dirty="0" smtClean="0"/>
              <a:t>IMS correlates only marginally with </a:t>
            </a:r>
            <a:r>
              <a:rPr lang="en-US" dirty="0" err="1" smtClean="0"/>
              <a:t>White_A</a:t>
            </a:r>
            <a:endParaRPr lang="en-US" dirty="0" smtClean="0"/>
          </a:p>
          <a:p>
            <a:pPr lvl="2"/>
            <a:r>
              <a:rPr lang="en-US" dirty="0" smtClean="0"/>
              <a:t>EMS correlates marginally with </a:t>
            </a:r>
            <a:r>
              <a:rPr lang="en-US" dirty="0" err="1" smtClean="0"/>
              <a:t>Black_A</a:t>
            </a:r>
            <a:r>
              <a:rPr lang="en-US" dirty="0" smtClean="0"/>
              <a:t>, </a:t>
            </a:r>
            <a:r>
              <a:rPr lang="en-US" dirty="0" err="1" smtClean="0"/>
              <a:t>White_A</a:t>
            </a:r>
            <a:r>
              <a:rPr lang="en-US" dirty="0"/>
              <a:t> </a:t>
            </a:r>
            <a:r>
              <a:rPr lang="en-US" dirty="0" smtClean="0"/>
              <a:t>and significantly with </a:t>
            </a:r>
            <a:r>
              <a:rPr lang="en-US" dirty="0" err="1" smtClean="0"/>
              <a:t>Total_A</a:t>
            </a:r>
            <a:r>
              <a:rPr lang="en-US" dirty="0" smtClean="0"/>
              <a:t> (p = .04)</a:t>
            </a:r>
          </a:p>
          <a:p>
            <a:pPr lvl="1"/>
            <a:r>
              <a:rPr lang="en-US" dirty="0" smtClean="0"/>
              <a:t>AP</a:t>
            </a:r>
          </a:p>
          <a:p>
            <a:pPr lvl="2"/>
            <a:r>
              <a:rPr lang="en-US" dirty="0" smtClean="0"/>
              <a:t>IMS/EMS doesn’t correlate with any PDP estimates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that differs across condition</a:t>
            </a:r>
          </a:p>
          <a:p>
            <a:pPr lvl="1"/>
            <a:r>
              <a:rPr lang="en-US" dirty="0" smtClean="0"/>
              <a:t>WIT: IMS/Observer interact in predicting </a:t>
            </a:r>
            <a:r>
              <a:rPr lang="en-US" dirty="0" err="1" smtClean="0"/>
              <a:t>Black_A</a:t>
            </a:r>
            <a:r>
              <a:rPr lang="en-US" dirty="0" smtClean="0"/>
              <a:t>, but not EMS/Observer in expected direction</a:t>
            </a:r>
          </a:p>
          <a:p>
            <a:pPr lvl="1"/>
            <a:r>
              <a:rPr lang="en-US" dirty="0" smtClean="0"/>
              <a:t>AP: IMS/Observer interact in predicting </a:t>
            </a:r>
            <a:r>
              <a:rPr lang="en-US" dirty="0" err="1" smtClean="0"/>
              <a:t>Black_A</a:t>
            </a:r>
            <a:r>
              <a:rPr lang="en-US" dirty="0" smtClean="0"/>
              <a:t> (not significantly) but in opposite direction than WIT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649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909"/>
            <a:ext cx="4516219" cy="3449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427" y="36933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and EMS predicting </a:t>
            </a:r>
            <a:r>
              <a:rPr lang="en-US" dirty="0" err="1" smtClean="0"/>
              <a:t>Total_A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782" y="1244909"/>
            <a:ext cx="4516218" cy="3449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4277" y="988750"/>
            <a:ext cx="5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5085" y="988750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2489" y="4472980"/>
            <a:ext cx="45870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 3.2264     0.7924   4.072 0.000111 ***</a:t>
            </a:r>
          </a:p>
          <a:p>
            <a:r>
              <a:rPr lang="en-US" sz="1100" dirty="0" err="1">
                <a:latin typeface="Consolas"/>
                <a:cs typeface="Consolas"/>
              </a:rPr>
              <a:t>Total_A</a:t>
            </a:r>
            <a:r>
              <a:rPr lang="en-US" sz="1100" dirty="0">
                <a:latin typeface="Consolas"/>
                <a:cs typeface="Consolas"/>
              </a:rPr>
              <a:t>       3.3422     1.6053   2.082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0.040620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1.752 on 78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  (12 observations deleted due to </a:t>
            </a:r>
            <a:r>
              <a:rPr lang="en-US" sz="1100" dirty="0" err="1">
                <a:latin typeface="Consolas"/>
                <a:cs typeface="Consolas"/>
              </a:rPr>
              <a:t>missingness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0.05265,	Adjusted R-squared:  0.0405 </a:t>
            </a:r>
          </a:p>
          <a:p>
            <a:r>
              <a:rPr lang="en-US" sz="1100" dirty="0">
                <a:latin typeface="Consolas"/>
                <a:cs typeface="Consolas"/>
              </a:rPr>
              <a:t>F-statistic: 4.335 on 1 and 78 DF,  p-value: 0.04062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472980"/>
            <a:ext cx="474216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 6.5805     0.6777   9.711 4.55e-15 ***</a:t>
            </a:r>
          </a:p>
          <a:p>
            <a:r>
              <a:rPr lang="en-US" sz="1100" dirty="0" err="1">
                <a:latin typeface="Consolas"/>
                <a:cs typeface="Consolas"/>
              </a:rPr>
              <a:t>Total_A</a:t>
            </a:r>
            <a:r>
              <a:rPr lang="en-US" sz="1100" dirty="0">
                <a:latin typeface="Consolas"/>
                <a:cs typeface="Consolas"/>
              </a:rPr>
              <a:t>       1.8074     1.3728   1.317    0.192    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1.498 on 78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  (12 observations deleted due to </a:t>
            </a:r>
            <a:r>
              <a:rPr lang="en-US" sz="1100" dirty="0" err="1">
                <a:latin typeface="Consolas"/>
                <a:cs typeface="Consolas"/>
              </a:rPr>
              <a:t>missingness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0.02174,	Adjusted R-squared:  0.009196 </a:t>
            </a:r>
          </a:p>
          <a:p>
            <a:r>
              <a:rPr lang="en-US" sz="1100" dirty="0">
                <a:latin typeface="Consolas"/>
                <a:cs typeface="Consolas"/>
              </a:rPr>
              <a:t>F-statistic: 1.733 on 1 and 78 DF,  p-value: 0.1919</a:t>
            </a:r>
          </a:p>
        </p:txBody>
      </p:sp>
    </p:spTree>
    <p:extLst>
      <p:ext uri="{BB962C8B-B14F-4D97-AF65-F5344CB8AC3E}">
        <p14:creationId xmlns:p14="http://schemas.microsoft.com/office/powerpoint/2010/main" val="318330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35" y="1019430"/>
            <a:ext cx="4927130" cy="37631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52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Black_A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r>
              <a:rPr lang="en-US" dirty="0" smtClean="0"/>
              <a:t>, separated by observer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1536" y="650098"/>
            <a:ext cx="5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6148" y="4557982"/>
            <a:ext cx="514836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>
                <a:latin typeface="Consolas"/>
                <a:cs typeface="Consolas"/>
              </a:rPr>
              <a:t>                        </a:t>
            </a:r>
            <a:r>
              <a:rPr lang="fr-FR" sz="1100" dirty="0" err="1">
                <a:latin typeface="Consolas"/>
                <a:cs typeface="Consolas"/>
              </a:rPr>
              <a:t>Estimate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Std</a:t>
            </a:r>
            <a:r>
              <a:rPr lang="fr-FR" sz="1100" dirty="0">
                <a:latin typeface="Consolas"/>
                <a:cs typeface="Consolas"/>
              </a:rPr>
              <a:t>.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 value Pr(&gt;|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|)    </a:t>
            </a:r>
          </a:p>
          <a:p>
            <a:r>
              <a:rPr lang="fr-FR" sz="1100" dirty="0">
                <a:latin typeface="Consolas"/>
                <a:cs typeface="Consolas"/>
              </a:rPr>
              <a:t>(</a:t>
            </a:r>
            <a:r>
              <a:rPr lang="fr-FR" sz="1100" dirty="0" err="1">
                <a:latin typeface="Consolas"/>
                <a:cs typeface="Consolas"/>
              </a:rPr>
              <a:t>Intercept</a:t>
            </a:r>
            <a:r>
              <a:rPr lang="fr-FR" sz="1100" dirty="0">
                <a:latin typeface="Consolas"/>
                <a:cs typeface="Consolas"/>
              </a:rPr>
              <a:t>)               6.4082     0.7498   8.546 9.88e-13 ***</a:t>
            </a:r>
          </a:p>
          <a:p>
            <a:r>
              <a:rPr lang="fr-FR" sz="1100" dirty="0" err="1">
                <a:latin typeface="Consolas"/>
                <a:cs typeface="Consolas"/>
              </a:rPr>
              <a:t>Black_A</a:t>
            </a:r>
            <a:r>
              <a:rPr lang="fr-FR" sz="1100" dirty="0">
                <a:latin typeface="Consolas"/>
                <a:cs typeface="Consolas"/>
              </a:rPr>
              <a:t>                   2.0757     1.3441   1.544   0.1267    </a:t>
            </a:r>
          </a:p>
          <a:p>
            <a:r>
              <a:rPr lang="fr-FR" sz="1100" dirty="0" err="1">
                <a:latin typeface="Consolas"/>
                <a:cs typeface="Consolas"/>
              </a:rPr>
              <a:t>ObserverPresent</a:t>
            </a:r>
            <a:r>
              <a:rPr lang="fr-FR" sz="1100" dirty="0">
                <a:latin typeface="Consolas"/>
                <a:cs typeface="Consolas"/>
              </a:rPr>
              <a:t>           1.9998     1.0868   1.840   </a:t>
            </a:r>
            <a:r>
              <a:rPr lang="fr-FR" sz="1100" dirty="0">
                <a:solidFill>
                  <a:srgbClr val="008000"/>
                </a:solidFill>
                <a:latin typeface="Consolas"/>
                <a:cs typeface="Consolas"/>
              </a:rPr>
              <a:t>0.0697 </a:t>
            </a:r>
            <a:r>
              <a:rPr lang="fr-FR" sz="1100" dirty="0">
                <a:latin typeface="Consolas"/>
                <a:cs typeface="Consolas"/>
              </a:rPr>
              <a:t>.  </a:t>
            </a:r>
          </a:p>
          <a:p>
            <a:r>
              <a:rPr lang="fr-FR" sz="1100" dirty="0" err="1">
                <a:latin typeface="Consolas"/>
                <a:cs typeface="Consolas"/>
              </a:rPr>
              <a:t>Black_A:ObserverPresent</a:t>
            </a:r>
            <a:r>
              <a:rPr lang="fr-FR" sz="1100" dirty="0">
                <a:latin typeface="Consolas"/>
                <a:cs typeface="Consolas"/>
              </a:rPr>
              <a:t>  -4.3192     2.0988  -2.058   </a:t>
            </a:r>
            <a:r>
              <a:rPr lang="fr-FR" sz="1100" dirty="0">
                <a:solidFill>
                  <a:srgbClr val="FF0000"/>
                </a:solidFill>
                <a:latin typeface="Consolas"/>
                <a:cs typeface="Consolas"/>
              </a:rPr>
              <a:t>0.0430</a:t>
            </a:r>
            <a:r>
              <a:rPr lang="fr-FR" sz="1100" dirty="0">
                <a:latin typeface="Consolas"/>
                <a:cs typeface="Consolas"/>
              </a:rPr>
              <a:t> *  </a:t>
            </a:r>
          </a:p>
          <a:p>
            <a:r>
              <a:rPr lang="fr-FR" sz="1100" dirty="0">
                <a:latin typeface="Consolas"/>
                <a:cs typeface="Consolas"/>
              </a:rPr>
              <a:t>---</a:t>
            </a:r>
          </a:p>
          <a:p>
            <a:r>
              <a:rPr lang="fr-FR" sz="1100" dirty="0" err="1">
                <a:latin typeface="Consolas"/>
                <a:cs typeface="Consolas"/>
              </a:rPr>
              <a:t>Signif</a:t>
            </a:r>
            <a:r>
              <a:rPr lang="fr-FR" sz="11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 err="1">
                <a:latin typeface="Consolas"/>
                <a:cs typeface="Consolas"/>
              </a:rPr>
              <a:t>Residual</a:t>
            </a:r>
            <a:r>
              <a:rPr lang="fr-FR" sz="1100" dirty="0">
                <a:latin typeface="Consolas"/>
                <a:cs typeface="Consolas"/>
              </a:rPr>
              <a:t> standard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: 1.491 on 76 </a:t>
            </a:r>
            <a:r>
              <a:rPr lang="fr-FR" sz="1100" dirty="0" err="1">
                <a:latin typeface="Consolas"/>
                <a:cs typeface="Consolas"/>
              </a:rPr>
              <a:t>degrees</a:t>
            </a:r>
            <a:r>
              <a:rPr lang="fr-FR" sz="1100" dirty="0">
                <a:latin typeface="Consolas"/>
                <a:cs typeface="Consolas"/>
              </a:rPr>
              <a:t> of </a:t>
            </a:r>
            <a:r>
              <a:rPr lang="fr-FR" sz="1100" dirty="0" err="1">
                <a:latin typeface="Consolas"/>
                <a:cs typeface="Consolas"/>
              </a:rPr>
              <a:t>freedom</a:t>
            </a:r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>
                <a:latin typeface="Consolas"/>
                <a:cs typeface="Consolas"/>
              </a:rPr>
              <a:t>  (12 observations </a:t>
            </a:r>
            <a:r>
              <a:rPr lang="fr-FR" sz="1100" dirty="0" err="1">
                <a:latin typeface="Consolas"/>
                <a:cs typeface="Consolas"/>
              </a:rPr>
              <a:t>deleted</a:t>
            </a:r>
            <a:r>
              <a:rPr lang="fr-FR" sz="1100" dirty="0">
                <a:latin typeface="Consolas"/>
                <a:cs typeface="Consolas"/>
              </a:rPr>
              <a:t> due to </a:t>
            </a:r>
            <a:r>
              <a:rPr lang="fr-FR" sz="1100" dirty="0" err="1">
                <a:latin typeface="Consolas"/>
                <a:cs typeface="Consolas"/>
              </a:rPr>
              <a:t>missingness</a:t>
            </a:r>
            <a:r>
              <a:rPr lang="fr-FR" sz="1100" dirty="0">
                <a:latin typeface="Consolas"/>
                <a:cs typeface="Consolas"/>
              </a:rPr>
              <a:t>)</a:t>
            </a:r>
          </a:p>
          <a:p>
            <a:r>
              <a:rPr lang="fr-FR" sz="1100" dirty="0">
                <a:latin typeface="Consolas"/>
                <a:cs typeface="Consolas"/>
              </a:rPr>
              <a:t>Multiple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0.05599,	</a:t>
            </a:r>
            <a:r>
              <a:rPr lang="fr-FR" sz="1100" dirty="0" err="1">
                <a:latin typeface="Consolas"/>
                <a:cs typeface="Consolas"/>
              </a:rPr>
              <a:t>Adjusted</a:t>
            </a:r>
            <a:r>
              <a:rPr lang="fr-FR" sz="1100" dirty="0">
                <a:latin typeface="Consolas"/>
                <a:cs typeface="Consolas"/>
              </a:rPr>
              <a:t>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0.01873 </a:t>
            </a:r>
          </a:p>
          <a:p>
            <a:r>
              <a:rPr lang="fr-FR" sz="1100" dirty="0">
                <a:latin typeface="Consolas"/>
                <a:cs typeface="Consolas"/>
              </a:rPr>
              <a:t>F-</a:t>
            </a:r>
            <a:r>
              <a:rPr lang="fr-FR" sz="1100" dirty="0" err="1">
                <a:latin typeface="Consolas"/>
                <a:cs typeface="Consolas"/>
              </a:rPr>
              <a:t>statistic</a:t>
            </a:r>
            <a:r>
              <a:rPr lang="fr-FR" sz="1100" dirty="0">
                <a:latin typeface="Consolas"/>
                <a:cs typeface="Consolas"/>
              </a:rPr>
              <a:t>: 1.503 on 3 and 76 DF,  p-value: 0.2207</a:t>
            </a: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0400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34" y="915948"/>
            <a:ext cx="4927131" cy="37631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525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EMS predicting </a:t>
            </a:r>
            <a:r>
              <a:rPr lang="en-US" dirty="0" err="1" smtClean="0"/>
              <a:t>Black_A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r>
              <a:rPr lang="en-US" dirty="0" smtClean="0"/>
              <a:t>, separated by observer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91536" y="725354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6148" y="4557982"/>
            <a:ext cx="520383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>
                <a:latin typeface="Consolas"/>
                <a:cs typeface="Consolas"/>
              </a:rPr>
              <a:t>                        </a:t>
            </a:r>
            <a:r>
              <a:rPr lang="fr-FR" sz="1100" dirty="0" err="1">
                <a:latin typeface="Consolas"/>
                <a:cs typeface="Consolas"/>
              </a:rPr>
              <a:t>Estimate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Std</a:t>
            </a:r>
            <a:r>
              <a:rPr lang="fr-FR" sz="1100" dirty="0">
                <a:latin typeface="Consolas"/>
                <a:cs typeface="Consolas"/>
              </a:rPr>
              <a:t>.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 value Pr(&gt;|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|)    </a:t>
            </a:r>
          </a:p>
          <a:p>
            <a:r>
              <a:rPr lang="fr-FR" sz="1100" dirty="0">
                <a:latin typeface="Consolas"/>
                <a:cs typeface="Consolas"/>
              </a:rPr>
              <a:t>(</a:t>
            </a:r>
            <a:r>
              <a:rPr lang="fr-FR" sz="1100" dirty="0" err="1">
                <a:latin typeface="Consolas"/>
                <a:cs typeface="Consolas"/>
              </a:rPr>
              <a:t>Intercept</a:t>
            </a:r>
            <a:r>
              <a:rPr lang="fr-FR" sz="1100" dirty="0">
                <a:latin typeface="Consolas"/>
                <a:cs typeface="Consolas"/>
              </a:rPr>
              <a:t>)               4.6806     0.5227   8.954 1.63e-13 ***</a:t>
            </a:r>
          </a:p>
          <a:p>
            <a:r>
              <a:rPr lang="fr-FR" sz="1100" dirty="0" err="1">
                <a:latin typeface="Consolas"/>
                <a:cs typeface="Consolas"/>
              </a:rPr>
              <a:t>Black_C</a:t>
            </a:r>
            <a:r>
              <a:rPr lang="fr-FR" sz="1100" dirty="0">
                <a:latin typeface="Consolas"/>
                <a:cs typeface="Consolas"/>
              </a:rPr>
              <a:t>                   0.5573     1.1382   0.490    0.626    </a:t>
            </a:r>
          </a:p>
          <a:p>
            <a:r>
              <a:rPr lang="fr-FR" sz="1100" dirty="0" err="1">
                <a:latin typeface="Consolas"/>
                <a:cs typeface="Consolas"/>
              </a:rPr>
              <a:t>ObserverPresent</a:t>
            </a:r>
            <a:r>
              <a:rPr lang="fr-FR" sz="1100" dirty="0">
                <a:latin typeface="Consolas"/>
                <a:cs typeface="Consolas"/>
              </a:rPr>
              <a:t>           0.2818     0.7453   0.378    0.706    </a:t>
            </a:r>
          </a:p>
          <a:p>
            <a:r>
              <a:rPr lang="fr-FR" sz="1100" dirty="0" err="1">
                <a:latin typeface="Consolas"/>
                <a:cs typeface="Consolas"/>
              </a:rPr>
              <a:t>Black_C:ObserverPresent</a:t>
            </a:r>
            <a:r>
              <a:rPr lang="fr-FR" sz="1100" dirty="0">
                <a:latin typeface="Consolas"/>
                <a:cs typeface="Consolas"/>
              </a:rPr>
              <a:t>  -1.1739     1.6695  -0.703    0.484    </a:t>
            </a:r>
          </a:p>
          <a:p>
            <a:r>
              <a:rPr lang="fr-FR" sz="1100" dirty="0">
                <a:latin typeface="Consolas"/>
                <a:cs typeface="Consolas"/>
              </a:rPr>
              <a:t>---</a:t>
            </a:r>
          </a:p>
          <a:p>
            <a:r>
              <a:rPr lang="fr-FR" sz="1100" dirty="0" err="1">
                <a:latin typeface="Consolas"/>
                <a:cs typeface="Consolas"/>
              </a:rPr>
              <a:t>Signif</a:t>
            </a:r>
            <a:r>
              <a:rPr lang="fr-FR" sz="11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 err="1">
                <a:latin typeface="Consolas"/>
                <a:cs typeface="Consolas"/>
              </a:rPr>
              <a:t>Residual</a:t>
            </a:r>
            <a:r>
              <a:rPr lang="fr-FR" sz="1100" dirty="0">
                <a:latin typeface="Consolas"/>
                <a:cs typeface="Consolas"/>
              </a:rPr>
              <a:t> standard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: 1.816 on 76 </a:t>
            </a:r>
            <a:r>
              <a:rPr lang="fr-FR" sz="1100" dirty="0" err="1">
                <a:latin typeface="Consolas"/>
                <a:cs typeface="Consolas"/>
              </a:rPr>
              <a:t>degrees</a:t>
            </a:r>
            <a:r>
              <a:rPr lang="fr-FR" sz="1100" dirty="0">
                <a:latin typeface="Consolas"/>
                <a:cs typeface="Consolas"/>
              </a:rPr>
              <a:t> of </a:t>
            </a:r>
            <a:r>
              <a:rPr lang="fr-FR" sz="1100" dirty="0" err="1">
                <a:latin typeface="Consolas"/>
                <a:cs typeface="Consolas"/>
              </a:rPr>
              <a:t>freedom</a:t>
            </a:r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>
                <a:latin typeface="Consolas"/>
                <a:cs typeface="Consolas"/>
              </a:rPr>
              <a:t>  (12 observations </a:t>
            </a:r>
            <a:r>
              <a:rPr lang="fr-FR" sz="1100" dirty="0" err="1">
                <a:latin typeface="Consolas"/>
                <a:cs typeface="Consolas"/>
              </a:rPr>
              <a:t>deleted</a:t>
            </a:r>
            <a:r>
              <a:rPr lang="fr-FR" sz="1100" dirty="0">
                <a:latin typeface="Consolas"/>
                <a:cs typeface="Consolas"/>
              </a:rPr>
              <a:t> due to </a:t>
            </a:r>
            <a:r>
              <a:rPr lang="fr-FR" sz="1100" dirty="0" err="1">
                <a:latin typeface="Consolas"/>
                <a:cs typeface="Consolas"/>
              </a:rPr>
              <a:t>missingness</a:t>
            </a:r>
            <a:r>
              <a:rPr lang="fr-FR" sz="1100" dirty="0">
                <a:latin typeface="Consolas"/>
                <a:cs typeface="Consolas"/>
              </a:rPr>
              <a:t>)</a:t>
            </a:r>
          </a:p>
          <a:p>
            <a:r>
              <a:rPr lang="fr-FR" sz="1100" dirty="0">
                <a:latin typeface="Consolas"/>
                <a:cs typeface="Consolas"/>
              </a:rPr>
              <a:t>Multiple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0.008397,	</a:t>
            </a:r>
            <a:r>
              <a:rPr lang="fr-FR" sz="1100" dirty="0" err="1">
                <a:latin typeface="Consolas"/>
                <a:cs typeface="Consolas"/>
              </a:rPr>
              <a:t>Adjusted</a:t>
            </a:r>
            <a:r>
              <a:rPr lang="fr-FR" sz="1100" dirty="0">
                <a:latin typeface="Consolas"/>
                <a:cs typeface="Consolas"/>
              </a:rPr>
              <a:t>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-0.03075 </a:t>
            </a:r>
          </a:p>
          <a:p>
            <a:r>
              <a:rPr lang="fr-FR" sz="1100" dirty="0">
                <a:latin typeface="Consolas"/>
                <a:cs typeface="Consolas"/>
              </a:rPr>
              <a:t>F-</a:t>
            </a:r>
            <a:r>
              <a:rPr lang="fr-FR" sz="1100" dirty="0" err="1">
                <a:latin typeface="Consolas"/>
                <a:cs typeface="Consolas"/>
              </a:rPr>
              <a:t>statistic</a:t>
            </a:r>
            <a:r>
              <a:rPr lang="fr-FR" sz="1100" dirty="0">
                <a:latin typeface="Consolas"/>
                <a:cs typeface="Consolas"/>
              </a:rPr>
              <a:t>: 0.2145 on 3 and 76 DF,  p-value: 0.8861</a:t>
            </a: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398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81" y="1244909"/>
            <a:ext cx="4516219" cy="3449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4" y="1244909"/>
            <a:ext cx="4516219" cy="3449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374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and EMS predicting </a:t>
            </a:r>
            <a:r>
              <a:rPr lang="en-US" dirty="0" err="1" smtClean="0"/>
              <a:t>Black_A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4277" y="988750"/>
            <a:ext cx="5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5085" y="988750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2489" y="4472980"/>
            <a:ext cx="474216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 4.1492     0.6241   6.649 3.48e-09 ***</a:t>
            </a:r>
          </a:p>
          <a:p>
            <a:r>
              <a:rPr lang="en-US" sz="1100" dirty="0" err="1">
                <a:latin typeface="Consolas"/>
                <a:cs typeface="Consolas"/>
              </a:rPr>
              <a:t>Black_A</a:t>
            </a:r>
            <a:r>
              <a:rPr lang="en-US" sz="1100" dirty="0">
                <a:latin typeface="Consolas"/>
                <a:cs typeface="Consolas"/>
              </a:rPr>
              <a:t>       1.5539     1.3794   1.126    </a:t>
            </a:r>
            <a:r>
              <a:rPr lang="en-US" sz="1100" dirty="0" smtClean="0">
                <a:latin typeface="Consolas"/>
                <a:cs typeface="Consolas"/>
              </a:rPr>
              <a:t>0.263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1.808 on 79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  (12 observations deleted due to </a:t>
            </a:r>
            <a:r>
              <a:rPr lang="en-US" sz="1100" dirty="0" err="1">
                <a:latin typeface="Consolas"/>
                <a:cs typeface="Consolas"/>
              </a:rPr>
              <a:t>missingness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0.01581,	Adjusted R-squared:  0.003351 </a:t>
            </a:r>
          </a:p>
          <a:p>
            <a:r>
              <a:rPr lang="en-US" sz="1100" dirty="0">
                <a:latin typeface="Consolas"/>
                <a:cs typeface="Consolas"/>
              </a:rPr>
              <a:t>F-statistic: 1.269 on 1 and 79 DF,  p-value: 0.2634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472980"/>
            <a:ext cx="46832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 7.0296     0.5532  12.708   &lt;2e-16 ***</a:t>
            </a:r>
          </a:p>
          <a:p>
            <a:r>
              <a:rPr lang="en-US" sz="1100" dirty="0" err="1">
                <a:latin typeface="Consolas"/>
                <a:cs typeface="Consolas"/>
              </a:rPr>
              <a:t>Black_A</a:t>
            </a:r>
            <a:r>
              <a:rPr lang="en-US" sz="1100" dirty="0">
                <a:latin typeface="Consolas"/>
                <a:cs typeface="Consolas"/>
              </a:rPr>
              <a:t>       0.9196     1.2227   0.752    </a:t>
            </a:r>
            <a:r>
              <a:rPr lang="en-US" sz="1100" dirty="0" smtClean="0">
                <a:latin typeface="Consolas"/>
                <a:cs typeface="Consolas"/>
              </a:rPr>
              <a:t>0.454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1.603 on 79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  (12 observations deleted due to </a:t>
            </a:r>
            <a:r>
              <a:rPr lang="en-US" sz="1100" dirty="0" err="1">
                <a:latin typeface="Consolas"/>
                <a:cs typeface="Consolas"/>
              </a:rPr>
              <a:t>missingness</a:t>
            </a:r>
            <a:r>
              <a:rPr lang="en-US" sz="1100" dirty="0">
                <a:latin typeface="Consolas"/>
                <a:cs typeface="Consolas"/>
              </a:rPr>
              <a:t>)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0.007109</a:t>
            </a:r>
            <a:r>
              <a:rPr lang="en-US" sz="1100" dirty="0" smtClean="0">
                <a:latin typeface="Consolas"/>
                <a:cs typeface="Consolas"/>
              </a:rPr>
              <a:t>, Adjusted </a:t>
            </a:r>
            <a:r>
              <a:rPr lang="en-US" sz="1100" dirty="0">
                <a:latin typeface="Consolas"/>
                <a:cs typeface="Consolas"/>
              </a:rPr>
              <a:t>R-squared:  -0.005459 </a:t>
            </a:r>
          </a:p>
          <a:p>
            <a:r>
              <a:rPr lang="en-US" sz="1100" dirty="0">
                <a:latin typeface="Consolas"/>
                <a:cs typeface="Consolas"/>
              </a:rPr>
              <a:t>F-statistic: 0.5656 on 1 and 79 DF,  p-value: 0.4542</a:t>
            </a:r>
          </a:p>
        </p:txBody>
      </p:sp>
    </p:spTree>
    <p:extLst>
      <p:ext uri="{BB962C8B-B14F-4D97-AF65-F5344CB8AC3E}">
        <p14:creationId xmlns:p14="http://schemas.microsoft.com/office/powerpoint/2010/main" val="339423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47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SUBJECTS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012" y="369332"/>
            <a:ext cx="721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Significant relationship between # correct trials and self-reported </a:t>
            </a:r>
            <a:r>
              <a:rPr lang="en-US" dirty="0" smtClean="0">
                <a:solidFill>
                  <a:srgbClr val="008000"/>
                </a:solidFill>
              </a:rPr>
              <a:t>attention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2681" y="10254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29498" y="993157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087871"/>
            <a:ext cx="458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  88.930     10.765   8.261 7.02e-13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WITattend</a:t>
            </a:r>
            <a:r>
              <a:rPr lang="en-US" sz="1200" dirty="0" smtClean="0">
                <a:latin typeface="Consolas"/>
                <a:cs typeface="Consolas"/>
              </a:rPr>
              <a:t>      4.815      1.877   2.565  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0.0118</a:t>
            </a:r>
            <a:r>
              <a:rPr lang="en-US" sz="1200" dirty="0" smtClean="0">
                <a:latin typeface="Consolas"/>
                <a:cs typeface="Consolas"/>
              </a:rPr>
              <a:t> *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R</a:t>
            </a:r>
            <a:r>
              <a:rPr lang="en-US" sz="1200" baseline="30000" dirty="0" smtClean="0">
                <a:latin typeface="Consolas"/>
                <a:cs typeface="Consolas"/>
              </a:rPr>
              <a:t>2</a:t>
            </a:r>
            <a:r>
              <a:rPr lang="en-US" sz="1200" dirty="0" smtClean="0">
                <a:latin typeface="Consolas"/>
                <a:cs typeface="Consolas"/>
              </a:rPr>
              <a:t> = .0629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9692" y="5087871"/>
            <a:ext cx="458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  77.210      9.840   7.846 5.39e-12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APattend</a:t>
            </a:r>
            <a:r>
              <a:rPr lang="en-US" sz="1200" dirty="0" smtClean="0">
                <a:latin typeface="Consolas"/>
                <a:cs typeface="Consolas"/>
              </a:rPr>
              <a:t>       6.437      1.755   3.667 </a:t>
            </a:r>
            <a:r>
              <a:rPr lang="en-US" sz="1200" dirty="0" smtClean="0">
                <a:solidFill>
                  <a:srgbClr val="FF0000"/>
                </a:solidFill>
                <a:latin typeface="Consolas"/>
                <a:cs typeface="Consolas"/>
              </a:rPr>
              <a:t>0.000399</a:t>
            </a:r>
            <a:r>
              <a:rPr lang="en-US" sz="1200" dirty="0" smtClean="0">
                <a:latin typeface="Consolas"/>
                <a:cs typeface="Consolas"/>
              </a:rPr>
              <a:t> ***</a:t>
            </a:r>
            <a:endParaRPr lang="en-US" sz="1200" dirty="0">
              <a:latin typeface="Consolas"/>
              <a:cs typeface="Consolas"/>
            </a:endParaRPr>
          </a:p>
          <a:p>
            <a:endParaRPr lang="en-US" sz="1200" dirty="0" smtClean="0">
              <a:latin typeface="Consolas"/>
              <a:cs typeface="Consolas"/>
            </a:endParaRPr>
          </a:p>
          <a:p>
            <a:r>
              <a:rPr lang="en-US" sz="1200" dirty="0" smtClean="0">
                <a:latin typeface="Consolas"/>
                <a:cs typeface="Consolas"/>
              </a:rPr>
              <a:t>R</a:t>
            </a:r>
            <a:r>
              <a:rPr lang="en-US" sz="1200" baseline="30000" dirty="0" smtClean="0">
                <a:latin typeface="Consolas"/>
                <a:cs typeface="Consolas"/>
              </a:rPr>
              <a:t>2</a:t>
            </a:r>
            <a:r>
              <a:rPr lang="en-US" sz="1200" dirty="0" smtClean="0">
                <a:latin typeface="Consolas"/>
                <a:cs typeface="Consolas"/>
              </a:rPr>
              <a:t> = .1207</a:t>
            </a:r>
            <a:endParaRPr lang="en-US" sz="12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" y="1291288"/>
            <a:ext cx="5059798" cy="3796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45" y="1291288"/>
            <a:ext cx="5059798" cy="37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58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02" y="1019430"/>
            <a:ext cx="4927131" cy="37631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507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 predicting </a:t>
            </a:r>
            <a:r>
              <a:rPr lang="en-US" dirty="0" err="1" smtClean="0"/>
              <a:t>Black_A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r>
              <a:rPr lang="en-US" dirty="0" smtClean="0"/>
              <a:t>, separated by observer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1536" y="650098"/>
            <a:ext cx="5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6148" y="4557982"/>
            <a:ext cx="514836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>
                <a:latin typeface="Consolas"/>
                <a:cs typeface="Consolas"/>
              </a:rPr>
              <a:t>                        </a:t>
            </a:r>
            <a:r>
              <a:rPr lang="fr-FR" sz="1100" dirty="0" err="1">
                <a:latin typeface="Consolas"/>
                <a:cs typeface="Consolas"/>
              </a:rPr>
              <a:t>Estimate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Std</a:t>
            </a:r>
            <a:r>
              <a:rPr lang="fr-FR" sz="1100" dirty="0">
                <a:latin typeface="Consolas"/>
                <a:cs typeface="Consolas"/>
              </a:rPr>
              <a:t>.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 value Pr(&gt;|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|)    </a:t>
            </a:r>
          </a:p>
          <a:p>
            <a:r>
              <a:rPr lang="fr-FR" sz="1100" dirty="0">
                <a:latin typeface="Consolas"/>
                <a:cs typeface="Consolas"/>
              </a:rPr>
              <a:t>(</a:t>
            </a:r>
            <a:r>
              <a:rPr lang="fr-FR" sz="1100" dirty="0" err="1">
                <a:latin typeface="Consolas"/>
                <a:cs typeface="Consolas"/>
              </a:rPr>
              <a:t>Intercept</a:t>
            </a:r>
            <a:r>
              <a:rPr lang="fr-FR" sz="1100" dirty="0">
                <a:latin typeface="Consolas"/>
                <a:cs typeface="Consolas"/>
              </a:rPr>
              <a:t>)               7.9316     0.7429  10.677   &lt;2e-16 ***</a:t>
            </a:r>
          </a:p>
          <a:p>
            <a:r>
              <a:rPr lang="fr-FR" sz="1100" dirty="0" err="1">
                <a:latin typeface="Consolas"/>
                <a:cs typeface="Consolas"/>
              </a:rPr>
              <a:t>Black_A</a:t>
            </a:r>
            <a:r>
              <a:rPr lang="fr-FR" sz="1100" dirty="0">
                <a:latin typeface="Consolas"/>
                <a:cs typeface="Consolas"/>
              </a:rPr>
              <a:t>                  -0.7947     1.6369  -0.485    0.629    </a:t>
            </a:r>
          </a:p>
          <a:p>
            <a:r>
              <a:rPr lang="fr-FR" sz="1100" dirty="0" err="1">
                <a:latin typeface="Consolas"/>
                <a:cs typeface="Consolas"/>
              </a:rPr>
              <a:t>ObserverPresent</a:t>
            </a:r>
            <a:r>
              <a:rPr lang="fr-FR" sz="1100" dirty="0">
                <a:latin typeface="Consolas"/>
                <a:cs typeface="Consolas"/>
              </a:rPr>
              <a:t>          -1.9739     1.1011  -1.793    0.077 .  </a:t>
            </a:r>
          </a:p>
          <a:p>
            <a:r>
              <a:rPr lang="fr-FR" sz="1100" dirty="0" err="1">
                <a:latin typeface="Consolas"/>
                <a:cs typeface="Consolas"/>
              </a:rPr>
              <a:t>Black_A:ObserverPresent</a:t>
            </a:r>
            <a:r>
              <a:rPr lang="fr-FR" sz="1100" dirty="0">
                <a:latin typeface="Consolas"/>
                <a:cs typeface="Consolas"/>
              </a:rPr>
              <a:t>   3.7802     2.4351   1.552    </a:t>
            </a:r>
            <a:r>
              <a:rPr lang="fr-FR" sz="1100" dirty="0" smtClean="0">
                <a:latin typeface="Consolas"/>
                <a:cs typeface="Consolas"/>
              </a:rPr>
              <a:t>0.125</a:t>
            </a:r>
          </a:p>
          <a:p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 err="1">
                <a:latin typeface="Consolas"/>
                <a:cs typeface="Consolas"/>
              </a:rPr>
              <a:t>Residual</a:t>
            </a:r>
            <a:r>
              <a:rPr lang="fr-FR" sz="1100" dirty="0">
                <a:latin typeface="Consolas"/>
                <a:cs typeface="Consolas"/>
              </a:rPr>
              <a:t> standard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: 1.589 on 77 </a:t>
            </a:r>
            <a:r>
              <a:rPr lang="fr-FR" sz="1100" dirty="0" err="1">
                <a:latin typeface="Consolas"/>
                <a:cs typeface="Consolas"/>
              </a:rPr>
              <a:t>degrees</a:t>
            </a:r>
            <a:r>
              <a:rPr lang="fr-FR" sz="1100" dirty="0">
                <a:latin typeface="Consolas"/>
                <a:cs typeface="Consolas"/>
              </a:rPr>
              <a:t> of </a:t>
            </a:r>
            <a:r>
              <a:rPr lang="fr-FR" sz="1100" dirty="0" err="1">
                <a:latin typeface="Consolas"/>
                <a:cs typeface="Consolas"/>
              </a:rPr>
              <a:t>freedom</a:t>
            </a:r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>
                <a:latin typeface="Consolas"/>
                <a:cs typeface="Consolas"/>
              </a:rPr>
              <a:t>  (12 observations </a:t>
            </a:r>
            <a:r>
              <a:rPr lang="fr-FR" sz="1100" dirty="0" err="1">
                <a:latin typeface="Consolas"/>
                <a:cs typeface="Consolas"/>
              </a:rPr>
              <a:t>deleted</a:t>
            </a:r>
            <a:r>
              <a:rPr lang="fr-FR" sz="1100" dirty="0">
                <a:latin typeface="Consolas"/>
                <a:cs typeface="Consolas"/>
              </a:rPr>
              <a:t> due to </a:t>
            </a:r>
            <a:r>
              <a:rPr lang="fr-FR" sz="1100" dirty="0" err="1">
                <a:latin typeface="Consolas"/>
                <a:cs typeface="Consolas"/>
              </a:rPr>
              <a:t>missingness</a:t>
            </a:r>
            <a:r>
              <a:rPr lang="fr-FR" sz="1100" dirty="0">
                <a:latin typeface="Consolas"/>
                <a:cs typeface="Consolas"/>
              </a:rPr>
              <a:t>)</a:t>
            </a:r>
          </a:p>
          <a:p>
            <a:r>
              <a:rPr lang="fr-FR" sz="1100" dirty="0">
                <a:latin typeface="Consolas"/>
                <a:cs typeface="Consolas"/>
              </a:rPr>
              <a:t>Multiple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0.04931,	</a:t>
            </a:r>
            <a:r>
              <a:rPr lang="fr-FR" sz="1100" dirty="0" err="1">
                <a:latin typeface="Consolas"/>
                <a:cs typeface="Consolas"/>
              </a:rPr>
              <a:t>Adjusted</a:t>
            </a:r>
            <a:r>
              <a:rPr lang="fr-FR" sz="1100" dirty="0">
                <a:latin typeface="Consolas"/>
                <a:cs typeface="Consolas"/>
              </a:rPr>
              <a:t>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0.01227 </a:t>
            </a:r>
          </a:p>
          <a:p>
            <a:r>
              <a:rPr lang="fr-FR" sz="1100" dirty="0">
                <a:latin typeface="Consolas"/>
                <a:cs typeface="Consolas"/>
              </a:rPr>
              <a:t>F-</a:t>
            </a:r>
            <a:r>
              <a:rPr lang="fr-FR" sz="1100" dirty="0" err="1">
                <a:latin typeface="Consolas"/>
                <a:cs typeface="Consolas"/>
              </a:rPr>
              <a:t>statistic</a:t>
            </a:r>
            <a:r>
              <a:rPr lang="fr-FR" sz="1100" dirty="0">
                <a:latin typeface="Consolas"/>
                <a:cs typeface="Consolas"/>
              </a:rPr>
              <a:t>: 1.331 on 3 and 77 DF,  p-value: 0.2704</a:t>
            </a: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16254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51" y="915948"/>
            <a:ext cx="4927130" cy="37631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472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</a:t>
            </a:r>
            <a:r>
              <a:rPr lang="en-US" dirty="0"/>
              <a:t>EXCLUDED (just for relevant task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27" y="369332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EMS predicting </a:t>
            </a:r>
            <a:r>
              <a:rPr lang="en-US" dirty="0" err="1" smtClean="0"/>
              <a:t>Black_A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r>
              <a:rPr lang="en-US" dirty="0" smtClean="0"/>
              <a:t>, separated by observer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91536" y="725354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6148" y="4557982"/>
            <a:ext cx="520383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nsolas"/>
                <a:cs typeface="Consolas"/>
              </a:rPr>
              <a:t>Coefficients:</a:t>
            </a:r>
          </a:p>
          <a:p>
            <a:r>
              <a:rPr lang="fr-FR" sz="1100" dirty="0">
                <a:latin typeface="Consolas"/>
                <a:cs typeface="Consolas"/>
              </a:rPr>
              <a:t>                        </a:t>
            </a:r>
            <a:r>
              <a:rPr lang="fr-FR" sz="1100" dirty="0" err="1">
                <a:latin typeface="Consolas"/>
                <a:cs typeface="Consolas"/>
              </a:rPr>
              <a:t>Estimate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Std</a:t>
            </a:r>
            <a:r>
              <a:rPr lang="fr-FR" sz="1100" dirty="0">
                <a:latin typeface="Consolas"/>
                <a:cs typeface="Consolas"/>
              </a:rPr>
              <a:t>.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 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 value Pr(&gt;|</a:t>
            </a:r>
            <a:r>
              <a:rPr lang="fr-FR" sz="1100" dirty="0" err="1">
                <a:latin typeface="Consolas"/>
                <a:cs typeface="Consolas"/>
              </a:rPr>
              <a:t>t</a:t>
            </a:r>
            <a:r>
              <a:rPr lang="fr-FR" sz="1100" dirty="0">
                <a:latin typeface="Consolas"/>
                <a:cs typeface="Consolas"/>
              </a:rPr>
              <a:t>|)    </a:t>
            </a:r>
          </a:p>
          <a:p>
            <a:r>
              <a:rPr lang="fr-FR" sz="1100" dirty="0">
                <a:latin typeface="Consolas"/>
                <a:cs typeface="Consolas"/>
              </a:rPr>
              <a:t>(</a:t>
            </a:r>
            <a:r>
              <a:rPr lang="fr-FR" sz="1100" dirty="0" err="1">
                <a:latin typeface="Consolas"/>
                <a:cs typeface="Consolas"/>
              </a:rPr>
              <a:t>Intercept</a:t>
            </a:r>
            <a:r>
              <a:rPr lang="fr-FR" sz="1100" dirty="0">
                <a:latin typeface="Consolas"/>
                <a:cs typeface="Consolas"/>
              </a:rPr>
              <a:t>)               4.6548     0.4688   9.930 1.96e-15 ***</a:t>
            </a:r>
          </a:p>
          <a:p>
            <a:r>
              <a:rPr lang="fr-FR" sz="1100" dirty="0" err="1">
                <a:latin typeface="Consolas"/>
                <a:cs typeface="Consolas"/>
              </a:rPr>
              <a:t>Black_C</a:t>
            </a:r>
            <a:r>
              <a:rPr lang="fr-FR" sz="1100" dirty="0">
                <a:latin typeface="Consolas"/>
                <a:cs typeface="Consolas"/>
              </a:rPr>
              <a:t>                   0.8335     1.1472   0.727    0.470    </a:t>
            </a:r>
          </a:p>
          <a:p>
            <a:r>
              <a:rPr lang="fr-FR" sz="1100" dirty="0" err="1">
                <a:latin typeface="Consolas"/>
                <a:cs typeface="Consolas"/>
              </a:rPr>
              <a:t>ObserverPresent</a:t>
            </a:r>
            <a:r>
              <a:rPr lang="fr-FR" sz="1100" dirty="0">
                <a:latin typeface="Consolas"/>
                <a:cs typeface="Consolas"/>
              </a:rPr>
              <a:t>          -0.7319     0.7413  -0.987    0.327    </a:t>
            </a:r>
          </a:p>
          <a:p>
            <a:r>
              <a:rPr lang="fr-FR" sz="1100" dirty="0" err="1">
                <a:latin typeface="Consolas"/>
                <a:cs typeface="Consolas"/>
              </a:rPr>
              <a:t>Black_C:ObserverPresent</a:t>
            </a:r>
            <a:r>
              <a:rPr lang="fr-FR" sz="1100" dirty="0">
                <a:latin typeface="Consolas"/>
                <a:cs typeface="Consolas"/>
              </a:rPr>
              <a:t>   1.4505     1.8734   0.774    0.441    </a:t>
            </a:r>
          </a:p>
          <a:p>
            <a:r>
              <a:rPr lang="fr-FR" sz="1100" dirty="0">
                <a:latin typeface="Consolas"/>
                <a:cs typeface="Consolas"/>
              </a:rPr>
              <a:t>---</a:t>
            </a:r>
          </a:p>
          <a:p>
            <a:r>
              <a:rPr lang="fr-FR" sz="1100" dirty="0" err="1">
                <a:latin typeface="Consolas"/>
                <a:cs typeface="Consolas"/>
              </a:rPr>
              <a:t>Signif</a:t>
            </a:r>
            <a:r>
              <a:rPr lang="fr-FR" sz="1100" dirty="0">
                <a:latin typeface="Consolas"/>
                <a:cs typeface="Consolas"/>
              </a:rPr>
              <a:t>. codes:  0 ‘***’ 0.001 ‘**’ 0.01 ‘*’ 0.05 ‘.’ 0.1 ‘ ’ 1</a:t>
            </a:r>
          </a:p>
          <a:p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 err="1">
                <a:latin typeface="Consolas"/>
                <a:cs typeface="Consolas"/>
              </a:rPr>
              <a:t>Residual</a:t>
            </a:r>
            <a:r>
              <a:rPr lang="fr-FR" sz="1100" dirty="0">
                <a:latin typeface="Consolas"/>
                <a:cs typeface="Consolas"/>
              </a:rPr>
              <a:t> standard </a:t>
            </a:r>
            <a:r>
              <a:rPr lang="fr-FR" sz="1100" dirty="0" err="1">
                <a:latin typeface="Consolas"/>
                <a:cs typeface="Consolas"/>
              </a:rPr>
              <a:t>error</a:t>
            </a:r>
            <a:r>
              <a:rPr lang="fr-FR" sz="1100" dirty="0">
                <a:latin typeface="Consolas"/>
                <a:cs typeface="Consolas"/>
              </a:rPr>
              <a:t>: 1.808 on 77 </a:t>
            </a:r>
            <a:r>
              <a:rPr lang="fr-FR" sz="1100" dirty="0" err="1">
                <a:latin typeface="Consolas"/>
                <a:cs typeface="Consolas"/>
              </a:rPr>
              <a:t>degrees</a:t>
            </a:r>
            <a:r>
              <a:rPr lang="fr-FR" sz="1100" dirty="0">
                <a:latin typeface="Consolas"/>
                <a:cs typeface="Consolas"/>
              </a:rPr>
              <a:t> of </a:t>
            </a:r>
            <a:r>
              <a:rPr lang="fr-FR" sz="1100" dirty="0" err="1">
                <a:latin typeface="Consolas"/>
                <a:cs typeface="Consolas"/>
              </a:rPr>
              <a:t>freedom</a:t>
            </a:r>
            <a:endParaRPr lang="fr-FR" sz="1100" dirty="0">
              <a:latin typeface="Consolas"/>
              <a:cs typeface="Consolas"/>
            </a:endParaRPr>
          </a:p>
          <a:p>
            <a:r>
              <a:rPr lang="fr-FR" sz="1100" dirty="0">
                <a:latin typeface="Consolas"/>
                <a:cs typeface="Consolas"/>
              </a:rPr>
              <a:t>  (12 observations </a:t>
            </a:r>
            <a:r>
              <a:rPr lang="fr-FR" sz="1100" dirty="0" err="1">
                <a:latin typeface="Consolas"/>
                <a:cs typeface="Consolas"/>
              </a:rPr>
              <a:t>deleted</a:t>
            </a:r>
            <a:r>
              <a:rPr lang="fr-FR" sz="1100" dirty="0">
                <a:latin typeface="Consolas"/>
                <a:cs typeface="Consolas"/>
              </a:rPr>
              <a:t> due to </a:t>
            </a:r>
            <a:r>
              <a:rPr lang="fr-FR" sz="1100" dirty="0" err="1">
                <a:latin typeface="Consolas"/>
                <a:cs typeface="Consolas"/>
              </a:rPr>
              <a:t>missingness</a:t>
            </a:r>
            <a:r>
              <a:rPr lang="fr-FR" sz="1100" dirty="0">
                <a:latin typeface="Consolas"/>
                <a:cs typeface="Consolas"/>
              </a:rPr>
              <a:t>)</a:t>
            </a:r>
          </a:p>
          <a:p>
            <a:r>
              <a:rPr lang="fr-FR" sz="1100" dirty="0">
                <a:latin typeface="Consolas"/>
                <a:cs typeface="Consolas"/>
              </a:rPr>
              <a:t>Multiple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0.04085,	</a:t>
            </a:r>
            <a:r>
              <a:rPr lang="fr-FR" sz="1100" dirty="0" err="1">
                <a:latin typeface="Consolas"/>
                <a:cs typeface="Consolas"/>
              </a:rPr>
              <a:t>Adjusted</a:t>
            </a:r>
            <a:r>
              <a:rPr lang="fr-FR" sz="1100" dirty="0">
                <a:latin typeface="Consolas"/>
                <a:cs typeface="Consolas"/>
              </a:rPr>
              <a:t> R-</a:t>
            </a:r>
            <a:r>
              <a:rPr lang="fr-FR" sz="1100" dirty="0" err="1">
                <a:latin typeface="Consolas"/>
                <a:cs typeface="Consolas"/>
              </a:rPr>
              <a:t>squared</a:t>
            </a:r>
            <a:r>
              <a:rPr lang="fr-FR" sz="1100" dirty="0">
                <a:latin typeface="Consolas"/>
                <a:cs typeface="Consolas"/>
              </a:rPr>
              <a:t>:  0.003481 </a:t>
            </a:r>
          </a:p>
          <a:p>
            <a:r>
              <a:rPr lang="fr-FR" sz="1100" dirty="0">
                <a:latin typeface="Consolas"/>
                <a:cs typeface="Consolas"/>
              </a:rPr>
              <a:t>F-</a:t>
            </a:r>
            <a:r>
              <a:rPr lang="fr-FR" sz="1100" dirty="0" err="1">
                <a:latin typeface="Consolas"/>
                <a:cs typeface="Consolas"/>
              </a:rPr>
              <a:t>statistic</a:t>
            </a:r>
            <a:r>
              <a:rPr lang="fr-FR" sz="1100" dirty="0">
                <a:latin typeface="Consolas"/>
                <a:cs typeface="Consolas"/>
              </a:rPr>
              <a:t>: 1.093 on 3 and 77 DF,  p-value: 0.3572</a:t>
            </a:r>
            <a:endParaRPr lang="en-US" sz="1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1452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dirty="0" smtClean="0"/>
              <a:t>PDP_C </a:t>
            </a:r>
            <a:r>
              <a:rPr lang="en-US" dirty="0"/>
              <a:t>and self-reported effort/attention</a:t>
            </a:r>
          </a:p>
          <a:p>
            <a:pPr lvl="1"/>
            <a:r>
              <a:rPr lang="en-US" dirty="0" smtClean="0"/>
              <a:t>AP: effort (marg. Sig), attention (sig)</a:t>
            </a:r>
          </a:p>
          <a:p>
            <a:pPr lvl="1"/>
            <a:r>
              <a:rPr lang="en-US" dirty="0" smtClean="0"/>
              <a:t>WIT: both effort and attention significant</a:t>
            </a:r>
          </a:p>
          <a:p>
            <a:r>
              <a:rPr lang="en-US" dirty="0" smtClean="0"/>
              <a:t>Relationship </a:t>
            </a:r>
            <a:r>
              <a:rPr lang="en-US" dirty="0"/>
              <a:t>between </a:t>
            </a:r>
            <a:r>
              <a:rPr lang="en-US" dirty="0" smtClean="0"/>
              <a:t>PDP_A and self reported effort/attention</a:t>
            </a:r>
          </a:p>
          <a:p>
            <a:pPr lvl="1"/>
            <a:r>
              <a:rPr lang="en-US" dirty="0" smtClean="0"/>
              <a:t>No significant relationships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01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7914"/>
            <a:ext cx="6726568" cy="51960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78750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AP:</a:t>
            </a:r>
          </a:p>
          <a:p>
            <a:r>
              <a:rPr lang="en-US" dirty="0" err="1" smtClean="0"/>
              <a:t>Total_C</a:t>
            </a:r>
            <a:r>
              <a:rPr lang="en-US" dirty="0" smtClean="0"/>
              <a:t> estimate and self-reported effort: both observer 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8994" y="4905269"/>
            <a:ext cx="4605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0.13817    0.12062   1.145   0.2550  </a:t>
            </a:r>
          </a:p>
          <a:p>
            <a:r>
              <a:rPr lang="en-US" sz="1200" dirty="0">
                <a:latin typeface="Consolas"/>
                <a:cs typeface="Consolas"/>
              </a:rPr>
              <a:t>Effort       0.03693    0.02021   1.827   </a:t>
            </a:r>
            <a:r>
              <a:rPr lang="en-US" sz="1200" dirty="0">
                <a:solidFill>
                  <a:srgbClr val="008000"/>
                </a:solidFill>
                <a:latin typeface="Consolas"/>
                <a:cs typeface="Consolas"/>
              </a:rPr>
              <a:t>0.0709 </a:t>
            </a:r>
            <a:r>
              <a:rPr lang="en-US" sz="1200" dirty="0" smtClean="0">
                <a:latin typeface="Consolas"/>
                <a:cs typeface="Consolas"/>
              </a:rPr>
              <a:t>.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0.1977 on 91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0.0354,	Adjusted R-squared:  0.0248 </a:t>
            </a:r>
          </a:p>
          <a:p>
            <a:r>
              <a:rPr lang="en-US" sz="1200" dirty="0">
                <a:latin typeface="Consolas"/>
                <a:cs typeface="Consolas"/>
              </a:rPr>
              <a:t>F-statistic:  3.34 on 1 and 91 DF,  p-value: 0.07091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Marginally significant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when separated out by observer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6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14"/>
            <a:ext cx="6726568" cy="51960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8994" y="4905269"/>
            <a:ext cx="4605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0.15627    0.09552   1.636   0.1053  </a:t>
            </a:r>
          </a:p>
          <a:p>
            <a:r>
              <a:rPr lang="en-US" sz="1200" dirty="0">
                <a:latin typeface="Consolas"/>
                <a:cs typeface="Consolas"/>
              </a:rPr>
              <a:t>Attend       0.03582    0.01679   2.134   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0.0356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0.1964 on 91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0.04764,	Adjusted R-squared:  0.03718 </a:t>
            </a:r>
          </a:p>
          <a:p>
            <a:r>
              <a:rPr lang="en-US" sz="1200" dirty="0">
                <a:latin typeface="Consolas"/>
                <a:cs typeface="Consolas"/>
              </a:rPr>
              <a:t>F-statistic: 4.553 on 1 and 91 DF,  p-value: 0.03556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(p = .03)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when separated out by observer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78750"/>
            <a:ext cx="679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AP:</a:t>
            </a:r>
          </a:p>
          <a:p>
            <a:r>
              <a:rPr lang="en-US" dirty="0" err="1" smtClean="0"/>
              <a:t>Total_C</a:t>
            </a:r>
            <a:r>
              <a:rPr lang="en-US" dirty="0" smtClean="0"/>
              <a:t> estimate and self-reported attention: both observer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3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14"/>
            <a:ext cx="6726568" cy="51960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8994" y="4729219"/>
            <a:ext cx="46050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 5.9381     0.3748  15.844   &lt;2e-16 ***</a:t>
            </a:r>
          </a:p>
          <a:p>
            <a:r>
              <a:rPr lang="en-US" sz="1200" dirty="0" err="1">
                <a:latin typeface="Consolas"/>
                <a:cs typeface="Consolas"/>
              </a:rPr>
              <a:t>Total_A</a:t>
            </a:r>
            <a:r>
              <a:rPr lang="en-US" sz="1200" dirty="0">
                <a:latin typeface="Consolas"/>
                <a:cs typeface="Consolas"/>
              </a:rPr>
              <a:t>      -0.1302     0.8296  -0.157    0.876 </a:t>
            </a:r>
            <a:endParaRPr lang="en-US" sz="1200" dirty="0" smtClean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1.025 on 91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0.0002707,	Adjusted R-squared:  -0.01072 </a:t>
            </a:r>
          </a:p>
          <a:p>
            <a:r>
              <a:rPr lang="en-US" sz="1200" dirty="0">
                <a:latin typeface="Consolas"/>
                <a:cs typeface="Consolas"/>
              </a:rPr>
              <a:t>F-statistic: 0.02464 on 1 and 91 DF,  p-value: 0.8756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significant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when separated out by observer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78750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AP:</a:t>
            </a:r>
          </a:p>
          <a:p>
            <a:r>
              <a:rPr lang="en-US" dirty="0" err="1" smtClean="0"/>
              <a:t>Total_A</a:t>
            </a:r>
            <a:r>
              <a:rPr lang="en-US" dirty="0" smtClean="0"/>
              <a:t> estimate and self-reported effort: both observer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8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14"/>
            <a:ext cx="6814778" cy="52641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8994" y="4729219"/>
            <a:ext cx="4605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0.50979    0.06246   8.162 1.77e-12 ***</a:t>
            </a:r>
          </a:p>
          <a:p>
            <a:r>
              <a:rPr lang="en-US" sz="1200" dirty="0">
                <a:latin typeface="Consolas"/>
                <a:cs typeface="Consolas"/>
              </a:rPr>
              <a:t>Attend      -0.01378    0.01098  -1.255    0.213 </a:t>
            </a:r>
            <a:endParaRPr lang="en-US" sz="1200" dirty="0" smtClean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0.1285 on 91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0.01701,	Adjusted R-squared:  0.006212 </a:t>
            </a:r>
          </a:p>
          <a:p>
            <a:r>
              <a:rPr lang="en-US" sz="1200" dirty="0">
                <a:latin typeface="Consolas"/>
                <a:cs typeface="Consolas"/>
              </a:rPr>
              <a:t>F-statistic: 1.575 on 1 and 91 DF,  p-value: 0.2127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significant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when separated out by observer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78750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AP:</a:t>
            </a:r>
          </a:p>
          <a:p>
            <a:r>
              <a:rPr lang="en-US" dirty="0" err="1" smtClean="0"/>
              <a:t>Total_A</a:t>
            </a:r>
            <a:r>
              <a:rPr lang="en-US" dirty="0" smtClean="0"/>
              <a:t> estimate and self-reported attention: both observer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3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081"/>
            <a:ext cx="6544104" cy="5055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78750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</a:t>
            </a:r>
          </a:p>
          <a:p>
            <a:r>
              <a:rPr lang="en-US" dirty="0" err="1" smtClean="0"/>
              <a:t>Total_C</a:t>
            </a:r>
            <a:r>
              <a:rPr lang="en-US" dirty="0" smtClean="0"/>
              <a:t> estimate and self-reported effort: both observer 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8994" y="4905269"/>
            <a:ext cx="4605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0.08480    0.11564   0.733   0.4653  </a:t>
            </a:r>
          </a:p>
          <a:p>
            <a:r>
              <a:rPr lang="en-US" sz="1200" dirty="0">
                <a:latin typeface="Consolas"/>
                <a:cs typeface="Consolas"/>
              </a:rPr>
              <a:t>Effort       0.04715    0.01912   2.466   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0.0156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0.203 on 90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0.06329,	Adjusted R-squared:  0.05289 </a:t>
            </a:r>
          </a:p>
          <a:p>
            <a:r>
              <a:rPr lang="en-US" sz="1200" dirty="0">
                <a:latin typeface="Consolas"/>
                <a:cs typeface="Consolas"/>
              </a:rPr>
              <a:t>F-statistic: 6.081 on 1 and 90 DF,  p-value: 0.01556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(p = .01)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Significant in observer absent (p = .046)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in observer present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887"/>
            <a:ext cx="6487079" cy="5011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8994" y="4905269"/>
            <a:ext cx="46050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0.14960    0.10148   1.474   0.1439  </a:t>
            </a:r>
          </a:p>
          <a:p>
            <a:r>
              <a:rPr lang="en-US" sz="1200" dirty="0">
                <a:latin typeface="Consolas"/>
                <a:cs typeface="Consolas"/>
              </a:rPr>
              <a:t>Attend       0.03821    0.01759   2.173   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0.0324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*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0.2045 on 90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0.04984,	Adjusted R-squared:  0.03928 </a:t>
            </a:r>
          </a:p>
          <a:p>
            <a:r>
              <a:rPr lang="en-US" sz="1200" dirty="0">
                <a:latin typeface="Consolas"/>
                <a:cs typeface="Consolas"/>
              </a:rPr>
              <a:t>F-statistic:  4.72 on 1 and 90 DF,  p-value: 0.03243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(p = .03)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when separated out by observer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Marginally significant in observer absent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78750"/>
            <a:ext cx="684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</a:t>
            </a:r>
          </a:p>
          <a:p>
            <a:r>
              <a:rPr lang="en-US" dirty="0" err="1" smtClean="0"/>
              <a:t>Total_C</a:t>
            </a:r>
            <a:r>
              <a:rPr lang="en-US" dirty="0" smtClean="0"/>
              <a:t> estimate and self-reported attention: both observer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5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081"/>
            <a:ext cx="6544104" cy="5055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2968" y="4905269"/>
            <a:ext cx="478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 5.90480    0.47515  12.427   &lt;2e-16 ***</a:t>
            </a:r>
          </a:p>
          <a:p>
            <a:r>
              <a:rPr lang="en-US" sz="1200" dirty="0" err="1">
                <a:latin typeface="Consolas"/>
                <a:cs typeface="Consolas"/>
              </a:rPr>
              <a:t>Total_A</a:t>
            </a:r>
            <a:r>
              <a:rPr lang="en-US" sz="1200" dirty="0">
                <a:latin typeface="Consolas"/>
                <a:cs typeface="Consolas"/>
              </a:rPr>
              <a:t>      0.08591    0.96858   0.089     0.93 </a:t>
            </a:r>
            <a:endParaRPr lang="en-US" sz="1200" dirty="0" smtClean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1.119 on 90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8.74e-05,	Adjusted R-squared:  -0.01102 </a:t>
            </a:r>
          </a:p>
          <a:p>
            <a:r>
              <a:rPr lang="en-US" sz="1200" dirty="0">
                <a:latin typeface="Consolas"/>
                <a:cs typeface="Consolas"/>
              </a:rPr>
              <a:t>F-statistic: 0.007867 on 1 and 90 DF,  p-value: 0.9295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significant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when separated out by observer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37875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</a:t>
            </a:r>
          </a:p>
          <a:p>
            <a:r>
              <a:rPr lang="en-US" dirty="0" err="1" smtClean="0"/>
              <a:t>Total_A</a:t>
            </a:r>
            <a:r>
              <a:rPr lang="en-US" dirty="0" smtClean="0"/>
              <a:t> estimate and self-reported effort: both observer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3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013" y="369332"/>
            <a:ext cx="873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between # correct trials in </a:t>
            </a:r>
            <a:r>
              <a:rPr lang="en-US" dirty="0" smtClean="0">
                <a:solidFill>
                  <a:srgbClr val="008000"/>
                </a:solidFill>
              </a:rPr>
              <a:t>WIT</a:t>
            </a:r>
            <a:r>
              <a:rPr lang="en-US" dirty="0" smtClean="0"/>
              <a:t> and IMS/EMS scores (only 80 </a:t>
            </a:r>
            <a:r>
              <a:rPr lang="en-US" dirty="0" err="1" smtClean="0"/>
              <a:t>Ss</a:t>
            </a:r>
            <a:r>
              <a:rPr lang="en-US" dirty="0" smtClean="0"/>
              <a:t> with good WIT data and mass pretesting data)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2681" y="851309"/>
            <a:ext cx="5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29498" y="819043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5024225"/>
            <a:ext cx="47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7.084714   1.046420   6.770 2.15e-09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numCor.WIT</a:t>
            </a:r>
            <a:r>
              <a:rPr lang="en-US" sz="1200" dirty="0" smtClean="0">
                <a:latin typeface="Consolas"/>
                <a:cs typeface="Consolas"/>
              </a:rPr>
              <a:t>  0.003055   0.008757   0.349    0.728 </a:t>
            </a:r>
            <a:endParaRPr lang="en-US" sz="1200" dirty="0"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086"/>
            <a:ext cx="5151099" cy="38650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59692" y="5087871"/>
            <a:ext cx="480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4.7478269  1.2443285   3.816 0.000271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numCor.WIT</a:t>
            </a:r>
            <a:r>
              <a:rPr lang="en-US" sz="1200" dirty="0" smtClean="0">
                <a:latin typeface="Consolas"/>
                <a:cs typeface="Consolas"/>
              </a:rPr>
              <a:t>  0.0006544  0.0104130   0.063 0.950049 </a:t>
            </a:r>
            <a:endParaRPr lang="en-US" sz="12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94" y="1116682"/>
            <a:ext cx="5196951" cy="38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15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" y="1025081"/>
            <a:ext cx="6647231" cy="51347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8994" y="4729219"/>
            <a:ext cx="4605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>
                <a:latin typeface="Consolas"/>
                <a:cs typeface="Consolas"/>
              </a:rPr>
              <a:t>Pr</a:t>
            </a:r>
            <a:r>
              <a:rPr lang="en-US" sz="1200" dirty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>
                <a:latin typeface="Consolas"/>
                <a:cs typeface="Consolas"/>
              </a:rPr>
              <a:t>(Intercept) 0.426553   0.060215   7.084 3.01e-10 ***</a:t>
            </a:r>
          </a:p>
          <a:p>
            <a:r>
              <a:rPr lang="en-US" sz="1200" dirty="0">
                <a:latin typeface="Consolas"/>
                <a:cs typeface="Consolas"/>
              </a:rPr>
              <a:t>Attend      0.008683   0.010436   0.832    0.408 </a:t>
            </a:r>
            <a:endParaRPr lang="en-US" sz="1200" dirty="0" smtClean="0">
              <a:latin typeface="Consolas"/>
              <a:cs typeface="Consolas"/>
            </a:endParaRP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Residual standard error: 0.1213 on 90 degrees of freedom</a:t>
            </a:r>
          </a:p>
          <a:p>
            <a:r>
              <a:rPr lang="en-US" sz="1200" dirty="0">
                <a:latin typeface="Consolas"/>
                <a:cs typeface="Consolas"/>
              </a:rPr>
              <a:t>Multiple R-squared:  0.007634,	Adjusted R-squared:  -0.003392 </a:t>
            </a:r>
          </a:p>
          <a:p>
            <a:r>
              <a:rPr lang="en-US" sz="1200" dirty="0">
                <a:latin typeface="Consolas"/>
                <a:cs typeface="Consolas"/>
              </a:rPr>
              <a:t>F-statistic: 0.6924 on 1 and 90 DF,  p-value: 0.4076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9132" y="1068861"/>
            <a:ext cx="343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significant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Not significant when separated out by observer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78750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WIT:</a:t>
            </a:r>
          </a:p>
          <a:p>
            <a:r>
              <a:rPr lang="en-US" dirty="0" err="1" smtClean="0"/>
              <a:t>Total_A</a:t>
            </a:r>
            <a:r>
              <a:rPr lang="en-US" dirty="0" smtClean="0"/>
              <a:t> estimate and self-reported attention: both observer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2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EXCLUDED- both tasks for all bad subs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2642" y="955687"/>
            <a:ext cx="59346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order effect on Effort: F(1, 89) = 9.308, p = .003</a:t>
            </a:r>
          </a:p>
          <a:p>
            <a:r>
              <a:rPr lang="en-US" dirty="0"/>
              <a:t>	</a:t>
            </a:r>
            <a:r>
              <a:rPr lang="en-US" dirty="0" smtClean="0"/>
              <a:t>Block 1: 6.10</a:t>
            </a:r>
          </a:p>
          <a:p>
            <a:r>
              <a:rPr lang="en-US" dirty="0"/>
              <a:t>	</a:t>
            </a:r>
            <a:r>
              <a:rPr lang="en-US" dirty="0" smtClean="0"/>
              <a:t>Block 2: 5.79</a:t>
            </a:r>
          </a:p>
          <a:p>
            <a:endParaRPr lang="en-US" dirty="0"/>
          </a:p>
          <a:p>
            <a:r>
              <a:rPr lang="en-US" dirty="0" smtClean="0"/>
              <a:t>Block order effect on Attend:  </a:t>
            </a:r>
            <a:r>
              <a:rPr lang="en-US" dirty="0"/>
              <a:t>F(1, 89) = </a:t>
            </a:r>
            <a:r>
              <a:rPr lang="en-US" dirty="0" smtClean="0"/>
              <a:t>11.41, </a:t>
            </a:r>
            <a:r>
              <a:rPr lang="en-US" dirty="0"/>
              <a:t>p = .</a:t>
            </a:r>
            <a:r>
              <a:rPr lang="en-US" dirty="0" smtClean="0"/>
              <a:t>001</a:t>
            </a:r>
          </a:p>
          <a:p>
            <a:r>
              <a:rPr lang="en-US" dirty="0"/>
              <a:t>	</a:t>
            </a:r>
            <a:r>
              <a:rPr lang="en-US" dirty="0" smtClean="0"/>
              <a:t>Block 1: 5.81</a:t>
            </a:r>
          </a:p>
          <a:p>
            <a:r>
              <a:rPr lang="en-US" dirty="0"/>
              <a:t>	</a:t>
            </a:r>
            <a:r>
              <a:rPr lang="en-US" dirty="0" smtClean="0"/>
              <a:t>Block 2: 5.48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1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6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1734"/>
            <a:ext cx="4589247" cy="3323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54" y="1131734"/>
            <a:ext cx="4592392" cy="3325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4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C and A estimates for Black trials across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" y="4457475"/>
            <a:ext cx="45870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</a:t>
            </a:r>
            <a:r>
              <a:rPr lang="en-US" sz="1100" dirty="0">
                <a:latin typeface="Consolas"/>
                <a:cs typeface="Consolas"/>
              </a:rPr>
              <a:t>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0.16363    0.04051   4.039 0.000114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AP_BlackC</a:t>
            </a:r>
            <a:r>
              <a:rPr lang="en-US" sz="1100" dirty="0">
                <a:latin typeface="Consolas"/>
                <a:cs typeface="Consolas"/>
              </a:rPr>
              <a:t>    0.65026    0.10160   6.400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7.32e-09 </a:t>
            </a:r>
            <a:r>
              <a:rPr lang="en-US" sz="1100" dirty="0">
                <a:latin typeface="Consolas"/>
                <a:cs typeface="Consolas"/>
              </a:rPr>
              <a:t>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0.2056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0.3176</a:t>
            </a:r>
            <a:r>
              <a:rPr lang="en-US" sz="1100" dirty="0">
                <a:latin typeface="Consolas"/>
                <a:cs typeface="Consolas"/>
              </a:rPr>
              <a:t>,	Adjusted R-squared:  0.3099 </a:t>
            </a:r>
          </a:p>
          <a:p>
            <a:r>
              <a:rPr lang="en-US" sz="1100" dirty="0">
                <a:latin typeface="Consolas"/>
                <a:cs typeface="Consolas"/>
              </a:rPr>
              <a:t>F-statistic: 40.96 on 1 and 88 DF,  p-value: 7.321e-09</a:t>
            </a:r>
          </a:p>
          <a:p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538" y="4455197"/>
            <a:ext cx="466460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</a:t>
            </a:r>
            <a:r>
              <a:rPr lang="en-US" sz="1100" dirty="0">
                <a:latin typeface="Consolas"/>
                <a:cs typeface="Consolas"/>
              </a:rPr>
              <a:t>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0.33660    0.05394   6.241 1.49e-08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AP_BlackA</a:t>
            </a:r>
            <a:r>
              <a:rPr lang="en-US" sz="1100" dirty="0">
                <a:latin typeface="Consolas"/>
                <a:cs typeface="Consolas"/>
              </a:rPr>
              <a:t>    0.37620    0.11819   3.183 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0.00201</a:t>
            </a:r>
            <a:r>
              <a:rPr lang="en-US" sz="1100" dirty="0">
                <a:latin typeface="Consolas"/>
                <a:cs typeface="Consolas"/>
              </a:rPr>
              <a:t> 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0.1617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0.1032</a:t>
            </a:r>
            <a:r>
              <a:rPr lang="en-US" sz="1100" dirty="0">
                <a:latin typeface="Consolas"/>
                <a:cs typeface="Consolas"/>
              </a:rPr>
              <a:t>,	Adjusted R-squared:  0.09306 </a:t>
            </a:r>
          </a:p>
          <a:p>
            <a:r>
              <a:rPr lang="en-US" sz="1100" dirty="0">
                <a:latin typeface="Consolas"/>
                <a:cs typeface="Consolas"/>
              </a:rPr>
              <a:t>F-statistic: 10.13 on 1 and 88 DF,  p-value: 0.002015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793" y="810955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Black_C</a:t>
            </a:r>
            <a:r>
              <a:rPr lang="en-US" dirty="0">
                <a:latin typeface="Consolas"/>
                <a:cs typeface="Consolas"/>
              </a:rPr>
              <a:t> correlated across tasks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293" y="808568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Black_A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43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C and A estimates for White trials across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" y="4457475"/>
            <a:ext cx="458705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0.15976    0.03804   4.199 6.39e-05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AP_WhiteC</a:t>
            </a:r>
            <a:r>
              <a:rPr lang="en-US" sz="1100" dirty="0">
                <a:latin typeface="Consolas"/>
                <a:cs typeface="Consolas"/>
              </a:rPr>
              <a:t>    0.49903    0.08658   5.764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1.20e-07 </a:t>
            </a:r>
            <a:r>
              <a:rPr lang="en-US" sz="1100" dirty="0">
                <a:latin typeface="Consolas"/>
                <a:cs typeface="Consolas"/>
              </a:rPr>
              <a:t>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0.1632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0.274</a:t>
            </a:r>
            <a:r>
              <a:rPr lang="en-US" sz="1100" dirty="0">
                <a:latin typeface="Consolas"/>
                <a:cs typeface="Consolas"/>
              </a:rPr>
              <a:t>,	Adjusted R-squared:  0.2658 </a:t>
            </a:r>
          </a:p>
          <a:p>
            <a:r>
              <a:rPr lang="en-US" sz="1100" dirty="0">
                <a:latin typeface="Consolas"/>
                <a:cs typeface="Consolas"/>
              </a:rPr>
              <a:t>F-statistic: 33.22 on 1 and 88 DF,  p-value: 1.196e-07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4538" y="4455197"/>
            <a:ext cx="466460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0.35622    0.04405   8.087 3.08e-12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AP_WhiteA</a:t>
            </a:r>
            <a:r>
              <a:rPr lang="en-US" sz="1100" dirty="0">
                <a:latin typeface="Consolas"/>
                <a:cs typeface="Consolas"/>
              </a:rPr>
              <a:t>    0.20962    0.09195   2.280   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0.025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0.15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0.05577</a:t>
            </a:r>
            <a:r>
              <a:rPr lang="en-US" sz="1100" dirty="0">
                <a:latin typeface="Consolas"/>
                <a:cs typeface="Consolas"/>
              </a:rPr>
              <a:t>,	Adjusted R-squared:  0.04504 </a:t>
            </a:r>
          </a:p>
          <a:p>
            <a:r>
              <a:rPr lang="en-US" sz="1100" dirty="0">
                <a:latin typeface="Consolas"/>
                <a:cs typeface="Consolas"/>
              </a:rPr>
              <a:t>F-statistic: 5.197 on 1 and 88 DF,  p-value: 0.02504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793" y="810955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White_C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293" y="808568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White_A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" y="1131733"/>
            <a:ext cx="4592392" cy="3325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38" y="1131733"/>
            <a:ext cx="4639462" cy="33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0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995" y="378750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C and A estimates for all trials across tasks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" y="4457475"/>
            <a:ext cx="453201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0.12833    0.03720   3.450 0.000863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AP_TotalC</a:t>
            </a:r>
            <a:r>
              <a:rPr lang="en-US" sz="1100" dirty="0">
                <a:latin typeface="Consolas"/>
                <a:cs typeface="Consolas"/>
              </a:rPr>
              <a:t>    0.66049    0.09012   7.329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1.06e-10 </a:t>
            </a:r>
            <a:r>
              <a:rPr lang="en-US" sz="1100" dirty="0">
                <a:latin typeface="Consolas"/>
                <a:cs typeface="Consolas"/>
              </a:rPr>
              <a:t>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0.1658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0.379</a:t>
            </a:r>
            <a:r>
              <a:rPr lang="en-US" sz="1100" dirty="0">
                <a:latin typeface="Consolas"/>
                <a:cs typeface="Consolas"/>
              </a:rPr>
              <a:t>,	Adjusted R-squared:  0.372 </a:t>
            </a:r>
          </a:p>
          <a:p>
            <a:r>
              <a:rPr lang="en-US" sz="1100" dirty="0">
                <a:latin typeface="Consolas"/>
                <a:cs typeface="Consolas"/>
              </a:rPr>
              <a:t>F-statistic: 53.72 on 1 and 88 DF,  p-value: 1.062e-10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4538" y="4455197"/>
            <a:ext cx="458705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>
                <a:latin typeface="Consolas"/>
                <a:cs typeface="Consolas"/>
              </a:rPr>
              <a:t>Pr</a:t>
            </a:r>
            <a:r>
              <a:rPr lang="en-US" sz="1100" dirty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>
                <a:latin typeface="Consolas"/>
                <a:cs typeface="Consolas"/>
              </a:rPr>
              <a:t>(Intercept)  0.31172    0.04230   7.368 8.85e-11 ***</a:t>
            </a:r>
          </a:p>
          <a:p>
            <a:r>
              <a:rPr lang="en-US" sz="1100" dirty="0" err="1">
                <a:latin typeface="Consolas"/>
                <a:cs typeface="Consolas"/>
              </a:rPr>
              <a:t>AP_TotalA</a:t>
            </a:r>
            <a:r>
              <a:rPr lang="en-US" sz="1100" dirty="0">
                <a:latin typeface="Consolas"/>
                <a:cs typeface="Consolas"/>
              </a:rPr>
              <a:t>    0.37375    0.09293   4.022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0.000122</a:t>
            </a:r>
            <a:r>
              <a:rPr lang="en-US" sz="1100" dirty="0">
                <a:latin typeface="Consolas"/>
                <a:cs typeface="Consolas"/>
              </a:rPr>
              <a:t> **</a:t>
            </a:r>
            <a:r>
              <a:rPr lang="en-US" sz="1100" dirty="0" smtClean="0">
                <a:latin typeface="Consolas"/>
                <a:cs typeface="Consolas"/>
              </a:rPr>
              <a:t>*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Residual standard error: 0.1127 on 88 degrees of freedom</a:t>
            </a:r>
          </a:p>
          <a:p>
            <a:r>
              <a:rPr lang="en-US" sz="1100" dirty="0">
                <a:latin typeface="Consolas"/>
                <a:cs typeface="Consolas"/>
              </a:rPr>
              <a:t>Multiple R-squared: 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0.1553</a:t>
            </a:r>
            <a:r>
              <a:rPr lang="en-US" sz="1100" dirty="0">
                <a:latin typeface="Consolas"/>
                <a:cs typeface="Consolas"/>
              </a:rPr>
              <a:t>,	Adjusted R-squared:  0.1457 </a:t>
            </a:r>
          </a:p>
          <a:p>
            <a:r>
              <a:rPr lang="en-US" sz="1100" dirty="0">
                <a:latin typeface="Consolas"/>
                <a:cs typeface="Consolas"/>
              </a:rPr>
              <a:t>F-statistic: 16.17 on 1 and 88 DF,  p-value: 0.0001218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793" y="810955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Total_C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293" y="808568"/>
            <a:ext cx="411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Total_A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correlated across tasks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54" y="1131734"/>
            <a:ext cx="4592392" cy="3325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" y="1131734"/>
            <a:ext cx="4592392" cy="33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0" y="724080"/>
            <a:ext cx="5265814" cy="4151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6" y="4694875"/>
            <a:ext cx="4587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lm(WIT ~ AP*Type, data = </a:t>
            </a:r>
            <a:r>
              <a:rPr lang="en-US" sz="1100" dirty="0" err="1" smtClean="0">
                <a:latin typeface="Consolas"/>
                <a:cs typeface="Consolas"/>
              </a:rPr>
              <a:t>blackEst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0.33660    0.06170   5.456 1.63e-07 ***</a:t>
            </a:r>
          </a:p>
          <a:p>
            <a:r>
              <a:rPr lang="en-US" sz="1100" dirty="0" smtClean="0">
                <a:latin typeface="Consolas"/>
                <a:cs typeface="Consolas"/>
              </a:rPr>
              <a:t>AP           0.37620    0.13519   2.783  0.00598 **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TypeC</a:t>
            </a:r>
            <a:r>
              <a:rPr lang="en-US" sz="1100" dirty="0" smtClean="0">
                <a:latin typeface="Consolas"/>
                <a:cs typeface="Consolas"/>
              </a:rPr>
              <a:t>       -0.17297    0.07165  -2.414  0.01680 *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AP:TypeC</a:t>
            </a:r>
            <a:r>
              <a:rPr lang="en-US" sz="1100" dirty="0" smtClean="0">
                <a:latin typeface="Consolas"/>
                <a:cs typeface="Consolas"/>
              </a:rPr>
              <a:t>     0.27406    0.16319   1.679  0.09485 .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0.185 on 176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0.3025,	Adjusted R-squared:  0.2906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25.44 on 3 and 176 DF,  p-value: 1.015e-13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4587" y="4694875"/>
            <a:ext cx="4587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Lm(AP ~ WIT*Type, data = </a:t>
            </a:r>
            <a:r>
              <a:rPr lang="en-US" sz="1100" dirty="0" err="1" smtClean="0">
                <a:latin typeface="Consolas"/>
                <a:cs typeface="Consolas"/>
              </a:rPr>
              <a:t>blackEst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0.29589    0.05248   5.639 6.71e-08 ***</a:t>
            </a:r>
          </a:p>
          <a:p>
            <a:r>
              <a:rPr lang="en-US" sz="1100" dirty="0" smtClean="0">
                <a:latin typeface="Consolas"/>
                <a:cs typeface="Consolas"/>
              </a:rPr>
              <a:t>WIT          0.27444    0.09952   2.758  0.00644 **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TypeC</a:t>
            </a:r>
            <a:r>
              <a:rPr lang="en-US" sz="1100" dirty="0" smtClean="0">
                <a:latin typeface="Consolas"/>
                <a:cs typeface="Consolas"/>
              </a:rPr>
              <a:t>       -0.14599    0.06098  -2.394  0.01772 *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WIT:TypeC</a:t>
            </a:r>
            <a:r>
              <a:rPr lang="en-US" sz="1100" dirty="0" smtClean="0">
                <a:latin typeface="Consolas"/>
                <a:cs typeface="Consolas"/>
              </a:rPr>
              <a:t>    0.21402    0.12069   1.773  0.07791 . 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0.1594 on 176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0.2992,	Adjusted R-squared:  0.2873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25.05 on 3 and 176 DF,  p-value: 1.515e-13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995" y="378750"/>
            <a:ext cx="519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WIT/AP C </a:t>
            </a:r>
            <a:r>
              <a:rPr lang="en-US" dirty="0" smtClean="0"/>
              <a:t>and A estimates </a:t>
            </a:r>
            <a:r>
              <a:rPr lang="en-US" dirty="0" smtClean="0"/>
              <a:t>correlations for Black trials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56" y="593770"/>
            <a:ext cx="5434861" cy="42848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40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 (for both tasks)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6" y="4694875"/>
            <a:ext cx="4587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lm(WIT ~ AP*Type, data = </a:t>
            </a:r>
            <a:r>
              <a:rPr lang="en-US" sz="1100" dirty="0" err="1" smtClean="0">
                <a:latin typeface="Consolas"/>
                <a:cs typeface="Consolas"/>
              </a:rPr>
              <a:t>Total</a:t>
            </a:r>
            <a:r>
              <a:rPr lang="en-US" sz="1100" dirty="0" err="1" smtClean="0">
                <a:latin typeface="Consolas"/>
                <a:cs typeface="Consolas"/>
              </a:rPr>
              <a:t>Est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0.31172    0.05322   5.857 2.27e-08 ***</a:t>
            </a:r>
          </a:p>
          <a:p>
            <a:r>
              <a:rPr lang="en-US" sz="1100" dirty="0" smtClean="0">
                <a:latin typeface="Consolas"/>
                <a:cs typeface="Consolas"/>
              </a:rPr>
              <a:t>AP           0.37375    0.11692   3.197  0.00165 **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TypeC</a:t>
            </a:r>
            <a:r>
              <a:rPr lang="en-US" sz="1100" dirty="0" smtClean="0">
                <a:latin typeface="Consolas"/>
                <a:cs typeface="Consolas"/>
              </a:rPr>
              <a:t>       -0.18339    0.06200  -2.958  0.00352 **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AP:TypeC</a:t>
            </a:r>
            <a:r>
              <a:rPr lang="en-US" sz="1100" dirty="0" smtClean="0">
                <a:latin typeface="Consolas"/>
                <a:cs typeface="Consolas"/>
              </a:rPr>
              <a:t>     0.28674    0.14002   2.048  0.04207 * 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0.1418 on 176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0.3822,	Adjusted R-squared:  0.3717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 36.3 on 3 and 176 DF,  p-value: &lt; 2.2e-16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4587" y="4694875"/>
            <a:ext cx="46089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/>
                <a:cs typeface="Consolas"/>
              </a:rPr>
              <a:t>Lm(AP ~ WIT*Type, data = </a:t>
            </a:r>
            <a:r>
              <a:rPr lang="en-US" sz="1100" dirty="0" err="1" smtClean="0">
                <a:latin typeface="Consolas"/>
                <a:cs typeface="Consolas"/>
              </a:rPr>
              <a:t>Total</a:t>
            </a:r>
            <a:r>
              <a:rPr lang="en-US" sz="1100" dirty="0" err="1" smtClean="0">
                <a:latin typeface="Consolas"/>
                <a:cs typeface="Consolas"/>
              </a:rPr>
              <a:t>Est</a:t>
            </a:r>
            <a:r>
              <a:rPr lang="en-US" sz="1100" dirty="0" smtClean="0">
                <a:latin typeface="Consolas"/>
                <a:cs typeface="Consolas"/>
              </a:rPr>
              <a:t>)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1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100" dirty="0" err="1" smtClean="0">
                <a:latin typeface="Consolas"/>
                <a:cs typeface="Consolas"/>
              </a:rPr>
              <a:t>Pr</a:t>
            </a:r>
            <a:r>
              <a:rPr lang="en-US" sz="11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100" dirty="0" smtClean="0">
                <a:latin typeface="Consolas"/>
                <a:cs typeface="Consolas"/>
              </a:rPr>
              <a:t>(Intercept)  0.23958    0.05876   4.077  6.9e-05 ***</a:t>
            </a:r>
          </a:p>
          <a:p>
            <a:r>
              <a:rPr lang="en-US" sz="1100" dirty="0" smtClean="0">
                <a:latin typeface="Consolas"/>
                <a:cs typeface="Consolas"/>
              </a:rPr>
              <a:t>WIT          0.41542    0.11986   3.466 0.000664 ***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TypeC</a:t>
            </a:r>
            <a:r>
              <a:rPr lang="en-US" sz="1100" dirty="0" smtClean="0">
                <a:latin typeface="Consolas"/>
                <a:cs typeface="Consolas"/>
              </a:rPr>
              <a:t>       -0.08698    0.06579  -1.322 0.187856    </a:t>
            </a:r>
          </a:p>
          <a:p>
            <a:r>
              <a:rPr lang="en-US" sz="1100" dirty="0" err="1" smtClean="0">
                <a:latin typeface="Consolas"/>
                <a:cs typeface="Consolas"/>
              </a:rPr>
              <a:t>WIT:TypeC</a:t>
            </a:r>
            <a:r>
              <a:rPr lang="en-US" sz="1100" dirty="0" smtClean="0">
                <a:latin typeface="Consolas"/>
                <a:cs typeface="Consolas"/>
              </a:rPr>
              <a:t>    0.15847    0.13872   1.142 0.254855 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 smtClean="0">
                <a:latin typeface="Consolas"/>
                <a:cs typeface="Consolas"/>
              </a:rPr>
              <a:t>Residual standard error: 0.1379 on 176 degrees of freedom</a:t>
            </a:r>
          </a:p>
          <a:p>
            <a:r>
              <a:rPr lang="en-US" sz="1100" dirty="0" smtClean="0">
                <a:latin typeface="Consolas"/>
                <a:cs typeface="Consolas"/>
              </a:rPr>
              <a:t>Multiple R-squared:  0.3433,	Adjusted R-squared:  0.3321 </a:t>
            </a:r>
          </a:p>
          <a:p>
            <a:r>
              <a:rPr lang="en-US" sz="1100" dirty="0" smtClean="0">
                <a:latin typeface="Consolas"/>
                <a:cs typeface="Consolas"/>
              </a:rPr>
              <a:t>F-statistic: 30.67 on 3 and 176 DF,  p-value: 5.32e-16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995" y="378750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WIT/AP C </a:t>
            </a:r>
            <a:r>
              <a:rPr lang="en-US" dirty="0" smtClean="0"/>
              <a:t>and A estimates </a:t>
            </a:r>
            <a:r>
              <a:rPr lang="en-US" dirty="0" smtClean="0"/>
              <a:t>correlations for all trials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013" y="369332"/>
            <a:ext cx="873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between # correct trials in </a:t>
            </a:r>
            <a:r>
              <a:rPr lang="en-US" dirty="0" smtClean="0">
                <a:solidFill>
                  <a:srgbClr val="008000"/>
                </a:solidFill>
              </a:rPr>
              <a:t>AP</a:t>
            </a:r>
            <a:r>
              <a:rPr lang="en-US" dirty="0" smtClean="0"/>
              <a:t> and IMS/EMS scores (only 81 </a:t>
            </a:r>
            <a:r>
              <a:rPr lang="en-US" dirty="0" err="1" smtClean="0"/>
              <a:t>Ss</a:t>
            </a:r>
            <a:r>
              <a:rPr lang="en-US" dirty="0" smtClean="0"/>
              <a:t> with good AP data and mass pretesting data)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2681" y="851309"/>
            <a:ext cx="54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29498" y="819043"/>
            <a:ext cx="6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5362211"/>
            <a:ext cx="47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6.243815   0.979019   6.378 1.13e-08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numCor.AP</a:t>
            </a:r>
            <a:r>
              <a:rPr lang="en-US" sz="1200" dirty="0" smtClean="0">
                <a:latin typeface="Consolas"/>
                <a:cs typeface="Consolas"/>
              </a:rPr>
              <a:t>   0.010335   0.008436   1.225    0.224 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9692" y="5425857"/>
            <a:ext cx="480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Coefficients: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          Estimate Std. Error t value </a:t>
            </a:r>
            <a:r>
              <a:rPr lang="en-US" sz="1200" dirty="0" err="1" smtClean="0">
                <a:latin typeface="Consolas"/>
                <a:cs typeface="Consolas"/>
              </a:rPr>
              <a:t>Pr</a:t>
            </a:r>
            <a:r>
              <a:rPr lang="en-US" sz="1200" dirty="0" smtClean="0">
                <a:latin typeface="Consolas"/>
                <a:cs typeface="Consolas"/>
              </a:rPr>
              <a:t>(&gt;|t|)    </a:t>
            </a:r>
          </a:p>
          <a:p>
            <a:r>
              <a:rPr lang="en-US" sz="1200" dirty="0" smtClean="0">
                <a:latin typeface="Consolas"/>
                <a:cs typeface="Consolas"/>
              </a:rPr>
              <a:t>(Intercept) 3.867764   1.114611   3.470 0.000846 ***</a:t>
            </a:r>
          </a:p>
          <a:p>
            <a:r>
              <a:rPr lang="en-US" sz="1200" dirty="0" err="1" smtClean="0">
                <a:latin typeface="Consolas"/>
                <a:cs typeface="Consolas"/>
              </a:rPr>
              <a:t>numCor.AP</a:t>
            </a:r>
            <a:r>
              <a:rPr lang="en-US" sz="1200" dirty="0" smtClean="0">
                <a:latin typeface="Consolas"/>
                <a:cs typeface="Consolas"/>
              </a:rPr>
              <a:t>   0.008298   0.009605   0.864 0.390250 </a:t>
            </a:r>
            <a:endParaRPr lang="en-US" sz="12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375"/>
            <a:ext cx="5363649" cy="402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08" y="1220641"/>
            <a:ext cx="5320647" cy="39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2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SUBJECTS EXCLUDED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013" y="369332"/>
            <a:ext cx="873398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Relationship between # correct trials in AP and IMS/EMS scores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interactions with observer condition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i.e., no relationship between IMS/EMS and accuracy on either AP or WIT, regardless of observer condition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Also, no main effect of observer on accuracy in AP or WIT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1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race bias interactions</a:t>
            </a:r>
          </a:p>
          <a:p>
            <a:pPr lvl="1"/>
            <a:r>
              <a:rPr lang="en-US" dirty="0" smtClean="0"/>
              <a:t>Look for accuracy in different trial conditions</a:t>
            </a:r>
          </a:p>
          <a:p>
            <a:pPr lvl="1"/>
            <a:r>
              <a:rPr lang="en-US" dirty="0" smtClean="0"/>
              <a:t>Examine total errors, timeout errors, and committed errors</a:t>
            </a:r>
          </a:p>
          <a:p>
            <a:pPr lvl="2"/>
            <a:r>
              <a:rPr lang="en-US" dirty="0" smtClean="0"/>
              <a:t>Pattern of bias differs across two tasks for total errors</a:t>
            </a:r>
          </a:p>
          <a:p>
            <a:pPr lvl="1"/>
            <a:r>
              <a:rPr lang="en-US" dirty="0" smtClean="0"/>
              <a:t>Look at how observer condition interacts with bias</a:t>
            </a:r>
            <a:endParaRPr lang="en-US" dirty="0"/>
          </a:p>
          <a:p>
            <a:pPr lvl="2"/>
            <a:r>
              <a:rPr lang="en-US" dirty="0"/>
              <a:t>Only effect of observer is seen in WIT TO errors (more TO errors when observer is present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Marginal 3 way interaction in AP Com errors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15750</TotalTime>
  <Words>7183</Words>
  <Application>Microsoft Macintosh PowerPoint</Application>
  <PresentationFormat>On-screen Show (4:3)</PresentationFormat>
  <Paragraphs>1158</Paragraphs>
  <Slides>67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Volpert</dc:creator>
  <cp:lastModifiedBy>Hannah Volpert</cp:lastModifiedBy>
  <cp:revision>64</cp:revision>
  <dcterms:created xsi:type="dcterms:W3CDTF">2015-11-04T19:45:54Z</dcterms:created>
  <dcterms:modified xsi:type="dcterms:W3CDTF">2015-12-18T20:13:48Z</dcterms:modified>
</cp:coreProperties>
</file>