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3" r:id="rId5"/>
    <p:sldId id="278" r:id="rId6"/>
    <p:sldId id="281" r:id="rId7"/>
    <p:sldId id="282" r:id="rId8"/>
    <p:sldId id="280" r:id="rId9"/>
    <p:sldId id="284" r:id="rId10"/>
    <p:sldId id="287" r:id="rId11"/>
    <p:sldId id="285" r:id="rId12"/>
    <p:sldId id="286" r:id="rId13"/>
    <p:sldId id="288" r:id="rId14"/>
    <p:sldId id="289" r:id="rId15"/>
    <p:sldId id="263" r:id="rId16"/>
    <p:sldId id="264" r:id="rId17"/>
    <p:sldId id="265" r:id="rId18"/>
    <p:sldId id="266" r:id="rId19"/>
    <p:sldId id="267" r:id="rId20"/>
    <p:sldId id="268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BE65F-4E9C-654B-80A3-19507B99C0D4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389F1-1374-4D43-94C4-AE8641EB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3 way interaction (Prime*Estimate*Task) is not significant</a:t>
            </a:r>
          </a:p>
          <a:p>
            <a:endParaRPr lang="en-US" baseline="0" dirty="0" smtClean="0"/>
          </a:p>
          <a:p>
            <a:r>
              <a:rPr lang="en-US" baseline="0" dirty="0" smtClean="0">
                <a:latin typeface="Consolas"/>
                <a:cs typeface="Consolas"/>
              </a:rPr>
              <a:t>Error: Subject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89  7.106 0.07985               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Subject:PrimeType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PrimeType</a:t>
            </a:r>
            <a:r>
              <a:rPr lang="en-US" baseline="0" dirty="0" smtClean="0">
                <a:latin typeface="Consolas"/>
                <a:cs typeface="Consolas"/>
              </a:rPr>
              <a:t>  1 0.0007 0.000655   0.042  0.838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89 1.3854 0.015567               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Subject:Estimate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 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Estimate   1  1.481  1.4811   15.25 0.000183 ***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89  8.641  0.0971                 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---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Signif</a:t>
            </a:r>
            <a:r>
              <a:rPr lang="en-US" baseline="0" dirty="0" smtClean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Subject:Task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Task       1 0.0695 0.06953    3.57 0.0621 .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89 1.7335 0.01948             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---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Signif</a:t>
            </a:r>
            <a:r>
              <a:rPr lang="en-US" baseline="0" dirty="0" smtClean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Subject:PrimeType:Estimate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  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PrimeType:Estimate</a:t>
            </a:r>
            <a:r>
              <a:rPr lang="en-US" baseline="0" dirty="0" smtClean="0">
                <a:latin typeface="Consolas"/>
                <a:cs typeface="Consolas"/>
              </a:rPr>
              <a:t>  1 0.0449 0.04491   3.004 0.0865 .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         89 1.3308 0.01495             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---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Signif</a:t>
            </a:r>
            <a:r>
              <a:rPr lang="en-US" baseline="0" dirty="0" smtClean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Subject:PrimeType:Task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    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PrimeType:Task</a:t>
            </a:r>
            <a:r>
              <a:rPr lang="en-US" baseline="0" dirty="0" smtClean="0">
                <a:latin typeface="Consolas"/>
                <a:cs typeface="Consolas"/>
              </a:rPr>
              <a:t>  1 0.2401 0.24007   15.05  2e-04 ***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     89 1.4192 0.01595               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---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Signif</a:t>
            </a:r>
            <a:r>
              <a:rPr lang="en-US" baseline="0" dirty="0" smtClean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Subject:Estimate:Task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Estimate:Task</a:t>
            </a:r>
            <a:r>
              <a:rPr lang="en-US" baseline="0" dirty="0" smtClean="0">
                <a:latin typeface="Consolas"/>
                <a:cs typeface="Consolas"/>
              </a:rPr>
              <a:t>  1 0.0406 0.04063   1.332  0.252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    89 2.7151 0.03051               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Subject:PrimeType:Estimate:Task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    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PrimeType:Estimate:Task</a:t>
            </a:r>
            <a:r>
              <a:rPr lang="en-US" baseline="0" dirty="0" smtClean="0">
                <a:latin typeface="Consolas"/>
                <a:cs typeface="Consolas"/>
              </a:rPr>
              <a:t>  1 0.0039 0.003948   0.293  0.589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              89 1.1981 0.013461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2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regardless of IV/DV switch because data is standardized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89F1-1374-4D43-94C4-AE8641EBA2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regardless of IV/DV switch because data </a:t>
            </a:r>
            <a:r>
              <a:rPr lang="en-US" smtClean="0"/>
              <a:t>is standardized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89F1-1374-4D43-94C4-AE8641EBA2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Analyses run as regression (Task isn’t specified as within subjects):</a:t>
            </a:r>
          </a:p>
          <a:p>
            <a:endParaRPr lang="en-US" dirty="0" smtClean="0"/>
          </a:p>
          <a:p>
            <a:r>
              <a:rPr lang="en-US" dirty="0" smtClean="0"/>
              <a:t>lm(value ~ IMS*Task, data = </a:t>
            </a:r>
            <a:r>
              <a:rPr lang="en-US" dirty="0" err="1" smtClean="0"/>
              <a:t>dat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dat</a:t>
            </a:r>
            <a:r>
              <a:rPr lang="en-US" dirty="0" smtClean="0"/>
              <a:t> = </a:t>
            </a:r>
            <a:r>
              <a:rPr lang="en-US" dirty="0" err="1" smtClean="0"/>
              <a:t>longDat</a:t>
            </a:r>
            <a:r>
              <a:rPr lang="en-US" dirty="0" smtClean="0"/>
              <a:t>[</a:t>
            </a:r>
            <a:r>
              <a:rPr lang="en-US" dirty="0" err="1" smtClean="0"/>
              <a:t>longDat$Observer</a:t>
            </a:r>
            <a:r>
              <a:rPr lang="en-US" dirty="0" smtClean="0"/>
              <a:t> == "Present" &amp; </a:t>
            </a:r>
            <a:r>
              <a:rPr lang="en-US" dirty="0" err="1" smtClean="0"/>
              <a:t>longDat$Estimate</a:t>
            </a:r>
            <a:r>
              <a:rPr lang="en-US" dirty="0" smtClean="0"/>
              <a:t> == "</a:t>
            </a:r>
            <a:r>
              <a:rPr lang="en-US" dirty="0" err="1" smtClean="0"/>
              <a:t>Black_A</a:t>
            </a:r>
            <a:r>
              <a:rPr lang="en-US" dirty="0" smtClean="0"/>
              <a:t>",]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1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2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8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9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3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7610-8551-E74F-8CBF-80E9C5842361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9778-753A-D145-8815-515E8C53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PDP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9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</a:t>
            </a:r>
            <a:r>
              <a:rPr lang="en-US" dirty="0" smtClean="0"/>
              <a:t>) + missing IMS/EMS subs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76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predicting </a:t>
            </a:r>
            <a:r>
              <a:rPr lang="en-US" dirty="0" err="1" smtClean="0"/>
              <a:t>MeanC</a:t>
            </a:r>
            <a:r>
              <a:rPr lang="en-US" dirty="0" smtClean="0"/>
              <a:t> (standardized estimate) just in observer present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26520" y="4912392"/>
            <a:ext cx="520383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0.031698   0.950828   0.033    0.974</a:t>
            </a:r>
          </a:p>
          <a:p>
            <a:r>
              <a:rPr lang="en-US" sz="1100" dirty="0" smtClean="0">
                <a:latin typeface="Consolas"/>
                <a:cs typeface="Consolas"/>
              </a:rPr>
              <a:t>IMS          0.003107   0.127218   0.024    0.981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TaskWIT</a:t>
            </a:r>
            <a:r>
              <a:rPr lang="en-US" sz="1100" dirty="0" smtClean="0">
                <a:latin typeface="Consolas"/>
                <a:cs typeface="Consolas"/>
              </a:rPr>
              <a:t>     -0.108446   1.344675  -0.081    0.936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IMS:TaskWIT</a:t>
            </a:r>
            <a:r>
              <a:rPr lang="en-US" sz="1100" dirty="0" smtClean="0">
                <a:latin typeface="Consolas"/>
                <a:cs typeface="Consolas"/>
              </a:rPr>
              <a:t> -0.006864   0.179914  -0.038    0.970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0.9725 on 70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(16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0.007036,	Adjusted R-squared:  -0.03552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0.1653 on 3 and 70 DF,  p-value: 0.9194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16" y="704922"/>
            <a:ext cx="5300550" cy="41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7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9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</a:t>
            </a:r>
            <a:r>
              <a:rPr lang="en-US" dirty="0" smtClean="0"/>
              <a:t>) + missing IMS/EMS subs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34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IMS*Observer interaction predicting </a:t>
            </a:r>
            <a:r>
              <a:rPr lang="en-US" dirty="0" err="1" smtClean="0"/>
              <a:t>ADiff</a:t>
            </a:r>
            <a:r>
              <a:rPr lang="en-US" dirty="0" smtClean="0"/>
              <a:t> (standardized estimate)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23" y="855880"/>
            <a:ext cx="7382856" cy="40310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912392"/>
            <a:ext cx="458705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AP 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       -0.56689    0.72850  -0.778    0.439</a:t>
            </a:r>
          </a:p>
          <a:p>
            <a:r>
              <a:rPr lang="en-US" sz="1100" dirty="0" smtClean="0">
                <a:latin typeface="Consolas"/>
                <a:cs typeface="Consolas"/>
              </a:rPr>
              <a:t>IMS                  0.07876    0.09378   0.840    0.404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ObserverPresent</a:t>
            </a:r>
            <a:r>
              <a:rPr lang="en-US" sz="1100" dirty="0" smtClean="0">
                <a:latin typeface="Consolas"/>
                <a:cs typeface="Consolas"/>
              </a:rPr>
              <a:t>     -1.32249    1.22368  -1.081    0.283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IMS:ObserverPresent</a:t>
            </a:r>
            <a:r>
              <a:rPr lang="en-US" sz="1100" dirty="0" smtClean="0">
                <a:latin typeface="Consolas"/>
                <a:cs typeface="Consolas"/>
              </a:rPr>
              <a:t>  0.18231    0.16156   1.128    0.263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1.006 on 74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(12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0.05905,	Adjusted R-squared:  0.0209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1.548 on 3 and 74 DF,  p-value: 0.2093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6949" y="4912392"/>
            <a:ext cx="468589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onsolas"/>
                <a:cs typeface="Consolas"/>
              </a:rPr>
              <a:t>WIT Coefficients:</a:t>
            </a:r>
          </a:p>
          <a:p>
            <a:r>
              <a:rPr lang="fr-FR" sz="1100" dirty="0" smtClean="0">
                <a:latin typeface="Consolas"/>
                <a:cs typeface="Consolas"/>
              </a:rPr>
              <a:t>                    </a:t>
            </a:r>
            <a:r>
              <a:rPr lang="fr-FR" sz="1100" dirty="0" err="1" smtClean="0">
                <a:latin typeface="Consolas"/>
                <a:cs typeface="Consolas"/>
              </a:rPr>
              <a:t>Estimate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Std</a:t>
            </a:r>
            <a:r>
              <a:rPr lang="fr-FR" sz="1100" dirty="0" smtClean="0">
                <a:latin typeface="Consolas"/>
                <a:cs typeface="Consolas"/>
              </a:rPr>
              <a:t>.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 value Pr(&gt;|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|)  </a:t>
            </a:r>
          </a:p>
          <a:p>
            <a:r>
              <a:rPr lang="fr-FR" sz="1100" dirty="0" smtClean="0">
                <a:latin typeface="Consolas"/>
                <a:cs typeface="Consolas"/>
              </a:rPr>
              <a:t>(</a:t>
            </a:r>
            <a:r>
              <a:rPr lang="fr-FR" sz="1100" dirty="0" err="1" smtClean="0">
                <a:latin typeface="Consolas"/>
                <a:cs typeface="Consolas"/>
              </a:rPr>
              <a:t>Intercept</a:t>
            </a:r>
            <a:r>
              <a:rPr lang="fr-FR" sz="1100" dirty="0" smtClean="0">
                <a:latin typeface="Consolas"/>
                <a:cs typeface="Consolas"/>
              </a:rPr>
              <a:t>)         -0.12990    0.68636  -0.189   0.8504  </a:t>
            </a:r>
          </a:p>
          <a:p>
            <a:r>
              <a:rPr lang="fr-FR" sz="1100" dirty="0" smtClean="0">
                <a:latin typeface="Consolas"/>
                <a:cs typeface="Consolas"/>
              </a:rPr>
              <a:t>IMS                  0.02189    0.08836   0.248   0.8050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ObserverPresent</a:t>
            </a:r>
            <a:r>
              <a:rPr lang="fr-FR" sz="1100" dirty="0" smtClean="0">
                <a:latin typeface="Consolas"/>
                <a:cs typeface="Consolas"/>
              </a:rPr>
              <a:t>      2.14422    1.15289   1.860   0.0669 .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IMS:ObserverPresent</a:t>
            </a:r>
            <a:r>
              <a:rPr lang="fr-FR" sz="1100" dirty="0" smtClean="0">
                <a:latin typeface="Consolas"/>
                <a:cs typeface="Consolas"/>
              </a:rPr>
              <a:t> -0.30382    0.15221  -1.996   </a:t>
            </a:r>
            <a:r>
              <a:rPr lang="fr-FR" sz="1100" dirty="0" smtClean="0">
                <a:solidFill>
                  <a:srgbClr val="FF0000"/>
                </a:solidFill>
                <a:latin typeface="Consolas"/>
                <a:cs typeface="Consolas"/>
              </a:rPr>
              <a:t>0.0496</a:t>
            </a:r>
            <a:r>
              <a:rPr lang="fr-FR" sz="1100" dirty="0" smtClean="0">
                <a:latin typeface="Consolas"/>
                <a:cs typeface="Consolas"/>
              </a:rPr>
              <a:t> *</a:t>
            </a:r>
          </a:p>
          <a:p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err="1" smtClean="0">
                <a:latin typeface="Consolas"/>
                <a:cs typeface="Consolas"/>
              </a:rPr>
              <a:t>Residual</a:t>
            </a:r>
            <a:r>
              <a:rPr lang="fr-FR" sz="1100" dirty="0" smtClean="0">
                <a:latin typeface="Consolas"/>
                <a:cs typeface="Consolas"/>
              </a:rPr>
              <a:t> standard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: 0.9475 on 74 </a:t>
            </a:r>
            <a:r>
              <a:rPr lang="fr-FR" sz="1100" dirty="0" err="1" smtClean="0">
                <a:latin typeface="Consolas"/>
                <a:cs typeface="Consolas"/>
              </a:rPr>
              <a:t>degrees</a:t>
            </a:r>
            <a:r>
              <a:rPr lang="fr-FR" sz="1100" dirty="0" smtClean="0">
                <a:latin typeface="Consolas"/>
                <a:cs typeface="Consolas"/>
              </a:rPr>
              <a:t> of </a:t>
            </a:r>
            <a:r>
              <a:rPr lang="fr-FR" sz="1100" dirty="0" err="1" smtClean="0">
                <a:latin typeface="Consolas"/>
                <a:cs typeface="Consolas"/>
              </a:rPr>
              <a:t>freedom</a:t>
            </a:r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smtClean="0">
                <a:latin typeface="Consolas"/>
                <a:cs typeface="Consolas"/>
              </a:rPr>
              <a:t>  (12 observations </a:t>
            </a:r>
            <a:r>
              <a:rPr lang="fr-FR" sz="1100" dirty="0" err="1" smtClean="0">
                <a:latin typeface="Consolas"/>
                <a:cs typeface="Consolas"/>
              </a:rPr>
              <a:t>deleted</a:t>
            </a:r>
            <a:r>
              <a:rPr lang="fr-FR" sz="1100" dirty="0" smtClean="0">
                <a:latin typeface="Consolas"/>
                <a:cs typeface="Consolas"/>
              </a:rPr>
              <a:t> due to </a:t>
            </a:r>
            <a:r>
              <a:rPr lang="fr-FR" sz="1100" dirty="0" err="1" smtClean="0">
                <a:latin typeface="Consolas"/>
                <a:cs typeface="Consolas"/>
              </a:rPr>
              <a:t>missingness</a:t>
            </a:r>
            <a:r>
              <a:rPr lang="fr-FR" sz="1100" dirty="0" smtClean="0">
                <a:latin typeface="Consolas"/>
                <a:cs typeface="Consolas"/>
              </a:rPr>
              <a:t>)</a:t>
            </a:r>
          </a:p>
          <a:p>
            <a:r>
              <a:rPr lang="fr-FR" sz="1100" dirty="0" smtClean="0">
                <a:latin typeface="Consolas"/>
                <a:cs typeface="Consolas"/>
              </a:rPr>
              <a:t>Multiple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0.06857,	</a:t>
            </a:r>
            <a:r>
              <a:rPr lang="fr-FR" sz="1100" dirty="0" err="1" smtClean="0">
                <a:latin typeface="Consolas"/>
                <a:cs typeface="Consolas"/>
              </a:rPr>
              <a:t>Adjusted</a:t>
            </a:r>
            <a:r>
              <a:rPr lang="fr-FR" sz="1100" dirty="0" smtClean="0">
                <a:latin typeface="Consolas"/>
                <a:cs typeface="Consolas"/>
              </a:rPr>
              <a:t>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0.03081 </a:t>
            </a:r>
          </a:p>
          <a:p>
            <a:r>
              <a:rPr lang="fr-FR" sz="1100" dirty="0" smtClean="0">
                <a:latin typeface="Consolas"/>
                <a:cs typeface="Consolas"/>
              </a:rPr>
              <a:t>F-</a:t>
            </a:r>
            <a:r>
              <a:rPr lang="fr-FR" sz="1100" dirty="0" err="1" smtClean="0">
                <a:latin typeface="Consolas"/>
                <a:cs typeface="Consolas"/>
              </a:rPr>
              <a:t>statistic</a:t>
            </a:r>
            <a:r>
              <a:rPr lang="fr-FR" sz="1100" dirty="0" smtClean="0">
                <a:latin typeface="Consolas"/>
                <a:cs typeface="Consolas"/>
              </a:rPr>
              <a:t>: 1.816 on 3 and 74 DF,  p-value: 0.1516</a:t>
            </a:r>
            <a:endParaRPr lang="en-US"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581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9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</a:t>
            </a:r>
            <a:r>
              <a:rPr lang="en-US" dirty="0" smtClean="0"/>
              <a:t>) + missing IMS/EMS subs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61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predicting </a:t>
            </a:r>
            <a:r>
              <a:rPr lang="en-US" dirty="0" err="1" smtClean="0"/>
              <a:t>ADiff</a:t>
            </a:r>
            <a:r>
              <a:rPr lang="en-US" dirty="0" smtClean="0"/>
              <a:t> (standardized estimate) just in observer present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26520" y="4912392"/>
            <a:ext cx="466460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-1.8894     1.0754  -1.757  0.08331 . </a:t>
            </a:r>
          </a:p>
          <a:p>
            <a:r>
              <a:rPr lang="en-US" sz="1100" dirty="0" smtClean="0">
                <a:latin typeface="Consolas"/>
                <a:cs typeface="Consolas"/>
              </a:rPr>
              <a:t>IMS           0.2611     0.1439   1.814  0.07390 .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TaskWIT</a:t>
            </a:r>
            <a:r>
              <a:rPr lang="en-US" sz="1100" dirty="0" smtClean="0">
                <a:latin typeface="Consolas"/>
                <a:cs typeface="Consolas"/>
              </a:rPr>
              <a:t>       3.9037     1.5209   2.567  0.01241 *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IMS:TaskWIT</a:t>
            </a:r>
            <a:r>
              <a:rPr lang="en-US" sz="1100" dirty="0" smtClean="0">
                <a:latin typeface="Consolas"/>
                <a:cs typeface="Consolas"/>
              </a:rPr>
              <a:t>  -0.5430     0.2035  -2.668 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cs typeface="Consolas"/>
              </a:rPr>
              <a:t>0.00946</a:t>
            </a:r>
            <a:r>
              <a:rPr lang="en-US" sz="1100" dirty="0" smtClean="0">
                <a:latin typeface="Consolas"/>
                <a:cs typeface="Consolas"/>
              </a:rPr>
              <a:t> **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1.1 on 70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(16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0.09414,	Adjusted R-squared:  0.05532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2.425 on 3 and 70 DF,  p-value: 0.07286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71" y="817629"/>
            <a:ext cx="5088956" cy="40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4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9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</a:t>
            </a:r>
            <a:r>
              <a:rPr lang="en-US" dirty="0" smtClean="0"/>
              <a:t>) + missing IMS/EMS subs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56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IMS*Observer interaction predicting </a:t>
            </a:r>
            <a:r>
              <a:rPr lang="en-US" dirty="0" err="1" smtClean="0"/>
              <a:t>AResid</a:t>
            </a:r>
            <a:r>
              <a:rPr lang="en-US" dirty="0" smtClean="0"/>
              <a:t> (standardized estimate)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4912392"/>
            <a:ext cx="4742166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AP 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       -0.07890    0.73873  -0.107    0.915</a:t>
            </a:r>
          </a:p>
          <a:p>
            <a:r>
              <a:rPr lang="en-US" sz="1100" dirty="0" smtClean="0">
                <a:latin typeface="Consolas"/>
                <a:cs typeface="Consolas"/>
              </a:rPr>
              <a:t>IMS                  0.01164    0.09510   0.122    0.903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ObserverPresent</a:t>
            </a:r>
            <a:r>
              <a:rPr lang="en-US" sz="1100" dirty="0" smtClean="0">
                <a:latin typeface="Consolas"/>
                <a:cs typeface="Consolas"/>
              </a:rPr>
              <a:t>     -1.28847    1.24086  -1.038    0.302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IMS:ObserverPresent</a:t>
            </a:r>
            <a:r>
              <a:rPr lang="en-US" sz="1100" dirty="0" smtClean="0">
                <a:latin typeface="Consolas"/>
                <a:cs typeface="Consolas"/>
              </a:rPr>
              <a:t>  0.17641    0.16382   1.077    0.285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1.02 on 74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(12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0.02636,	Adjusted R-squared:  -0.01311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0.6679 on 3 and 74 DF,  p-value: 0.5744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6949" y="4912392"/>
            <a:ext cx="468589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onsolas"/>
                <a:cs typeface="Consolas"/>
              </a:rPr>
              <a:t>WIT Coefficients:</a:t>
            </a:r>
          </a:p>
          <a:p>
            <a:r>
              <a:rPr lang="fr-FR" sz="1100" dirty="0" smtClean="0">
                <a:latin typeface="Consolas"/>
                <a:cs typeface="Consolas"/>
              </a:rPr>
              <a:t>                    </a:t>
            </a:r>
            <a:r>
              <a:rPr lang="fr-FR" sz="1100" dirty="0" err="1" smtClean="0">
                <a:latin typeface="Consolas"/>
                <a:cs typeface="Consolas"/>
              </a:rPr>
              <a:t>Estimate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Std</a:t>
            </a:r>
            <a:r>
              <a:rPr lang="fr-FR" sz="1100" dirty="0" smtClean="0">
                <a:latin typeface="Consolas"/>
                <a:cs typeface="Consolas"/>
              </a:rPr>
              <a:t>.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 value Pr(&gt;|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|)  </a:t>
            </a:r>
          </a:p>
          <a:p>
            <a:r>
              <a:rPr lang="fr-FR" sz="1100" dirty="0" smtClean="0">
                <a:latin typeface="Consolas"/>
                <a:cs typeface="Consolas"/>
              </a:rPr>
              <a:t>(</a:t>
            </a:r>
            <a:r>
              <a:rPr lang="fr-FR" sz="1100" dirty="0" err="1" smtClean="0">
                <a:latin typeface="Consolas"/>
                <a:cs typeface="Consolas"/>
              </a:rPr>
              <a:t>Intercept</a:t>
            </a:r>
            <a:r>
              <a:rPr lang="fr-FR" sz="1100" dirty="0" smtClean="0">
                <a:latin typeface="Consolas"/>
                <a:cs typeface="Consolas"/>
              </a:rPr>
              <a:t>)         -0.68015    0.68953  -0.986   0.3272  </a:t>
            </a:r>
          </a:p>
          <a:p>
            <a:r>
              <a:rPr lang="fr-FR" sz="1100" dirty="0" smtClean="0">
                <a:latin typeface="Consolas"/>
                <a:cs typeface="Consolas"/>
              </a:rPr>
              <a:t>IMS                  0.11166    0.08877   1.258   0.2124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ObserverPresent</a:t>
            </a:r>
            <a:r>
              <a:rPr lang="fr-FR" sz="1100" dirty="0" smtClean="0">
                <a:latin typeface="Consolas"/>
                <a:cs typeface="Consolas"/>
              </a:rPr>
              <a:t>      2.16217    1.15823   1.867   0.0659 .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IMS:ObserverPresent</a:t>
            </a:r>
            <a:r>
              <a:rPr lang="fr-FR" sz="1100" dirty="0" smtClean="0">
                <a:latin typeface="Consolas"/>
                <a:cs typeface="Consolas"/>
              </a:rPr>
              <a:t> -0.33824    0.15291  -2.212   </a:t>
            </a:r>
            <a:r>
              <a:rPr lang="fr-FR" sz="1100" dirty="0" smtClean="0">
                <a:solidFill>
                  <a:srgbClr val="FF0000"/>
                </a:solidFill>
                <a:latin typeface="Consolas"/>
                <a:cs typeface="Consolas"/>
              </a:rPr>
              <a:t>0.0301 </a:t>
            </a:r>
            <a:r>
              <a:rPr lang="fr-FR" sz="1100" dirty="0" smtClean="0">
                <a:latin typeface="Consolas"/>
                <a:cs typeface="Consolas"/>
              </a:rPr>
              <a:t>*</a:t>
            </a:r>
          </a:p>
          <a:p>
            <a:endParaRPr lang="fr-FR" sz="1100" dirty="0">
              <a:latin typeface="Consolas"/>
              <a:cs typeface="Consolas"/>
            </a:endParaRPr>
          </a:p>
          <a:p>
            <a:r>
              <a:rPr lang="fr-FR" sz="1100" dirty="0" err="1" smtClean="0">
                <a:latin typeface="Consolas"/>
                <a:cs typeface="Consolas"/>
              </a:rPr>
              <a:t>Residual</a:t>
            </a:r>
            <a:r>
              <a:rPr lang="fr-FR" sz="1100" dirty="0" smtClean="0">
                <a:latin typeface="Consolas"/>
                <a:cs typeface="Consolas"/>
              </a:rPr>
              <a:t> standard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: 0.9519 on 74 </a:t>
            </a:r>
            <a:r>
              <a:rPr lang="fr-FR" sz="1100" dirty="0" err="1" smtClean="0">
                <a:latin typeface="Consolas"/>
                <a:cs typeface="Consolas"/>
              </a:rPr>
              <a:t>degrees</a:t>
            </a:r>
            <a:r>
              <a:rPr lang="fr-FR" sz="1100" dirty="0" smtClean="0">
                <a:latin typeface="Consolas"/>
                <a:cs typeface="Consolas"/>
              </a:rPr>
              <a:t> of </a:t>
            </a:r>
            <a:r>
              <a:rPr lang="fr-FR" sz="1100" dirty="0" err="1" smtClean="0">
                <a:latin typeface="Consolas"/>
                <a:cs typeface="Consolas"/>
              </a:rPr>
              <a:t>freedom</a:t>
            </a:r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smtClean="0">
                <a:latin typeface="Consolas"/>
                <a:cs typeface="Consolas"/>
              </a:rPr>
              <a:t>  (12 observations </a:t>
            </a:r>
            <a:r>
              <a:rPr lang="fr-FR" sz="1100" dirty="0" err="1" smtClean="0">
                <a:latin typeface="Consolas"/>
                <a:cs typeface="Consolas"/>
              </a:rPr>
              <a:t>deleted</a:t>
            </a:r>
            <a:r>
              <a:rPr lang="fr-FR" sz="1100" dirty="0" smtClean="0">
                <a:latin typeface="Consolas"/>
                <a:cs typeface="Consolas"/>
              </a:rPr>
              <a:t> due to </a:t>
            </a:r>
            <a:r>
              <a:rPr lang="fr-FR" sz="1100" dirty="0" err="1" smtClean="0">
                <a:latin typeface="Consolas"/>
                <a:cs typeface="Consolas"/>
              </a:rPr>
              <a:t>missingness</a:t>
            </a:r>
            <a:r>
              <a:rPr lang="fr-FR" sz="1100" dirty="0" smtClean="0">
                <a:latin typeface="Consolas"/>
                <a:cs typeface="Consolas"/>
              </a:rPr>
              <a:t>)</a:t>
            </a:r>
          </a:p>
          <a:p>
            <a:r>
              <a:rPr lang="fr-FR" sz="1100" dirty="0" smtClean="0">
                <a:latin typeface="Consolas"/>
                <a:cs typeface="Consolas"/>
              </a:rPr>
              <a:t>Multiple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0.09298,	</a:t>
            </a:r>
            <a:r>
              <a:rPr lang="fr-FR" sz="1100" dirty="0" err="1" smtClean="0">
                <a:latin typeface="Consolas"/>
                <a:cs typeface="Consolas"/>
              </a:rPr>
              <a:t>Adjusted</a:t>
            </a:r>
            <a:r>
              <a:rPr lang="fr-FR" sz="1100" dirty="0" smtClean="0">
                <a:latin typeface="Consolas"/>
                <a:cs typeface="Consolas"/>
              </a:rPr>
              <a:t>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0.0562 </a:t>
            </a:r>
          </a:p>
          <a:p>
            <a:r>
              <a:rPr lang="fr-FR" sz="1100" dirty="0" smtClean="0">
                <a:latin typeface="Consolas"/>
                <a:cs typeface="Consolas"/>
              </a:rPr>
              <a:t>F-</a:t>
            </a:r>
            <a:r>
              <a:rPr lang="fr-FR" sz="1100" dirty="0" err="1" smtClean="0">
                <a:latin typeface="Consolas"/>
                <a:cs typeface="Consolas"/>
              </a:rPr>
              <a:t>statistic</a:t>
            </a:r>
            <a:r>
              <a:rPr lang="fr-FR" sz="1100" dirty="0" smtClean="0">
                <a:latin typeface="Consolas"/>
                <a:cs typeface="Consolas"/>
              </a:rPr>
              <a:t>: 2.528 on 3 and 74 DF,  p-value: 0.06379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76" y="855880"/>
            <a:ext cx="7382855" cy="40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9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</a:t>
            </a:r>
            <a:r>
              <a:rPr lang="en-US" dirty="0" smtClean="0"/>
              <a:t>) + missing IMS/EMS subs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79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predicting </a:t>
            </a:r>
            <a:r>
              <a:rPr lang="en-US" dirty="0" err="1" smtClean="0"/>
              <a:t>AResid</a:t>
            </a:r>
            <a:r>
              <a:rPr lang="en-US" dirty="0" smtClean="0"/>
              <a:t> (standardized estimate) just in observer present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26520" y="4912392"/>
            <a:ext cx="458705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-1.3674     0.9695  -1.410   0.1628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IMS           0.1881     0.1297   1.450   0.1516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TaskWIT</a:t>
            </a:r>
            <a:r>
              <a:rPr lang="en-US" sz="1100" dirty="0" smtClean="0">
                <a:latin typeface="Consolas"/>
                <a:cs typeface="Consolas"/>
              </a:rPr>
              <a:t>       2.8494     1.3710   2.078   0.0413 *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IMS:TaskWIT</a:t>
            </a:r>
            <a:r>
              <a:rPr lang="en-US" sz="1100" dirty="0" smtClean="0">
                <a:latin typeface="Consolas"/>
                <a:cs typeface="Consolas"/>
              </a:rPr>
              <a:t>  -0.4146     0.1834  -2.260  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cs typeface="Consolas"/>
              </a:rPr>
              <a:t>0.0269</a:t>
            </a:r>
            <a:r>
              <a:rPr lang="en-US" sz="1100" dirty="0" smtClean="0">
                <a:latin typeface="Consolas"/>
                <a:cs typeface="Consolas"/>
              </a:rPr>
              <a:t> *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0.9916 on 70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(16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0.0783,	Adjusted R-squared:  0.0388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1.982 on 3 and 70 DF,  p-value: 0.1245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97" y="748082"/>
            <a:ext cx="5208231" cy="41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2214" y="2255335"/>
            <a:ext cx="452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Performance Bias is DV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133560" y="4059604"/>
            <a:ext cx="4374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bias =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errors|incongruent</a:t>
            </a:r>
            <a:r>
              <a:rPr lang="en-US" dirty="0" smtClean="0"/>
              <a:t>) – P(</a:t>
            </a:r>
            <a:r>
              <a:rPr lang="en-US" dirty="0" err="1" smtClean="0"/>
              <a:t>errors|congruent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ANOVAanalyses.R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7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97900"/>
            <a:ext cx="4760575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        0.183828   0.098880   1.859    0.067 .</a:t>
            </a:r>
          </a:p>
          <a:p>
            <a:r>
              <a:rPr lang="en-US" sz="1100" dirty="0" smtClean="0">
                <a:latin typeface="Consolas"/>
                <a:cs typeface="Consolas"/>
              </a:rPr>
              <a:t>IMS                 -0.013885   0.012729  -1.091    0.279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ObserverPresent</a:t>
            </a:r>
            <a:r>
              <a:rPr lang="en-US" sz="1100" dirty="0" smtClean="0">
                <a:latin typeface="Consolas"/>
                <a:cs typeface="Consolas"/>
              </a:rPr>
              <a:t>     -0.043008   0.166092  -0.259    0.796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IMS:ObserverPresent</a:t>
            </a:r>
            <a:r>
              <a:rPr lang="en-US" sz="1100" dirty="0" smtClean="0">
                <a:latin typeface="Consolas"/>
                <a:cs typeface="Consolas"/>
              </a:rPr>
              <a:t>  0.009521   0.021928   0.434    0.665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0.1365 on 74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(12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0.02886,	Adjusted R-squared:  -0.01051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0.7331 on 3 and 74 DF,  p-value: 0.5355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995" y="378750"/>
            <a:ext cx="527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bias 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AP</a:t>
            </a:r>
            <a:r>
              <a:rPr lang="en-US" dirty="0" smtClean="0"/>
              <a:t>, separated by observer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10" y="748082"/>
            <a:ext cx="5402952" cy="42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5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97900"/>
            <a:ext cx="4760575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        0.078581   0.087711   0.896    0.373</a:t>
            </a:r>
          </a:p>
          <a:p>
            <a:r>
              <a:rPr lang="en-US" sz="1100" dirty="0" smtClean="0">
                <a:latin typeface="Consolas"/>
                <a:cs typeface="Consolas"/>
              </a:rPr>
              <a:t>IMS                  0.006086   0.011291   0.539    0.591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ObserverPresent</a:t>
            </a:r>
            <a:r>
              <a:rPr lang="en-US" sz="1100" dirty="0" smtClean="0">
                <a:latin typeface="Consolas"/>
                <a:cs typeface="Consolas"/>
              </a:rPr>
              <a:t>      0.029597   0.147331   0.201    0.841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IMS:ObserverPresent</a:t>
            </a:r>
            <a:r>
              <a:rPr lang="en-US" sz="1100" dirty="0" smtClean="0">
                <a:latin typeface="Consolas"/>
                <a:cs typeface="Consolas"/>
              </a:rPr>
              <a:t> -0.006745   0.019451  -0.347    0.730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0.1211 on 74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(12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0.01203,	Adjusted R-squared:  -0.02802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0.3004 on 3 and 74 DF,  p-value: 0.825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995" y="378750"/>
            <a:ext cx="540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bias on </a:t>
            </a:r>
            <a:r>
              <a:rPr lang="en-US" dirty="0" smtClean="0">
                <a:solidFill>
                  <a:srgbClr val="E46C0A"/>
                </a:solidFill>
              </a:rPr>
              <a:t>IMS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WIT</a:t>
            </a:r>
            <a:r>
              <a:rPr lang="en-US" dirty="0" smtClean="0"/>
              <a:t>, separated by observer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71" y="748082"/>
            <a:ext cx="5280869" cy="41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3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33" y="748082"/>
            <a:ext cx="5747603" cy="4531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97900"/>
            <a:ext cx="4819724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        0.097440   0.062652   1.555    0.124</a:t>
            </a:r>
          </a:p>
          <a:p>
            <a:r>
              <a:rPr lang="en-US" sz="1100" dirty="0" smtClean="0">
                <a:latin typeface="Consolas"/>
                <a:cs typeface="Consolas"/>
              </a:rPr>
              <a:t>EMS                 -0.003889   0.012105  -0.321    0.749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ObserverPresent</a:t>
            </a:r>
            <a:r>
              <a:rPr lang="en-US" sz="1100" dirty="0" smtClean="0">
                <a:latin typeface="Consolas"/>
                <a:cs typeface="Consolas"/>
              </a:rPr>
              <a:t>     -0.057886   0.088159  -0.657    0.513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EMS:ObserverPresent</a:t>
            </a:r>
            <a:r>
              <a:rPr lang="en-US" sz="1100" dirty="0" smtClean="0">
                <a:latin typeface="Consolas"/>
                <a:cs typeface="Consolas"/>
              </a:rPr>
              <a:t>  0.018469   0.017186   1.075    0.286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0.1362 on 74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(12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0.03249,	Adjusted R-squared:  -0.006737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0.8283 on 3 and 74 DF,  p-value: 0.4825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995" y="378750"/>
            <a:ext cx="533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bias 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EMS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AP</a:t>
            </a:r>
            <a:r>
              <a:rPr lang="en-US" dirty="0" smtClean="0"/>
              <a:t>, separated by observer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8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47" y="748082"/>
            <a:ext cx="5464974" cy="4308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97900"/>
            <a:ext cx="491673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       -0.060532   0.050561  -1.197 0.235043 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EMS                  0.038058   0.009768   3.896 0.000213 ***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ObserverPresent</a:t>
            </a:r>
            <a:r>
              <a:rPr lang="en-US" sz="1100" dirty="0" smtClean="0">
                <a:latin typeface="Consolas"/>
                <a:cs typeface="Consolas"/>
              </a:rPr>
              <a:t>      0.119181   0.071145   1.675 0.098119 .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EMS:ObserverPresent</a:t>
            </a:r>
            <a:r>
              <a:rPr lang="en-US" sz="1100" dirty="0" smtClean="0">
                <a:latin typeface="Consolas"/>
                <a:cs typeface="Consolas"/>
              </a:rPr>
              <a:t> -0.028634   0.013869  -2.065 0.042468 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0.11 on 74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(12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0.1853,	Adjusted R-squared:  0.1523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5.611 on 3 and 74 DF,  p-value: 0.001602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995" y="37875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bias on </a:t>
            </a:r>
            <a:r>
              <a:rPr lang="en-US" dirty="0" smtClean="0">
                <a:solidFill>
                  <a:srgbClr val="953735"/>
                </a:solidFill>
              </a:rPr>
              <a:t>EMS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WIT</a:t>
            </a:r>
            <a:r>
              <a:rPr lang="en-US" dirty="0" smtClean="0"/>
              <a:t>, separated by observer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(just for relevant task)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8105" y="742623"/>
            <a:ext cx="43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5816" y="6657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1555"/>
            <a:ext cx="4891176" cy="3763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31" y="1521555"/>
            <a:ext cx="4791454" cy="3686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91" y="5444903"/>
            <a:ext cx="336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effect of Estimate ( p = .005)</a:t>
            </a:r>
          </a:p>
          <a:p>
            <a:r>
              <a:rPr lang="en-US" dirty="0" smtClean="0"/>
              <a:t>White C &gt; Black C (p &lt; .001)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8532" y="5444903"/>
            <a:ext cx="3367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effect of Estimate ( p &lt; .001)</a:t>
            </a:r>
          </a:p>
          <a:p>
            <a:r>
              <a:rPr lang="en-US" dirty="0" smtClean="0"/>
              <a:t>Black A &gt; White A (p = .02)</a:t>
            </a:r>
          </a:p>
          <a:p>
            <a:r>
              <a:rPr lang="en-US" dirty="0" smtClean="0"/>
              <a:t>Black C &gt; White C (p = .056)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1119" y="1282633"/>
            <a:ext cx="1659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1119" y="1282633"/>
            <a:ext cx="0" cy="526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0806" y="1258234"/>
            <a:ext cx="0" cy="665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8549" y="927289"/>
            <a:ext cx="81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= .02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52122" y="1428517"/>
            <a:ext cx="0" cy="7915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45362" y="1428517"/>
            <a:ext cx="0" cy="5277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52122" y="1428517"/>
            <a:ext cx="15932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39325" y="1026463"/>
            <a:ext cx="96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9E08"/>
                </a:solidFill>
              </a:rPr>
              <a:t>p</a:t>
            </a:r>
            <a:r>
              <a:rPr lang="en-US" dirty="0" smtClean="0">
                <a:solidFill>
                  <a:srgbClr val="FF9E08"/>
                </a:solidFill>
              </a:rPr>
              <a:t> &lt; .001</a:t>
            </a:r>
            <a:endParaRPr lang="en-US" dirty="0">
              <a:solidFill>
                <a:srgbClr val="FF9E08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277597" y="1475711"/>
            <a:ext cx="0" cy="2454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70837" y="1475710"/>
            <a:ext cx="0" cy="448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77597" y="1475710"/>
            <a:ext cx="15932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28528" y="935171"/>
            <a:ext cx="96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9E08"/>
                </a:solidFill>
              </a:rPr>
              <a:t>p</a:t>
            </a:r>
            <a:r>
              <a:rPr lang="en-US" dirty="0" smtClean="0">
                <a:solidFill>
                  <a:srgbClr val="FF9E08"/>
                </a:solidFill>
              </a:rPr>
              <a:t> = .056</a:t>
            </a:r>
            <a:endParaRPr lang="en-US" dirty="0">
              <a:solidFill>
                <a:srgbClr val="FF9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1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2214" y="2255335"/>
            <a:ext cx="438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Black_A</a:t>
            </a:r>
            <a:r>
              <a:rPr lang="en-US" sz="3600" dirty="0" smtClean="0"/>
              <a:t>, </a:t>
            </a:r>
            <a:r>
              <a:rPr lang="en-US" sz="3600" dirty="0" err="1" smtClean="0"/>
              <a:t>Black_C</a:t>
            </a:r>
            <a:r>
              <a:rPr lang="en-US" sz="3600" dirty="0" smtClean="0"/>
              <a:t> is DV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157299" y="4166435"/>
            <a:ext cx="189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PDPanalyses2.R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5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589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predicting </a:t>
            </a:r>
            <a:r>
              <a:rPr lang="en-US" dirty="0" err="1" smtClean="0"/>
              <a:t>Black_A</a:t>
            </a:r>
            <a:r>
              <a:rPr lang="en-US" dirty="0" smtClean="0"/>
              <a:t>/</a:t>
            </a:r>
            <a:r>
              <a:rPr lang="en-US" dirty="0" err="1" smtClean="0"/>
              <a:t>Black_C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8000"/>
                </a:solidFill>
              </a:rPr>
              <a:t>AP</a:t>
            </a:r>
            <a:r>
              <a:rPr lang="en-US" dirty="0" smtClean="0"/>
              <a:t>, </a:t>
            </a:r>
            <a:r>
              <a:rPr lang="en-US" dirty="0" smtClean="0"/>
              <a:t>separated by observer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8978" y="4783515"/>
            <a:ext cx="5148365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fr-FR" sz="1100" dirty="0" smtClean="0">
                <a:latin typeface="Consolas"/>
                <a:cs typeface="Consolas"/>
              </a:rPr>
              <a:t>                        </a:t>
            </a:r>
            <a:r>
              <a:rPr lang="fr-FR" sz="1100" dirty="0" err="1" smtClean="0">
                <a:latin typeface="Consolas"/>
                <a:cs typeface="Consolas"/>
              </a:rPr>
              <a:t>Estimate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Std</a:t>
            </a:r>
            <a:r>
              <a:rPr lang="fr-FR" sz="1100" dirty="0" smtClean="0">
                <a:latin typeface="Consolas"/>
                <a:cs typeface="Consolas"/>
              </a:rPr>
              <a:t>.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 value Pr(&gt;|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|)    </a:t>
            </a:r>
          </a:p>
          <a:p>
            <a:r>
              <a:rPr lang="fr-FR" sz="1100" dirty="0" smtClean="0">
                <a:latin typeface="Consolas"/>
                <a:cs typeface="Consolas"/>
              </a:rPr>
              <a:t>(</a:t>
            </a:r>
            <a:r>
              <a:rPr lang="fr-FR" sz="1100" dirty="0" err="1" smtClean="0">
                <a:latin typeface="Consolas"/>
                <a:cs typeface="Consolas"/>
              </a:rPr>
              <a:t>Intercept</a:t>
            </a:r>
            <a:r>
              <a:rPr lang="fr-FR" sz="1100" dirty="0" smtClean="0">
                <a:latin typeface="Consolas"/>
                <a:cs typeface="Consolas"/>
              </a:rPr>
              <a:t>)               7.9316     0.7429  10.677   &lt;2e-16 ***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Black_A</a:t>
            </a:r>
            <a:r>
              <a:rPr lang="fr-FR" sz="1100" dirty="0" smtClean="0">
                <a:latin typeface="Consolas"/>
                <a:cs typeface="Consolas"/>
              </a:rPr>
              <a:t>                  -0.7947     1.6369  -0.485    0.629  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ObserverPresent</a:t>
            </a:r>
            <a:r>
              <a:rPr lang="fr-FR" sz="1100" dirty="0" smtClean="0">
                <a:latin typeface="Consolas"/>
                <a:cs typeface="Consolas"/>
              </a:rPr>
              <a:t>          -1.9739     1.1011  -1.793    0.077 .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Black_A:ObserverPresent</a:t>
            </a:r>
            <a:r>
              <a:rPr lang="fr-FR" sz="1100" dirty="0" smtClean="0">
                <a:latin typeface="Consolas"/>
                <a:cs typeface="Consolas"/>
              </a:rPr>
              <a:t>   3.7802     2.4351   1.552    0.125</a:t>
            </a:r>
          </a:p>
          <a:p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err="1" smtClean="0">
                <a:latin typeface="Consolas"/>
                <a:cs typeface="Consolas"/>
              </a:rPr>
              <a:t>Residual</a:t>
            </a:r>
            <a:r>
              <a:rPr lang="fr-FR" sz="1100" dirty="0" smtClean="0">
                <a:latin typeface="Consolas"/>
                <a:cs typeface="Consolas"/>
              </a:rPr>
              <a:t> standard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: 1.589 on 77 </a:t>
            </a:r>
            <a:r>
              <a:rPr lang="fr-FR" sz="1100" dirty="0" err="1" smtClean="0">
                <a:latin typeface="Consolas"/>
                <a:cs typeface="Consolas"/>
              </a:rPr>
              <a:t>degrees</a:t>
            </a:r>
            <a:r>
              <a:rPr lang="fr-FR" sz="1100" dirty="0" smtClean="0">
                <a:latin typeface="Consolas"/>
                <a:cs typeface="Consolas"/>
              </a:rPr>
              <a:t> of </a:t>
            </a:r>
            <a:r>
              <a:rPr lang="fr-FR" sz="1100" dirty="0" err="1" smtClean="0">
                <a:latin typeface="Consolas"/>
                <a:cs typeface="Consolas"/>
              </a:rPr>
              <a:t>freedom</a:t>
            </a:r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smtClean="0">
                <a:latin typeface="Consolas"/>
                <a:cs typeface="Consolas"/>
              </a:rPr>
              <a:t>  (12 observations </a:t>
            </a:r>
            <a:r>
              <a:rPr lang="fr-FR" sz="1100" dirty="0" err="1" smtClean="0">
                <a:latin typeface="Consolas"/>
                <a:cs typeface="Consolas"/>
              </a:rPr>
              <a:t>deleted</a:t>
            </a:r>
            <a:r>
              <a:rPr lang="fr-FR" sz="1100" dirty="0" smtClean="0">
                <a:latin typeface="Consolas"/>
                <a:cs typeface="Consolas"/>
              </a:rPr>
              <a:t> due to </a:t>
            </a:r>
            <a:r>
              <a:rPr lang="fr-FR" sz="1100" dirty="0" err="1" smtClean="0">
                <a:latin typeface="Consolas"/>
                <a:cs typeface="Consolas"/>
              </a:rPr>
              <a:t>missingness</a:t>
            </a:r>
            <a:r>
              <a:rPr lang="fr-FR" sz="1100" dirty="0" smtClean="0">
                <a:latin typeface="Consolas"/>
                <a:cs typeface="Consolas"/>
              </a:rPr>
              <a:t>)</a:t>
            </a:r>
          </a:p>
          <a:p>
            <a:r>
              <a:rPr lang="fr-FR" sz="1100" dirty="0" smtClean="0">
                <a:latin typeface="Consolas"/>
                <a:cs typeface="Consolas"/>
              </a:rPr>
              <a:t>Multiple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0.04931,	</a:t>
            </a:r>
            <a:r>
              <a:rPr lang="fr-FR" sz="1100" dirty="0" err="1" smtClean="0">
                <a:latin typeface="Consolas"/>
                <a:cs typeface="Consolas"/>
              </a:rPr>
              <a:t>Adjusted</a:t>
            </a:r>
            <a:r>
              <a:rPr lang="fr-FR" sz="1100" dirty="0" smtClean="0">
                <a:latin typeface="Consolas"/>
                <a:cs typeface="Consolas"/>
              </a:rPr>
              <a:t>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0.01227 </a:t>
            </a:r>
          </a:p>
          <a:p>
            <a:r>
              <a:rPr lang="fr-FR" sz="1100" dirty="0" smtClean="0">
                <a:latin typeface="Consolas"/>
                <a:cs typeface="Consolas"/>
              </a:rPr>
              <a:t>F-</a:t>
            </a:r>
            <a:r>
              <a:rPr lang="fr-FR" sz="1100" dirty="0" err="1" smtClean="0">
                <a:latin typeface="Consolas"/>
                <a:cs typeface="Consolas"/>
              </a:rPr>
              <a:t>statistic</a:t>
            </a:r>
            <a:r>
              <a:rPr lang="fr-FR" sz="1100" dirty="0" smtClean="0">
                <a:latin typeface="Consolas"/>
                <a:cs typeface="Consolas"/>
              </a:rPr>
              <a:t>: 1.331 on 3 and 77 DF,  p-value: 0.2704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38664"/>
            <a:ext cx="5032687" cy="396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862" y="738664"/>
            <a:ext cx="5037138" cy="39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0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602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predicting </a:t>
            </a:r>
            <a:r>
              <a:rPr lang="en-US" dirty="0" err="1" smtClean="0"/>
              <a:t>Black_A</a:t>
            </a:r>
            <a:r>
              <a:rPr lang="en-US" dirty="0" smtClean="0"/>
              <a:t>/</a:t>
            </a:r>
            <a:r>
              <a:rPr lang="en-US" dirty="0" err="1" smtClean="0"/>
              <a:t>Black_C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8000"/>
                </a:solidFill>
              </a:rPr>
              <a:t>WIT</a:t>
            </a:r>
            <a:r>
              <a:rPr lang="en-US" dirty="0" smtClean="0"/>
              <a:t>, </a:t>
            </a:r>
            <a:r>
              <a:rPr lang="en-US" dirty="0" smtClean="0"/>
              <a:t>separated by observer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8978" y="4783515"/>
            <a:ext cx="5148365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fr-FR" sz="1100" dirty="0" smtClean="0">
                <a:latin typeface="Consolas"/>
                <a:cs typeface="Consolas"/>
              </a:rPr>
              <a:t>                        </a:t>
            </a:r>
            <a:r>
              <a:rPr lang="fr-FR" sz="1100" dirty="0" err="1" smtClean="0">
                <a:latin typeface="Consolas"/>
                <a:cs typeface="Consolas"/>
              </a:rPr>
              <a:t>Estimate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Std</a:t>
            </a:r>
            <a:r>
              <a:rPr lang="fr-FR" sz="1100" dirty="0" smtClean="0">
                <a:latin typeface="Consolas"/>
                <a:cs typeface="Consolas"/>
              </a:rPr>
              <a:t>.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 value Pr(&gt;|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|)    </a:t>
            </a:r>
          </a:p>
          <a:p>
            <a:r>
              <a:rPr lang="fr-FR" sz="1100" dirty="0" smtClean="0">
                <a:latin typeface="Consolas"/>
                <a:cs typeface="Consolas"/>
              </a:rPr>
              <a:t>(</a:t>
            </a:r>
            <a:r>
              <a:rPr lang="fr-FR" sz="1100" dirty="0" err="1" smtClean="0">
                <a:latin typeface="Consolas"/>
                <a:cs typeface="Consolas"/>
              </a:rPr>
              <a:t>Intercept</a:t>
            </a:r>
            <a:r>
              <a:rPr lang="fr-FR" sz="1100" dirty="0" smtClean="0">
                <a:latin typeface="Consolas"/>
                <a:cs typeface="Consolas"/>
              </a:rPr>
              <a:t>)               6.4082     0.7498   8.546 9.88e-13 ***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Black_A</a:t>
            </a:r>
            <a:r>
              <a:rPr lang="fr-FR" sz="1100" dirty="0" smtClean="0">
                <a:latin typeface="Consolas"/>
                <a:cs typeface="Consolas"/>
              </a:rPr>
              <a:t>                   2.0757     1.3441   1.544   0.1267  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ObserverPresent</a:t>
            </a:r>
            <a:r>
              <a:rPr lang="fr-FR" sz="1100" dirty="0" smtClean="0">
                <a:latin typeface="Consolas"/>
                <a:cs typeface="Consolas"/>
              </a:rPr>
              <a:t>           1.9998     1.0868   1.840   0.0697 .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Black_A:ObserverPresent</a:t>
            </a:r>
            <a:r>
              <a:rPr lang="fr-FR" sz="1100" dirty="0" smtClean="0">
                <a:latin typeface="Consolas"/>
                <a:cs typeface="Consolas"/>
              </a:rPr>
              <a:t>  -4.3192     2.0988  -2.058   0.0430 *  </a:t>
            </a:r>
          </a:p>
          <a:p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err="1" smtClean="0">
                <a:latin typeface="Consolas"/>
                <a:cs typeface="Consolas"/>
              </a:rPr>
              <a:t>Residual</a:t>
            </a:r>
            <a:r>
              <a:rPr lang="fr-FR" sz="1100" dirty="0" smtClean="0">
                <a:latin typeface="Consolas"/>
                <a:cs typeface="Consolas"/>
              </a:rPr>
              <a:t> standard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: 1.491 on 76 </a:t>
            </a:r>
            <a:r>
              <a:rPr lang="fr-FR" sz="1100" dirty="0" err="1" smtClean="0">
                <a:latin typeface="Consolas"/>
                <a:cs typeface="Consolas"/>
              </a:rPr>
              <a:t>degrees</a:t>
            </a:r>
            <a:r>
              <a:rPr lang="fr-FR" sz="1100" dirty="0" smtClean="0">
                <a:latin typeface="Consolas"/>
                <a:cs typeface="Consolas"/>
              </a:rPr>
              <a:t> of </a:t>
            </a:r>
            <a:r>
              <a:rPr lang="fr-FR" sz="1100" dirty="0" err="1" smtClean="0">
                <a:latin typeface="Consolas"/>
                <a:cs typeface="Consolas"/>
              </a:rPr>
              <a:t>freedom</a:t>
            </a:r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smtClean="0">
                <a:latin typeface="Consolas"/>
                <a:cs typeface="Consolas"/>
              </a:rPr>
              <a:t>  (12 observations </a:t>
            </a:r>
            <a:r>
              <a:rPr lang="fr-FR" sz="1100" dirty="0" err="1" smtClean="0">
                <a:latin typeface="Consolas"/>
                <a:cs typeface="Consolas"/>
              </a:rPr>
              <a:t>deleted</a:t>
            </a:r>
            <a:r>
              <a:rPr lang="fr-FR" sz="1100" dirty="0" smtClean="0">
                <a:latin typeface="Consolas"/>
                <a:cs typeface="Consolas"/>
              </a:rPr>
              <a:t> due to </a:t>
            </a:r>
            <a:r>
              <a:rPr lang="fr-FR" sz="1100" dirty="0" err="1" smtClean="0">
                <a:latin typeface="Consolas"/>
                <a:cs typeface="Consolas"/>
              </a:rPr>
              <a:t>missingness</a:t>
            </a:r>
            <a:r>
              <a:rPr lang="fr-FR" sz="1100" dirty="0" smtClean="0">
                <a:latin typeface="Consolas"/>
                <a:cs typeface="Consolas"/>
              </a:rPr>
              <a:t>)</a:t>
            </a:r>
          </a:p>
          <a:p>
            <a:r>
              <a:rPr lang="fr-FR" sz="1100" dirty="0" smtClean="0">
                <a:latin typeface="Consolas"/>
                <a:cs typeface="Consolas"/>
              </a:rPr>
              <a:t>Multiple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0.05599,	</a:t>
            </a:r>
            <a:r>
              <a:rPr lang="fr-FR" sz="1100" dirty="0" err="1" smtClean="0">
                <a:latin typeface="Consolas"/>
                <a:cs typeface="Consolas"/>
              </a:rPr>
              <a:t>Adjusted</a:t>
            </a:r>
            <a:r>
              <a:rPr lang="fr-FR" sz="1100" dirty="0" smtClean="0">
                <a:latin typeface="Consolas"/>
                <a:cs typeface="Consolas"/>
              </a:rPr>
              <a:t>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0.01873 </a:t>
            </a:r>
          </a:p>
          <a:p>
            <a:r>
              <a:rPr lang="fr-FR" sz="1100" dirty="0" smtClean="0">
                <a:latin typeface="Consolas"/>
                <a:cs typeface="Consolas"/>
              </a:rPr>
              <a:t>F-</a:t>
            </a:r>
            <a:r>
              <a:rPr lang="fr-FR" sz="1100" dirty="0" err="1" smtClean="0">
                <a:latin typeface="Consolas"/>
                <a:cs typeface="Consolas"/>
              </a:rPr>
              <a:t>statistic</a:t>
            </a:r>
            <a:r>
              <a:rPr lang="fr-FR" sz="1100" dirty="0" smtClean="0">
                <a:latin typeface="Consolas"/>
                <a:cs typeface="Consolas"/>
              </a:rPr>
              <a:t>: 1.503 on 3 and 76 DF,  p-value: 0.2207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" y="738664"/>
            <a:ext cx="5055030" cy="3985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53" y="738664"/>
            <a:ext cx="5060877" cy="39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589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MS </a:t>
            </a:r>
            <a:r>
              <a:rPr lang="en-US" dirty="0" smtClean="0"/>
              <a:t>predicting </a:t>
            </a:r>
            <a:r>
              <a:rPr lang="en-US" dirty="0" err="1" smtClean="0"/>
              <a:t>Black_A</a:t>
            </a:r>
            <a:r>
              <a:rPr lang="en-US" dirty="0" smtClean="0"/>
              <a:t>/</a:t>
            </a:r>
            <a:r>
              <a:rPr lang="en-US" dirty="0" err="1" smtClean="0"/>
              <a:t>Black_C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8000"/>
                </a:solidFill>
              </a:rPr>
              <a:t>AP</a:t>
            </a:r>
            <a:r>
              <a:rPr lang="en-US" dirty="0" smtClean="0"/>
              <a:t>, </a:t>
            </a:r>
            <a:r>
              <a:rPr lang="en-US" dirty="0" smtClean="0"/>
              <a:t>separated by observer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8978" y="4783515"/>
            <a:ext cx="5148365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fr-FR" sz="1100" dirty="0" smtClean="0">
                <a:latin typeface="Consolas"/>
                <a:cs typeface="Consolas"/>
              </a:rPr>
              <a:t>                        </a:t>
            </a:r>
            <a:r>
              <a:rPr lang="fr-FR" sz="1100" dirty="0" err="1" smtClean="0">
                <a:latin typeface="Consolas"/>
                <a:cs typeface="Consolas"/>
              </a:rPr>
              <a:t>Estimate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Std</a:t>
            </a:r>
            <a:r>
              <a:rPr lang="fr-FR" sz="1100" dirty="0" smtClean="0">
                <a:latin typeface="Consolas"/>
                <a:cs typeface="Consolas"/>
              </a:rPr>
              <a:t>.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 value Pr(&gt;|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|)    </a:t>
            </a:r>
          </a:p>
          <a:p>
            <a:r>
              <a:rPr lang="fr-FR" sz="1100" dirty="0" smtClean="0">
                <a:latin typeface="Consolas"/>
                <a:cs typeface="Consolas"/>
              </a:rPr>
              <a:t>(</a:t>
            </a:r>
            <a:r>
              <a:rPr lang="fr-FR" sz="1100" dirty="0" err="1" smtClean="0">
                <a:latin typeface="Consolas"/>
                <a:cs typeface="Consolas"/>
              </a:rPr>
              <a:t>Intercept</a:t>
            </a:r>
            <a:r>
              <a:rPr lang="fr-FR" sz="1100" dirty="0" smtClean="0">
                <a:latin typeface="Consolas"/>
                <a:cs typeface="Consolas"/>
              </a:rPr>
              <a:t>)               5.0902     0.8416   6.048 4.93e-08 ***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Black_A</a:t>
            </a:r>
            <a:r>
              <a:rPr lang="fr-FR" sz="1100" dirty="0" smtClean="0">
                <a:latin typeface="Consolas"/>
                <a:cs typeface="Consolas"/>
              </a:rPr>
              <a:t>                  -0.3728     1.8544  -0.201    0.841  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ObserverPresent</a:t>
            </a:r>
            <a:r>
              <a:rPr lang="fr-FR" sz="1100" dirty="0" smtClean="0">
                <a:latin typeface="Consolas"/>
                <a:cs typeface="Consolas"/>
              </a:rPr>
              <a:t>          -2.0657     1.2474  -1.656    0.102  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Black_A:ObserverPresent</a:t>
            </a:r>
            <a:r>
              <a:rPr lang="fr-FR" sz="1100" dirty="0" smtClean="0">
                <a:latin typeface="Consolas"/>
                <a:cs typeface="Consolas"/>
              </a:rPr>
              <a:t>   4.2548     2.7588   1.542    0.127    </a:t>
            </a:r>
          </a:p>
          <a:p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err="1" smtClean="0">
                <a:latin typeface="Consolas"/>
                <a:cs typeface="Consolas"/>
              </a:rPr>
              <a:t>Residual</a:t>
            </a:r>
            <a:r>
              <a:rPr lang="fr-FR" sz="1100" dirty="0" smtClean="0">
                <a:latin typeface="Consolas"/>
                <a:cs typeface="Consolas"/>
              </a:rPr>
              <a:t> standard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: 1.8 on 77 </a:t>
            </a:r>
            <a:r>
              <a:rPr lang="fr-FR" sz="1100" dirty="0" err="1" smtClean="0">
                <a:latin typeface="Consolas"/>
                <a:cs typeface="Consolas"/>
              </a:rPr>
              <a:t>degrees</a:t>
            </a:r>
            <a:r>
              <a:rPr lang="fr-FR" sz="1100" dirty="0" smtClean="0">
                <a:latin typeface="Consolas"/>
                <a:cs typeface="Consolas"/>
              </a:rPr>
              <a:t> of </a:t>
            </a:r>
            <a:r>
              <a:rPr lang="fr-FR" sz="1100" dirty="0" err="1" smtClean="0">
                <a:latin typeface="Consolas"/>
                <a:cs typeface="Consolas"/>
              </a:rPr>
              <a:t>freedom</a:t>
            </a:r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smtClean="0">
                <a:latin typeface="Consolas"/>
                <a:cs typeface="Consolas"/>
              </a:rPr>
              <a:t>  (12 observations </a:t>
            </a:r>
            <a:r>
              <a:rPr lang="fr-FR" sz="1100" dirty="0" err="1" smtClean="0">
                <a:latin typeface="Consolas"/>
                <a:cs typeface="Consolas"/>
              </a:rPr>
              <a:t>deleted</a:t>
            </a:r>
            <a:r>
              <a:rPr lang="fr-FR" sz="1100" dirty="0" smtClean="0">
                <a:latin typeface="Consolas"/>
                <a:cs typeface="Consolas"/>
              </a:rPr>
              <a:t> due to </a:t>
            </a:r>
            <a:r>
              <a:rPr lang="fr-FR" sz="1100" dirty="0" err="1" smtClean="0">
                <a:latin typeface="Consolas"/>
                <a:cs typeface="Consolas"/>
              </a:rPr>
              <a:t>missingness</a:t>
            </a:r>
            <a:r>
              <a:rPr lang="fr-FR" sz="1100" dirty="0" smtClean="0">
                <a:latin typeface="Consolas"/>
                <a:cs typeface="Consolas"/>
              </a:rPr>
              <a:t>)</a:t>
            </a:r>
          </a:p>
          <a:p>
            <a:r>
              <a:rPr lang="fr-FR" sz="1100" dirty="0" smtClean="0">
                <a:latin typeface="Consolas"/>
                <a:cs typeface="Consolas"/>
              </a:rPr>
              <a:t>Multiple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0.04973,	</a:t>
            </a:r>
            <a:r>
              <a:rPr lang="fr-FR" sz="1100" dirty="0" err="1" smtClean="0">
                <a:latin typeface="Consolas"/>
                <a:cs typeface="Consolas"/>
              </a:rPr>
              <a:t>Adjusted</a:t>
            </a:r>
            <a:r>
              <a:rPr lang="fr-FR" sz="1100" dirty="0" smtClean="0">
                <a:latin typeface="Consolas"/>
                <a:cs typeface="Consolas"/>
              </a:rPr>
              <a:t>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0.01271 </a:t>
            </a:r>
          </a:p>
          <a:p>
            <a:r>
              <a:rPr lang="fr-FR" sz="1100" dirty="0" smtClean="0">
                <a:latin typeface="Consolas"/>
                <a:cs typeface="Consolas"/>
              </a:rPr>
              <a:t>F-</a:t>
            </a:r>
            <a:r>
              <a:rPr lang="fr-FR" sz="1100" dirty="0" err="1" smtClean="0">
                <a:latin typeface="Consolas"/>
                <a:cs typeface="Consolas"/>
              </a:rPr>
              <a:t>statistic</a:t>
            </a:r>
            <a:r>
              <a:rPr lang="fr-FR" sz="1100" dirty="0" smtClean="0">
                <a:latin typeface="Consolas"/>
                <a:cs typeface="Consolas"/>
              </a:rPr>
              <a:t>: 1.343 on 3 and 77 DF,  p-value: 0.2666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8664"/>
            <a:ext cx="5037138" cy="3971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862" y="738664"/>
            <a:ext cx="5037138" cy="39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6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602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predicting </a:t>
            </a:r>
            <a:r>
              <a:rPr lang="en-US" dirty="0" err="1" smtClean="0"/>
              <a:t>Black_A</a:t>
            </a:r>
            <a:r>
              <a:rPr lang="en-US" dirty="0" smtClean="0"/>
              <a:t>/</a:t>
            </a:r>
            <a:r>
              <a:rPr lang="en-US" dirty="0" err="1" smtClean="0"/>
              <a:t>Black_C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8000"/>
                </a:solidFill>
              </a:rPr>
              <a:t>WIT</a:t>
            </a:r>
            <a:r>
              <a:rPr lang="en-US" dirty="0" smtClean="0"/>
              <a:t>, </a:t>
            </a:r>
            <a:r>
              <a:rPr lang="en-US" dirty="0" smtClean="0"/>
              <a:t>separated by observer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78" y="738664"/>
            <a:ext cx="5060877" cy="399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122" y="738664"/>
            <a:ext cx="5060877" cy="39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790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predicting </a:t>
            </a:r>
            <a:r>
              <a:rPr lang="en-US" dirty="0" err="1" smtClean="0"/>
              <a:t>Black_A</a:t>
            </a:r>
            <a:r>
              <a:rPr lang="en-US" dirty="0" smtClean="0"/>
              <a:t>/</a:t>
            </a:r>
            <a:r>
              <a:rPr lang="en-US" dirty="0" err="1" smtClean="0"/>
              <a:t>Black_C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8000"/>
                </a:solidFill>
              </a:rPr>
              <a:t>in both tasks</a:t>
            </a:r>
            <a:r>
              <a:rPr lang="en-US" dirty="0" smtClean="0"/>
              <a:t>, just in observer present condition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37" y="738664"/>
            <a:ext cx="5683263" cy="44807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8978" y="4783515"/>
            <a:ext cx="466460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0.29894    0.14250   2.098   0.0395 *</a:t>
            </a:r>
          </a:p>
          <a:p>
            <a:r>
              <a:rPr lang="en-US" sz="1100" dirty="0" smtClean="0">
                <a:latin typeface="Consolas"/>
                <a:cs typeface="Consolas"/>
              </a:rPr>
              <a:t>IMS          0.01836    0.01907   0.963   0.3390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TaskWIT</a:t>
            </a:r>
            <a:r>
              <a:rPr lang="en-US" sz="1100" dirty="0" smtClean="0">
                <a:latin typeface="Consolas"/>
                <a:cs typeface="Consolas"/>
              </a:rPr>
              <a:t>      0.40676    0.20153   2.018   0.0474 *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IMS:TaskWIT</a:t>
            </a:r>
            <a:r>
              <a:rPr lang="en-US" sz="1100" dirty="0" smtClean="0">
                <a:latin typeface="Consolas"/>
                <a:cs typeface="Consolas"/>
              </a:rPr>
              <a:t> -0.05120    0.02696  -1.899  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0.0617</a:t>
            </a:r>
            <a:r>
              <a:rPr lang="en-US" sz="1100" dirty="0" smtClean="0">
                <a:latin typeface="Consolas"/>
                <a:cs typeface="Consolas"/>
              </a:rPr>
              <a:t> .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0.1458 on 70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(16 observations deleted due to </a:t>
            </a:r>
            <a:r>
              <a:rPr lang="en-US" sz="1100" dirty="0" err="1" smtClean="0">
                <a:latin typeface="Consolas"/>
                <a:cs typeface="Consolas"/>
              </a:rPr>
              <a:t>missingness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0.06235,	Adjusted R-squared:  0.02216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1.551 on 3 and 70 DF,  p-value: 0.2089</a:t>
            </a:r>
            <a:endParaRPr lang="en-US"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510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55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of Mean C </a:t>
            </a:r>
            <a:r>
              <a:rPr lang="en-US" dirty="0" smtClean="0"/>
              <a:t>between </a:t>
            </a:r>
            <a:r>
              <a:rPr lang="en-US" dirty="0" smtClean="0"/>
              <a:t>tasks (standardized data)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43441"/>
            <a:ext cx="45320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1.854e-16  8.353e-02   0.000        1  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WIT_MeanC</a:t>
            </a:r>
            <a:r>
              <a:rPr lang="en-US" sz="1100" dirty="0" smtClean="0">
                <a:latin typeface="Consolas"/>
                <a:cs typeface="Consolas"/>
              </a:rPr>
              <a:t>   6.157e-01  8.400e-02   7.329 1.06e-10 ***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0.7925 on 88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0.379,	Adjusted R-squared:  0.372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53.72 on 1 and 88 DF,  p-value: 1.062e-10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03" y="748082"/>
            <a:ext cx="5288146" cy="40533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545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of </a:t>
            </a:r>
            <a:r>
              <a:rPr lang="en-US" dirty="0" err="1" smtClean="0"/>
              <a:t>AResid</a:t>
            </a:r>
            <a:r>
              <a:rPr lang="en-US" dirty="0" smtClean="0"/>
              <a:t> </a:t>
            </a:r>
            <a:r>
              <a:rPr lang="en-US" dirty="0" smtClean="0"/>
              <a:t>between </a:t>
            </a:r>
            <a:r>
              <a:rPr lang="en-US" dirty="0" smtClean="0"/>
              <a:t>tasks (standardized data)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43441"/>
            <a:ext cx="46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5.498e-18  1.030e-01   0.000   1.0000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AP_AResid</a:t>
            </a:r>
            <a:r>
              <a:rPr lang="en-US" sz="1100" dirty="0" smtClean="0">
                <a:latin typeface="Consolas"/>
                <a:cs typeface="Consolas"/>
              </a:rPr>
              <a:t>   2.349e-01  1.036e-01   2.267  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cs typeface="Consolas"/>
              </a:rPr>
              <a:t>0.0258</a:t>
            </a:r>
            <a:r>
              <a:rPr lang="en-US" sz="1100" dirty="0" smtClean="0">
                <a:latin typeface="Consolas"/>
                <a:cs typeface="Consolas"/>
              </a:rPr>
              <a:t> *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0.9775 on 88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0.05519,	Adjusted R-squared:  0.04445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 5.14 on 1 and 88 DF,  p-value: 0.02583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71" y="748082"/>
            <a:ext cx="5450572" cy="44154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528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of </a:t>
            </a:r>
            <a:r>
              <a:rPr lang="en-US" dirty="0" err="1" smtClean="0"/>
              <a:t>ADiff</a:t>
            </a:r>
            <a:r>
              <a:rPr lang="en-US" dirty="0" smtClean="0"/>
              <a:t> </a:t>
            </a:r>
            <a:r>
              <a:rPr lang="en-US" dirty="0" smtClean="0"/>
              <a:t>between </a:t>
            </a:r>
            <a:r>
              <a:rPr lang="en-US" dirty="0" smtClean="0"/>
              <a:t>tasks (standardized data)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43441"/>
            <a:ext cx="52813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3.998e-17  1.059e-01   0.000    1.000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AP_ADiff</a:t>
            </a:r>
            <a:r>
              <a:rPr lang="en-US" sz="1100" dirty="0" smtClean="0">
                <a:latin typeface="Consolas"/>
                <a:cs typeface="Consolas"/>
              </a:rPr>
              <a:t>    4.862e-02  1.065e-01   0.457    0.649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1.004 on 88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0.002364,	Adjusted R-squared:  -0.008973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0.2085 on 1 and 88 DF,  p-value: 0.649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71" y="748082"/>
            <a:ext cx="5302330" cy="42953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77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AResid</a:t>
            </a:r>
            <a:r>
              <a:rPr lang="en-US" dirty="0" smtClean="0"/>
              <a:t> corr. and </a:t>
            </a:r>
            <a:r>
              <a:rPr lang="en-US" dirty="0" err="1" smtClean="0"/>
              <a:t>MeanC</a:t>
            </a:r>
            <a:r>
              <a:rPr lang="en-US" dirty="0" smtClean="0"/>
              <a:t> corr. simple slopes (standardized data)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43441"/>
            <a:ext cx="460895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-7.521e-17  9.380e-02   0.000  1.00000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AP            2.349e-01  9.432e-02   2.491  0.01368 *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TypeMeanC</a:t>
            </a:r>
            <a:r>
              <a:rPr lang="en-US" sz="1100" dirty="0" smtClean="0">
                <a:latin typeface="Consolas"/>
                <a:cs typeface="Consolas"/>
              </a:rPr>
              <a:t>     1.072e-16  1.326e-01   0.000  1.00000 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AP:TypeMeanC</a:t>
            </a:r>
            <a:r>
              <a:rPr lang="en-US" sz="1100" dirty="0" smtClean="0">
                <a:latin typeface="Consolas"/>
                <a:cs typeface="Consolas"/>
              </a:rPr>
              <a:t>  3.807e-01  1.334e-01   2.854 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cs typeface="Consolas"/>
              </a:rPr>
              <a:t>0.00483</a:t>
            </a:r>
            <a:r>
              <a:rPr lang="en-US" sz="1100" dirty="0" smtClean="0">
                <a:latin typeface="Consolas"/>
                <a:cs typeface="Consolas"/>
              </a:rPr>
              <a:t> **</a:t>
            </a:r>
          </a:p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0.8898 on 176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0.2171,	Adjusted R-squared:  0.2038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16.27 on 3 and 176 DF,  p-value: 2.233e-09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92" y="748082"/>
            <a:ext cx="5447231" cy="44127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73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ADiff</a:t>
            </a:r>
            <a:r>
              <a:rPr lang="en-US" dirty="0" smtClean="0"/>
              <a:t> corr. and </a:t>
            </a:r>
            <a:r>
              <a:rPr lang="en-US" dirty="0" err="1" smtClean="0"/>
              <a:t>MeanC</a:t>
            </a:r>
            <a:r>
              <a:rPr lang="en-US" dirty="0" smtClean="0"/>
              <a:t> corr. simple slopes (standardized data)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31092"/>
            <a:ext cx="460895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fr-FR" sz="1100" dirty="0" smtClean="0">
                <a:latin typeface="Consolas"/>
                <a:cs typeface="Consolas"/>
              </a:rPr>
              <a:t>               </a:t>
            </a:r>
            <a:r>
              <a:rPr lang="fr-FR" sz="1100" dirty="0" err="1" smtClean="0">
                <a:latin typeface="Consolas"/>
                <a:cs typeface="Consolas"/>
              </a:rPr>
              <a:t>Estimate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Std</a:t>
            </a:r>
            <a:r>
              <a:rPr lang="fr-FR" sz="1100" dirty="0" smtClean="0">
                <a:latin typeface="Consolas"/>
                <a:cs typeface="Consolas"/>
              </a:rPr>
              <a:t>.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 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 value Pr(&gt;|</a:t>
            </a:r>
            <a:r>
              <a:rPr lang="fr-FR" sz="1100" dirty="0" err="1" smtClean="0">
                <a:latin typeface="Consolas"/>
                <a:cs typeface="Consolas"/>
              </a:rPr>
              <a:t>t</a:t>
            </a:r>
            <a:r>
              <a:rPr lang="fr-FR" sz="1100" dirty="0" smtClean="0">
                <a:latin typeface="Consolas"/>
                <a:cs typeface="Consolas"/>
              </a:rPr>
              <a:t>|)    </a:t>
            </a:r>
          </a:p>
          <a:p>
            <a:r>
              <a:rPr lang="fr-FR" sz="1100" dirty="0" smtClean="0">
                <a:latin typeface="Consolas"/>
                <a:cs typeface="Consolas"/>
              </a:rPr>
              <a:t>(</a:t>
            </a:r>
            <a:r>
              <a:rPr lang="fr-FR" sz="1100" dirty="0" err="1" smtClean="0">
                <a:latin typeface="Consolas"/>
                <a:cs typeface="Consolas"/>
              </a:rPr>
              <a:t>Intercept</a:t>
            </a:r>
            <a:r>
              <a:rPr lang="fr-FR" sz="1100" dirty="0" smtClean="0">
                <a:latin typeface="Consolas"/>
                <a:cs typeface="Consolas"/>
              </a:rPr>
              <a:t>)  -5.089e-17  9.536e-02   0.000    1.000    </a:t>
            </a:r>
          </a:p>
          <a:p>
            <a:r>
              <a:rPr lang="fr-FR" sz="1100" dirty="0" smtClean="0">
                <a:latin typeface="Consolas"/>
                <a:cs typeface="Consolas"/>
              </a:rPr>
              <a:t>AP            4.862e-02  9.590e-02   0.507    0.613  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TypeMeanC</a:t>
            </a:r>
            <a:r>
              <a:rPr lang="fr-FR" sz="1100" dirty="0" smtClean="0">
                <a:latin typeface="Consolas"/>
                <a:cs typeface="Consolas"/>
              </a:rPr>
              <a:t>     8.548e-17  1.349e-01   0.000    1.000    </a:t>
            </a:r>
          </a:p>
          <a:p>
            <a:r>
              <a:rPr lang="fr-FR" sz="1100" dirty="0" err="1" smtClean="0">
                <a:latin typeface="Consolas"/>
                <a:cs typeface="Consolas"/>
              </a:rPr>
              <a:t>AP:TypeMeanC</a:t>
            </a:r>
            <a:r>
              <a:rPr lang="fr-FR" sz="1100" dirty="0" smtClean="0">
                <a:latin typeface="Consolas"/>
                <a:cs typeface="Consolas"/>
              </a:rPr>
              <a:t>  5.670e-01  1.356e-01   4.181 </a:t>
            </a:r>
            <a:r>
              <a:rPr lang="fr-FR" sz="1100" dirty="0" smtClean="0">
                <a:solidFill>
                  <a:srgbClr val="FF0000"/>
                </a:solidFill>
                <a:latin typeface="Consolas"/>
                <a:cs typeface="Consolas"/>
              </a:rPr>
              <a:t>4.57e-05</a:t>
            </a:r>
            <a:r>
              <a:rPr lang="fr-FR" sz="1100" dirty="0" smtClean="0">
                <a:latin typeface="Consolas"/>
                <a:cs typeface="Consolas"/>
              </a:rPr>
              <a:t> ***</a:t>
            </a:r>
          </a:p>
          <a:p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err="1" smtClean="0">
                <a:latin typeface="Consolas"/>
                <a:cs typeface="Consolas"/>
              </a:rPr>
              <a:t>Residual</a:t>
            </a:r>
            <a:r>
              <a:rPr lang="fr-FR" sz="1100" dirty="0" smtClean="0">
                <a:latin typeface="Consolas"/>
                <a:cs typeface="Consolas"/>
              </a:rPr>
              <a:t> standard </a:t>
            </a:r>
            <a:r>
              <a:rPr lang="fr-FR" sz="1100" dirty="0" err="1" smtClean="0">
                <a:latin typeface="Consolas"/>
                <a:cs typeface="Consolas"/>
              </a:rPr>
              <a:t>error</a:t>
            </a:r>
            <a:r>
              <a:rPr lang="fr-FR" sz="1100" dirty="0" smtClean="0">
                <a:latin typeface="Consolas"/>
                <a:cs typeface="Consolas"/>
              </a:rPr>
              <a:t>: 0.9047 on 176 </a:t>
            </a:r>
            <a:r>
              <a:rPr lang="fr-FR" sz="1100" dirty="0" err="1" smtClean="0">
                <a:latin typeface="Consolas"/>
                <a:cs typeface="Consolas"/>
              </a:rPr>
              <a:t>degrees</a:t>
            </a:r>
            <a:r>
              <a:rPr lang="fr-FR" sz="1100" dirty="0" smtClean="0">
                <a:latin typeface="Consolas"/>
                <a:cs typeface="Consolas"/>
              </a:rPr>
              <a:t> of </a:t>
            </a:r>
            <a:r>
              <a:rPr lang="fr-FR" sz="1100" dirty="0" err="1" smtClean="0">
                <a:latin typeface="Consolas"/>
                <a:cs typeface="Consolas"/>
              </a:rPr>
              <a:t>freedom</a:t>
            </a:r>
            <a:endParaRPr lang="fr-FR" sz="1100" dirty="0" smtClean="0">
              <a:latin typeface="Consolas"/>
              <a:cs typeface="Consolas"/>
            </a:endParaRPr>
          </a:p>
          <a:p>
            <a:r>
              <a:rPr lang="fr-FR" sz="1100" dirty="0" smtClean="0">
                <a:latin typeface="Consolas"/>
                <a:cs typeface="Consolas"/>
              </a:rPr>
              <a:t>Multiple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0.1907,	</a:t>
            </a:r>
            <a:r>
              <a:rPr lang="fr-FR" sz="1100" dirty="0" err="1" smtClean="0">
                <a:latin typeface="Consolas"/>
                <a:cs typeface="Consolas"/>
              </a:rPr>
              <a:t>Adjusted</a:t>
            </a:r>
            <a:r>
              <a:rPr lang="fr-FR" sz="1100" dirty="0" smtClean="0">
                <a:latin typeface="Consolas"/>
                <a:cs typeface="Consolas"/>
              </a:rPr>
              <a:t> R-</a:t>
            </a:r>
            <a:r>
              <a:rPr lang="fr-FR" sz="1100" dirty="0" err="1" smtClean="0">
                <a:latin typeface="Consolas"/>
                <a:cs typeface="Consolas"/>
              </a:rPr>
              <a:t>squared</a:t>
            </a:r>
            <a:r>
              <a:rPr lang="fr-FR" sz="1100" dirty="0" smtClean="0">
                <a:latin typeface="Consolas"/>
                <a:cs typeface="Consolas"/>
              </a:rPr>
              <a:t>:  0.1769 </a:t>
            </a:r>
          </a:p>
          <a:p>
            <a:r>
              <a:rPr lang="fr-FR" sz="1100" dirty="0" smtClean="0">
                <a:latin typeface="Consolas"/>
                <a:cs typeface="Consolas"/>
              </a:rPr>
              <a:t>F-</a:t>
            </a:r>
            <a:r>
              <a:rPr lang="fr-FR" sz="1100" dirty="0" err="1" smtClean="0">
                <a:latin typeface="Consolas"/>
                <a:cs typeface="Consolas"/>
              </a:rPr>
              <a:t>statistic</a:t>
            </a:r>
            <a:r>
              <a:rPr lang="fr-FR" sz="1100" dirty="0" smtClean="0">
                <a:latin typeface="Consolas"/>
                <a:cs typeface="Consolas"/>
              </a:rPr>
              <a:t>: 13.82 on 3 and 176 DF,  p-value: 3.892e-08</a:t>
            </a: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38" y="748081"/>
            <a:ext cx="5544222" cy="4491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4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9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 smtClean="0"/>
              <a:t>EXCLUDED (</a:t>
            </a:r>
            <a:r>
              <a:rPr lang="en-US" dirty="0" smtClean="0"/>
              <a:t>for both tasks</a:t>
            </a:r>
            <a:r>
              <a:rPr lang="en-US" dirty="0" smtClean="0"/>
              <a:t>) + missing IMS/EMS subs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59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IMS*Observer interaction predicting </a:t>
            </a:r>
            <a:r>
              <a:rPr lang="en-US" dirty="0" err="1" smtClean="0"/>
              <a:t>MeanC</a:t>
            </a:r>
            <a:r>
              <a:rPr lang="en-US" dirty="0" smtClean="0"/>
              <a:t> (standardized estimate)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5" y="748082"/>
            <a:ext cx="8095029" cy="44198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4520" y="6006314"/>
            <a:ext cx="650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significant interactions, none of the simple slopes are significant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5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2338</Words>
  <Application>Microsoft Macintosh PowerPoint</Application>
  <PresentationFormat>On-screen Show (4:3)</PresentationFormat>
  <Paragraphs>333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PDP analyses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 analyses</dc:title>
  <dc:creator>Hannah Volpert</dc:creator>
  <cp:lastModifiedBy>Hannah Volpert</cp:lastModifiedBy>
  <cp:revision>16</cp:revision>
  <dcterms:created xsi:type="dcterms:W3CDTF">2015-12-17T17:33:56Z</dcterms:created>
  <dcterms:modified xsi:type="dcterms:W3CDTF">2015-12-18T20:03:37Z</dcterms:modified>
</cp:coreProperties>
</file>