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353" r:id="rId5"/>
    <p:sldId id="257" r:id="rId6"/>
    <p:sldId id="355" r:id="rId7"/>
    <p:sldId id="256" r:id="rId8"/>
    <p:sldId id="258" r:id="rId9"/>
    <p:sldId id="357" r:id="rId10"/>
    <p:sldId id="263" r:id="rId11"/>
    <p:sldId id="356" r:id="rId12"/>
    <p:sldId id="349" r:id="rId13"/>
    <p:sldId id="350" r:id="rId14"/>
    <p:sldId id="342" r:id="rId15"/>
    <p:sldId id="266" r:id="rId16"/>
    <p:sldId id="35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910"/>
    <a:srgbClr val="223366"/>
    <a:srgbClr val="0000FF"/>
    <a:srgbClr val="0000A8"/>
    <a:srgbClr val="FFD5D5"/>
    <a:srgbClr val="DD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5" d="100"/>
          <a:sy n="105" d="100"/>
        </p:scale>
        <p:origin x="763" y="77"/>
      </p:cViewPr>
      <p:guideLst>
        <p:guide orient="horz" pos="540"/>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124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9981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135314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75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5" name="Google Shape;110;p4" descr="A close up of a sign&#10;&#10;Description automatically generated">
            <a:extLst>
              <a:ext uri="{FF2B5EF4-FFF2-40B4-BE49-F238E27FC236}">
                <a16:creationId xmlns:a16="http://schemas.microsoft.com/office/drawing/2014/main" id="{4D797CE1-B3BC-05B3-7EFB-77E24CA99EC4}"/>
              </a:ext>
            </a:extLst>
          </p:cNvPr>
          <p:cNvPicPr preferRelativeResize="0"/>
          <p:nvPr userDrawn="1"/>
        </p:nvPicPr>
        <p:blipFill rotWithShape="1">
          <a:blip r:embed="rId13">
            <a:alphaModFix/>
          </a:blip>
          <a:srcRect/>
          <a:stretch/>
        </p:blipFill>
        <p:spPr>
          <a:xfrm>
            <a:off x="5890576" y="50164"/>
            <a:ext cx="1226897" cy="410144"/>
          </a:xfrm>
          <a:prstGeom prst="rect">
            <a:avLst/>
          </a:prstGeom>
          <a:noFill/>
          <a:ln>
            <a:noFill/>
          </a:ln>
        </p:spPr>
      </p:pic>
      <p:pic>
        <p:nvPicPr>
          <p:cNvPr id="6" name="Picture 5">
            <a:extLst>
              <a:ext uri="{FF2B5EF4-FFF2-40B4-BE49-F238E27FC236}">
                <a16:creationId xmlns:a16="http://schemas.microsoft.com/office/drawing/2014/main" id="{63FDEA9A-3289-7724-A041-81BA7412446D}"/>
              </a:ext>
            </a:extLst>
          </p:cNvPr>
          <p:cNvPicPr>
            <a:picLocks noChangeAspect="1"/>
          </p:cNvPicPr>
          <p:nvPr userDrawn="1"/>
        </p:nvPicPr>
        <p:blipFill>
          <a:blip r:embed="rId14"/>
          <a:stretch>
            <a:fillRect/>
          </a:stretch>
        </p:blipFill>
        <p:spPr>
          <a:xfrm>
            <a:off x="8588173" y="44451"/>
            <a:ext cx="430886" cy="421570"/>
          </a:xfrm>
          <a:prstGeom prst="rect">
            <a:avLst/>
          </a:prstGeom>
        </p:spPr>
      </p:pic>
      <p:pic>
        <p:nvPicPr>
          <p:cNvPr id="7" name="Picture 6">
            <a:extLst>
              <a:ext uri="{FF2B5EF4-FFF2-40B4-BE49-F238E27FC236}">
                <a16:creationId xmlns:a16="http://schemas.microsoft.com/office/drawing/2014/main" id="{4FE9B430-F1A6-D15F-5325-A6ECC80544A3}"/>
              </a:ext>
            </a:extLst>
          </p:cNvPr>
          <p:cNvPicPr>
            <a:picLocks noChangeAspect="1"/>
          </p:cNvPicPr>
          <p:nvPr userDrawn="1"/>
        </p:nvPicPr>
        <p:blipFill>
          <a:blip r:embed="rId15"/>
          <a:stretch>
            <a:fillRect/>
          </a:stretch>
        </p:blipFill>
        <p:spPr>
          <a:xfrm>
            <a:off x="7448295" y="54435"/>
            <a:ext cx="606402" cy="401602"/>
          </a:xfrm>
          <a:prstGeom prst="rect">
            <a:avLst/>
          </a:prstGeom>
        </p:spPr>
      </p:pic>
      <p:cxnSp>
        <p:nvCxnSpPr>
          <p:cNvPr id="11" name="Straight Connector 10">
            <a:extLst>
              <a:ext uri="{FF2B5EF4-FFF2-40B4-BE49-F238E27FC236}">
                <a16:creationId xmlns:a16="http://schemas.microsoft.com/office/drawing/2014/main" id="{3A16F5E0-5700-9B75-900A-DACA5FE2B975}"/>
              </a:ext>
            </a:extLst>
          </p:cNvPr>
          <p:cNvCxnSpPr/>
          <p:nvPr userDrawn="1"/>
        </p:nvCxnSpPr>
        <p:spPr>
          <a:xfrm>
            <a:off x="727299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4B73529-812D-C430-F6D0-F29A1FE550F2}"/>
              </a:ext>
            </a:extLst>
          </p:cNvPr>
          <p:cNvCxnSpPr/>
          <p:nvPr userDrawn="1"/>
        </p:nvCxnSpPr>
        <p:spPr>
          <a:xfrm>
            <a:off x="832807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 bg1="lt1" tx1="dk1" bg2="dk2" tx2="lt2" accent1="accent1" accent2="accent2" accent3="accent3" accent4="accent4" accent5="accent5" accent6="accent6" hlink="hlink" folHlink="folHlink"/>
  <p:sldLayoutIdLst>
    <p:sldLayoutId id="2147483666" r:id="rId1"/>
    <p:sldLayoutId id="2147483667" r:id="rId2"/>
    <p:sldLayoutId id="2147483652" r:id="rId3"/>
    <p:sldLayoutId id="2147483653" r:id="rId4"/>
    <p:sldLayoutId id="2147483654" r:id="rId5"/>
    <p:sldLayoutId id="2147483668" r:id="rId6"/>
    <p:sldLayoutId id="2147483669" r:id="rId7"/>
    <p:sldLayoutId id="2147483670" r:id="rId8"/>
    <p:sldLayoutId id="2147483657"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val01/code_unnat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07EE478-C686-BEE8-D55A-706CA7E7474C}"/>
              </a:ext>
            </a:extLst>
          </p:cNvPr>
          <p:cNvPicPr>
            <a:picLocks noChangeAspect="1"/>
          </p:cNvPicPr>
          <p:nvPr/>
        </p:nvPicPr>
        <p:blipFill>
          <a:blip r:embed="rId3"/>
          <a:srcRect l="5562" r="5562"/>
          <a:stretch/>
        </p:blipFill>
        <p:spPr>
          <a:xfrm>
            <a:off x="1426" y="0"/>
            <a:ext cx="9142574" cy="5143500"/>
          </a:xfrm>
          <a:prstGeom prst="rect">
            <a:avLst/>
          </a:prstGeom>
        </p:spPr>
      </p:pic>
      <p:sp>
        <p:nvSpPr>
          <p:cNvPr id="10" name="TextShape 1">
            <a:extLst>
              <a:ext uri="{FF2B5EF4-FFF2-40B4-BE49-F238E27FC236}">
                <a16:creationId xmlns:a16="http://schemas.microsoft.com/office/drawing/2014/main" id="{813F2107-8C2D-9CA4-CD8E-ECCCD7EBECC8}"/>
              </a:ext>
            </a:extLst>
          </p:cNvPr>
          <p:cNvSpPr txBox="1"/>
          <p:nvPr/>
        </p:nvSpPr>
        <p:spPr>
          <a:xfrm>
            <a:off x="743414" y="3275141"/>
            <a:ext cx="3190958" cy="425509"/>
          </a:xfrm>
          <a:prstGeom prst="rect">
            <a:avLst/>
          </a:prstGeom>
          <a:noFill/>
          <a:ln w="0">
            <a:noFill/>
          </a:ln>
        </p:spPr>
        <p:txBody>
          <a:bodyPr lIns="68580" tIns="34290" rIns="68580" bIns="34290" anchor="b">
            <a:noAutofit/>
          </a:bodyPr>
          <a:lstStyle/>
          <a:p>
            <a:pPr algn="ctr">
              <a:lnSpc>
                <a:spcPct val="90000"/>
              </a:lnSpc>
            </a:pPr>
            <a:endParaRPr lang="en-US" sz="2500" b="1" spc="-1" dirty="0">
              <a:solidFill>
                <a:schemeClr val="bg1"/>
              </a:solidFill>
            </a:endParaRPr>
          </a:p>
          <a:p>
            <a:pPr algn="ctr">
              <a:lnSpc>
                <a:spcPct val="90000"/>
              </a:lnSpc>
            </a:pPr>
            <a:endParaRPr lang="en-US" sz="2500" b="1" spc="-1" dirty="0">
              <a:solidFill>
                <a:schemeClr val="bg1"/>
              </a:solidFill>
            </a:endParaRPr>
          </a:p>
          <a:p>
            <a:pPr algn="ctr">
              <a:lnSpc>
                <a:spcPct val="90000"/>
              </a:lnSpc>
            </a:pPr>
            <a:r>
              <a:rPr lang="en-US" sz="2500" b="1" spc="-1" dirty="0">
                <a:solidFill>
                  <a:schemeClr val="bg1"/>
                </a:solidFill>
              </a:rPr>
              <a:t>Project Name</a:t>
            </a:r>
          </a:p>
        </p:txBody>
      </p:sp>
      <p:sp>
        <p:nvSpPr>
          <p:cNvPr id="16" name="Rectangle 15">
            <a:extLst>
              <a:ext uri="{FF2B5EF4-FFF2-40B4-BE49-F238E27FC236}">
                <a16:creationId xmlns:a16="http://schemas.microsoft.com/office/drawing/2014/main" id="{5560471F-132C-DC05-DF57-C57BF5F94F99}"/>
              </a:ext>
            </a:extLst>
          </p:cNvPr>
          <p:cNvSpPr/>
          <p:nvPr/>
        </p:nvSpPr>
        <p:spPr>
          <a:xfrm>
            <a:off x="759238" y="1201913"/>
            <a:ext cx="2988527" cy="871317"/>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7" name="Google Shape;110;p4" descr="A close up of a sign&#10;&#10;Description automatically generated">
            <a:extLst>
              <a:ext uri="{FF2B5EF4-FFF2-40B4-BE49-F238E27FC236}">
                <a16:creationId xmlns:a16="http://schemas.microsoft.com/office/drawing/2014/main" id="{7F1DD211-B5CE-B07E-185D-B2D660A88249}"/>
              </a:ext>
            </a:extLst>
          </p:cNvPr>
          <p:cNvPicPr preferRelativeResize="0"/>
          <p:nvPr/>
        </p:nvPicPr>
        <p:blipFill rotWithShape="1">
          <a:blip r:embed="rId4">
            <a:alphaModFix/>
          </a:blip>
          <a:srcRect/>
          <a:stretch/>
        </p:blipFill>
        <p:spPr>
          <a:xfrm>
            <a:off x="831607" y="1532143"/>
            <a:ext cx="1050529" cy="294230"/>
          </a:xfrm>
          <a:prstGeom prst="rect">
            <a:avLst/>
          </a:prstGeom>
          <a:noFill/>
          <a:ln>
            <a:noFill/>
          </a:ln>
        </p:spPr>
      </p:pic>
      <p:pic>
        <p:nvPicPr>
          <p:cNvPr id="7" name="Picture 6">
            <a:extLst>
              <a:ext uri="{FF2B5EF4-FFF2-40B4-BE49-F238E27FC236}">
                <a16:creationId xmlns:a16="http://schemas.microsoft.com/office/drawing/2014/main" id="{4E9B16EB-4021-3DAD-87D7-8AADDA33F175}"/>
              </a:ext>
            </a:extLst>
          </p:cNvPr>
          <p:cNvPicPr>
            <a:picLocks noChangeAspect="1"/>
          </p:cNvPicPr>
          <p:nvPr/>
        </p:nvPicPr>
        <p:blipFill>
          <a:blip r:embed="rId5"/>
          <a:stretch>
            <a:fillRect/>
          </a:stretch>
        </p:blipFill>
        <p:spPr>
          <a:xfrm>
            <a:off x="3068020" y="1404363"/>
            <a:ext cx="485958" cy="475451"/>
          </a:xfrm>
          <a:prstGeom prst="rect">
            <a:avLst/>
          </a:prstGeom>
        </p:spPr>
      </p:pic>
      <p:pic>
        <p:nvPicPr>
          <p:cNvPr id="9" name="Picture 8">
            <a:extLst>
              <a:ext uri="{FF2B5EF4-FFF2-40B4-BE49-F238E27FC236}">
                <a16:creationId xmlns:a16="http://schemas.microsoft.com/office/drawing/2014/main" id="{600553CE-6B63-17CC-854E-76FF40B12CCD}"/>
              </a:ext>
            </a:extLst>
          </p:cNvPr>
          <p:cNvPicPr>
            <a:picLocks noChangeAspect="1"/>
          </p:cNvPicPr>
          <p:nvPr/>
        </p:nvPicPr>
        <p:blipFill>
          <a:blip r:embed="rId6"/>
          <a:stretch>
            <a:fillRect/>
          </a:stretch>
        </p:blipFill>
        <p:spPr>
          <a:xfrm>
            <a:off x="2130837" y="1480819"/>
            <a:ext cx="599270" cy="396879"/>
          </a:xfrm>
          <a:prstGeom prst="rect">
            <a:avLst/>
          </a:prstGeom>
        </p:spPr>
      </p:pic>
      <p:cxnSp>
        <p:nvCxnSpPr>
          <p:cNvPr id="12" name="Straight Connector 11">
            <a:extLst>
              <a:ext uri="{FF2B5EF4-FFF2-40B4-BE49-F238E27FC236}">
                <a16:creationId xmlns:a16="http://schemas.microsoft.com/office/drawing/2014/main" id="{3AE5AE47-CF4D-55BD-80ED-4ABE05325878}"/>
              </a:ext>
            </a:extLst>
          </p:cNvPr>
          <p:cNvCxnSpPr/>
          <p:nvPr/>
        </p:nvCxnSpPr>
        <p:spPr>
          <a:xfrm>
            <a:off x="2000737" y="1420630"/>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EE501B5-345A-EB93-5880-D723D37DD07C}"/>
              </a:ext>
            </a:extLst>
          </p:cNvPr>
          <p:cNvCxnSpPr/>
          <p:nvPr/>
        </p:nvCxnSpPr>
        <p:spPr>
          <a:xfrm>
            <a:off x="2907703" y="1426098"/>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4E88EE61-2242-CA77-5668-E4432A881B62}"/>
              </a:ext>
            </a:extLst>
          </p:cNvPr>
          <p:cNvSpPr txBox="1"/>
          <p:nvPr/>
        </p:nvSpPr>
        <p:spPr>
          <a:xfrm>
            <a:off x="4472497" y="2944331"/>
            <a:ext cx="4416130" cy="1631216"/>
          </a:xfrm>
          <a:prstGeom prst="rect">
            <a:avLst/>
          </a:prstGeom>
          <a:noFill/>
        </p:spPr>
        <p:txBody>
          <a:bodyPr wrap="square" rtlCol="0">
            <a:spAutoFit/>
          </a:bodyPr>
          <a:lstStyle/>
          <a:p>
            <a:r>
              <a:rPr lang="en-IN" sz="1600" dirty="0">
                <a:solidFill>
                  <a:schemeClr val="bg1"/>
                </a:solidFill>
              </a:rPr>
              <a:t>Team Leader :        22CE007</a:t>
            </a:r>
          </a:p>
          <a:p>
            <a:r>
              <a:rPr lang="en-IN" sz="1600" dirty="0">
                <a:solidFill>
                  <a:schemeClr val="bg1"/>
                </a:solidFill>
              </a:rPr>
              <a:t>Team members :   22CE089</a:t>
            </a:r>
          </a:p>
          <a:p>
            <a:r>
              <a:rPr lang="en-IN" sz="1600" dirty="0">
                <a:solidFill>
                  <a:schemeClr val="bg1"/>
                </a:solidFill>
              </a:rPr>
              <a:t>	              </a:t>
            </a:r>
          </a:p>
          <a:p>
            <a:r>
              <a:rPr lang="en-IN" sz="1600" dirty="0">
                <a:solidFill>
                  <a:schemeClr val="bg1"/>
                </a:solidFill>
              </a:rPr>
              <a:t>	              </a:t>
            </a:r>
          </a:p>
          <a:p>
            <a:endParaRPr lang="en-IN" sz="1800" dirty="0">
              <a:solidFill>
                <a:schemeClr val="bg1"/>
              </a:solidFill>
            </a:endParaRPr>
          </a:p>
          <a:p>
            <a:endParaRPr lang="en-IN"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8EAFC-3A57-AD7E-8CB9-F8A9F0B4D80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3EABD15-8138-43E4-DD67-E9ECE24A5AEE}"/>
              </a:ext>
            </a:extLst>
          </p:cNvPr>
          <p:cNvSpPr>
            <a:spLocks noGrp="1"/>
          </p:cNvSpPr>
          <p:nvPr>
            <p:ph type="title"/>
          </p:nvPr>
        </p:nvSpPr>
        <p:spPr/>
        <p:txBody>
          <a:bodyPr/>
          <a:lstStyle/>
          <a:p>
            <a:pPr>
              <a:lnSpc>
                <a:spcPts val="4716"/>
              </a:lnSpc>
            </a:pPr>
            <a:r>
              <a:rPr lang="en-US" sz="2400" b="1" dirty="0">
                <a:solidFill>
                  <a:srgbClr val="396AF1"/>
                </a:solidFill>
                <a:latin typeface="Barlow" pitchFamily="34" charset="0"/>
                <a:ea typeface="Barlow" pitchFamily="34" charset="-122"/>
                <a:cs typeface="Barlow" pitchFamily="34" charset="-120"/>
              </a:rPr>
              <a:t>FUTURE PERSPECTIVE:</a:t>
            </a:r>
            <a:endParaRPr lang="en-US" sz="1400" dirty="0"/>
          </a:p>
        </p:txBody>
      </p:sp>
      <p:sp>
        <p:nvSpPr>
          <p:cNvPr id="2" name="TextBox 1">
            <a:extLst>
              <a:ext uri="{FF2B5EF4-FFF2-40B4-BE49-F238E27FC236}">
                <a16:creationId xmlns:a16="http://schemas.microsoft.com/office/drawing/2014/main" id="{60D26376-A921-95A9-5D47-395C91DE0823}"/>
              </a:ext>
            </a:extLst>
          </p:cNvPr>
          <p:cNvSpPr txBox="1"/>
          <p:nvPr/>
        </p:nvSpPr>
        <p:spPr>
          <a:xfrm>
            <a:off x="311700" y="1066806"/>
            <a:ext cx="8627298" cy="2308324"/>
          </a:xfrm>
          <a:prstGeom prst="rect">
            <a:avLst/>
          </a:prstGeom>
          <a:noFill/>
        </p:spPr>
        <p:txBody>
          <a:bodyPr wrap="square" rtlCol="0">
            <a:spAutoFit/>
          </a:bodyPr>
          <a:lstStyle/>
          <a:p>
            <a:pPr algn="l"/>
            <a:r>
              <a:rPr lang="en-US" sz="1800" b="1" i="0" dirty="0">
                <a:solidFill>
                  <a:schemeClr val="tx1"/>
                </a:solidFill>
                <a:effectLst/>
                <a:latin typeface="Times New Roman" panose="02020603050405020304" pitchFamily="18" charset="0"/>
                <a:cs typeface="Times New Roman" panose="02020603050405020304" pitchFamily="18" charset="0"/>
              </a:rPr>
              <a:t>1)Mobile Integration: </a:t>
            </a:r>
            <a:r>
              <a:rPr lang="en-US" sz="1800" b="0" i="0" dirty="0">
                <a:solidFill>
                  <a:schemeClr val="tx1"/>
                </a:solidFill>
                <a:effectLst/>
                <a:latin typeface="Times New Roman" panose="02020603050405020304" pitchFamily="18" charset="0"/>
                <a:cs typeface="Times New Roman" panose="02020603050405020304" pitchFamily="18" charset="0"/>
              </a:rPr>
              <a:t>Developing a mobile version of the game to reach a broader 	audience and provide on-the-go entertainment.</a:t>
            </a:r>
          </a:p>
          <a:p>
            <a:pPr algn="l"/>
            <a:r>
              <a:rPr lang="en-US" sz="1800" b="1" i="0" dirty="0">
                <a:solidFill>
                  <a:schemeClr val="tx1"/>
                </a:solidFill>
                <a:effectLst/>
                <a:latin typeface="Times New Roman" panose="02020603050405020304" pitchFamily="18" charset="0"/>
                <a:cs typeface="Times New Roman" panose="02020603050405020304" pitchFamily="18" charset="0"/>
              </a:rPr>
              <a:t>2)Multiplayer Functionality: </a:t>
            </a:r>
            <a:r>
              <a:rPr lang="en-US" sz="1800" b="0" i="0" dirty="0">
                <a:solidFill>
                  <a:schemeClr val="tx1"/>
                </a:solidFill>
                <a:effectLst/>
                <a:latin typeface="Times New Roman" panose="02020603050405020304" pitchFamily="18" charset="0"/>
                <a:cs typeface="Times New Roman" panose="02020603050405020304" pitchFamily="18" charset="0"/>
              </a:rPr>
              <a:t>Adding multiplayer functionality to allow users to 	play against friends or other online players, enhancing the social aspect of 	the game.</a:t>
            </a:r>
          </a:p>
          <a:p>
            <a:pPr algn="l"/>
            <a:r>
              <a:rPr lang="en-US" sz="1800" b="1" i="0" dirty="0">
                <a:solidFill>
                  <a:schemeClr val="tx1"/>
                </a:solidFill>
                <a:effectLst/>
                <a:latin typeface="Times New Roman" panose="02020603050405020304" pitchFamily="18" charset="0"/>
                <a:cs typeface="Times New Roman" panose="02020603050405020304" pitchFamily="18" charset="0"/>
              </a:rPr>
              <a:t>3)Customization Options: </a:t>
            </a:r>
            <a:r>
              <a:rPr lang="en-US" sz="1800" b="0" i="0" dirty="0">
                <a:solidFill>
                  <a:schemeClr val="tx1"/>
                </a:solidFill>
                <a:effectLst/>
                <a:latin typeface="Times New Roman" panose="02020603050405020304" pitchFamily="18" charset="0"/>
                <a:cs typeface="Times New Roman" panose="02020603050405020304" pitchFamily="18" charset="0"/>
              </a:rPr>
              <a:t>Introducing customization features such as different 	themes, avatars, or game modes to increase engagement and appeal to 	diverse preferences.</a:t>
            </a:r>
          </a:p>
        </p:txBody>
      </p:sp>
    </p:spTree>
    <p:extLst>
      <p:ext uri="{BB962C8B-B14F-4D97-AF65-F5344CB8AC3E}">
        <p14:creationId xmlns:p14="http://schemas.microsoft.com/office/powerpoint/2010/main" val="273369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371653C-5A59-55AF-7592-1B7D2CA0BEA9}"/>
              </a:ext>
            </a:extLst>
          </p:cNvPr>
          <p:cNvSpPr txBox="1"/>
          <p:nvPr/>
        </p:nvSpPr>
        <p:spPr>
          <a:xfrm>
            <a:off x="3166669" y="4212374"/>
            <a:ext cx="2810662" cy="46645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endParaRPr lang="en-US" sz="2500" kern="1200" dirty="0">
              <a:solidFill>
                <a:schemeClr val="tx1"/>
              </a:solidFill>
              <a:latin typeface="Arial" panose="020B0604020202020204" pitchFamily="34" charset="0"/>
              <a:ea typeface="+mj-ea"/>
              <a:cs typeface="Arial" panose="020B0604020202020204" pitchFamily="34" charset="0"/>
            </a:endParaRPr>
          </a:p>
        </p:txBody>
      </p:sp>
      <p:sp>
        <p:nvSpPr>
          <p:cNvPr id="4" name="TextBox 3">
            <a:extLst>
              <a:ext uri="{FF2B5EF4-FFF2-40B4-BE49-F238E27FC236}">
                <a16:creationId xmlns:a16="http://schemas.microsoft.com/office/drawing/2014/main" id="{778632FC-34D2-9F83-C87D-305D74E82F94}"/>
              </a:ext>
            </a:extLst>
          </p:cNvPr>
          <p:cNvSpPr txBox="1"/>
          <p:nvPr/>
        </p:nvSpPr>
        <p:spPr>
          <a:xfrm>
            <a:off x="2997911" y="580518"/>
            <a:ext cx="2979420" cy="523220"/>
          </a:xfrm>
          <a:prstGeom prst="rect">
            <a:avLst/>
          </a:prstGeom>
          <a:noFill/>
        </p:spPr>
        <p:txBody>
          <a:bodyPr wrap="square" rtlCol="0">
            <a:spAutoFit/>
          </a:bodyPr>
          <a:lstStyle/>
          <a:p>
            <a:r>
              <a:rPr lang="en-US" sz="2800" b="1" u="sng" dirty="0"/>
              <a:t>Meet Our Team</a:t>
            </a:r>
            <a:endParaRPr lang="en-IN" sz="2800" b="1" u="sng" dirty="0"/>
          </a:p>
        </p:txBody>
      </p:sp>
      <p:pic>
        <p:nvPicPr>
          <p:cNvPr id="5" name="Picture 4">
            <a:extLst>
              <a:ext uri="{FF2B5EF4-FFF2-40B4-BE49-F238E27FC236}">
                <a16:creationId xmlns:a16="http://schemas.microsoft.com/office/drawing/2014/main" id="{443EBA20-1BFA-9FF0-AC19-EDEF85C1EB11}"/>
              </a:ext>
            </a:extLst>
          </p:cNvPr>
          <p:cNvPicPr>
            <a:picLocks noChangeAspect="1"/>
          </p:cNvPicPr>
          <p:nvPr/>
        </p:nvPicPr>
        <p:blipFill>
          <a:blip r:embed="rId3"/>
          <a:stretch>
            <a:fillRect/>
          </a:stretch>
        </p:blipFill>
        <p:spPr>
          <a:xfrm>
            <a:off x="785191" y="1517751"/>
            <a:ext cx="2810662" cy="2107997"/>
          </a:xfrm>
          <a:prstGeom prst="rect">
            <a:avLst/>
          </a:prstGeom>
        </p:spPr>
      </p:pic>
      <p:pic>
        <p:nvPicPr>
          <p:cNvPr id="7" name="Picture 6" descr="A person leaning on a railing&#10;&#10;Description automatically generated">
            <a:extLst>
              <a:ext uri="{FF2B5EF4-FFF2-40B4-BE49-F238E27FC236}">
                <a16:creationId xmlns:a16="http://schemas.microsoft.com/office/drawing/2014/main" id="{31AC8550-0232-31CD-19E0-6EFFD98024F8}"/>
              </a:ext>
            </a:extLst>
          </p:cNvPr>
          <p:cNvPicPr>
            <a:picLocks noChangeAspect="1"/>
          </p:cNvPicPr>
          <p:nvPr/>
        </p:nvPicPr>
        <p:blipFill>
          <a:blip r:embed="rId4"/>
          <a:stretch>
            <a:fillRect/>
          </a:stretch>
        </p:blipFill>
        <p:spPr>
          <a:xfrm>
            <a:off x="4757531" y="1517751"/>
            <a:ext cx="3238584" cy="2107997"/>
          </a:xfrm>
          <a:prstGeom prst="rect">
            <a:avLst/>
          </a:prstGeom>
        </p:spPr>
      </p:pic>
      <p:sp>
        <p:nvSpPr>
          <p:cNvPr id="9" name="TextBox 8">
            <a:extLst>
              <a:ext uri="{FF2B5EF4-FFF2-40B4-BE49-F238E27FC236}">
                <a16:creationId xmlns:a16="http://schemas.microsoft.com/office/drawing/2014/main" id="{EBE5D0A0-ADE7-754E-1D17-21F1A43AEEE5}"/>
              </a:ext>
            </a:extLst>
          </p:cNvPr>
          <p:cNvSpPr txBox="1"/>
          <p:nvPr/>
        </p:nvSpPr>
        <p:spPr>
          <a:xfrm>
            <a:off x="711911" y="3747597"/>
            <a:ext cx="4572000" cy="584327"/>
          </a:xfrm>
          <a:prstGeom prst="rect">
            <a:avLst/>
          </a:prstGeom>
          <a:noFill/>
        </p:spPr>
        <p:txBody>
          <a:bodyPr wrap="square">
            <a:spAutoFit/>
          </a:bodyPr>
          <a:lstStyle/>
          <a:p>
            <a:pPr>
              <a:lnSpc>
                <a:spcPts val="4716"/>
              </a:lnSpc>
            </a:pPr>
            <a:r>
              <a:rPr lang="en-US" b="1" dirty="0" err="1">
                <a:solidFill>
                  <a:srgbClr val="396AF1"/>
                </a:solidFill>
                <a:latin typeface="Barlow" pitchFamily="34" charset="0"/>
                <a:ea typeface="Barlow" pitchFamily="34" charset="-122"/>
                <a:cs typeface="Barlow" pitchFamily="34" charset="-120"/>
              </a:rPr>
              <a:t>H</a:t>
            </a:r>
            <a:r>
              <a:rPr lang="en-US" sz="1400" b="1" dirty="0" err="1">
                <a:solidFill>
                  <a:srgbClr val="396AF1"/>
                </a:solidFill>
                <a:latin typeface="Barlow" pitchFamily="34" charset="0"/>
                <a:ea typeface="Barlow" pitchFamily="34" charset="-122"/>
                <a:cs typeface="Barlow" pitchFamily="34" charset="-120"/>
              </a:rPr>
              <a:t>ival</a:t>
            </a:r>
            <a:r>
              <a:rPr lang="en-US" sz="1400" b="1" dirty="0">
                <a:solidFill>
                  <a:srgbClr val="396AF1"/>
                </a:solidFill>
                <a:latin typeface="Barlow" pitchFamily="34" charset="0"/>
                <a:ea typeface="Barlow" pitchFamily="34" charset="-122"/>
                <a:cs typeface="Barlow" pitchFamily="34" charset="-120"/>
              </a:rPr>
              <a:t> Patel </a:t>
            </a:r>
            <a:endParaRPr lang="en-US" sz="1000" dirty="0"/>
          </a:p>
        </p:txBody>
      </p:sp>
      <p:sp>
        <p:nvSpPr>
          <p:cNvPr id="11" name="TextBox 10">
            <a:extLst>
              <a:ext uri="{FF2B5EF4-FFF2-40B4-BE49-F238E27FC236}">
                <a16:creationId xmlns:a16="http://schemas.microsoft.com/office/drawing/2014/main" id="{78C19165-2109-0A82-EE2F-64512F8A6227}"/>
              </a:ext>
            </a:extLst>
          </p:cNvPr>
          <p:cNvSpPr txBox="1"/>
          <p:nvPr/>
        </p:nvSpPr>
        <p:spPr>
          <a:xfrm>
            <a:off x="4729826" y="3747597"/>
            <a:ext cx="4572000" cy="584327"/>
          </a:xfrm>
          <a:prstGeom prst="rect">
            <a:avLst/>
          </a:prstGeom>
          <a:noFill/>
        </p:spPr>
        <p:txBody>
          <a:bodyPr wrap="square">
            <a:spAutoFit/>
          </a:bodyPr>
          <a:lstStyle/>
          <a:p>
            <a:pPr>
              <a:lnSpc>
                <a:spcPts val="4716"/>
              </a:lnSpc>
            </a:pPr>
            <a:r>
              <a:rPr lang="en-US" b="1" dirty="0">
                <a:solidFill>
                  <a:srgbClr val="396AF1"/>
                </a:solidFill>
                <a:latin typeface="Barlow" pitchFamily="34" charset="0"/>
                <a:ea typeface="Barlow" pitchFamily="34" charset="-122"/>
                <a:cs typeface="Barlow" pitchFamily="34" charset="-120"/>
              </a:rPr>
              <a:t>N</a:t>
            </a:r>
            <a:r>
              <a:rPr lang="en-US" sz="1400" b="1" dirty="0">
                <a:solidFill>
                  <a:srgbClr val="396AF1"/>
                </a:solidFill>
                <a:latin typeface="Barlow" pitchFamily="34" charset="0"/>
                <a:ea typeface="Barlow" pitchFamily="34" charset="-122"/>
                <a:cs typeface="Barlow" pitchFamily="34" charset="-120"/>
              </a:rPr>
              <a:t>aisargi Bhatt</a:t>
            </a:r>
            <a:endParaRPr lang="en-US" sz="1000" dirty="0"/>
          </a:p>
        </p:txBody>
      </p:sp>
    </p:spTree>
    <p:extLst>
      <p:ext uri="{BB962C8B-B14F-4D97-AF65-F5344CB8AC3E}">
        <p14:creationId xmlns:p14="http://schemas.microsoft.com/office/powerpoint/2010/main" val="3257701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D0EE23-4840-46B2-C417-108AC4CC5B09}"/>
              </a:ext>
            </a:extLst>
          </p:cNvPr>
          <p:cNvSpPr txBox="1"/>
          <p:nvPr/>
        </p:nvSpPr>
        <p:spPr>
          <a:xfrm>
            <a:off x="2286000" y="2262070"/>
            <a:ext cx="5463268" cy="665503"/>
          </a:xfrm>
          <a:prstGeom prst="rect">
            <a:avLst/>
          </a:prstGeom>
          <a:noFill/>
        </p:spPr>
        <p:txBody>
          <a:bodyPr wrap="square">
            <a:spAutoFit/>
          </a:bodyPr>
          <a:lstStyle/>
          <a:p>
            <a:pPr algn="ctr">
              <a:lnSpc>
                <a:spcPts val="3417"/>
              </a:lnSpc>
            </a:pPr>
            <a:r>
              <a:rPr lang="en-US" sz="8625" b="1" dirty="0">
                <a:solidFill>
                  <a:srgbClr val="396AF1"/>
                </a:solidFill>
                <a:latin typeface="Barlow" pitchFamily="34" charset="0"/>
              </a:rPr>
              <a:t>Thank You</a:t>
            </a:r>
            <a:endParaRPr lang="en-US" sz="8625" dirty="0"/>
          </a:p>
        </p:txBody>
      </p:sp>
    </p:spTree>
    <p:extLst>
      <p:ext uri="{BB962C8B-B14F-4D97-AF65-F5344CB8AC3E}">
        <p14:creationId xmlns:p14="http://schemas.microsoft.com/office/powerpoint/2010/main" val="346590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A891-4EBA-88A7-94DE-96C0C9984D7D}"/>
              </a:ext>
            </a:extLst>
          </p:cNvPr>
          <p:cNvSpPr>
            <a:spLocks noGrp="1"/>
          </p:cNvSpPr>
          <p:nvPr>
            <p:ph type="title"/>
          </p:nvPr>
        </p:nvSpPr>
        <p:spPr/>
        <p:txBody>
          <a:bodyPr/>
          <a:lstStyle/>
          <a:p>
            <a:pPr algn="l"/>
            <a:r>
              <a:rPr lang="en-IN" sz="2400" dirty="0" err="1"/>
              <a:t>githhub</a:t>
            </a:r>
            <a:r>
              <a:rPr lang="en-IN" sz="2400" dirty="0"/>
              <a:t> link : </a:t>
            </a:r>
            <a:r>
              <a:rPr lang="en-IN" sz="2400" dirty="0">
                <a:hlinkClick r:id="rId2"/>
              </a:rPr>
              <a:t>https://github.com/hival01/code_unnati</a:t>
            </a:r>
            <a:br>
              <a:rPr lang="en-IN" sz="2400" dirty="0"/>
            </a:br>
            <a:endParaRPr lang="en-IN" sz="2400" dirty="0"/>
          </a:p>
        </p:txBody>
      </p:sp>
    </p:spTree>
    <p:extLst>
      <p:ext uri="{BB962C8B-B14F-4D97-AF65-F5344CB8AC3E}">
        <p14:creationId xmlns:p14="http://schemas.microsoft.com/office/powerpoint/2010/main" val="1452046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4822" y="867160"/>
            <a:ext cx="3009530" cy="5744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b="1" dirty="0">
                <a:solidFill>
                  <a:srgbClr val="213163"/>
                </a:solidFill>
              </a:rPr>
              <a:t>AGENDA</a:t>
            </a:r>
            <a:endParaRPr sz="2400" dirty="0"/>
          </a:p>
        </p:txBody>
      </p:sp>
      <p:pic>
        <p:nvPicPr>
          <p:cNvPr id="4" name="Picture 3">
            <a:extLst>
              <a:ext uri="{FF2B5EF4-FFF2-40B4-BE49-F238E27FC236}">
                <a16:creationId xmlns:a16="http://schemas.microsoft.com/office/drawing/2014/main" id="{FE6ACA23-A691-BBFF-54D8-448548EFD8C2}"/>
              </a:ext>
            </a:extLst>
          </p:cNvPr>
          <p:cNvPicPr>
            <a:picLocks noChangeAspect="1"/>
          </p:cNvPicPr>
          <p:nvPr/>
        </p:nvPicPr>
        <p:blipFill>
          <a:blip r:embed="rId3"/>
          <a:stretch>
            <a:fillRect/>
          </a:stretch>
        </p:blipFill>
        <p:spPr>
          <a:xfrm>
            <a:off x="5235375" y="1228377"/>
            <a:ext cx="3194940" cy="3194940"/>
          </a:xfrm>
          <a:prstGeom prst="rect">
            <a:avLst/>
          </a:prstGeom>
        </p:spPr>
      </p:pic>
      <p:sp>
        <p:nvSpPr>
          <p:cNvPr id="6" name="Google Shape;62;g5fab984687_2_0">
            <a:extLst>
              <a:ext uri="{FF2B5EF4-FFF2-40B4-BE49-F238E27FC236}">
                <a16:creationId xmlns:a16="http://schemas.microsoft.com/office/drawing/2014/main" id="{2C2DB4A5-624B-CADA-0A3F-8AADD412BC0C}"/>
              </a:ext>
            </a:extLst>
          </p:cNvPr>
          <p:cNvSpPr txBox="1">
            <a:spLocks/>
          </p:cNvSpPr>
          <p:nvPr/>
        </p:nvSpPr>
        <p:spPr>
          <a:xfrm>
            <a:off x="364822" y="1365005"/>
            <a:ext cx="3845164" cy="27719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82880" indent="-182880">
              <a:lnSpc>
                <a:spcPct val="150000"/>
              </a:lnSpc>
              <a:buFont typeface="Arial" panose="020B0604020202020204" pitchFamily="34" charset="0"/>
              <a:buChar char="•"/>
            </a:pPr>
            <a:r>
              <a:rPr lang="en-US" dirty="0"/>
              <a:t>Problem Statement</a:t>
            </a:r>
          </a:p>
          <a:p>
            <a:pPr marL="182880" indent="-182880">
              <a:lnSpc>
                <a:spcPct val="150000"/>
              </a:lnSpc>
              <a:buFont typeface="Arial" panose="020B0604020202020204" pitchFamily="34" charset="0"/>
              <a:buChar char="•"/>
            </a:pPr>
            <a:r>
              <a:rPr lang="en-US" dirty="0"/>
              <a:t>Project Overview – Introduction</a:t>
            </a:r>
          </a:p>
          <a:p>
            <a:pPr marL="182880" indent="-182880">
              <a:lnSpc>
                <a:spcPct val="150000"/>
              </a:lnSpc>
              <a:buFont typeface="Arial" panose="020B0604020202020204" pitchFamily="34" charset="0"/>
              <a:buChar char="•"/>
            </a:pPr>
            <a:r>
              <a:rPr lang="en-US" dirty="0"/>
              <a:t>End Users</a:t>
            </a:r>
          </a:p>
          <a:p>
            <a:pPr marL="182880" indent="-182880">
              <a:lnSpc>
                <a:spcPct val="150000"/>
              </a:lnSpc>
              <a:buFont typeface="Arial" panose="020B0604020202020204" pitchFamily="34" charset="0"/>
              <a:buChar char="•"/>
            </a:pPr>
            <a:r>
              <a:rPr lang="en-US" dirty="0"/>
              <a:t>Wow Factor in Project</a:t>
            </a:r>
          </a:p>
          <a:p>
            <a:pPr marL="182880" indent="-182880">
              <a:lnSpc>
                <a:spcPct val="150000"/>
              </a:lnSpc>
              <a:buFont typeface="Arial" panose="020B0604020202020204" pitchFamily="34" charset="0"/>
              <a:buChar char="•"/>
            </a:pPr>
            <a:r>
              <a:rPr lang="en-US" dirty="0"/>
              <a:t>Flow Chart</a:t>
            </a:r>
          </a:p>
          <a:p>
            <a:pPr marL="182880" indent="-182880">
              <a:lnSpc>
                <a:spcPct val="150000"/>
              </a:lnSpc>
              <a:buFont typeface="Arial" panose="020B0604020202020204" pitchFamily="34" charset="0"/>
              <a:buChar char="•"/>
            </a:pPr>
            <a:r>
              <a:rPr lang="en-US" dirty="0"/>
              <a:t>Result</a:t>
            </a:r>
          </a:p>
          <a:p>
            <a:pPr marL="182880" indent="-182880">
              <a:lnSpc>
                <a:spcPct val="150000"/>
              </a:lnSpc>
              <a:buFont typeface="Arial" panose="020B0604020202020204" pitchFamily="34" charset="0"/>
              <a:buChar char="•"/>
            </a:pPr>
            <a:r>
              <a:rPr lang="en-US" dirty="0"/>
              <a:t>Conclusion</a:t>
            </a:r>
          </a:p>
          <a:p>
            <a:pPr marL="182880" indent="-182880">
              <a:lnSpc>
                <a:spcPct val="150000"/>
              </a:lnSpc>
              <a:buFont typeface="Arial" panose="020B0604020202020204" pitchFamily="34" charset="0"/>
              <a:buChar char="•"/>
            </a:pPr>
            <a:r>
              <a:rPr lang="en-US" dirty="0"/>
              <a:t>Future Perspective</a:t>
            </a:r>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4822" y="867159"/>
            <a:ext cx="3902378" cy="683345"/>
          </a:xfrm>
          <a:prstGeom prst="rect">
            <a:avLst/>
          </a:prstGeom>
          <a:noFill/>
          <a:ln>
            <a:noFill/>
          </a:ln>
        </p:spPr>
        <p:txBody>
          <a:bodyPr spcFirstLastPara="1" wrap="square" lIns="91425" tIns="91425" rIns="91425" bIns="91425" anchor="t" anchorCtr="0">
            <a:noAutofit/>
          </a:bodyPr>
          <a:lstStyle/>
          <a:p>
            <a:pPr>
              <a:lnSpc>
                <a:spcPts val="4716"/>
              </a:lnSpc>
            </a:pPr>
            <a:r>
              <a:rPr lang="en-US" sz="2400" b="1" dirty="0">
                <a:solidFill>
                  <a:srgbClr val="396AF1"/>
                </a:solidFill>
                <a:latin typeface="Barlow" pitchFamily="34" charset="0"/>
                <a:ea typeface="Barlow" pitchFamily="34" charset="-122"/>
                <a:cs typeface="Barlow" pitchFamily="34" charset="-120"/>
              </a:rPr>
              <a:t>PROBLEM STATEMENT</a:t>
            </a:r>
            <a:endParaRPr lang="en-US" sz="2400" dirty="0"/>
          </a:p>
        </p:txBody>
      </p:sp>
      <p:sp>
        <p:nvSpPr>
          <p:cNvPr id="6" name="Google Shape;62;g5fab984687_2_0">
            <a:extLst>
              <a:ext uri="{FF2B5EF4-FFF2-40B4-BE49-F238E27FC236}">
                <a16:creationId xmlns:a16="http://schemas.microsoft.com/office/drawing/2014/main" id="{2C2DB4A5-624B-CADA-0A3F-8AADD412BC0C}"/>
              </a:ext>
            </a:extLst>
          </p:cNvPr>
          <p:cNvSpPr txBox="1">
            <a:spLocks/>
          </p:cNvSpPr>
          <p:nvPr/>
        </p:nvSpPr>
        <p:spPr>
          <a:xfrm>
            <a:off x="364822" y="1550505"/>
            <a:ext cx="7460587" cy="31540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82880" indent="-182880">
              <a:buFont typeface="Arial" panose="020B0604020202020204" pitchFamily="34" charset="0"/>
              <a:buChar char="•"/>
            </a:pPr>
            <a:r>
              <a:rPr lang="en-US" dirty="0"/>
              <a:t>Develop a Python console-based Rock-Paper-Scissors game that allows players to compete against a computer opponent. The game should prompt users to choose between rock, paper, or scissors, and then display the computer's randomly generated choice. Implement a scoring system to keep track of wins, losses, and ties. Additionally, ensure the game provides an option to quit and displays the highest score achieved during gameplay. The objective is to create an engaging and intuitive game experience for players while demonstrating proficiency in Python programming fundamentals and logical decision-making.</a:t>
            </a:r>
          </a:p>
        </p:txBody>
      </p:sp>
    </p:spTree>
    <p:extLst>
      <p:ext uri="{BB962C8B-B14F-4D97-AF65-F5344CB8AC3E}">
        <p14:creationId xmlns:p14="http://schemas.microsoft.com/office/powerpoint/2010/main" val="3099101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Shape 0"/>
          <p:cNvSpPr/>
          <p:nvPr/>
        </p:nvSpPr>
        <p:spPr>
          <a:xfrm>
            <a:off x="0" y="0"/>
            <a:ext cx="9144000" cy="5143500"/>
          </a:xfrm>
          <a:prstGeom prst="rect">
            <a:avLst/>
          </a:prstGeom>
          <a:solidFill>
            <a:srgbClr val="EEEFF5"/>
          </a:solidFill>
          <a:ln/>
        </p:spPr>
        <p:txBody>
          <a:bodyPr/>
          <a:lstStyle/>
          <a:p>
            <a:endParaRPr lang="en-IN" sz="875"/>
          </a:p>
        </p:txBody>
      </p:sp>
      <p:pic>
        <p:nvPicPr>
          <p:cNvPr id="4" name="Image 1" descr="preencoded.png"/>
          <p:cNvPicPr>
            <a:picLocks noChangeAspect="1"/>
          </p:cNvPicPr>
          <p:nvPr/>
        </p:nvPicPr>
        <p:blipFill>
          <a:blip r:embed="rId4"/>
          <a:stretch>
            <a:fillRect/>
          </a:stretch>
        </p:blipFill>
        <p:spPr>
          <a:xfrm>
            <a:off x="5719763" y="0"/>
            <a:ext cx="3429000" cy="5143500"/>
          </a:xfrm>
          <a:prstGeom prst="rect">
            <a:avLst/>
          </a:prstGeom>
        </p:spPr>
      </p:pic>
      <p:pic>
        <p:nvPicPr>
          <p:cNvPr id="5" name="Image 2" descr="preencoded.png"/>
          <p:cNvPicPr>
            <a:picLocks noChangeAspect="1"/>
          </p:cNvPicPr>
          <p:nvPr/>
        </p:nvPicPr>
        <p:blipFill>
          <a:blip r:embed="rId5"/>
          <a:stretch>
            <a:fillRect/>
          </a:stretch>
        </p:blipFill>
        <p:spPr>
          <a:xfrm>
            <a:off x="5893297" y="1704975"/>
            <a:ext cx="3081858" cy="1733550"/>
          </a:xfrm>
          <a:prstGeom prst="rect">
            <a:avLst/>
          </a:prstGeom>
        </p:spPr>
      </p:pic>
      <p:sp>
        <p:nvSpPr>
          <p:cNvPr id="6" name="Text 1"/>
          <p:cNvSpPr/>
          <p:nvPr/>
        </p:nvSpPr>
        <p:spPr>
          <a:xfrm>
            <a:off x="520750" y="1313408"/>
            <a:ext cx="4673501" cy="1197769"/>
          </a:xfrm>
          <a:prstGeom prst="rect">
            <a:avLst/>
          </a:prstGeom>
          <a:noFill/>
          <a:ln/>
        </p:spPr>
        <p:txBody>
          <a:bodyPr wrap="square" rtlCol="0" anchor="t"/>
          <a:lstStyle/>
          <a:p>
            <a:pPr>
              <a:lnSpc>
                <a:spcPts val="4716"/>
              </a:lnSpc>
            </a:pPr>
            <a:r>
              <a:rPr lang="en-US" sz="3773" b="1" dirty="0">
                <a:solidFill>
                  <a:srgbClr val="396AF1"/>
                </a:solidFill>
                <a:latin typeface="Barlow" pitchFamily="34" charset="0"/>
                <a:ea typeface="Barlow" pitchFamily="34" charset="-122"/>
                <a:cs typeface="Barlow" pitchFamily="34" charset="-120"/>
              </a:rPr>
              <a:t>INTRODUCTION</a:t>
            </a:r>
            <a:endParaRPr lang="en-US" sz="3773" dirty="0"/>
          </a:p>
        </p:txBody>
      </p:sp>
      <p:sp>
        <p:nvSpPr>
          <p:cNvPr id="7" name="Text 2"/>
          <p:cNvSpPr/>
          <p:nvPr/>
        </p:nvSpPr>
        <p:spPr>
          <a:xfrm>
            <a:off x="520750" y="2509210"/>
            <a:ext cx="4673501" cy="1110630"/>
          </a:xfrm>
          <a:prstGeom prst="rect">
            <a:avLst/>
          </a:prstGeom>
          <a:noFill/>
          <a:ln/>
        </p:spPr>
        <p:txBody>
          <a:bodyPr wrap="square" rtlCol="0" anchor="t"/>
          <a:lstStyle/>
          <a:p>
            <a:pPr>
              <a:lnSpc>
                <a:spcPts val="1749"/>
              </a:lnSpc>
            </a:pPr>
            <a:r>
              <a:rPr lang="en-US" sz="1094" dirty="0">
                <a:solidFill>
                  <a:srgbClr val="272525"/>
                </a:solidFill>
                <a:latin typeface="Montserrat" pitchFamily="34" charset="0"/>
                <a:ea typeface="Montserrat" pitchFamily="34" charset="-122"/>
                <a:cs typeface="Montserrat" pitchFamily="34" charset="-120"/>
              </a:rPr>
              <a:t>Welcome to the classic Rock-Paper-Scissors game, where you'll pit your skills against the computer in a thrilling battle of strategy and luck. This Python-based console game puts a modern twist on the timeless playground favorite, offering an engaging and educational experience for beginner to intermediate programmers.</a:t>
            </a:r>
            <a:endParaRPr lang="en-US" sz="109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Shape 0"/>
          <p:cNvSpPr/>
          <p:nvPr/>
        </p:nvSpPr>
        <p:spPr>
          <a:xfrm>
            <a:off x="0" y="0"/>
            <a:ext cx="9144000" cy="5143500"/>
          </a:xfrm>
          <a:prstGeom prst="rect">
            <a:avLst/>
          </a:prstGeom>
          <a:solidFill>
            <a:srgbClr val="EEEFF5"/>
          </a:solidFill>
          <a:ln/>
        </p:spPr>
        <p:txBody>
          <a:bodyPr/>
          <a:lstStyle/>
          <a:p>
            <a:endParaRPr lang="en-IN" sz="875"/>
          </a:p>
        </p:txBody>
      </p:sp>
      <p:sp>
        <p:nvSpPr>
          <p:cNvPr id="4" name="Text 1"/>
          <p:cNvSpPr/>
          <p:nvPr/>
        </p:nvSpPr>
        <p:spPr>
          <a:xfrm>
            <a:off x="1100137" y="1385442"/>
            <a:ext cx="3471863" cy="433983"/>
          </a:xfrm>
          <a:prstGeom prst="rect">
            <a:avLst/>
          </a:prstGeom>
          <a:noFill/>
          <a:ln/>
        </p:spPr>
        <p:txBody>
          <a:bodyPr wrap="none" rtlCol="0" anchor="t"/>
          <a:lstStyle/>
          <a:p>
            <a:pPr>
              <a:lnSpc>
                <a:spcPts val="3417"/>
              </a:lnSpc>
            </a:pPr>
            <a:r>
              <a:rPr lang="en-US" sz="2734" b="1" dirty="0">
                <a:solidFill>
                  <a:srgbClr val="396AF1"/>
                </a:solidFill>
                <a:latin typeface="Barlow" pitchFamily="34" charset="0"/>
                <a:ea typeface="Barlow" pitchFamily="34" charset="-122"/>
                <a:cs typeface="Barlow" pitchFamily="34" charset="-120"/>
              </a:rPr>
              <a:t>WOW Factor:</a:t>
            </a:r>
            <a:endParaRPr lang="en-US" sz="2734" dirty="0"/>
          </a:p>
        </p:txBody>
      </p:sp>
      <p:sp>
        <p:nvSpPr>
          <p:cNvPr id="5" name="Text 2"/>
          <p:cNvSpPr/>
          <p:nvPr/>
        </p:nvSpPr>
        <p:spPr>
          <a:xfrm>
            <a:off x="1100138" y="2166566"/>
            <a:ext cx="1735931" cy="216991"/>
          </a:xfrm>
          <a:prstGeom prst="rect">
            <a:avLst/>
          </a:prstGeom>
          <a:noFill/>
          <a:ln/>
        </p:spPr>
        <p:txBody>
          <a:bodyPr wrap="none" rtlCol="0" anchor="t"/>
          <a:lstStyle/>
          <a:p>
            <a:pPr>
              <a:lnSpc>
                <a:spcPts val="1709"/>
              </a:lnSpc>
            </a:pPr>
            <a:r>
              <a:rPr lang="en-US" sz="1367" b="1" dirty="0">
                <a:solidFill>
                  <a:srgbClr val="396AF1"/>
                </a:solidFill>
                <a:latin typeface="Barlow" pitchFamily="34" charset="0"/>
                <a:ea typeface="Barlow" pitchFamily="34" charset="-122"/>
                <a:cs typeface="Barlow" pitchFamily="34" charset="-120"/>
              </a:rPr>
              <a:t>play_game()</a:t>
            </a:r>
            <a:endParaRPr lang="en-US" sz="1367" dirty="0"/>
          </a:p>
        </p:txBody>
      </p:sp>
      <p:sp>
        <p:nvSpPr>
          <p:cNvPr id="6" name="Text 3"/>
          <p:cNvSpPr/>
          <p:nvPr/>
        </p:nvSpPr>
        <p:spPr>
          <a:xfrm>
            <a:off x="1100138" y="2522414"/>
            <a:ext cx="2088505" cy="888504"/>
          </a:xfrm>
          <a:prstGeom prst="rect">
            <a:avLst/>
          </a:prstGeom>
          <a:noFill/>
          <a:ln/>
        </p:spPr>
        <p:txBody>
          <a:bodyPr wrap="square" rtlCol="0" anchor="t"/>
          <a:lstStyle/>
          <a:p>
            <a:pPr>
              <a:lnSpc>
                <a:spcPts val="1749"/>
              </a:lnSpc>
            </a:pPr>
            <a:r>
              <a:rPr lang="en-US" sz="1094" dirty="0">
                <a:solidFill>
                  <a:srgbClr val="272525"/>
                </a:solidFill>
                <a:latin typeface="Montserrat" pitchFamily="34" charset="0"/>
                <a:ea typeface="Montserrat" pitchFamily="34" charset="-122"/>
                <a:cs typeface="Montserrat" pitchFamily="34" charset="-120"/>
              </a:rPr>
              <a:t>The main function that handles the game loop, user input, and result determination.</a:t>
            </a:r>
            <a:endParaRPr lang="en-US" sz="1094" dirty="0"/>
          </a:p>
        </p:txBody>
      </p:sp>
      <p:sp>
        <p:nvSpPr>
          <p:cNvPr id="7" name="Text 4"/>
          <p:cNvSpPr/>
          <p:nvPr/>
        </p:nvSpPr>
        <p:spPr>
          <a:xfrm>
            <a:off x="3532138" y="2166566"/>
            <a:ext cx="1735931" cy="216991"/>
          </a:xfrm>
          <a:prstGeom prst="rect">
            <a:avLst/>
          </a:prstGeom>
          <a:noFill/>
          <a:ln/>
        </p:spPr>
        <p:txBody>
          <a:bodyPr wrap="none" rtlCol="0" anchor="t"/>
          <a:lstStyle/>
          <a:p>
            <a:pPr>
              <a:lnSpc>
                <a:spcPts val="1709"/>
              </a:lnSpc>
            </a:pPr>
            <a:r>
              <a:rPr lang="en-US" sz="1367" b="1" dirty="0">
                <a:solidFill>
                  <a:srgbClr val="396AF1"/>
                </a:solidFill>
                <a:latin typeface="Barlow" pitchFamily="34" charset="0"/>
                <a:ea typeface="Barlow" pitchFamily="34" charset="-122"/>
                <a:cs typeface="Barlow" pitchFamily="34" charset="-120"/>
              </a:rPr>
              <a:t>main()</a:t>
            </a:r>
            <a:endParaRPr lang="en-US" sz="1367" dirty="0"/>
          </a:p>
        </p:txBody>
      </p:sp>
      <p:sp>
        <p:nvSpPr>
          <p:cNvPr id="8" name="Text 5"/>
          <p:cNvSpPr/>
          <p:nvPr/>
        </p:nvSpPr>
        <p:spPr>
          <a:xfrm>
            <a:off x="3532138" y="2522414"/>
            <a:ext cx="2088505" cy="888504"/>
          </a:xfrm>
          <a:prstGeom prst="rect">
            <a:avLst/>
          </a:prstGeom>
          <a:noFill/>
          <a:ln/>
        </p:spPr>
        <p:txBody>
          <a:bodyPr wrap="square" rtlCol="0" anchor="t"/>
          <a:lstStyle/>
          <a:p>
            <a:pPr>
              <a:lnSpc>
                <a:spcPts val="1749"/>
              </a:lnSpc>
            </a:pPr>
            <a:r>
              <a:rPr lang="en-US" sz="1094" dirty="0">
                <a:solidFill>
                  <a:srgbClr val="272525"/>
                </a:solidFill>
                <a:latin typeface="Montserrat" pitchFamily="34" charset="0"/>
                <a:ea typeface="Montserrat" pitchFamily="34" charset="-122"/>
                <a:cs typeface="Montserrat" pitchFamily="34" charset="-120"/>
              </a:rPr>
              <a:t>The entry point of the program, responsible for initiating the game and managing the overall flow.</a:t>
            </a:r>
            <a:endParaRPr lang="en-US" sz="1094" dirty="0"/>
          </a:p>
        </p:txBody>
      </p:sp>
      <p:sp>
        <p:nvSpPr>
          <p:cNvPr id="9" name="Text 6"/>
          <p:cNvSpPr/>
          <p:nvPr/>
        </p:nvSpPr>
        <p:spPr>
          <a:xfrm>
            <a:off x="5964138" y="2166566"/>
            <a:ext cx="1735931" cy="216991"/>
          </a:xfrm>
          <a:prstGeom prst="rect">
            <a:avLst/>
          </a:prstGeom>
          <a:noFill/>
          <a:ln/>
        </p:spPr>
        <p:txBody>
          <a:bodyPr wrap="none" rtlCol="0" anchor="t"/>
          <a:lstStyle/>
          <a:p>
            <a:pPr>
              <a:lnSpc>
                <a:spcPts val="1709"/>
              </a:lnSpc>
            </a:pPr>
            <a:r>
              <a:rPr lang="en-US" sz="1367" b="1" dirty="0">
                <a:solidFill>
                  <a:srgbClr val="396AF1"/>
                </a:solidFill>
                <a:latin typeface="Barlow" pitchFamily="34" charset="0"/>
                <a:ea typeface="Barlow" pitchFamily="34" charset="-122"/>
                <a:cs typeface="Barlow" pitchFamily="34" charset="-120"/>
              </a:rPr>
              <a:t>Supporting Functions</a:t>
            </a:r>
            <a:endParaRPr lang="en-US" sz="1367" dirty="0"/>
          </a:p>
        </p:txBody>
      </p:sp>
      <p:sp>
        <p:nvSpPr>
          <p:cNvPr id="10" name="Text 7"/>
          <p:cNvSpPr/>
          <p:nvPr/>
        </p:nvSpPr>
        <p:spPr>
          <a:xfrm>
            <a:off x="5964138" y="2522414"/>
            <a:ext cx="2088505" cy="1110630"/>
          </a:xfrm>
          <a:prstGeom prst="rect">
            <a:avLst/>
          </a:prstGeom>
          <a:noFill/>
          <a:ln/>
        </p:spPr>
        <p:txBody>
          <a:bodyPr wrap="square" rtlCol="0" anchor="t"/>
          <a:lstStyle/>
          <a:p>
            <a:pPr>
              <a:lnSpc>
                <a:spcPts val="1749"/>
              </a:lnSpc>
            </a:pPr>
            <a:r>
              <a:rPr lang="en-US" sz="1094" dirty="0">
                <a:solidFill>
                  <a:srgbClr val="272525"/>
                </a:solidFill>
                <a:latin typeface="Montserrat" pitchFamily="34" charset="0"/>
                <a:ea typeface="Montserrat" pitchFamily="34" charset="-122"/>
                <a:cs typeface="Montserrat" pitchFamily="34" charset="-120"/>
              </a:rPr>
              <a:t>Additional functions that encapsulate specific logic, such as generating the computer's choice and calculating the winner.</a:t>
            </a:r>
            <a:endParaRPr lang="en-US" sz="109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4822" y="867160"/>
            <a:ext cx="3009530" cy="574462"/>
          </a:xfrm>
          <a:prstGeom prst="rect">
            <a:avLst/>
          </a:prstGeom>
          <a:noFill/>
          <a:ln>
            <a:noFill/>
          </a:ln>
        </p:spPr>
        <p:txBody>
          <a:bodyPr spcFirstLastPara="1" wrap="square" lIns="91425" tIns="91425" rIns="91425" bIns="91425" anchor="t" anchorCtr="0">
            <a:noAutofit/>
          </a:bodyPr>
          <a:lstStyle/>
          <a:p>
            <a:pPr>
              <a:lnSpc>
                <a:spcPts val="4716"/>
              </a:lnSpc>
            </a:pPr>
            <a:r>
              <a:rPr lang="en-US" sz="2400" b="1" dirty="0">
                <a:solidFill>
                  <a:srgbClr val="396AF1"/>
                </a:solidFill>
                <a:latin typeface="Barlow" pitchFamily="34" charset="0"/>
                <a:ea typeface="Barlow" pitchFamily="34" charset="-122"/>
                <a:cs typeface="Barlow" pitchFamily="34" charset="-120"/>
              </a:rPr>
              <a:t>END USERS:</a:t>
            </a:r>
            <a:endParaRPr lang="en-US" sz="2400" dirty="0"/>
          </a:p>
        </p:txBody>
      </p:sp>
      <p:sp>
        <p:nvSpPr>
          <p:cNvPr id="6" name="Google Shape;62;g5fab984687_2_0">
            <a:extLst>
              <a:ext uri="{FF2B5EF4-FFF2-40B4-BE49-F238E27FC236}">
                <a16:creationId xmlns:a16="http://schemas.microsoft.com/office/drawing/2014/main" id="{2C2DB4A5-624B-CADA-0A3F-8AADD412BC0C}"/>
              </a:ext>
            </a:extLst>
          </p:cNvPr>
          <p:cNvSpPr txBox="1">
            <a:spLocks/>
          </p:cNvSpPr>
          <p:nvPr/>
        </p:nvSpPr>
        <p:spPr>
          <a:xfrm>
            <a:off x="364822" y="1537252"/>
            <a:ext cx="7460587" cy="31672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82880" indent="-182880">
              <a:buFont typeface="Arial" panose="020B0604020202020204" pitchFamily="34" charset="0"/>
              <a:buChar char="•"/>
            </a:pPr>
            <a:r>
              <a:rPr lang="en-US"/>
              <a:t>End users of the Rock-Paper-Scissors game encompass a diverse audience, including casual gamers, students, families, office workers, and gamers of all ages. Whether it's a quick break during the day or a fun activity for family and friends, our game provides an enjoyable and interactive experience for individuals seeking entertainment and relaxation</a:t>
            </a:r>
            <a:endParaRPr lang="en-US" dirty="0"/>
          </a:p>
        </p:txBody>
      </p:sp>
    </p:spTree>
    <p:extLst>
      <p:ext uri="{BB962C8B-B14F-4D97-AF65-F5344CB8AC3E}">
        <p14:creationId xmlns:p14="http://schemas.microsoft.com/office/powerpoint/2010/main" val="325322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Shape 0"/>
          <p:cNvSpPr/>
          <p:nvPr/>
        </p:nvSpPr>
        <p:spPr>
          <a:xfrm>
            <a:off x="0" y="0"/>
            <a:ext cx="9144000" cy="5143500"/>
          </a:xfrm>
          <a:prstGeom prst="rect">
            <a:avLst/>
          </a:prstGeom>
          <a:solidFill>
            <a:srgbClr val="EEEFF5"/>
          </a:solidFill>
          <a:ln/>
        </p:spPr>
        <p:txBody>
          <a:bodyPr/>
          <a:lstStyle/>
          <a:p>
            <a:pPr>
              <a:lnSpc>
                <a:spcPts val="4716"/>
              </a:lnSpc>
            </a:pPr>
            <a:r>
              <a:rPr lang="en-US" sz="2800" b="1" dirty="0">
                <a:solidFill>
                  <a:srgbClr val="396AF1"/>
                </a:solidFill>
                <a:latin typeface="Barlow" pitchFamily="34" charset="0"/>
                <a:ea typeface="Barlow" pitchFamily="34" charset="-122"/>
                <a:cs typeface="Barlow" pitchFamily="34" charset="-120"/>
              </a:rPr>
              <a:t>RESULT</a:t>
            </a:r>
            <a:endParaRPr lang="en-US" sz="2800" dirty="0"/>
          </a:p>
        </p:txBody>
      </p:sp>
      <p:sp>
        <p:nvSpPr>
          <p:cNvPr id="4" name="Text 1"/>
          <p:cNvSpPr/>
          <p:nvPr/>
        </p:nvSpPr>
        <p:spPr>
          <a:xfrm>
            <a:off x="1100137" y="1403524"/>
            <a:ext cx="3471863" cy="433983"/>
          </a:xfrm>
          <a:prstGeom prst="rect">
            <a:avLst/>
          </a:prstGeom>
          <a:noFill/>
          <a:ln/>
        </p:spPr>
        <p:txBody>
          <a:bodyPr wrap="none" rtlCol="0" anchor="t"/>
          <a:lstStyle/>
          <a:p>
            <a:pPr>
              <a:lnSpc>
                <a:spcPts val="3417"/>
              </a:lnSpc>
            </a:pPr>
            <a:endParaRPr lang="en-US" sz="2734" dirty="0"/>
          </a:p>
        </p:txBody>
      </p:sp>
      <p:pic>
        <p:nvPicPr>
          <p:cNvPr id="5" name="Image 1" descr="preencoded.png"/>
          <p:cNvPicPr>
            <a:picLocks noChangeAspect="1"/>
          </p:cNvPicPr>
          <p:nvPr/>
        </p:nvPicPr>
        <p:blipFill>
          <a:blip r:embed="rId4"/>
          <a:stretch>
            <a:fillRect/>
          </a:stretch>
        </p:blipFill>
        <p:spPr>
          <a:xfrm>
            <a:off x="1100138" y="2201986"/>
            <a:ext cx="2088505" cy="678805"/>
          </a:xfrm>
          <a:prstGeom prst="rect">
            <a:avLst/>
          </a:prstGeom>
        </p:spPr>
      </p:pic>
      <p:sp>
        <p:nvSpPr>
          <p:cNvPr id="6" name="Text 2"/>
          <p:cNvSpPr/>
          <p:nvPr/>
        </p:nvSpPr>
        <p:spPr>
          <a:xfrm>
            <a:off x="1100138" y="3036987"/>
            <a:ext cx="1735931" cy="216991"/>
          </a:xfrm>
          <a:prstGeom prst="rect">
            <a:avLst/>
          </a:prstGeom>
          <a:noFill/>
          <a:ln/>
        </p:spPr>
        <p:txBody>
          <a:bodyPr wrap="none" rtlCol="0" anchor="t"/>
          <a:lstStyle/>
          <a:p>
            <a:pPr>
              <a:lnSpc>
                <a:spcPts val="1709"/>
              </a:lnSpc>
            </a:pPr>
            <a:r>
              <a:rPr lang="en-US" sz="1367" b="1" dirty="0">
                <a:solidFill>
                  <a:srgbClr val="396AF1"/>
                </a:solidFill>
                <a:latin typeface="Barlow" pitchFamily="34" charset="0"/>
                <a:ea typeface="Barlow" pitchFamily="34" charset="-122"/>
                <a:cs typeface="Barlow" pitchFamily="34" charset="-120"/>
              </a:rPr>
              <a:t>Winning Scenario</a:t>
            </a:r>
            <a:endParaRPr lang="en-US" sz="1367" dirty="0"/>
          </a:p>
        </p:txBody>
      </p:sp>
      <p:sp>
        <p:nvSpPr>
          <p:cNvPr id="7" name="Text 3"/>
          <p:cNvSpPr/>
          <p:nvPr/>
        </p:nvSpPr>
        <p:spPr>
          <a:xfrm>
            <a:off x="1100138" y="3392835"/>
            <a:ext cx="2088505" cy="222126"/>
          </a:xfrm>
          <a:prstGeom prst="rect">
            <a:avLst/>
          </a:prstGeom>
          <a:noFill/>
          <a:ln/>
        </p:spPr>
        <p:txBody>
          <a:bodyPr wrap="none" rtlCol="0" anchor="t"/>
          <a:lstStyle/>
          <a:p>
            <a:pPr>
              <a:lnSpc>
                <a:spcPts val="1749"/>
              </a:lnSpc>
            </a:pPr>
            <a:endParaRPr lang="en-US" sz="1094" dirty="0"/>
          </a:p>
        </p:txBody>
      </p:sp>
      <p:pic>
        <p:nvPicPr>
          <p:cNvPr id="8" name="Image 2" descr="preencoded.png"/>
          <p:cNvPicPr>
            <a:picLocks noChangeAspect="1"/>
          </p:cNvPicPr>
          <p:nvPr/>
        </p:nvPicPr>
        <p:blipFill>
          <a:blip r:embed="rId5"/>
          <a:stretch>
            <a:fillRect/>
          </a:stretch>
        </p:blipFill>
        <p:spPr>
          <a:xfrm>
            <a:off x="3532138" y="2201986"/>
            <a:ext cx="2088505" cy="691456"/>
          </a:xfrm>
          <a:prstGeom prst="rect">
            <a:avLst/>
          </a:prstGeom>
        </p:spPr>
      </p:pic>
      <p:sp>
        <p:nvSpPr>
          <p:cNvPr id="9" name="Text 4"/>
          <p:cNvSpPr/>
          <p:nvPr/>
        </p:nvSpPr>
        <p:spPr>
          <a:xfrm>
            <a:off x="3532138" y="3049637"/>
            <a:ext cx="1735931" cy="216991"/>
          </a:xfrm>
          <a:prstGeom prst="rect">
            <a:avLst/>
          </a:prstGeom>
          <a:noFill/>
          <a:ln/>
        </p:spPr>
        <p:txBody>
          <a:bodyPr wrap="none" rtlCol="0" anchor="t"/>
          <a:lstStyle/>
          <a:p>
            <a:pPr>
              <a:lnSpc>
                <a:spcPts val="1709"/>
              </a:lnSpc>
            </a:pPr>
            <a:r>
              <a:rPr lang="en-US" sz="1367" b="1" dirty="0">
                <a:solidFill>
                  <a:srgbClr val="396AF1"/>
                </a:solidFill>
                <a:latin typeface="Barlow" pitchFamily="34" charset="0"/>
                <a:ea typeface="Barlow" pitchFamily="34" charset="-122"/>
                <a:cs typeface="Barlow" pitchFamily="34" charset="-120"/>
              </a:rPr>
              <a:t>Losing Scenario</a:t>
            </a:r>
            <a:endParaRPr lang="en-US" sz="1367" dirty="0"/>
          </a:p>
        </p:txBody>
      </p:sp>
      <p:pic>
        <p:nvPicPr>
          <p:cNvPr id="10" name="Image 3" descr="preencoded.png"/>
          <p:cNvPicPr>
            <a:picLocks noChangeAspect="1"/>
          </p:cNvPicPr>
          <p:nvPr/>
        </p:nvPicPr>
        <p:blipFill>
          <a:blip r:embed="rId6"/>
          <a:stretch>
            <a:fillRect/>
          </a:stretch>
        </p:blipFill>
        <p:spPr>
          <a:xfrm>
            <a:off x="5964138" y="2201986"/>
            <a:ext cx="2088505" cy="668536"/>
          </a:xfrm>
          <a:prstGeom prst="rect">
            <a:avLst/>
          </a:prstGeom>
        </p:spPr>
      </p:pic>
      <p:sp>
        <p:nvSpPr>
          <p:cNvPr id="11" name="Text 5"/>
          <p:cNvSpPr/>
          <p:nvPr/>
        </p:nvSpPr>
        <p:spPr>
          <a:xfrm>
            <a:off x="5964138" y="3026718"/>
            <a:ext cx="1735931" cy="216991"/>
          </a:xfrm>
          <a:prstGeom prst="rect">
            <a:avLst/>
          </a:prstGeom>
          <a:noFill/>
          <a:ln/>
        </p:spPr>
        <p:txBody>
          <a:bodyPr wrap="none" rtlCol="0" anchor="t"/>
          <a:lstStyle/>
          <a:p>
            <a:pPr>
              <a:lnSpc>
                <a:spcPts val="1709"/>
              </a:lnSpc>
            </a:pPr>
            <a:r>
              <a:rPr lang="en-US" sz="1367" b="1" dirty="0">
                <a:solidFill>
                  <a:srgbClr val="396AF1"/>
                </a:solidFill>
                <a:latin typeface="Barlow" pitchFamily="34" charset="0"/>
                <a:ea typeface="Barlow" pitchFamily="34" charset="-122"/>
                <a:cs typeface="Barlow" pitchFamily="34" charset="-120"/>
              </a:rPr>
              <a:t>Tie Scenario</a:t>
            </a:r>
            <a:endParaRPr lang="en-US" sz="1367" dirty="0"/>
          </a:p>
        </p:txBody>
      </p:sp>
      <p:sp>
        <p:nvSpPr>
          <p:cNvPr id="12" name="Text 6"/>
          <p:cNvSpPr/>
          <p:nvPr/>
        </p:nvSpPr>
        <p:spPr>
          <a:xfrm>
            <a:off x="5964138" y="3382566"/>
            <a:ext cx="2088505" cy="222126"/>
          </a:xfrm>
          <a:prstGeom prst="rect">
            <a:avLst/>
          </a:prstGeom>
          <a:noFill/>
          <a:ln/>
        </p:spPr>
        <p:txBody>
          <a:bodyPr wrap="none" rtlCol="0" anchor="t"/>
          <a:lstStyle/>
          <a:p>
            <a:pPr>
              <a:lnSpc>
                <a:spcPts val="1749"/>
              </a:lnSpc>
            </a:pPr>
            <a:endParaRPr lang="en-US" sz="109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Shape 0"/>
          <p:cNvSpPr/>
          <p:nvPr/>
        </p:nvSpPr>
        <p:spPr>
          <a:xfrm>
            <a:off x="0" y="72887"/>
            <a:ext cx="9144000" cy="5143500"/>
          </a:xfrm>
          <a:prstGeom prst="rect">
            <a:avLst/>
          </a:prstGeom>
          <a:solidFill>
            <a:srgbClr val="EEEFF5"/>
          </a:solidFill>
          <a:ln/>
        </p:spPr>
        <p:txBody>
          <a:bodyPr/>
          <a:lstStyle/>
          <a:p>
            <a:pPr>
              <a:lnSpc>
                <a:spcPts val="4716"/>
              </a:lnSpc>
            </a:pPr>
            <a:r>
              <a:rPr lang="en-US" sz="3200" b="1" dirty="0">
                <a:solidFill>
                  <a:srgbClr val="396AF1"/>
                </a:solidFill>
                <a:latin typeface="Barlow" pitchFamily="34" charset="0"/>
                <a:ea typeface="Barlow" pitchFamily="34" charset="-122"/>
                <a:cs typeface="Barlow" pitchFamily="34" charset="-120"/>
              </a:rPr>
              <a:t>FLOW CHART:</a:t>
            </a:r>
            <a:endParaRPr lang="en-US" sz="1800" dirty="0"/>
          </a:p>
        </p:txBody>
      </p:sp>
      <p:sp>
        <p:nvSpPr>
          <p:cNvPr id="4" name="Text 1"/>
          <p:cNvSpPr/>
          <p:nvPr/>
        </p:nvSpPr>
        <p:spPr>
          <a:xfrm>
            <a:off x="1100137" y="1403524"/>
            <a:ext cx="3471863" cy="433983"/>
          </a:xfrm>
          <a:prstGeom prst="rect">
            <a:avLst/>
          </a:prstGeom>
          <a:noFill/>
          <a:ln/>
        </p:spPr>
        <p:txBody>
          <a:bodyPr wrap="none" rtlCol="0" anchor="t"/>
          <a:lstStyle/>
          <a:p>
            <a:pPr>
              <a:lnSpc>
                <a:spcPts val="3417"/>
              </a:lnSpc>
            </a:pPr>
            <a:endParaRPr lang="en-US" sz="2734" dirty="0"/>
          </a:p>
        </p:txBody>
      </p:sp>
      <p:sp>
        <p:nvSpPr>
          <p:cNvPr id="7" name="Text 3"/>
          <p:cNvSpPr/>
          <p:nvPr/>
        </p:nvSpPr>
        <p:spPr>
          <a:xfrm>
            <a:off x="1100138" y="3392835"/>
            <a:ext cx="2088505" cy="222126"/>
          </a:xfrm>
          <a:prstGeom prst="rect">
            <a:avLst/>
          </a:prstGeom>
          <a:noFill/>
          <a:ln/>
        </p:spPr>
        <p:txBody>
          <a:bodyPr wrap="none" rtlCol="0" anchor="t"/>
          <a:lstStyle/>
          <a:p>
            <a:pPr>
              <a:lnSpc>
                <a:spcPts val="1749"/>
              </a:lnSpc>
            </a:pPr>
            <a:endParaRPr lang="en-US" sz="1094" dirty="0"/>
          </a:p>
        </p:txBody>
      </p:sp>
      <p:sp>
        <p:nvSpPr>
          <p:cNvPr id="12" name="Text 6"/>
          <p:cNvSpPr/>
          <p:nvPr/>
        </p:nvSpPr>
        <p:spPr>
          <a:xfrm>
            <a:off x="5964138" y="3382566"/>
            <a:ext cx="2088505" cy="222126"/>
          </a:xfrm>
          <a:prstGeom prst="rect">
            <a:avLst/>
          </a:prstGeom>
          <a:noFill/>
          <a:ln/>
        </p:spPr>
        <p:txBody>
          <a:bodyPr wrap="none" rtlCol="0" anchor="t"/>
          <a:lstStyle/>
          <a:p>
            <a:pPr>
              <a:lnSpc>
                <a:spcPts val="1749"/>
              </a:lnSpc>
            </a:pPr>
            <a:endParaRPr lang="en-US" sz="1094" dirty="0"/>
          </a:p>
        </p:txBody>
      </p:sp>
      <p:sp>
        <p:nvSpPr>
          <p:cNvPr id="15" name="AutoShape 6" descr="Enter Choices in a Valid Range">
            <a:extLst>
              <a:ext uri="{FF2B5EF4-FFF2-40B4-BE49-F238E27FC236}">
                <a16:creationId xmlns:a16="http://schemas.microsoft.com/office/drawing/2014/main" id="{FF2B21D7-EFA0-A107-EA47-5E275371C2E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 name="Picture 16" descr="A diagram of a software development process&#10;&#10;Description automatically generated">
            <a:extLst>
              <a:ext uri="{FF2B5EF4-FFF2-40B4-BE49-F238E27FC236}">
                <a16:creationId xmlns:a16="http://schemas.microsoft.com/office/drawing/2014/main" id="{7CCFBCAF-E52A-0DDE-8EF8-960198B76864}"/>
              </a:ext>
            </a:extLst>
          </p:cNvPr>
          <p:cNvPicPr>
            <a:picLocks noChangeAspect="1"/>
          </p:cNvPicPr>
          <p:nvPr/>
        </p:nvPicPr>
        <p:blipFill rotWithShape="1">
          <a:blip r:embed="rId4"/>
          <a:srcRect b="32697"/>
          <a:stretch/>
        </p:blipFill>
        <p:spPr>
          <a:xfrm>
            <a:off x="0" y="1495980"/>
            <a:ext cx="9144000" cy="26256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US" sz="2400" b="1" dirty="0">
                <a:solidFill>
                  <a:srgbClr val="396AF1"/>
                </a:solidFill>
                <a:latin typeface="Barlow" pitchFamily="34" charset="0"/>
                <a:ea typeface="Barlow" pitchFamily="34" charset="-122"/>
                <a:cs typeface="Barlow" pitchFamily="34" charset="-120"/>
              </a:rPr>
              <a:t>CONCLUSION:</a:t>
            </a:r>
            <a:endParaRPr lang="en-IN" sz="2400" dirty="0">
              <a:solidFill>
                <a:srgbClr val="002060"/>
              </a:solidFill>
            </a:endParaRPr>
          </a:p>
        </p:txBody>
      </p:sp>
      <p:sp>
        <p:nvSpPr>
          <p:cNvPr id="2" name="TextBox 1">
            <a:extLst>
              <a:ext uri="{FF2B5EF4-FFF2-40B4-BE49-F238E27FC236}">
                <a16:creationId xmlns:a16="http://schemas.microsoft.com/office/drawing/2014/main" id="{868B9C01-189E-BECF-4A7A-C0E687BA3C7E}"/>
              </a:ext>
            </a:extLst>
          </p:cNvPr>
          <p:cNvSpPr txBox="1"/>
          <p:nvPr/>
        </p:nvSpPr>
        <p:spPr>
          <a:xfrm>
            <a:off x="449079" y="946597"/>
            <a:ext cx="7911193" cy="2031325"/>
          </a:xfrm>
          <a:prstGeom prst="rect">
            <a:avLst/>
          </a:prstGeom>
          <a:noFill/>
        </p:spPr>
        <p:txBody>
          <a:bodyPr wrap="square" rtlCol="0">
            <a:spAutoFit/>
          </a:bodyPr>
          <a:lstStyle/>
          <a:p>
            <a:pPr marL="285750" indent="-285750" algn="just">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Integration of advanced technology and innovative design creates a unique and engaging gaming experience.</a:t>
            </a:r>
          </a:p>
          <a:p>
            <a:pPr marL="285750" indent="-285750" algn="just">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Seamlessly blending physical activity, education with interactive gameplay aims to promote health, cognitive skills, and social interaction.</a:t>
            </a:r>
          </a:p>
          <a:p>
            <a:pPr marL="285750" indent="-285750" algn="just">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Versatile, affordable, and </a:t>
            </a:r>
            <a:r>
              <a:rPr lang="en-IN" sz="1800" b="0" i="0" dirty="0">
                <a:solidFill>
                  <a:schemeClr val="tx1"/>
                </a:solidFill>
                <a:effectLst/>
                <a:latin typeface="Times New Roman" panose="02020603050405020304" pitchFamily="18" charset="0"/>
                <a:cs typeface="Times New Roman" panose="02020603050405020304" pitchFamily="18" charset="0"/>
              </a:rPr>
              <a:t>available in diverse environments, </a:t>
            </a:r>
            <a:r>
              <a:rPr lang="en-US" sz="1800" b="0" i="0" dirty="0">
                <a:solidFill>
                  <a:schemeClr val="tx1"/>
                </a:solidFill>
                <a:effectLst/>
                <a:latin typeface="Times New Roman" panose="02020603050405020304" pitchFamily="18" charset="0"/>
                <a:cs typeface="Times New Roman" panose="02020603050405020304" pitchFamily="18" charset="0"/>
              </a:rPr>
              <a:t>our platform empowers users to create their own clickable games, enhancing engagement and customization.</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3882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1192</TotalTime>
  <Words>498</Words>
  <Application>Microsoft Office PowerPoint</Application>
  <PresentationFormat>On-screen Show (16:9)</PresentationFormat>
  <Paragraphs>56</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Barlow</vt:lpstr>
      <vt:lpstr>Calibri</vt:lpstr>
      <vt:lpstr>Montserrat</vt:lpstr>
      <vt:lpstr>Times New Roman</vt:lpstr>
      <vt:lpstr>Simple Light</vt:lpstr>
      <vt:lpstr>PowerPoint Presentation</vt:lpstr>
      <vt:lpstr>AGENDA</vt:lpstr>
      <vt:lpstr>PROBLEM STATEMENT</vt:lpstr>
      <vt:lpstr>PowerPoint Presentation</vt:lpstr>
      <vt:lpstr>PowerPoint Presentation</vt:lpstr>
      <vt:lpstr>END USERS:</vt:lpstr>
      <vt:lpstr>PowerPoint Presentation</vt:lpstr>
      <vt:lpstr>PowerPoint Presentation</vt:lpstr>
      <vt:lpstr>CONCLUSION:</vt:lpstr>
      <vt:lpstr>FUTURE PERSPECTIVE:</vt:lpstr>
      <vt:lpstr>PowerPoint Presentation</vt:lpstr>
      <vt:lpstr>PowerPoint Presentation</vt:lpstr>
      <vt:lpstr>githhub link : https://github.com/hival01/code_unnati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HIVAL PATEL</cp:lastModifiedBy>
  <cp:revision>25</cp:revision>
  <dcterms:modified xsi:type="dcterms:W3CDTF">2024-05-06T05:52:57Z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