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d9e0977d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d9e0977d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d9e0977d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d9e0977d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d9e0977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d9e0977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d9e0977d4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d9e0977d4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d9e0977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d9e0977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d9e0977d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d9e0977d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d9e0977d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d9e0977d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18550"/>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Consumer Behaviour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Room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Individual Customer Simulated Transactions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00">
                <a:solidFill>
                  <a:schemeClr val="dk1"/>
                </a:solidFill>
              </a:rPr>
              <a:t>Individual </a:t>
            </a:r>
            <a:endParaRPr sz="1300">
              <a:solidFill>
                <a:schemeClr val="dk1"/>
              </a:solidFill>
            </a:endParaRPr>
          </a:p>
          <a:p>
            <a:pPr indent="-228600" lvl="0" marL="457200" rtl="0" algn="l">
              <a:spcBef>
                <a:spcPts val="0"/>
              </a:spcBef>
              <a:spcAft>
                <a:spcPts val="0"/>
              </a:spcAft>
              <a:buClr>
                <a:schemeClr val="dk1"/>
              </a:buClr>
              <a:buSzPts val="1100"/>
              <a:buFont typeface="Arial"/>
              <a:buNone/>
            </a:pPr>
            <a:r>
              <a:rPr lang="en" sz="1200">
                <a:solidFill>
                  <a:schemeClr val="dk1"/>
                </a:solidFill>
              </a:rPr>
              <a:t>·</a:t>
            </a:r>
            <a:r>
              <a:rPr lang="en" sz="800">
                <a:solidFill>
                  <a:schemeClr val="dk1"/>
                </a:solidFill>
                <a:latin typeface="Times New Roman"/>
                <a:ea typeface="Times New Roman"/>
                <a:cs typeface="Times New Roman"/>
                <a:sym typeface="Times New Roman"/>
              </a:rPr>
              <a:t>      </a:t>
            </a:r>
            <a:r>
              <a:rPr lang="en" sz="1200">
                <a:solidFill>
                  <a:schemeClr val="dk1"/>
                </a:solidFill>
              </a:rPr>
              <a:t>They work at Pets at Home and earn the same amount each month.</a:t>
            </a:r>
            <a:endParaRPr sz="1200">
              <a:solidFill>
                <a:schemeClr val="dk1"/>
              </a:solidFill>
            </a:endParaRPr>
          </a:p>
          <a:p>
            <a:pPr indent="-228600" lvl="0" marL="457200" rtl="0" algn="l">
              <a:spcBef>
                <a:spcPts val="0"/>
              </a:spcBef>
              <a:spcAft>
                <a:spcPts val="0"/>
              </a:spcAft>
              <a:buClr>
                <a:schemeClr val="dk1"/>
              </a:buClr>
              <a:buSzPts val="1100"/>
              <a:buFont typeface="Arial"/>
              <a:buNone/>
            </a:pPr>
            <a:r>
              <a:rPr lang="en" sz="1200">
                <a:solidFill>
                  <a:schemeClr val="dk1"/>
                </a:solidFill>
              </a:rPr>
              <a:t>·</a:t>
            </a:r>
            <a:r>
              <a:rPr lang="en" sz="800">
                <a:solidFill>
                  <a:schemeClr val="dk1"/>
                </a:solidFill>
                <a:latin typeface="Times New Roman"/>
                <a:ea typeface="Times New Roman"/>
                <a:cs typeface="Times New Roman"/>
                <a:sym typeface="Times New Roman"/>
              </a:rPr>
              <a:t>      </a:t>
            </a:r>
            <a:r>
              <a:rPr lang="en" sz="1200">
                <a:solidFill>
                  <a:schemeClr val="dk1"/>
                </a:solidFill>
              </a:rPr>
              <a:t>They spend a lot of money collecting items. </a:t>
            </a:r>
            <a:endParaRPr sz="1200">
              <a:solidFill>
                <a:schemeClr val="dk1"/>
              </a:solidFill>
            </a:endParaRPr>
          </a:p>
          <a:p>
            <a:pPr indent="-228600" lvl="0" marL="457200" rtl="0" algn="l">
              <a:spcBef>
                <a:spcPts val="0"/>
              </a:spcBef>
              <a:spcAft>
                <a:spcPts val="0"/>
              </a:spcAft>
              <a:buClr>
                <a:schemeClr val="dk1"/>
              </a:buClr>
              <a:buSzPts val="1100"/>
              <a:buFont typeface="Arial"/>
              <a:buNone/>
            </a:pPr>
            <a:r>
              <a:rPr lang="en" sz="1200">
                <a:solidFill>
                  <a:schemeClr val="dk1"/>
                </a:solidFill>
              </a:rPr>
              <a:t>·</a:t>
            </a:r>
            <a:r>
              <a:rPr lang="en" sz="800">
                <a:solidFill>
                  <a:schemeClr val="dk1"/>
                </a:solidFill>
                <a:latin typeface="Times New Roman"/>
                <a:ea typeface="Times New Roman"/>
                <a:cs typeface="Times New Roman"/>
                <a:sym typeface="Times New Roman"/>
              </a:rPr>
              <a:t>      </a:t>
            </a:r>
            <a:r>
              <a:rPr lang="en" sz="1200">
                <a:solidFill>
                  <a:schemeClr val="dk1"/>
                </a:solidFill>
              </a:rPr>
              <a:t>Send 2300 to a different account. This could be savings or a fixed bill.</a:t>
            </a:r>
            <a:endParaRPr sz="12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Ways they could avoid overdrafts.</a:t>
            </a:r>
            <a:endParaRPr sz="1300">
              <a:solidFill>
                <a:schemeClr val="dk1"/>
              </a:solidFill>
            </a:endParaRPr>
          </a:p>
          <a:p>
            <a:pPr indent="-228600" lvl="0" marL="457200" rtl="0" algn="l">
              <a:spcBef>
                <a:spcPts val="0"/>
              </a:spcBef>
              <a:spcAft>
                <a:spcPts val="0"/>
              </a:spcAft>
              <a:buClr>
                <a:schemeClr val="dk1"/>
              </a:buClr>
              <a:buSzPts val="1100"/>
              <a:buFont typeface="Arial"/>
              <a:buNone/>
            </a:pPr>
            <a:r>
              <a:rPr lang="en" sz="1200">
                <a:solidFill>
                  <a:schemeClr val="dk1"/>
                </a:solidFill>
              </a:rPr>
              <a:t>·</a:t>
            </a:r>
            <a:r>
              <a:rPr lang="en" sz="800">
                <a:solidFill>
                  <a:schemeClr val="dk1"/>
                </a:solidFill>
                <a:latin typeface="Times New Roman"/>
                <a:ea typeface="Times New Roman"/>
                <a:cs typeface="Times New Roman"/>
                <a:sym typeface="Times New Roman"/>
              </a:rPr>
              <a:t>      </a:t>
            </a:r>
            <a:r>
              <a:rPr lang="en" sz="1200">
                <a:solidFill>
                  <a:schemeClr val="dk1"/>
                </a:solidFill>
              </a:rPr>
              <a:t>Reduce how much they save; it is better to not be overdrawn. </a:t>
            </a:r>
            <a:endParaRPr sz="1200">
              <a:solidFill>
                <a:schemeClr val="dk1"/>
              </a:solidFill>
            </a:endParaRPr>
          </a:p>
          <a:p>
            <a:pPr indent="-228600" lvl="0" marL="457200" rtl="0" algn="l">
              <a:spcBef>
                <a:spcPts val="0"/>
              </a:spcBef>
              <a:spcAft>
                <a:spcPts val="0"/>
              </a:spcAft>
              <a:buClr>
                <a:schemeClr val="dk1"/>
              </a:buClr>
              <a:buSzPts val="1100"/>
              <a:buFont typeface="Arial"/>
              <a:buNone/>
            </a:pPr>
            <a:r>
              <a:rPr lang="en" sz="1200">
                <a:solidFill>
                  <a:schemeClr val="dk1"/>
                </a:solidFill>
              </a:rPr>
              <a:t>·</a:t>
            </a:r>
            <a:r>
              <a:rPr lang="en" sz="800">
                <a:solidFill>
                  <a:schemeClr val="dk1"/>
                </a:solidFill>
                <a:latin typeface="Times New Roman"/>
                <a:ea typeface="Times New Roman"/>
                <a:cs typeface="Times New Roman"/>
                <a:sym typeface="Times New Roman"/>
              </a:rPr>
              <a:t>      </a:t>
            </a:r>
            <a:r>
              <a:rPr lang="en" sz="1200">
                <a:solidFill>
                  <a:schemeClr val="dk1"/>
                </a:solidFill>
              </a:rPr>
              <a:t>Set a monthly budget for their collector items.</a:t>
            </a:r>
            <a:endParaRPr sz="1200">
              <a:solidFill>
                <a:schemeClr val="dk1"/>
              </a:solidFill>
            </a:endParaRPr>
          </a:p>
          <a:p>
            <a:pPr indent="-228600" lvl="0" marL="457200" rtl="0" algn="l">
              <a:spcBef>
                <a:spcPts val="0"/>
              </a:spcBef>
              <a:spcAft>
                <a:spcPts val="0"/>
              </a:spcAft>
              <a:buClr>
                <a:schemeClr val="dk1"/>
              </a:buClr>
              <a:buSzPts val="1100"/>
              <a:buFont typeface="Arial"/>
              <a:buNone/>
            </a:pPr>
            <a:r>
              <a:rPr lang="en" sz="1200">
                <a:solidFill>
                  <a:schemeClr val="dk1"/>
                </a:solidFill>
              </a:rPr>
              <a:t>·</a:t>
            </a:r>
            <a:r>
              <a:rPr lang="en" sz="800">
                <a:solidFill>
                  <a:schemeClr val="dk1"/>
                </a:solidFill>
                <a:latin typeface="Times New Roman"/>
                <a:ea typeface="Times New Roman"/>
                <a:cs typeface="Times New Roman"/>
                <a:sym typeface="Times New Roman"/>
              </a:rPr>
              <a:t>      </a:t>
            </a:r>
            <a:r>
              <a:rPr lang="en" sz="1200">
                <a:solidFill>
                  <a:schemeClr val="dk1"/>
                </a:solidFill>
              </a:rPr>
              <a:t>Shop at a Tesco Extra instead of an express, might be slightly cheaper.</a:t>
            </a:r>
            <a:endParaRPr sz="1200">
              <a:solidFill>
                <a:schemeClr val="dk1"/>
              </a:solidFill>
            </a:endParaRPr>
          </a:p>
          <a:p>
            <a:pPr indent="0" lvl="0" marL="0" rtl="0" algn="l">
              <a:spcBef>
                <a:spcPts val="0"/>
              </a:spcBef>
              <a:spcAft>
                <a:spcPts val="1200"/>
              </a:spcAft>
              <a:buNone/>
            </a:pPr>
            <a:r>
              <a:t/>
            </a:r>
            <a:endParaRPr sz="1700"/>
          </a:p>
        </p:txBody>
      </p:sp>
      <p:pic>
        <p:nvPicPr>
          <p:cNvPr id="62" name="Google Shape;62;p14" title="Chart"/>
          <p:cNvPicPr preferRelativeResize="0"/>
          <p:nvPr/>
        </p:nvPicPr>
        <p:blipFill>
          <a:blip r:embed="rId3">
            <a:alphaModFix/>
          </a:blip>
          <a:stretch>
            <a:fillRect/>
          </a:stretch>
        </p:blipFill>
        <p:spPr>
          <a:xfrm>
            <a:off x="5780300" y="1416850"/>
            <a:ext cx="3177126" cy="1964525"/>
          </a:xfrm>
          <a:prstGeom prst="rect">
            <a:avLst/>
          </a:prstGeom>
          <a:noFill/>
          <a:ln>
            <a:noFill/>
          </a:ln>
        </p:spPr>
      </p:pic>
      <p:pic>
        <p:nvPicPr>
          <p:cNvPr id="63" name="Google Shape;63;p14"/>
          <p:cNvPicPr preferRelativeResize="0"/>
          <p:nvPr/>
        </p:nvPicPr>
        <p:blipFill>
          <a:blip r:embed="rId4">
            <a:alphaModFix/>
          </a:blip>
          <a:stretch>
            <a:fillRect/>
          </a:stretch>
        </p:blipFill>
        <p:spPr>
          <a:xfrm>
            <a:off x="5990675" y="3429575"/>
            <a:ext cx="3082450" cy="184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 Customer Simulated Transactions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Looking in particular at the spending habits of people in their overdrafts:</a:t>
            </a:r>
            <a:endParaRPr sz="1700"/>
          </a:p>
          <a:p>
            <a:pPr indent="-336550" lvl="0" marL="457200" rtl="0" algn="l">
              <a:spcBef>
                <a:spcPts val="1200"/>
              </a:spcBef>
              <a:spcAft>
                <a:spcPts val="0"/>
              </a:spcAft>
              <a:buSzPts val="1700"/>
              <a:buChar char="●"/>
            </a:pPr>
            <a:r>
              <a:rPr lang="en" sz="1700"/>
              <a:t>Many people had subscriptions to Disney+, Netflix, Amazon, Gym</a:t>
            </a:r>
            <a:endParaRPr sz="1700"/>
          </a:p>
          <a:p>
            <a:pPr indent="-336550" lvl="0" marL="457200" rtl="0" algn="l">
              <a:spcBef>
                <a:spcPts val="0"/>
              </a:spcBef>
              <a:spcAft>
                <a:spcPts val="0"/>
              </a:spcAft>
              <a:buSzPts val="1700"/>
              <a:buChar char="●"/>
            </a:pPr>
            <a:r>
              <a:rPr lang="en" sz="1700"/>
              <a:t>Clothing store expenditures such as from H&amp;M were also common</a:t>
            </a:r>
            <a:endParaRPr sz="1700"/>
          </a:p>
          <a:p>
            <a:pPr indent="-336550" lvl="0" marL="457200" rtl="0" algn="l">
              <a:spcBef>
                <a:spcPts val="0"/>
              </a:spcBef>
              <a:spcAft>
                <a:spcPts val="0"/>
              </a:spcAft>
              <a:buSzPts val="1700"/>
              <a:buChar char="●"/>
            </a:pPr>
            <a:r>
              <a:rPr lang="en" sz="1700"/>
              <a:t>There were common spendings on games and game subscriptions</a:t>
            </a:r>
            <a:endParaRPr sz="1700"/>
          </a:p>
          <a:p>
            <a:pPr indent="0" lvl="0" marL="0" rtl="0" algn="l">
              <a:spcBef>
                <a:spcPts val="1200"/>
              </a:spcBef>
              <a:spcAft>
                <a:spcPts val="0"/>
              </a:spcAft>
              <a:buNone/>
            </a:pPr>
            <a:r>
              <a:rPr lang="en" sz="1700"/>
              <a:t>Things that can be implemented by the bank:</a:t>
            </a:r>
            <a:endParaRPr sz="1700"/>
          </a:p>
          <a:p>
            <a:pPr indent="-336550" lvl="0" marL="457200" rtl="0" algn="l">
              <a:spcBef>
                <a:spcPts val="1200"/>
              </a:spcBef>
              <a:spcAft>
                <a:spcPts val="0"/>
              </a:spcAft>
              <a:buSzPts val="1700"/>
              <a:buChar char="●"/>
            </a:pPr>
            <a:r>
              <a:rPr lang="en" sz="1700"/>
              <a:t>Reminders about subscriptions either every few months or once people enter overdraft</a:t>
            </a:r>
            <a:endParaRPr sz="1700"/>
          </a:p>
          <a:p>
            <a:pPr indent="-336550" lvl="0" marL="457200" rtl="0" algn="l">
              <a:spcBef>
                <a:spcPts val="0"/>
              </a:spcBef>
              <a:spcAft>
                <a:spcPts val="0"/>
              </a:spcAft>
              <a:buSzPts val="1700"/>
              <a:buChar char="●"/>
            </a:pPr>
            <a:r>
              <a:rPr lang="en" sz="1700"/>
              <a:t>Banks could partner up with companies such as Mojang, Blizzard, Xbox to aid transactions</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100 Consumer Transactions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a:t>In general,</a:t>
            </a:r>
            <a:r>
              <a:rPr b="1" lang="en" sz="1100">
                <a:solidFill>
                  <a:srgbClr val="000000"/>
                </a:solidFill>
              </a:rPr>
              <a:t>Companies</a:t>
            </a:r>
            <a:endParaRPr b="1" sz="1100">
              <a:solidFill>
                <a:srgbClr val="000000"/>
              </a:solidFill>
            </a:endParaRPr>
          </a:p>
          <a:p>
            <a:pPr indent="0" lvl="0" marL="0" rtl="0" algn="l">
              <a:lnSpc>
                <a:spcPct val="100000"/>
              </a:lnSpc>
              <a:spcBef>
                <a:spcPts val="1200"/>
              </a:spcBef>
              <a:spcAft>
                <a:spcPts val="0"/>
              </a:spcAft>
              <a:buNone/>
            </a:pPr>
            <a:r>
              <a:rPr b="1" lang="en" sz="1100">
                <a:solidFill>
                  <a:srgbClr val="000000"/>
                </a:solidFill>
              </a:rPr>
              <a:t>Sum of Balance</a:t>
            </a:r>
            <a:endParaRPr b="1" sz="1100">
              <a:solidFill>
                <a:srgbClr val="000000"/>
              </a:solidFill>
            </a:endParaRPr>
          </a:p>
          <a:p>
            <a:pPr indent="0" lvl="0" marL="0" rtl="0" algn="l">
              <a:lnSpc>
                <a:spcPct val="100000"/>
              </a:lnSpc>
              <a:spcBef>
                <a:spcPts val="0"/>
              </a:spcBef>
              <a:spcAft>
                <a:spcPts val="0"/>
              </a:spcAft>
              <a:buNone/>
            </a:pPr>
            <a:r>
              <a:rPr lang="en" sz="1400">
                <a:solidFill>
                  <a:srgbClr val="000000"/>
                </a:solidFill>
              </a:rPr>
              <a:t>Adidas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1,621.97</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Recommendations: Based on the insights gathered, the bank could consider the following recommendations: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Amazon</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1,416.34</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Tailored Financial Services: Provide personalized financial services to companies with negative balances, such as credit lines or loans to support their operations. For companies with positive balances, offer investment advice or options for managing surplus funds.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Asda</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19.14</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Sector-Specific Solutions: Tailor financial solutions based on the sector the company operates in. For instance, gaming companies might benefit from payment processing solutions, while retail companies might need assistance with inventory management.</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Blizzard</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770.45</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Risk Management: Monitor companies with high negative balances closely to assess their financial health. Consider offering financial planning and restructuring services to help them get back on track.</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Collector Cave</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15,741.94</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Data-Driven Insights for Future: Apply similar data analysis techniques to other customer data to identify patterns and trends. Use these insights to proactively offer financial products and services to meet customer needs.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Deliveroo</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766.59</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Early Warning System: Develop algorithms that can automatically flag companies with sudden balance drops or spikes. This could help the bank reach out to the companies before financial issues escalate.</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Fitted Stitch</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756.65</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Customer Segmentation: Use machine learning to segment customers based on their financial behavior and needs. This can help provide targeted recommendations and solutions.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Full of Beans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1,840.22</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Gamestation</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3,439.21</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To spot patterns in the future, banks could use machine learning models to predict financial behavior based on historical data. By identifying key indicators that correlate with positive or negative balances, the bank could intervene early and offer appropriate assistance to their customers.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H&amp;M</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454.06</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JD Sports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2,185.55</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JustEat</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401.45</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Kings Arms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1,732.59</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Loosely Fitted</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235.94</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Mojang Studios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3,698.18</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Pets at Home</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18,133.10</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Reebok</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856.47</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Revella</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1,743.34</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Selfridges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437.86</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SquareOnix</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3,700.65</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Tesco Express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3,626.74</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(blank)</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4,473.35</a:t>
            </a:r>
            <a:endParaRPr sz="1400">
              <a:solidFill>
                <a:srgbClr val="000000"/>
              </a:solidFill>
            </a:endParaRPr>
          </a:p>
          <a:p>
            <a:pPr indent="0" lvl="0" marL="0" rtl="0" algn="l">
              <a:lnSpc>
                <a:spcPct val="100000"/>
              </a:lnSpc>
              <a:spcBef>
                <a:spcPts val="0"/>
              </a:spcBef>
              <a:spcAft>
                <a:spcPts val="0"/>
              </a:spcAft>
              <a:buNone/>
            </a:pPr>
            <a:r>
              <a:rPr b="1" lang="en" sz="1100">
                <a:solidFill>
                  <a:srgbClr val="000000"/>
                </a:solidFill>
              </a:rPr>
              <a:t>Grand Total</a:t>
            </a:r>
            <a:endParaRPr b="1" sz="1100">
              <a:solidFill>
                <a:srgbClr val="000000"/>
              </a:solidFill>
            </a:endParaRPr>
          </a:p>
          <a:p>
            <a:pPr indent="0" lvl="0" marL="0" rtl="0" algn="l">
              <a:lnSpc>
                <a:spcPct val="100000"/>
              </a:lnSpc>
              <a:spcBef>
                <a:spcPts val="0"/>
              </a:spcBef>
              <a:spcAft>
                <a:spcPts val="0"/>
              </a:spcAft>
              <a:buNone/>
            </a:pPr>
            <a:r>
              <a:rPr b="1" lang="en" sz="1100">
                <a:solidFill>
                  <a:srgbClr val="000000"/>
                </a:solidFill>
              </a:rPr>
              <a:t> £           66,671.78</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lnSpc>
                <a:spcPct val="100000"/>
              </a:lnSpc>
              <a:spcBef>
                <a:spcPts val="0"/>
              </a:spcBef>
              <a:spcAft>
                <a:spcPts val="0"/>
              </a:spcAft>
              <a:buNone/>
            </a:pPr>
            <a:r>
              <a:rPr b="1" lang="en" sz="1100">
                <a:solidFill>
                  <a:srgbClr val="000000"/>
                </a:solidFill>
              </a:rPr>
              <a:t>Companies</a:t>
            </a:r>
            <a:endParaRPr b="1" sz="1100">
              <a:solidFill>
                <a:srgbClr val="000000"/>
              </a:solidFill>
            </a:endParaRPr>
          </a:p>
          <a:p>
            <a:pPr indent="0" lvl="0" marL="0" rtl="0" algn="l">
              <a:lnSpc>
                <a:spcPct val="100000"/>
              </a:lnSpc>
              <a:spcBef>
                <a:spcPts val="0"/>
              </a:spcBef>
              <a:spcAft>
                <a:spcPts val="0"/>
              </a:spcAft>
              <a:buNone/>
            </a:pPr>
            <a:r>
              <a:rPr b="1" lang="en" sz="1100">
                <a:solidFill>
                  <a:srgbClr val="000000"/>
                </a:solidFill>
              </a:rPr>
              <a:t>Sum of Balance</a:t>
            </a:r>
            <a:endParaRPr b="1" sz="1100">
              <a:solidFill>
                <a:srgbClr val="000000"/>
              </a:solidFill>
            </a:endParaRPr>
          </a:p>
          <a:p>
            <a:pPr indent="0" lvl="0" marL="0" rtl="0" algn="l">
              <a:lnSpc>
                <a:spcPct val="100000"/>
              </a:lnSpc>
              <a:spcBef>
                <a:spcPts val="0"/>
              </a:spcBef>
              <a:spcAft>
                <a:spcPts val="0"/>
              </a:spcAft>
              <a:buNone/>
            </a:pPr>
            <a:r>
              <a:rPr lang="en" sz="1400">
                <a:solidFill>
                  <a:srgbClr val="000000"/>
                </a:solidFill>
              </a:rPr>
              <a:t>Adidas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1,621.97</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Recommendations: Based on the insights gathered, the bank could consider the following recommendations: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Amazon</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1,416.34</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Tailored Financial Services: Provide personalized financial services to companies with negative balances, such as credit lines or loans to support their operations. For companies with positive balances, offer investment advice or options for managing surplus funds.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Asda</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19.14</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Sector-Specific Solutions: Tailor financial solutions based on the sector the company operates in. For instance, gaming companies might benefit from payment processing solutions, while retail companies might need assistance with inventory management.</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Blizzard</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770.45</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Risk Management: Monitor companies with high negative balances closely to assess their financial health. Consider offering financial planning and restructuring services to help them get back on track.</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Collector Cave</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15,741.94</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Data-Driven Insights for Future: Apply similar data analysis techniques to other customer data to identify patterns and trends. Use these insights to proactively offer financial products and services to meet customer needs.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Deliveroo</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766.59</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Early Warning System: Develop algorithms that can automatically flag companies with sudden balance drops or spikes. This could help the bank reach out to the companies before financial issues escalate.</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Fitted Stitch</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756.65</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Customer Segmentation: Use machine learning to segment customers based on their financial behavior and needs. This can help provide targeted recommendations and solutions.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Full of Beans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1,840.22</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Gamestation</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3,439.21</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To spot patterns in the future, banks could use machine learning models to predict financial behavior based on historical data. By identifying key indicators that correlate with positive or negative balances, the bank could intervene early and offer appropriate assistance to their customers.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H&amp;M</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454.06</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JD Sports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2,185.55</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JustEat</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401.45</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Kings Arms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1,732.59</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Loosely Fitted</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235.94</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Mojang Studios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3,698.18</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Pets at Home</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18,133.10</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Reebok</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856.47</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Revella</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1,743.34</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Selfridges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437.86</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SquareOnix</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3,700.65</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Tesco Express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3,626.74</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(blank)</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4,473.35</a:t>
            </a:r>
            <a:endParaRPr sz="1400">
              <a:solidFill>
                <a:srgbClr val="000000"/>
              </a:solidFill>
            </a:endParaRPr>
          </a:p>
          <a:p>
            <a:pPr indent="0" lvl="0" marL="0" rtl="0" algn="l">
              <a:lnSpc>
                <a:spcPct val="100000"/>
              </a:lnSpc>
              <a:spcBef>
                <a:spcPts val="0"/>
              </a:spcBef>
              <a:spcAft>
                <a:spcPts val="0"/>
              </a:spcAft>
              <a:buNone/>
            </a:pPr>
            <a:r>
              <a:rPr b="1" lang="en" sz="1100">
                <a:solidFill>
                  <a:srgbClr val="000000"/>
                </a:solidFill>
              </a:rPr>
              <a:t>Grand Total</a:t>
            </a:r>
            <a:endParaRPr b="1" sz="1100">
              <a:solidFill>
                <a:srgbClr val="000000"/>
              </a:solidFill>
            </a:endParaRPr>
          </a:p>
          <a:p>
            <a:pPr indent="0" lvl="0" marL="0" rtl="0" algn="l">
              <a:lnSpc>
                <a:spcPct val="100000"/>
              </a:lnSpc>
              <a:spcBef>
                <a:spcPts val="0"/>
              </a:spcBef>
              <a:spcAft>
                <a:spcPts val="0"/>
              </a:spcAft>
              <a:buNone/>
            </a:pPr>
            <a:r>
              <a:rPr b="1" lang="en" sz="1100">
                <a:solidFill>
                  <a:srgbClr val="000000"/>
                </a:solidFill>
              </a:rPr>
              <a:t> £           66,671.78</a:t>
            </a:r>
            <a:endParaRPr b="1" sz="1100">
              <a:solidFill>
                <a:srgbClr val="000000"/>
              </a:solidFill>
            </a:endParaRPr>
          </a:p>
          <a:p>
            <a:pPr indent="0" lvl="0" marL="0" rtl="0" algn="l">
              <a:lnSpc>
                <a:spcPct val="100000"/>
              </a:lnSpc>
              <a:spcBef>
                <a:spcPts val="0"/>
              </a:spcBef>
              <a:spcAft>
                <a:spcPts val="0"/>
              </a:spcAft>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100 Consumer Transactions - Entertainment Industry</a:t>
            </a:r>
            <a:endParaRPr/>
          </a:p>
        </p:txBody>
      </p:sp>
      <p:sp>
        <p:nvSpPr>
          <p:cNvPr id="87" name="Google Shape;87;p18"/>
          <p:cNvSpPr txBox="1"/>
          <p:nvPr>
            <p:ph idx="1" type="body"/>
          </p:nvPr>
        </p:nvSpPr>
        <p:spPr>
          <a:xfrm>
            <a:off x="311700" y="1152475"/>
            <a:ext cx="8520600" cy="3899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The following chart shows the amount of revenue made by each entertainment company.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Through further analysis, we see that subscription based firms seem to attract more on the whole - not in terms of revenue, but through the number of transactions.</a:t>
            </a:r>
            <a:endParaRPr/>
          </a:p>
        </p:txBody>
      </p:sp>
      <p:pic>
        <p:nvPicPr>
          <p:cNvPr id="88" name="Google Shape;88;p18"/>
          <p:cNvPicPr preferRelativeResize="0"/>
          <p:nvPr/>
        </p:nvPicPr>
        <p:blipFill>
          <a:blip r:embed="rId3">
            <a:alphaModFix/>
          </a:blip>
          <a:stretch>
            <a:fillRect/>
          </a:stretch>
        </p:blipFill>
        <p:spPr>
          <a:xfrm>
            <a:off x="1981200" y="1570100"/>
            <a:ext cx="5181600" cy="278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this mean?</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could be suggesting the behavioural phenomena: the endowment effect. </a:t>
            </a:r>
            <a:endParaRPr/>
          </a:p>
          <a:p>
            <a:pPr indent="0" lvl="0" marL="0" rtl="0" algn="l">
              <a:spcBef>
                <a:spcPts val="1200"/>
              </a:spcBef>
              <a:spcAft>
                <a:spcPts val="0"/>
              </a:spcAft>
              <a:buNone/>
            </a:pPr>
            <a:r>
              <a:rPr lang="en"/>
              <a:t>Thus we see that subscriptions are luring in consumers and thus </a:t>
            </a:r>
            <a:r>
              <a:rPr lang="en"/>
              <a:t>profiting off accounts in unintended ways.</a:t>
            </a:r>
            <a:endParaRPr/>
          </a:p>
          <a:p>
            <a:pPr indent="0" lvl="0" marL="0" rtl="0" algn="l">
              <a:spcBef>
                <a:spcPts val="1200"/>
              </a:spcBef>
              <a:spcAft>
                <a:spcPts val="0"/>
              </a:spcAft>
              <a:buNone/>
            </a:pPr>
            <a:r>
              <a:rPr lang="en"/>
              <a:t>We could find ways of implementing and creating warnings/notifications before a subscription company withdraws money from an individual's account.</a:t>
            </a:r>
            <a:endParaRPr/>
          </a:p>
          <a:p>
            <a:pPr indent="0" lvl="0" marL="0" rtl="0" algn="l">
              <a:spcBef>
                <a:spcPts val="1200"/>
              </a:spcBef>
              <a:spcAft>
                <a:spcPts val="1200"/>
              </a:spcAft>
              <a:buNone/>
            </a:pPr>
            <a:r>
              <a:rPr lang="en"/>
              <a:t>	To prevent it becoming an irritance, it could be an option which is turned on by default on the app and can be turned off.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for listening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