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5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2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5230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3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27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1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9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7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06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4149-1A2C-D28C-D093-D426784E1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journey in Oakwood Fund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A6177-DE51-403F-5F70-861863552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Ivan Hung</a:t>
            </a:r>
          </a:p>
        </p:txBody>
      </p:sp>
      <p:pic>
        <p:nvPicPr>
          <p:cNvPr id="5" name="Picture 4" descr="A rabbit with a logo&#10;&#10;Description automatically generated with medium confidence">
            <a:extLst>
              <a:ext uri="{FF2B5EF4-FFF2-40B4-BE49-F238E27FC236}">
                <a16:creationId xmlns:a16="http://schemas.microsoft.com/office/drawing/2014/main" id="{FFD42DDD-7011-858E-38E3-B309C272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245" y="1839015"/>
            <a:ext cx="3095296" cy="31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1B6-8A47-AAE2-468B-4D7976A7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8866-47BB-F283-59E7-6726AD83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177843"/>
          </a:xfrm>
        </p:spPr>
        <p:txBody>
          <a:bodyPr>
            <a:normAutofit/>
          </a:bodyPr>
          <a:lstStyle/>
          <a:p>
            <a:r>
              <a:rPr lang="en-US" sz="2400" dirty="0"/>
              <a:t>Brief background on what the Oakwood Fund is</a:t>
            </a:r>
          </a:p>
          <a:p>
            <a:r>
              <a:rPr lang="en-US" sz="2400" dirty="0"/>
              <a:t>The evolution of Oakwood </a:t>
            </a:r>
          </a:p>
          <a:p>
            <a:r>
              <a:rPr lang="en-US" sz="2400" dirty="0"/>
              <a:t>Overview of my journey in the fund</a:t>
            </a:r>
          </a:p>
          <a:p>
            <a:r>
              <a:rPr lang="en-US" sz="2400" dirty="0"/>
              <a:t>Projects I have undertaken</a:t>
            </a:r>
          </a:p>
          <a:p>
            <a:r>
              <a:rPr lang="en-US" sz="2400" dirty="0"/>
              <a:t>How I have developed as a person 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20900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5D10-D2F4-314B-7887-26E85767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Oakwood?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914D-4A95-D67C-65FA-9F2B5F3D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Oakwood was founded in 2020 by Michael Prince and is a student-led fund.</a:t>
            </a:r>
          </a:p>
          <a:p>
            <a:r>
              <a:rPr lang="en-US" dirty="0"/>
              <a:t>It’s investment philosophy prioritizes ESG-based equities</a:t>
            </a:r>
          </a:p>
          <a:p>
            <a:r>
              <a:rPr lang="en-US" dirty="0"/>
              <a:t>We currently have seven teams which focus on different industries in the market (bonds, commodities, financials, healthcare tech, ESG &amp; Macro).</a:t>
            </a:r>
          </a:p>
          <a:p>
            <a:r>
              <a:rPr lang="en-US" dirty="0"/>
              <a:t>We produce reports regularly and propose stock pitches on stocks we think are profitable within the short run horizon (typically 3-5 years).</a:t>
            </a:r>
          </a:p>
          <a:p>
            <a:r>
              <a:rPr lang="en-US" dirty="0"/>
              <a:t>The fund was designed to simulate the expectations a typical 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0047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5D10-D2F4-314B-7887-26E85767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Oakwood’s Before and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914D-4A95-D67C-65FA-9F2B5F3D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49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Originally when I joined, Oakwood was (one may say) in ‘shambles’: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40D45-8540-93BF-66DF-6E8641F682D4}"/>
              </a:ext>
            </a:extLst>
          </p:cNvPr>
          <p:cNvSpPr txBox="1"/>
          <p:nvPr/>
        </p:nvSpPr>
        <p:spPr>
          <a:xfrm>
            <a:off x="1455174" y="2536723"/>
            <a:ext cx="43261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Before: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 of engagement with analysts leaving left, right and centre.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only pieces produced were stock pitches that occurred once a year.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 of structure and organisation within the fund.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 of speaker events and workshops.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way for analysts to know when events occurred other than via. Instagram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1379E-4267-41C7-EE1F-8E7A9A8CB049}"/>
              </a:ext>
            </a:extLst>
          </p:cNvPr>
          <p:cNvSpPr txBox="1"/>
          <p:nvPr/>
        </p:nvSpPr>
        <p:spPr>
          <a:xfrm>
            <a:off x="6096000" y="2536723"/>
            <a:ext cx="432619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Majority of analysts are now engaged with material provided.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produce mini reports, full industry reports &amp; stock pitches.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 clear structure within the fund (not authority, but who to contact if needs be).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Speaker events and workshops every other week.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communication systems such as Outlook Calendar and Trello were introduced.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1FF5E-4F35-24F9-AFB1-B1E11D1ACCB6}"/>
              </a:ext>
            </a:extLst>
          </p:cNvPr>
          <p:cNvSpPr txBox="1"/>
          <p:nvPr/>
        </p:nvSpPr>
        <p:spPr>
          <a:xfrm>
            <a:off x="1455174" y="2536723"/>
            <a:ext cx="43261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Before: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Lack of engagement with analysts leaving left, right and centre.</a:t>
            </a:r>
          </a:p>
          <a:p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The only pieces produced were stock pitches that occurred once a year.</a:t>
            </a:r>
          </a:p>
          <a:p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Lack of structure and organisation within the fund.</a:t>
            </a:r>
          </a:p>
          <a:p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Lack of speaker events and workshops.</a:t>
            </a:r>
          </a:p>
          <a:p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 way for analysts to know when events occurred other than via. Instagram</a:t>
            </a:r>
          </a:p>
        </p:txBody>
      </p:sp>
    </p:spTree>
    <p:extLst>
      <p:ext uri="{BB962C8B-B14F-4D97-AF65-F5344CB8AC3E}">
        <p14:creationId xmlns:p14="http://schemas.microsoft.com/office/powerpoint/2010/main" val="2081816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5D10-D2F4-314B-7887-26E85767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Roles in Oakwood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914D-4A95-D67C-65FA-9F2B5F3D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Joined in 2022 as a Junior Analyst for the bond’s teams</a:t>
            </a:r>
          </a:p>
          <a:p>
            <a:pPr marL="457200" indent="-457200">
              <a:buAutoNum type="arabicPeriod"/>
            </a:pPr>
            <a:r>
              <a:rPr lang="en-US" sz="2800" dirty="0"/>
              <a:t>Promoted to Senior Analyst of bond’s team in February 2023</a:t>
            </a:r>
          </a:p>
          <a:p>
            <a:pPr marL="457200" indent="-457200">
              <a:buAutoNum type="arabicPeriod"/>
            </a:pPr>
            <a:r>
              <a:rPr lang="en-US" sz="2800" dirty="0"/>
              <a:t>Applied and got accepted to become the ESG and Risk Director in May 2023</a:t>
            </a:r>
          </a:p>
          <a:p>
            <a:pPr marL="457200" indent="-457200">
              <a:buAutoNum type="arabicPeriod"/>
            </a:pPr>
            <a:r>
              <a:rPr lang="en-US" sz="2800" dirty="0"/>
              <a:t>Internal reorganization led me to become Director of HR &amp; Operations</a:t>
            </a:r>
          </a:p>
        </p:txBody>
      </p:sp>
    </p:spTree>
    <p:extLst>
      <p:ext uri="{BB962C8B-B14F-4D97-AF65-F5344CB8AC3E}">
        <p14:creationId xmlns:p14="http://schemas.microsoft.com/office/powerpoint/2010/main" val="5115833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5D10-D2F4-314B-7887-26E85767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2959"/>
          </a:xfrm>
        </p:spPr>
        <p:txBody>
          <a:bodyPr/>
          <a:lstStyle/>
          <a:p>
            <a:r>
              <a:rPr lang="en-US" dirty="0"/>
              <a:t>Projects I have taken on as Director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914D-4A95-D67C-65FA-9F2B5F3D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5677"/>
            <a:ext cx="8946541" cy="41954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With ESG being a new team at the beginning of the academic year, I was assigned to creating </a:t>
            </a:r>
            <a:r>
              <a:rPr lang="en-US" b="1" dirty="0"/>
              <a:t>pre-knowledge</a:t>
            </a:r>
            <a:r>
              <a:rPr lang="en-US" dirty="0"/>
              <a:t> and a </a:t>
            </a:r>
            <a:r>
              <a:rPr lang="en-US" b="1" dirty="0"/>
              <a:t>structure for ESG/Macro reports</a:t>
            </a:r>
            <a:r>
              <a:rPr lang="en-US" dirty="0"/>
              <a:t>.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/>
              <a:t>Hosted</a:t>
            </a:r>
            <a:r>
              <a:rPr lang="en-US" dirty="0"/>
              <a:t> workshops on ESG Analysis via. SWOT (Strengths, Weaknesses, Opportunities, Threats) &amp; ratings.</a:t>
            </a:r>
          </a:p>
          <a:p>
            <a:pPr marL="457200" indent="-457200">
              <a:buAutoNum type="arabicPeriod"/>
            </a:pPr>
            <a:r>
              <a:rPr lang="en-US" b="1" dirty="0"/>
              <a:t>Organised</a:t>
            </a:r>
            <a:r>
              <a:rPr lang="en-US" dirty="0"/>
              <a:t> a recruitment day which consisted of an AC-styled task and interviews.</a:t>
            </a:r>
          </a:p>
          <a:p>
            <a:pPr marL="457200" indent="-457200">
              <a:buAutoNum type="arabicPeriod"/>
            </a:pPr>
            <a:r>
              <a:rPr lang="en-US" b="1" dirty="0"/>
              <a:t>Dealt</a:t>
            </a:r>
            <a:r>
              <a:rPr lang="en-US" dirty="0"/>
              <a:t> with </a:t>
            </a:r>
            <a:r>
              <a:rPr lang="en-US" b="1" dirty="0"/>
              <a:t>interpersonal issues</a:t>
            </a:r>
            <a:r>
              <a:rPr lang="en-US" dirty="0"/>
              <a:t>, such as re-delegating JA’s and lack of engagement. </a:t>
            </a:r>
          </a:p>
          <a:p>
            <a:pPr marL="457200" indent="-457200">
              <a:buAutoNum type="arabicPeriod"/>
            </a:pPr>
            <a:r>
              <a:rPr lang="en-US" b="1" dirty="0"/>
              <a:t>Created </a:t>
            </a:r>
            <a:r>
              <a:rPr lang="en-US" dirty="0"/>
              <a:t>an automated system for inquires future applications.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3415D-F88D-1AE2-098D-05E05C20BF89}"/>
              </a:ext>
            </a:extLst>
          </p:cNvPr>
          <p:cNvSpPr txBox="1"/>
          <p:nvPr/>
        </p:nvSpPr>
        <p:spPr>
          <a:xfrm>
            <a:off x="1104292" y="5309023"/>
            <a:ext cx="8946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Currently working on producing a happiness survey, OSS (Oakwood’s Satisfaction Survey) to enhance diversity &amp; inclusion and identify areas of improvement.</a:t>
            </a:r>
          </a:p>
        </p:txBody>
      </p:sp>
    </p:spTree>
    <p:extLst>
      <p:ext uri="{BB962C8B-B14F-4D97-AF65-F5344CB8AC3E}">
        <p14:creationId xmlns:p14="http://schemas.microsoft.com/office/powerpoint/2010/main" val="1619825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5D10-D2F4-314B-7887-26E85767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2959"/>
          </a:xfrm>
        </p:spPr>
        <p:txBody>
          <a:bodyPr/>
          <a:lstStyle/>
          <a:p>
            <a:r>
              <a:rPr lang="en-US" sz="2800" dirty="0"/>
              <a:t>Outcomes the fund has achieved through my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914D-4A95-D67C-65FA-9F2B5F3D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46787"/>
            <a:ext cx="8946541" cy="41954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Successfully executed the ESG and Macro reports team using my template.</a:t>
            </a:r>
          </a:p>
          <a:p>
            <a:pPr marL="457200" indent="-457200">
              <a:buAutoNum type="arabicPeriod"/>
            </a:pPr>
            <a:r>
              <a:rPr lang="en-US" dirty="0"/>
              <a:t>Achieved distributed teams (SA:JA ratio), despite many members leaving due to personal or academic reasons.</a:t>
            </a:r>
          </a:p>
          <a:p>
            <a:pPr marL="457200" indent="-457200">
              <a:buAutoNum type="arabicPeriod"/>
            </a:pPr>
            <a:r>
              <a:rPr lang="en-US" dirty="0"/>
              <a:t>Increased engagement rate by ~50% through increasing the number of speaker events and workshops we hosted.</a:t>
            </a:r>
          </a:p>
          <a:p>
            <a:pPr marL="457200" indent="-457200">
              <a:buAutoNum type="arabicPeriod"/>
            </a:pPr>
            <a:r>
              <a:rPr lang="en-US" dirty="0"/>
              <a:t>Increased diversity (sexuality and academic background) within the fund by reaching out to all school bulletins.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/>
              <a:t>Creating the application system in the new academic year ensured culture and dedication to be prioritized </a:t>
            </a:r>
          </a:p>
        </p:txBody>
      </p:sp>
    </p:spTree>
    <p:extLst>
      <p:ext uri="{BB962C8B-B14F-4D97-AF65-F5344CB8AC3E}">
        <p14:creationId xmlns:p14="http://schemas.microsoft.com/office/powerpoint/2010/main" val="1623743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273C-AC1C-B1E0-F359-035B89F1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I have from Oakwood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A53B-40EE-BD37-4803-109DF992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88893"/>
            <a:ext cx="8946541" cy="3797276"/>
          </a:xfrm>
        </p:spPr>
        <p:txBody>
          <a:bodyPr/>
          <a:lstStyle/>
          <a:p>
            <a:r>
              <a:rPr lang="en-US" dirty="0"/>
              <a:t>AGE IS JUST A NUMBER!</a:t>
            </a:r>
          </a:p>
          <a:p>
            <a:r>
              <a:rPr lang="en-US" dirty="0"/>
              <a:t>Constructive criticism shouldn’t be taken personally, but instead a motivation to do better next time.</a:t>
            </a:r>
          </a:p>
          <a:p>
            <a:r>
              <a:rPr lang="en-US" dirty="0"/>
              <a:t>It is inevitable to create a perfect society, despite the immense progress we made this year.</a:t>
            </a:r>
          </a:p>
          <a:p>
            <a:r>
              <a:rPr lang="en-US" dirty="0"/>
              <a:t>The ability to multitask between society work and academic work is not only a skill, but self-driven motivation.</a:t>
            </a:r>
          </a:p>
          <a:p>
            <a:r>
              <a:rPr lang="en-US" dirty="0"/>
              <a:t>Oakwood is more than just a CV building activity; it has created a community and developed individual’s professionalism. </a:t>
            </a:r>
          </a:p>
        </p:txBody>
      </p:sp>
    </p:spTree>
    <p:extLst>
      <p:ext uri="{BB962C8B-B14F-4D97-AF65-F5344CB8AC3E}">
        <p14:creationId xmlns:p14="http://schemas.microsoft.com/office/powerpoint/2010/main" val="5636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1CDF1-21D3-F253-FF4D-6BD5113DA196}"/>
              </a:ext>
            </a:extLst>
          </p:cNvPr>
          <p:cNvSpPr txBox="1"/>
          <p:nvPr/>
        </p:nvSpPr>
        <p:spPr>
          <a:xfrm>
            <a:off x="2504767" y="2644170"/>
            <a:ext cx="7182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 for listening!</a:t>
            </a:r>
          </a:p>
          <a:p>
            <a:pPr algn="ctr"/>
            <a:r>
              <a:rPr lang="en-US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9635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684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My journey in Oakwood Fund</vt:lpstr>
      <vt:lpstr>Agenda</vt:lpstr>
      <vt:lpstr>What is Oakwood?</vt:lpstr>
      <vt:lpstr>Background – Oakwood’s Before and Now</vt:lpstr>
      <vt:lpstr>My Roles in Oakwood</vt:lpstr>
      <vt:lpstr>Projects I have taken on as Director</vt:lpstr>
      <vt:lpstr>Outcomes the fund has achieved through my projects</vt:lpstr>
      <vt:lpstr>Key takeaways I have from Oakwood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in Oakwood Fund</dc:title>
  <dc:creator>Ivan Hung</dc:creator>
  <cp:lastModifiedBy>Ivan Hung</cp:lastModifiedBy>
  <cp:revision>4</cp:revision>
  <dcterms:created xsi:type="dcterms:W3CDTF">2024-03-27T17:42:51Z</dcterms:created>
  <dcterms:modified xsi:type="dcterms:W3CDTF">2024-05-10T10:07:04Z</dcterms:modified>
</cp:coreProperties>
</file>