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D44FF9-C2F2-4C4E-AC5C-796D4411464B}">
  <a:tblStyle styleId="{FDD44FF9-C2F2-4C4E-AC5C-796D441146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regular.fntdata"/><Relationship Id="rId6" Type="http://schemas.openxmlformats.org/officeDocument/2006/relationships/notesMaster" Target="notesMasters/notesMaster1.xml"/><Relationship Id="rId18"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0390597c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0390597c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f300f77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f300f77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f300f779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f300f779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0390597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0390597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f300f77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f300f77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f300f779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f300f779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f300f779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f300f779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f300f77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f300f77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f300f77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f300f77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f300f779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f300f779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20"/>
              <a:t>It is a good thing that shops impose restrictions during a vegetable shortage</a:t>
            </a:r>
            <a:endParaRPr sz="412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Ivan, Suhas, Rinon &amp; Max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 </a:t>
            </a:r>
            <a:r>
              <a:rPr lang="en" sz="1200">
                <a:solidFill>
                  <a:schemeClr val="dk1"/>
                </a:solidFill>
              </a:rPr>
              <a:t>N, P., K, S.D., S, S.O., Jabeera, S., R, S. and R, M. (2023). </a:t>
            </a:r>
            <a:r>
              <a:rPr i="1" lang="en" sz="1200">
                <a:solidFill>
                  <a:schemeClr val="dk1"/>
                </a:solidFill>
              </a:rPr>
              <a:t>IoT based Modern Agriculture Buffer Stock System AAF-Availability Accessibility Feasibility</a:t>
            </a:r>
            <a:r>
              <a:rPr lang="en" sz="1200">
                <a:solidFill>
                  <a:schemeClr val="dk1"/>
                </a:solidFill>
              </a:rPr>
              <a:t>. [online] IEEE Xplore. doi:https://doi.org/10.1109/ICCMC56507.2023.10084174.</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[B] - </a:t>
            </a:r>
            <a:r>
              <a:rPr lang="en" sz="1200">
                <a:solidFill>
                  <a:schemeClr val="dk1"/>
                </a:solidFill>
              </a:rPr>
              <a:t>Gates, D.M., Succop, P., Brehm, B.J., Gillespie, G.L. and Sommers, B.D. (2008). Obesity and Presenteeism: The Impact of Body Mass Index on Workplace Productivity. </a:t>
            </a:r>
            <a:r>
              <a:rPr i="1" lang="en" sz="1200">
                <a:solidFill>
                  <a:schemeClr val="dk1"/>
                </a:solidFill>
              </a:rPr>
              <a:t>Journal of Occupational and Environmental Medicine</a:t>
            </a:r>
            <a:r>
              <a:rPr lang="en" sz="1200">
                <a:solidFill>
                  <a:schemeClr val="dk1"/>
                </a:solidFill>
              </a:rPr>
              <a:t>, [online] 50(1), pp.39–45. Available at: https://www.jstor.org/stable/44997614.</a:t>
            </a:r>
            <a:endParaRPr sz="1200">
              <a:solidFill>
                <a:schemeClr val="dk1"/>
              </a:solidFill>
            </a:endParaRPr>
          </a:p>
          <a:p>
            <a:pPr indent="0" lvl="0" marL="0" rtl="0" algn="l">
              <a:spcBef>
                <a:spcPts val="1200"/>
              </a:spcBef>
              <a:spcAft>
                <a:spcPts val="0"/>
              </a:spcAft>
              <a:buNone/>
            </a:pPr>
            <a:r>
              <a:rPr lang="en" sz="1100">
                <a:solidFill>
                  <a:srgbClr val="000000"/>
                </a:solidFill>
                <a:highlight>
                  <a:srgbClr val="FFFFFF"/>
                </a:highlight>
                <a:latin typeface="Calibri"/>
                <a:ea typeface="Calibri"/>
                <a:cs typeface="Calibri"/>
                <a:sym typeface="Calibri"/>
              </a:rPr>
              <a:t>‌</a:t>
            </a:r>
            <a:endParaRPr sz="1100">
              <a:solidFill>
                <a:srgbClr val="000000"/>
              </a:solidFill>
              <a:highlight>
                <a:srgbClr val="FFFFFF"/>
              </a:highlight>
              <a:latin typeface="Calibri"/>
              <a:ea typeface="Calibri"/>
              <a:cs typeface="Calibri"/>
              <a:sym typeface="Calibri"/>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did what:</a:t>
            </a:r>
            <a:endParaRPr/>
          </a:p>
        </p:txBody>
      </p:sp>
      <p:sp>
        <p:nvSpPr>
          <p:cNvPr id="66" name="Google Shape;66;p14"/>
          <p:cNvSpPr txBox="1"/>
          <p:nvPr>
            <p:ph idx="1" type="body"/>
          </p:nvPr>
        </p:nvSpPr>
        <p:spPr>
          <a:xfrm>
            <a:off x="311700" y="1152475"/>
            <a:ext cx="8520600" cy="3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Presenters - Everyone</a:t>
            </a:r>
            <a:endParaRPr/>
          </a:p>
          <a:p>
            <a:pPr indent="0" lvl="0" marL="0" rtl="0" algn="l">
              <a:spcBef>
                <a:spcPts val="1200"/>
              </a:spcBef>
              <a:spcAft>
                <a:spcPts val="0"/>
              </a:spcAft>
              <a:buNone/>
            </a:pPr>
            <a:r>
              <a:rPr lang="en"/>
              <a:t>Script - Everyone</a:t>
            </a:r>
            <a:endParaRPr/>
          </a:p>
          <a:p>
            <a:pPr indent="0" lvl="0" marL="0" rtl="0" algn="l">
              <a:spcBef>
                <a:spcPts val="1200"/>
              </a:spcBef>
              <a:spcAft>
                <a:spcPts val="0"/>
              </a:spcAft>
              <a:buNone/>
            </a:pPr>
            <a:r>
              <a:rPr lang="en"/>
              <a:t>Research - Ivan, Suhas, Max</a:t>
            </a:r>
            <a:endParaRPr/>
          </a:p>
          <a:p>
            <a:pPr indent="0" lvl="0" marL="0" rtl="0" algn="l">
              <a:spcBef>
                <a:spcPts val="1200"/>
              </a:spcBef>
              <a:spcAft>
                <a:spcPts val="0"/>
              </a:spcAft>
              <a:buNone/>
            </a:pPr>
            <a:r>
              <a:rPr lang="en"/>
              <a:t>Intro - Rinon</a:t>
            </a:r>
            <a:endParaRPr/>
          </a:p>
          <a:p>
            <a:pPr indent="0" lvl="0" marL="0" rtl="0" algn="l">
              <a:spcBef>
                <a:spcPts val="1200"/>
              </a:spcBef>
              <a:spcAft>
                <a:spcPts val="0"/>
              </a:spcAft>
              <a:buNone/>
            </a:pPr>
            <a:r>
              <a:rPr lang="en"/>
              <a:t>Point 1 - Ivan</a:t>
            </a:r>
            <a:endParaRPr/>
          </a:p>
          <a:p>
            <a:pPr indent="0" lvl="0" marL="0" rtl="0" algn="l">
              <a:spcBef>
                <a:spcPts val="1200"/>
              </a:spcBef>
              <a:spcAft>
                <a:spcPts val="0"/>
              </a:spcAft>
              <a:buNone/>
            </a:pPr>
            <a:r>
              <a:rPr lang="en"/>
              <a:t>Point 2 - Suhas </a:t>
            </a:r>
            <a:endParaRPr/>
          </a:p>
          <a:p>
            <a:pPr indent="0" lvl="0" marL="0" rtl="0" algn="l">
              <a:spcBef>
                <a:spcPts val="1200"/>
              </a:spcBef>
              <a:spcAft>
                <a:spcPts val="0"/>
              </a:spcAft>
              <a:buNone/>
            </a:pPr>
            <a:r>
              <a:rPr lang="en"/>
              <a:t>Point  3 - Max</a:t>
            </a:r>
            <a:endParaRPr/>
          </a:p>
          <a:p>
            <a:pPr indent="0" lvl="0" marL="0" rtl="0" algn="l">
              <a:spcBef>
                <a:spcPts val="1200"/>
              </a:spcBef>
              <a:spcAft>
                <a:spcPts val="1200"/>
              </a:spcAft>
              <a:buNone/>
            </a:pPr>
            <a:r>
              <a:rPr lang="en"/>
              <a:t>Conclusion - Rinon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Why may shops even consider restricting?</a:t>
            </a:r>
            <a:endParaRPr>
              <a:solidFill>
                <a:schemeClr val="accent3"/>
              </a:solidFill>
            </a:endParaRPr>
          </a:p>
        </p:txBody>
      </p:sp>
      <p:sp>
        <p:nvSpPr>
          <p:cNvPr id="72" name="Google Shape;72;p15"/>
          <p:cNvSpPr txBox="1"/>
          <p:nvPr>
            <p:ph idx="1" type="body"/>
          </p:nvPr>
        </p:nvSpPr>
        <p:spPr>
          <a:xfrm>
            <a:off x="311700" y="1152475"/>
            <a:ext cx="8520600" cy="3035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Despite aiming to be profit maximisers, they may believe a rational decision </a:t>
            </a:r>
            <a:r>
              <a:rPr lang="en" sz="1900"/>
              <a:t>would be to play the long run game</a:t>
            </a:r>
            <a:endParaRPr sz="1900"/>
          </a:p>
          <a:p>
            <a:pPr indent="-323850" lvl="1" marL="914400" rtl="0" algn="l">
              <a:spcBef>
                <a:spcPts val="0"/>
              </a:spcBef>
              <a:spcAft>
                <a:spcPts val="0"/>
              </a:spcAft>
              <a:buSzPts val="1500"/>
              <a:buChar char="○"/>
            </a:pPr>
            <a:r>
              <a:rPr lang="en" sz="1500"/>
              <a:t>Having consistent revenue across the shortage (since they will have consistent supply) could be considered better than allowing consumers to purchase as they want at the start and then not being able to have access to it later on.</a:t>
            </a:r>
            <a:endParaRPr sz="1500"/>
          </a:p>
          <a:p>
            <a:pPr indent="-323850" lvl="1" marL="914400" rtl="0" algn="l">
              <a:lnSpc>
                <a:spcPct val="100000"/>
              </a:lnSpc>
              <a:spcBef>
                <a:spcPts val="0"/>
              </a:spcBef>
              <a:spcAft>
                <a:spcPts val="0"/>
              </a:spcAft>
              <a:buSzPts val="1500"/>
              <a:buChar char="○"/>
            </a:pPr>
            <a:r>
              <a:rPr lang="en" sz="1500"/>
              <a:t>Game theory could be considered here, supermarkets are oligopolies, if one store rations/restricts their goods and the others don’t, they could potentially become a monopoly over the period of shortage - shown on Table 1</a:t>
            </a:r>
            <a:endParaRPr sz="1500"/>
          </a:p>
          <a:p>
            <a:pPr indent="0" lvl="0" marL="0" rtl="0" algn="l">
              <a:lnSpc>
                <a:spcPct val="100000"/>
              </a:lnSpc>
              <a:spcBef>
                <a:spcPts val="1200"/>
              </a:spcBef>
              <a:spcAft>
                <a:spcPts val="1200"/>
              </a:spcAft>
              <a:buNone/>
            </a:pPr>
            <a:r>
              <a:t/>
            </a:r>
            <a:endParaRPr sz="1300"/>
          </a:p>
        </p:txBody>
      </p:sp>
      <p:graphicFrame>
        <p:nvGraphicFramePr>
          <p:cNvPr id="73" name="Google Shape;73;p15"/>
          <p:cNvGraphicFramePr/>
          <p:nvPr/>
        </p:nvGraphicFramePr>
        <p:xfrm>
          <a:off x="5192100" y="3227900"/>
          <a:ext cx="3000000" cy="3000000"/>
        </p:xfrm>
        <a:graphic>
          <a:graphicData uri="http://schemas.openxmlformats.org/drawingml/2006/table">
            <a:tbl>
              <a:tblPr>
                <a:noFill/>
                <a:tableStyleId>{FDD44FF9-C2F2-4C4E-AC5C-796D4411464B}</a:tableStyleId>
              </a:tblPr>
              <a:tblGrid>
                <a:gridCol w="1296900"/>
                <a:gridCol w="1296900"/>
                <a:gridCol w="1296900"/>
              </a:tblGrid>
              <a:tr h="495200">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Gain in Mkt Power</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Restrict </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Don’t Restrict</a:t>
                      </a:r>
                      <a:endParaRPr sz="1300">
                        <a:solidFill>
                          <a:schemeClr val="accent3"/>
                        </a:solidFill>
                        <a:latin typeface="Average"/>
                        <a:ea typeface="Average"/>
                        <a:cs typeface="Average"/>
                        <a:sym typeface="Average"/>
                      </a:endParaRPr>
                    </a:p>
                  </a:txBody>
                  <a:tcPr marT="91425" marB="91425" marR="91425" marL="91425"/>
                </a:tc>
              </a:tr>
              <a:tr h="321875">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Restrict</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0,0</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1,-1</a:t>
                      </a:r>
                      <a:endParaRPr sz="1300">
                        <a:solidFill>
                          <a:schemeClr val="accent3"/>
                        </a:solidFill>
                        <a:latin typeface="Average"/>
                        <a:ea typeface="Average"/>
                        <a:cs typeface="Average"/>
                        <a:sym typeface="Average"/>
                      </a:endParaRPr>
                    </a:p>
                  </a:txBody>
                  <a:tcPr marT="91425" marB="91425" marR="91425" marL="91425"/>
                </a:tc>
              </a:tr>
              <a:tr h="321875">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Don’t Restrict</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-1,1</a:t>
                      </a:r>
                      <a:endParaRPr sz="1300">
                        <a:solidFill>
                          <a:schemeClr val="accent3"/>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sz="1300">
                          <a:solidFill>
                            <a:schemeClr val="accent3"/>
                          </a:solidFill>
                          <a:latin typeface="Average"/>
                          <a:ea typeface="Average"/>
                          <a:cs typeface="Average"/>
                          <a:sym typeface="Average"/>
                        </a:rPr>
                        <a:t>-2,-2</a:t>
                      </a:r>
                      <a:endParaRPr sz="1300">
                        <a:solidFill>
                          <a:schemeClr val="accent3"/>
                        </a:solidFill>
                        <a:latin typeface="Average"/>
                        <a:ea typeface="Average"/>
                        <a:cs typeface="Average"/>
                        <a:sym typeface="Average"/>
                      </a:endParaRPr>
                    </a:p>
                  </a:txBody>
                  <a:tcPr marT="91425" marB="91425" marR="91425" marL="91425"/>
                </a:tc>
              </a:tr>
            </a:tbl>
          </a:graphicData>
        </a:graphic>
      </p:graphicFrame>
      <p:sp>
        <p:nvSpPr>
          <p:cNvPr id="74" name="Google Shape;74;p15"/>
          <p:cNvSpPr txBox="1"/>
          <p:nvPr/>
        </p:nvSpPr>
        <p:spPr>
          <a:xfrm>
            <a:off x="5188650" y="4568875"/>
            <a:ext cx="38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Table 1</a:t>
            </a:r>
            <a:endParaRPr sz="1100">
              <a:solidFill>
                <a:schemeClr val="accent3"/>
              </a:solidFill>
              <a:latin typeface="Average"/>
              <a:ea typeface="Average"/>
              <a:cs typeface="Average"/>
              <a:sym typeface="Average"/>
            </a:endParaRPr>
          </a:p>
        </p:txBody>
      </p:sp>
      <p:pic>
        <p:nvPicPr>
          <p:cNvPr id="75" name="Google Shape;75;p15"/>
          <p:cNvPicPr preferRelativeResize="0"/>
          <p:nvPr/>
        </p:nvPicPr>
        <p:blipFill>
          <a:blip r:embed="rId3">
            <a:alphaModFix/>
          </a:blip>
          <a:stretch>
            <a:fillRect/>
          </a:stretch>
        </p:blipFill>
        <p:spPr>
          <a:xfrm>
            <a:off x="5616725" y="1152475"/>
            <a:ext cx="3176050" cy="3589777"/>
          </a:xfrm>
          <a:prstGeom prst="rect">
            <a:avLst/>
          </a:prstGeom>
          <a:noFill/>
          <a:ln>
            <a:noFill/>
          </a:ln>
        </p:spPr>
      </p:pic>
      <p:sp>
        <p:nvSpPr>
          <p:cNvPr id="76" name="Google Shape;76;p15"/>
          <p:cNvSpPr txBox="1"/>
          <p:nvPr/>
        </p:nvSpPr>
        <p:spPr>
          <a:xfrm>
            <a:off x="311700" y="3806975"/>
            <a:ext cx="4591800" cy="1076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To prevent welfare loss (DWL) and increase in prices</a:t>
            </a:r>
            <a:endParaRPr sz="1500">
              <a:solidFill>
                <a:schemeClr val="accent3"/>
              </a:solidFill>
              <a:latin typeface="Average"/>
              <a:ea typeface="Average"/>
              <a:cs typeface="Average"/>
              <a:sym typeface="Average"/>
            </a:endParaRPr>
          </a:p>
          <a:p>
            <a:pPr indent="-311150" lvl="1" marL="914400" rtl="0" algn="l">
              <a:lnSpc>
                <a:spcPct val="115000"/>
              </a:lnSpc>
              <a:spcBef>
                <a:spcPts val="0"/>
              </a:spcBef>
              <a:spcAft>
                <a:spcPts val="0"/>
              </a:spcAft>
              <a:buClr>
                <a:schemeClr val="accent3"/>
              </a:buClr>
              <a:buSzPts val="1300"/>
              <a:buFont typeface="Average"/>
              <a:buChar char="○"/>
            </a:pPr>
            <a:r>
              <a:rPr lang="en" sz="1300">
                <a:solidFill>
                  <a:schemeClr val="accent3"/>
                </a:solidFill>
                <a:latin typeface="Average"/>
                <a:ea typeface="Average"/>
                <a:cs typeface="Average"/>
                <a:sym typeface="Average"/>
              </a:rPr>
              <a:t>Excess demand leads to inefficiency and reduces consumer surplus</a:t>
            </a:r>
            <a:endParaRPr>
              <a:latin typeface="Average"/>
              <a:ea typeface="Average"/>
              <a:cs typeface="Average"/>
              <a:sym typeface="Average"/>
            </a:endParaRPr>
          </a:p>
        </p:txBody>
      </p:sp>
      <p:sp>
        <p:nvSpPr>
          <p:cNvPr id="77" name="Google Shape;77;p15"/>
          <p:cNvSpPr txBox="1"/>
          <p:nvPr/>
        </p:nvSpPr>
        <p:spPr>
          <a:xfrm>
            <a:off x="5658225" y="4789250"/>
            <a:ext cx="317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accent3"/>
                </a:solidFill>
                <a:latin typeface="Average"/>
                <a:ea typeface="Average"/>
                <a:cs typeface="Average"/>
                <a:sym typeface="Average"/>
              </a:rPr>
              <a:t>Figure 1</a:t>
            </a:r>
            <a:endParaRPr sz="11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Buffer Stocks to </a:t>
            </a:r>
            <a:r>
              <a:rPr lang="en"/>
              <a:t>prevent fluctuation</a:t>
            </a:r>
            <a:endParaRPr/>
          </a:p>
        </p:txBody>
      </p:sp>
      <p:sp>
        <p:nvSpPr>
          <p:cNvPr id="83" name="Google Shape;83;p16"/>
          <p:cNvSpPr txBox="1"/>
          <p:nvPr>
            <p:ph idx="1" type="body"/>
          </p:nvPr>
        </p:nvSpPr>
        <p:spPr>
          <a:xfrm>
            <a:off x="311700" y="1152475"/>
            <a:ext cx="8520600" cy="91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a:t>
            </a:r>
            <a:r>
              <a:rPr lang="en"/>
              <a:t>buffer</a:t>
            </a:r>
            <a:r>
              <a:rPr lang="en"/>
              <a:t> stocks could help to prevent fluctuation since the idea imposes that the government should keep a certain amount of the good after harvest behind</a:t>
            </a:r>
            <a:endParaRPr/>
          </a:p>
          <a:p>
            <a:pPr indent="0" lvl="0" marL="45720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2807200" y="2740075"/>
            <a:ext cx="3529575" cy="1828800"/>
          </a:xfrm>
          <a:prstGeom prst="rect">
            <a:avLst/>
          </a:prstGeom>
          <a:noFill/>
          <a:ln>
            <a:noFill/>
          </a:ln>
        </p:spPr>
      </p:pic>
      <p:sp>
        <p:nvSpPr>
          <p:cNvPr id="85" name="Google Shape;85;p16"/>
          <p:cNvSpPr txBox="1"/>
          <p:nvPr/>
        </p:nvSpPr>
        <p:spPr>
          <a:xfrm>
            <a:off x="2864400" y="4568875"/>
            <a:ext cx="34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Figure 2</a:t>
            </a:r>
            <a:endParaRPr>
              <a:solidFill>
                <a:schemeClr val="dk1"/>
              </a:solidFill>
              <a:latin typeface="Average"/>
              <a:ea typeface="Average"/>
              <a:cs typeface="Average"/>
              <a:sym typeface="Average"/>
            </a:endParaRPr>
          </a:p>
        </p:txBody>
      </p:sp>
      <p:sp>
        <p:nvSpPr>
          <p:cNvPr id="86" name="Google Shape;86;p16"/>
          <p:cNvSpPr txBox="1"/>
          <p:nvPr/>
        </p:nvSpPr>
        <p:spPr>
          <a:xfrm>
            <a:off x="311700" y="1959775"/>
            <a:ext cx="8520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This allows the prices to stay relative during a shortage since they keep stock of what they are able to distribute out (shown on figure 2).</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71775" y="22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 Stocks to prevent fluctuation</a:t>
            </a:r>
            <a:endParaRPr/>
          </a:p>
        </p:txBody>
      </p:sp>
      <p:sp>
        <p:nvSpPr>
          <p:cNvPr id="92" name="Google Shape;92;p17"/>
          <p:cNvSpPr txBox="1"/>
          <p:nvPr>
            <p:ph idx="1" type="body"/>
          </p:nvPr>
        </p:nvSpPr>
        <p:spPr>
          <a:xfrm>
            <a:off x="218400" y="1209950"/>
            <a:ext cx="4580100" cy="11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methods have been found to create buffer stocks specifically for buffer stocks</a:t>
            </a:r>
            <a:endParaRPr/>
          </a:p>
        </p:txBody>
      </p:sp>
      <p:sp>
        <p:nvSpPr>
          <p:cNvPr id="93" name="Google Shape;93;p17"/>
          <p:cNvSpPr txBox="1"/>
          <p:nvPr/>
        </p:nvSpPr>
        <p:spPr>
          <a:xfrm>
            <a:off x="311700" y="2224350"/>
            <a:ext cx="8520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‘Cost savings will be realised by farmers… as a result of the system’s involvement in food preservation and storage…’ - Pushpalatha N. et al (2023) [A]</a:t>
            </a:r>
            <a:endParaRPr>
              <a:latin typeface="Average"/>
              <a:ea typeface="Average"/>
              <a:cs typeface="Average"/>
              <a:sym typeface="Average"/>
            </a:endParaRPr>
          </a:p>
        </p:txBody>
      </p:sp>
      <p:sp>
        <p:nvSpPr>
          <p:cNvPr id="94" name="Google Shape;94;p17"/>
          <p:cNvSpPr txBox="1"/>
          <p:nvPr>
            <p:ph idx="1" type="body"/>
          </p:nvPr>
        </p:nvSpPr>
        <p:spPr>
          <a:xfrm>
            <a:off x="311700" y="3122650"/>
            <a:ext cx="8520600" cy="91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idea is to use modern practices to create a storage for </a:t>
            </a:r>
            <a:r>
              <a:rPr lang="en"/>
              <a:t>commodities so that they can last for a longer period of time</a:t>
            </a:r>
            <a:endParaRPr/>
          </a:p>
        </p:txBody>
      </p:sp>
      <p:sp>
        <p:nvSpPr>
          <p:cNvPr id="95" name="Google Shape;95;p17"/>
          <p:cNvSpPr txBox="1"/>
          <p:nvPr>
            <p:ph idx="1" type="body"/>
          </p:nvPr>
        </p:nvSpPr>
        <p:spPr>
          <a:xfrm>
            <a:off x="311700" y="3860750"/>
            <a:ext cx="8520600" cy="911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‘The financial health of farmers will be improved and field work will become easier in order to enhance food production.’ [A] - crucial to counter shortages</a:t>
            </a:r>
            <a:endParaRPr/>
          </a:p>
        </p:txBody>
      </p:sp>
      <p:pic>
        <p:nvPicPr>
          <p:cNvPr id="96" name="Google Shape;96;p17"/>
          <p:cNvPicPr preferRelativeResize="0"/>
          <p:nvPr/>
        </p:nvPicPr>
        <p:blipFill>
          <a:blip r:embed="rId3">
            <a:alphaModFix/>
          </a:blip>
          <a:stretch>
            <a:fillRect/>
          </a:stretch>
        </p:blipFill>
        <p:spPr>
          <a:xfrm>
            <a:off x="4798492" y="98775"/>
            <a:ext cx="3989908" cy="2007600"/>
          </a:xfrm>
          <a:prstGeom prst="rect">
            <a:avLst/>
          </a:prstGeom>
          <a:noFill/>
          <a:ln>
            <a:noFill/>
          </a:ln>
        </p:spPr>
      </p:pic>
      <p:sp>
        <p:nvSpPr>
          <p:cNvPr id="97" name="Google Shape;97;p17"/>
          <p:cNvSpPr txBox="1"/>
          <p:nvPr/>
        </p:nvSpPr>
        <p:spPr>
          <a:xfrm>
            <a:off x="4798500" y="1880313"/>
            <a:ext cx="41322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accent3"/>
                </a:solidFill>
                <a:latin typeface="Average"/>
                <a:ea typeface="Average"/>
                <a:cs typeface="Average"/>
                <a:sym typeface="Average"/>
              </a:rPr>
              <a:t>Figure 3</a:t>
            </a:r>
            <a:endParaRPr sz="8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Despite the benefits of this policy…</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0046" lvl="0" marL="457200" rtl="0" algn="l">
              <a:lnSpc>
                <a:spcPct val="105000"/>
              </a:lnSpc>
              <a:spcBef>
                <a:spcPts val="0"/>
              </a:spcBef>
              <a:spcAft>
                <a:spcPts val="0"/>
              </a:spcAft>
              <a:buSzPts val="2228"/>
              <a:buChar char="●"/>
            </a:pPr>
            <a:r>
              <a:rPr lang="en" sz="2227"/>
              <a:t>A key problem with using this method is that vegetables are perishable goods </a:t>
            </a:r>
            <a:endParaRPr sz="2227"/>
          </a:p>
          <a:p>
            <a:pPr indent="-346551" lvl="1" marL="914400" rtl="0" algn="l">
              <a:lnSpc>
                <a:spcPct val="105000"/>
              </a:lnSpc>
              <a:spcBef>
                <a:spcPts val="0"/>
              </a:spcBef>
              <a:spcAft>
                <a:spcPts val="0"/>
              </a:spcAft>
              <a:buSzPts val="1858"/>
              <a:buChar char="○"/>
            </a:pPr>
            <a:r>
              <a:rPr lang="en" sz="1857"/>
              <a:t>Harvest makes it difficult to keep them ready and in stock all year round</a:t>
            </a:r>
            <a:endParaRPr sz="1857"/>
          </a:p>
          <a:p>
            <a:pPr indent="-346551" lvl="1" marL="914400" rtl="0" algn="l">
              <a:lnSpc>
                <a:spcPct val="105000"/>
              </a:lnSpc>
              <a:spcBef>
                <a:spcPts val="0"/>
              </a:spcBef>
              <a:spcAft>
                <a:spcPts val="0"/>
              </a:spcAft>
              <a:buSzPts val="1858"/>
              <a:buChar char="○"/>
            </a:pPr>
            <a:r>
              <a:rPr lang="en" sz="1857"/>
              <a:t>How long will it take to implement this modern method into real practises?</a:t>
            </a:r>
            <a:endParaRPr sz="1857"/>
          </a:p>
          <a:p>
            <a:pPr indent="0" lvl="0" marL="914400" rtl="0" algn="l">
              <a:lnSpc>
                <a:spcPct val="105000"/>
              </a:lnSpc>
              <a:spcBef>
                <a:spcPts val="1200"/>
              </a:spcBef>
              <a:spcAft>
                <a:spcPts val="0"/>
              </a:spcAft>
              <a:buSzPts val="1018"/>
              <a:buNone/>
            </a:pPr>
            <a:r>
              <a:t/>
            </a:r>
            <a:endParaRPr sz="1857"/>
          </a:p>
          <a:p>
            <a:pPr indent="0" lvl="0" marL="457200" rtl="0" algn="l">
              <a:lnSpc>
                <a:spcPct val="105000"/>
              </a:lnSpc>
              <a:spcBef>
                <a:spcPts val="1200"/>
              </a:spcBef>
              <a:spcAft>
                <a:spcPts val="1200"/>
              </a:spcAft>
              <a:buNone/>
            </a:pPr>
            <a:r>
              <a:t/>
            </a:r>
            <a:endParaRPr sz="1857"/>
          </a:p>
        </p:txBody>
      </p:sp>
      <p:sp>
        <p:nvSpPr>
          <p:cNvPr id="104" name="Google Shape;104;p18"/>
          <p:cNvSpPr txBox="1"/>
          <p:nvPr/>
        </p:nvSpPr>
        <p:spPr>
          <a:xfrm>
            <a:off x="311700" y="3135175"/>
            <a:ext cx="8151600" cy="1874400"/>
          </a:xfrm>
          <a:prstGeom prst="rect">
            <a:avLst/>
          </a:prstGeom>
          <a:noFill/>
          <a:ln>
            <a:noFill/>
          </a:ln>
        </p:spPr>
        <p:txBody>
          <a:bodyPr anchorCtr="0" anchor="t" bIns="91425" lIns="91425" spcFirstLastPara="1" rIns="91425" wrap="square" tIns="91425">
            <a:spAutoFit/>
          </a:bodyPr>
          <a:lstStyle/>
          <a:p>
            <a:pPr indent="-370046" lvl="0" marL="457200" rtl="0" algn="l">
              <a:lnSpc>
                <a:spcPct val="105000"/>
              </a:lnSpc>
              <a:spcBef>
                <a:spcPts val="0"/>
              </a:spcBef>
              <a:spcAft>
                <a:spcPts val="0"/>
              </a:spcAft>
              <a:buClr>
                <a:schemeClr val="accent3"/>
              </a:buClr>
              <a:buSzPts val="2228"/>
              <a:buFont typeface="Average"/>
              <a:buChar char="●"/>
            </a:pPr>
            <a:r>
              <a:rPr lang="en" sz="2227">
                <a:solidFill>
                  <a:schemeClr val="accent3"/>
                </a:solidFill>
                <a:latin typeface="Average"/>
                <a:ea typeface="Average"/>
                <a:cs typeface="Average"/>
                <a:sym typeface="Average"/>
              </a:rPr>
              <a:t>External factors could impact the way consumers interact with the shortage</a:t>
            </a:r>
            <a:endParaRPr sz="2227">
              <a:solidFill>
                <a:schemeClr val="accent3"/>
              </a:solidFill>
              <a:latin typeface="Average"/>
              <a:ea typeface="Average"/>
              <a:cs typeface="Average"/>
              <a:sym typeface="Average"/>
            </a:endParaRPr>
          </a:p>
          <a:p>
            <a:pPr indent="-346551" lvl="1" marL="914400" rtl="0" algn="l">
              <a:lnSpc>
                <a:spcPct val="105000"/>
              </a:lnSpc>
              <a:spcBef>
                <a:spcPts val="0"/>
              </a:spcBef>
              <a:spcAft>
                <a:spcPts val="0"/>
              </a:spcAft>
              <a:buClr>
                <a:schemeClr val="accent3"/>
              </a:buClr>
              <a:buSzPts val="1858"/>
              <a:buFont typeface="Average"/>
              <a:buChar char="○"/>
            </a:pPr>
            <a:r>
              <a:rPr lang="en" sz="1857">
                <a:solidFill>
                  <a:schemeClr val="accent3"/>
                </a:solidFill>
                <a:latin typeface="Average"/>
                <a:ea typeface="Average"/>
                <a:cs typeface="Average"/>
                <a:sym typeface="Average"/>
              </a:rPr>
              <a:t>News with the toilet paper and petrol ‘shortages’</a:t>
            </a:r>
            <a:endParaRPr sz="1857">
              <a:solidFill>
                <a:schemeClr val="accent3"/>
              </a:solidFill>
              <a:latin typeface="Average"/>
              <a:ea typeface="Average"/>
              <a:cs typeface="Average"/>
              <a:sym typeface="Average"/>
            </a:endParaRPr>
          </a:p>
          <a:p>
            <a:pPr indent="-346551" lvl="1" marL="914400" rtl="0" algn="l">
              <a:lnSpc>
                <a:spcPct val="105000"/>
              </a:lnSpc>
              <a:spcBef>
                <a:spcPts val="0"/>
              </a:spcBef>
              <a:spcAft>
                <a:spcPts val="0"/>
              </a:spcAft>
              <a:buClr>
                <a:schemeClr val="accent3"/>
              </a:buClr>
              <a:buSzPts val="1858"/>
              <a:buFont typeface="Average"/>
              <a:buChar char="○"/>
            </a:pPr>
            <a:r>
              <a:rPr lang="en" sz="1857">
                <a:solidFill>
                  <a:schemeClr val="accent3"/>
                </a:solidFill>
                <a:latin typeface="Average"/>
                <a:ea typeface="Average"/>
                <a:cs typeface="Average"/>
                <a:sym typeface="Average"/>
              </a:rPr>
              <a:t>Reports may in turn lead to an actual shortage due to excess demand</a:t>
            </a:r>
            <a:endParaRPr sz="1857">
              <a:solidFill>
                <a:schemeClr val="accent3"/>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17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Keeping equality and Preventing hoarding</a:t>
            </a:r>
            <a:endParaRPr/>
          </a:p>
        </p:txBody>
      </p:sp>
      <p:sp>
        <p:nvSpPr>
          <p:cNvPr id="110" name="Google Shape;110;p19"/>
          <p:cNvSpPr txBox="1"/>
          <p:nvPr>
            <p:ph idx="1" type="body"/>
          </p:nvPr>
        </p:nvSpPr>
        <p:spPr>
          <a:xfrm>
            <a:off x="311700" y="863550"/>
            <a:ext cx="8520600" cy="4033500"/>
          </a:xfrm>
          <a:prstGeom prst="rect">
            <a:avLst/>
          </a:prstGeom>
        </p:spPr>
        <p:txBody>
          <a:bodyPr anchorCtr="0" anchor="t" bIns="91425" lIns="91425" spcFirstLastPara="1" rIns="91425" wrap="square" tIns="91425">
            <a:normAutofit/>
          </a:bodyPr>
          <a:lstStyle/>
          <a:p>
            <a:pPr indent="-342900" lvl="0" marL="457200" rtl="0" algn="ctr">
              <a:lnSpc>
                <a:spcPct val="95000"/>
              </a:lnSpc>
              <a:spcBef>
                <a:spcPts val="0"/>
              </a:spcBef>
              <a:spcAft>
                <a:spcPts val="0"/>
              </a:spcAft>
              <a:buSzPts val="1800"/>
              <a:buChar char="●"/>
            </a:pPr>
            <a:r>
              <a:rPr lang="en"/>
              <a:t>UK supermarkets imposed purchasing restrictions on certain fruit and vegetables in February 2023 due to extreme weather conditions in Spain and North Africa which has affected harvests.</a:t>
            </a:r>
            <a:endParaRPr/>
          </a:p>
          <a:p>
            <a:pPr indent="0" lvl="0" marL="457200" rtl="0" algn="ctr">
              <a:lnSpc>
                <a:spcPct val="95000"/>
              </a:lnSpc>
              <a:spcBef>
                <a:spcPts val="0"/>
              </a:spcBef>
              <a:spcAft>
                <a:spcPts val="0"/>
              </a:spcAft>
              <a:buNone/>
            </a:pPr>
            <a:r>
              <a:t/>
            </a:r>
            <a:endParaRPr/>
          </a:p>
          <a:p>
            <a:pPr indent="-342900" lvl="0" marL="457200" rtl="0" algn="ctr">
              <a:lnSpc>
                <a:spcPct val="95000"/>
              </a:lnSpc>
              <a:spcBef>
                <a:spcPts val="0"/>
              </a:spcBef>
              <a:spcAft>
                <a:spcPts val="0"/>
              </a:spcAft>
              <a:buSzPts val="1800"/>
              <a:buChar char="●"/>
            </a:pPr>
            <a:r>
              <a:rPr lang="en"/>
              <a:t>Restrictions were brought in temporarily to manage supply shortages</a:t>
            </a:r>
            <a:endParaRPr/>
          </a:p>
          <a:p>
            <a:pPr indent="0" lvl="0" marL="457200" rtl="0" algn="ctr">
              <a:lnSpc>
                <a:spcPct val="95000"/>
              </a:lnSpc>
              <a:spcBef>
                <a:spcPts val="0"/>
              </a:spcBef>
              <a:spcAft>
                <a:spcPts val="0"/>
              </a:spcAft>
              <a:buNone/>
            </a:pPr>
            <a:r>
              <a:t/>
            </a:r>
            <a:endParaRPr/>
          </a:p>
          <a:p>
            <a:pPr indent="-342900" lvl="0" marL="457200" rtl="0" algn="ctr">
              <a:lnSpc>
                <a:spcPct val="95000"/>
              </a:lnSpc>
              <a:spcBef>
                <a:spcPts val="0"/>
              </a:spcBef>
              <a:spcAft>
                <a:spcPts val="0"/>
              </a:spcAft>
              <a:buSzPts val="1800"/>
              <a:buChar char="●"/>
            </a:pPr>
            <a:r>
              <a:rPr lang="en"/>
              <a:t>The common objective for supermarkets was to maintain equality and prevent hoarding</a:t>
            </a:r>
            <a:endParaRPr/>
          </a:p>
          <a:p>
            <a:pPr indent="0" lvl="0" marL="457200" rtl="0" algn="ctr">
              <a:lnSpc>
                <a:spcPct val="95000"/>
              </a:lnSpc>
              <a:spcBef>
                <a:spcPts val="0"/>
              </a:spcBef>
              <a:spcAft>
                <a:spcPts val="0"/>
              </a:spcAft>
              <a:buNone/>
            </a:pPr>
            <a:r>
              <a:t/>
            </a:r>
            <a:endParaRPr/>
          </a:p>
          <a:p>
            <a:pPr indent="-342900" lvl="0" marL="457200" rtl="0" algn="ctr">
              <a:lnSpc>
                <a:spcPct val="95000"/>
              </a:lnSpc>
              <a:spcBef>
                <a:spcPts val="0"/>
              </a:spcBef>
              <a:spcAft>
                <a:spcPts val="0"/>
              </a:spcAft>
              <a:buSzPts val="1800"/>
              <a:buChar char="●"/>
            </a:pPr>
            <a:r>
              <a:rPr lang="en"/>
              <a:t>Left unrestricted, Some consumers may purchase far more than required in fear of a current or perceived future shortage leaving others unable to purchase the </a:t>
            </a:r>
            <a:r>
              <a:rPr lang="en"/>
              <a:t>vegetables</a:t>
            </a:r>
            <a:r>
              <a:rPr lang="en"/>
              <a:t> they’re looking for.</a:t>
            </a:r>
            <a:endParaRPr/>
          </a:p>
          <a:p>
            <a:pPr indent="0" lvl="0" marL="457200" rtl="0" algn="ctr">
              <a:lnSpc>
                <a:spcPct val="95000"/>
              </a:lnSpc>
              <a:spcBef>
                <a:spcPts val="0"/>
              </a:spcBef>
              <a:spcAft>
                <a:spcPts val="0"/>
              </a:spcAft>
              <a:buNone/>
            </a:pPr>
            <a:r>
              <a:t/>
            </a:r>
            <a:endParaRPr/>
          </a:p>
          <a:p>
            <a:pPr indent="-342900" lvl="0" marL="457200" rtl="0" algn="ctr">
              <a:lnSpc>
                <a:spcPct val="95000"/>
              </a:lnSpc>
              <a:spcBef>
                <a:spcPts val="0"/>
              </a:spcBef>
              <a:spcAft>
                <a:spcPts val="0"/>
              </a:spcAft>
              <a:buSzPts val="1800"/>
              <a:buChar char="●"/>
            </a:pPr>
            <a:r>
              <a:rPr lang="en"/>
              <a:t>Can lead to a misallocation of resources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Positive externalities</a:t>
            </a:r>
            <a:endParaRPr/>
          </a:p>
        </p:txBody>
      </p:sp>
      <p:sp>
        <p:nvSpPr>
          <p:cNvPr id="116" name="Google Shape;116;p20"/>
          <p:cNvSpPr txBox="1"/>
          <p:nvPr/>
        </p:nvSpPr>
        <p:spPr>
          <a:xfrm>
            <a:off x="520450" y="958900"/>
            <a:ext cx="7258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Average"/>
                <a:ea typeface="Average"/>
                <a:cs typeface="Average"/>
                <a:sym typeface="Average"/>
              </a:rPr>
              <a:t>Vegetable consumption generates positive externalities in consumption.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17" name="Google Shape;117;p20"/>
          <p:cNvSpPr txBox="1"/>
          <p:nvPr/>
        </p:nvSpPr>
        <p:spPr>
          <a:xfrm>
            <a:off x="520450" y="1379825"/>
            <a:ext cx="6170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Average"/>
                <a:ea typeface="Average"/>
                <a:cs typeface="Average"/>
                <a:sym typeface="Average"/>
              </a:rPr>
              <a:t>Healthier workers are more productive, (Gates, et al 2008).  With obese workers being 4.2% less productive. Resulting in £569 in lost productivity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18" name="Google Shape;118;p20"/>
          <p:cNvSpPr txBox="1"/>
          <p:nvPr/>
        </p:nvSpPr>
        <p:spPr>
          <a:xfrm>
            <a:off x="433250" y="2252475"/>
            <a:ext cx="681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Average"/>
                <a:ea typeface="Average"/>
                <a:cs typeface="Average"/>
                <a:sym typeface="Average"/>
              </a:rPr>
              <a:t>Therefore vegetable restrictions are vital in making sure the population has equal access to vegetables in the case of a shortage. Without sales restrictions sharp increases in price caused by hoarding could lead to consumers substituting vegetables out of their diet, replacing it with less healthy options. Resulting in a welfare loss to society.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19" name="Google Shape;119;p20"/>
          <p:cNvSpPr txBox="1"/>
          <p:nvPr/>
        </p:nvSpPr>
        <p:spPr>
          <a:xfrm>
            <a:off x="433250" y="3638475"/>
            <a:ext cx="5810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Average"/>
                <a:ea typeface="Average"/>
                <a:cs typeface="Average"/>
                <a:sym typeface="Average"/>
              </a:rPr>
              <a:t>While restrictions of vegetable sales wouldn’t cause vegetable consumption to reach socially optimal levels, it would help stop its increase under conditions of a supply shortage.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think about in the future</a:t>
            </a:r>
            <a:endParaRPr/>
          </a:p>
        </p:txBody>
      </p:sp>
      <p:sp>
        <p:nvSpPr>
          <p:cNvPr id="125" name="Google Shape;125;p21"/>
          <p:cNvSpPr txBox="1"/>
          <p:nvPr>
            <p:ph idx="1" type="body"/>
          </p:nvPr>
        </p:nvSpPr>
        <p:spPr>
          <a:xfrm>
            <a:off x="311700" y="1152475"/>
            <a:ext cx="8520600" cy="76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the long-run it is essential to impose </a:t>
            </a:r>
            <a:r>
              <a:rPr lang="en"/>
              <a:t>restrictions on vegetables to ensure sustainable distribution and prevent hoarding.</a:t>
            </a:r>
            <a:endParaRPr/>
          </a:p>
        </p:txBody>
      </p:sp>
      <p:sp>
        <p:nvSpPr>
          <p:cNvPr id="126" name="Google Shape;126;p21"/>
          <p:cNvSpPr txBox="1"/>
          <p:nvPr/>
        </p:nvSpPr>
        <p:spPr>
          <a:xfrm>
            <a:off x="365950" y="1921975"/>
            <a:ext cx="8333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Along with alleviating customers’ irrational decision-making, such as panic buying, which we have observed during the COVID-19 pandemic, and being ready for future supply shocks.</a:t>
            </a:r>
            <a:endParaRPr/>
          </a:p>
        </p:txBody>
      </p:sp>
      <p:sp>
        <p:nvSpPr>
          <p:cNvPr id="127" name="Google Shape;127;p21"/>
          <p:cNvSpPr txBox="1"/>
          <p:nvPr/>
        </p:nvSpPr>
        <p:spPr>
          <a:xfrm>
            <a:off x="311700" y="2974800"/>
            <a:ext cx="8127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Restrictions such as rationing and buffer stocks can ensure that the available supply is distributed fairly among consumers.</a:t>
            </a:r>
            <a:endParaRPr/>
          </a:p>
        </p:txBody>
      </p:sp>
      <p:sp>
        <p:nvSpPr>
          <p:cNvPr id="128" name="Google Shape;128;p21"/>
          <p:cNvSpPr txBox="1"/>
          <p:nvPr/>
        </p:nvSpPr>
        <p:spPr>
          <a:xfrm>
            <a:off x="365950" y="3884675"/>
            <a:ext cx="8073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While these measures may have short-term economic impacts they are necessary for securing long-term sustainability in the economy.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