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5a2b9865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5a2b9865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5a2b9865f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5a2b9865f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5a2b9865f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5a2b9865f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5a2b9865f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5a2b9865f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5a2b9865f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5a2b9865f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5a2b9865f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15a2b9865f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5a2b9865f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5a2b9865f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5a2b9865f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15a2b9865f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5a2b9865f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15a2b9865f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5a2b9865f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5a2b9865f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5a2b9865f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5a2b9865f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5a2b986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15a2b986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5a2b9865f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15a2b9865f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5a2b9865f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15a2b9865f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31a396a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31a396a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5a2b9865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5a2b9865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5a2b9865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5a2b9865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5a2b9865f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5a2b9865f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5a2b9865f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5a2b9865f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5a2b9865f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15a2b9865f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5a2b9865f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5a2b9865f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techtarget.com/whatis/definition/attack-surface"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HiveOT - The Hive Of Things</a:t>
            </a:r>
            <a:endParaRPr/>
          </a:p>
        </p:txBody>
      </p:sp>
      <p:sp>
        <p:nvSpPr>
          <p:cNvPr id="55" name="Google Shape;55;p13"/>
          <p:cNvSpPr txBox="1"/>
          <p:nvPr>
            <p:ph idx="1" type="body"/>
          </p:nvPr>
        </p:nvSpPr>
        <p:spPr>
          <a:xfrm>
            <a:off x="311700" y="1152475"/>
            <a:ext cx="49851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Introduction and Demo</a:t>
            </a:r>
            <a:endParaRPr/>
          </a:p>
          <a:p>
            <a:pPr indent="-342900" lvl="0" marL="457200" rtl="0" algn="l">
              <a:spcBef>
                <a:spcPts val="0"/>
              </a:spcBef>
              <a:spcAft>
                <a:spcPts val="0"/>
              </a:spcAft>
              <a:buSzPts val="1800"/>
              <a:buAutoNum type="arabicPeriod"/>
            </a:pPr>
            <a:r>
              <a:rPr lang="en"/>
              <a:t>Why HiveOT</a:t>
            </a:r>
            <a:endParaRPr/>
          </a:p>
          <a:p>
            <a:pPr indent="-342900" lvl="0" marL="457200" rtl="0" algn="l">
              <a:spcBef>
                <a:spcPts val="0"/>
              </a:spcBef>
              <a:spcAft>
                <a:spcPts val="0"/>
              </a:spcAft>
              <a:buSzPts val="1800"/>
              <a:buAutoNum type="arabicPeriod"/>
            </a:pPr>
            <a:r>
              <a:rPr lang="en"/>
              <a:t>Security of Things</a:t>
            </a:r>
            <a:endParaRPr/>
          </a:p>
          <a:p>
            <a:pPr indent="-342900" lvl="0" marL="457200" rtl="0" algn="l">
              <a:spcBef>
                <a:spcPts val="0"/>
              </a:spcBef>
              <a:spcAft>
                <a:spcPts val="0"/>
              </a:spcAft>
              <a:buSzPts val="1800"/>
              <a:buAutoNum type="arabicPeriod"/>
            </a:pPr>
            <a:r>
              <a:rPr lang="en"/>
              <a:t>Using the WoT TD</a:t>
            </a:r>
            <a:endParaRPr/>
          </a:p>
          <a:p>
            <a:pPr indent="-342900" lvl="0" marL="457200" rtl="0" algn="l">
              <a:spcBef>
                <a:spcPts val="0"/>
              </a:spcBef>
              <a:spcAft>
                <a:spcPts val="0"/>
              </a:spcAft>
              <a:buSzPts val="1800"/>
              <a:buAutoNum type="arabicPeriod"/>
            </a:pPr>
            <a:r>
              <a:rPr lang="en"/>
              <a:t>H</a:t>
            </a:r>
            <a:r>
              <a:rPr lang="en"/>
              <a:t>ub Digitwin</a:t>
            </a:r>
            <a:endParaRPr/>
          </a:p>
          <a:p>
            <a:pPr indent="-317500" lvl="1" marL="914400" rtl="0" algn="l">
              <a:spcBef>
                <a:spcPts val="0"/>
              </a:spcBef>
              <a:spcAft>
                <a:spcPts val="0"/>
              </a:spcAft>
              <a:buSzPts val="1400"/>
              <a:buAutoNum type="alphaLcPeriod"/>
            </a:pPr>
            <a:r>
              <a:rPr lang="en"/>
              <a:t>Event Flow</a:t>
            </a:r>
            <a:endParaRPr/>
          </a:p>
          <a:p>
            <a:pPr indent="-317500" lvl="1" marL="914400" rtl="0" algn="l">
              <a:spcBef>
                <a:spcPts val="0"/>
              </a:spcBef>
              <a:spcAft>
                <a:spcPts val="0"/>
              </a:spcAft>
              <a:buSzPts val="1400"/>
              <a:buAutoNum type="alphaLcPeriod"/>
            </a:pPr>
            <a:r>
              <a:rPr lang="en"/>
              <a:t>Action Flow</a:t>
            </a:r>
            <a:endParaRPr/>
          </a:p>
          <a:p>
            <a:pPr indent="-317500" lvl="1" marL="914400" rtl="0" algn="l">
              <a:spcBef>
                <a:spcPts val="0"/>
              </a:spcBef>
              <a:spcAft>
                <a:spcPts val="0"/>
              </a:spcAft>
              <a:buSzPts val="1400"/>
              <a:buAutoNum type="alphaLcPeriod"/>
            </a:pPr>
            <a:r>
              <a:rPr lang="en"/>
              <a:t>Services</a:t>
            </a:r>
            <a:endParaRPr/>
          </a:p>
          <a:p>
            <a:pPr indent="-342900" lvl="0" marL="457200" rtl="0" algn="l">
              <a:spcBef>
                <a:spcPts val="0"/>
              </a:spcBef>
              <a:spcAft>
                <a:spcPts val="0"/>
              </a:spcAft>
              <a:buSzPts val="1800"/>
              <a:buAutoNum type="arabicPeriod"/>
            </a:pPr>
            <a:r>
              <a:rPr lang="en"/>
              <a:t>TD Challenges</a:t>
            </a:r>
            <a:endParaRPr/>
          </a:p>
          <a:p>
            <a:pPr indent="-317500" lvl="1" marL="914400" rtl="0" algn="l">
              <a:spcBef>
                <a:spcPts val="0"/>
              </a:spcBef>
              <a:spcAft>
                <a:spcPts val="0"/>
              </a:spcAft>
              <a:buSzPts val="1400"/>
              <a:buAutoNum type="alphaLcPeriod"/>
            </a:pPr>
            <a:r>
              <a:rPr lang="en"/>
              <a:t>Affordances</a:t>
            </a:r>
            <a:endParaRPr/>
          </a:p>
          <a:p>
            <a:pPr indent="-317500" lvl="1" marL="914400" rtl="0" algn="l">
              <a:spcBef>
                <a:spcPts val="0"/>
              </a:spcBef>
              <a:spcAft>
                <a:spcPts val="0"/>
              </a:spcAft>
              <a:buSzPts val="1400"/>
              <a:buAutoNum type="alphaLcPeriod"/>
            </a:pPr>
            <a:r>
              <a:rPr lang="en"/>
              <a:t>Operations and Forms</a:t>
            </a:r>
            <a:endParaRPr/>
          </a:p>
          <a:p>
            <a:pPr indent="-317500" lvl="1" marL="914400" rtl="0" algn="l">
              <a:spcBef>
                <a:spcPts val="0"/>
              </a:spcBef>
              <a:spcAft>
                <a:spcPts val="0"/>
              </a:spcAft>
              <a:buSzPts val="1400"/>
              <a:buAutoNum type="alphaLcPeriod"/>
            </a:pPr>
            <a:r>
              <a:rPr lang="en"/>
              <a:t>Other </a:t>
            </a:r>
            <a:endParaRPr/>
          </a:p>
        </p:txBody>
      </p:sp>
      <p:pic>
        <p:nvPicPr>
          <p:cNvPr id="56" name="Google Shape;56;p13"/>
          <p:cNvPicPr preferRelativeResize="0"/>
          <p:nvPr/>
        </p:nvPicPr>
        <p:blipFill>
          <a:blip r:embed="rId3">
            <a:alphaModFix/>
          </a:blip>
          <a:stretch>
            <a:fillRect/>
          </a:stretch>
        </p:blipFill>
        <p:spPr>
          <a:xfrm>
            <a:off x="6683963" y="1983650"/>
            <a:ext cx="1136225" cy="1176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HiveOT Hub - </a:t>
            </a:r>
            <a:r>
              <a:rPr lang="en"/>
              <a:t>Event Flow</a:t>
            </a:r>
            <a:endParaRPr/>
          </a:p>
          <a:p>
            <a:pPr indent="0" lvl="0" marL="0" rtl="0" algn="l">
              <a:spcBef>
                <a:spcPts val="0"/>
              </a:spcBef>
              <a:spcAft>
                <a:spcPts val="0"/>
              </a:spcAft>
              <a:buNone/>
            </a:pPr>
            <a:r>
              <a:t/>
            </a:r>
            <a:endParaRPr/>
          </a:p>
        </p:txBody>
      </p:sp>
      <p:pic>
        <p:nvPicPr>
          <p:cNvPr id="171" name="Google Shape;171;p22"/>
          <p:cNvPicPr preferRelativeResize="0"/>
          <p:nvPr/>
        </p:nvPicPr>
        <p:blipFill>
          <a:blip r:embed="rId3">
            <a:alphaModFix/>
          </a:blip>
          <a:stretch>
            <a:fillRect/>
          </a:stretch>
        </p:blipFill>
        <p:spPr>
          <a:xfrm>
            <a:off x="1172625" y="868625"/>
            <a:ext cx="6932900" cy="445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HiveOT Hub - </a:t>
            </a:r>
            <a:r>
              <a:rPr lang="en"/>
              <a:t>Action Flow</a:t>
            </a:r>
            <a:endParaRPr/>
          </a:p>
        </p:txBody>
      </p:sp>
      <p:pic>
        <p:nvPicPr>
          <p:cNvPr id="177" name="Google Shape;177;p23"/>
          <p:cNvPicPr preferRelativeResize="0"/>
          <p:nvPr/>
        </p:nvPicPr>
        <p:blipFill>
          <a:blip r:embed="rId3">
            <a:alphaModFix/>
          </a:blip>
          <a:stretch>
            <a:fillRect/>
          </a:stretch>
        </p:blipFill>
        <p:spPr>
          <a:xfrm>
            <a:off x="890425" y="957274"/>
            <a:ext cx="7738527" cy="403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Hub Services - Batteries Included</a:t>
            </a:r>
            <a:endParaRPr/>
          </a:p>
        </p:txBody>
      </p:sp>
      <p:sp>
        <p:nvSpPr>
          <p:cNvPr id="183" name="Google Shape;18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Certificates - server certificate management</a:t>
            </a:r>
            <a:endParaRPr/>
          </a:p>
          <a:p>
            <a:pPr indent="-342900" lvl="0" marL="457200" rtl="0" algn="l">
              <a:spcBef>
                <a:spcPts val="0"/>
              </a:spcBef>
              <a:spcAft>
                <a:spcPts val="0"/>
              </a:spcAft>
              <a:buSzPts val="1800"/>
              <a:buChar char="●"/>
            </a:pPr>
            <a:r>
              <a:rPr lang="en"/>
              <a:t>Provisioning - provisioning of devices</a:t>
            </a:r>
            <a:endParaRPr/>
          </a:p>
          <a:p>
            <a:pPr indent="-342900" lvl="0" marL="457200" rtl="0" algn="l">
              <a:spcBef>
                <a:spcPts val="0"/>
              </a:spcBef>
              <a:spcAft>
                <a:spcPts val="0"/>
              </a:spcAft>
              <a:buSzPts val="1800"/>
              <a:buChar char="●"/>
            </a:pPr>
            <a:r>
              <a:rPr lang="en"/>
              <a:t>Launcher - starting and stopping services</a:t>
            </a:r>
            <a:endParaRPr/>
          </a:p>
          <a:p>
            <a:pPr indent="-342900" lvl="0" marL="457200" rtl="0" algn="l">
              <a:spcBef>
                <a:spcPts val="0"/>
              </a:spcBef>
              <a:spcAft>
                <a:spcPts val="0"/>
              </a:spcAft>
              <a:buSzPts val="1800"/>
              <a:buChar char="●"/>
            </a:pPr>
            <a:r>
              <a:rPr lang="en"/>
              <a:t>State - small storage for agents, services and consumers</a:t>
            </a:r>
            <a:endParaRPr/>
          </a:p>
          <a:p>
            <a:pPr indent="-342900" lvl="0" marL="457200" rtl="0" algn="l">
              <a:spcBef>
                <a:spcPts val="0"/>
              </a:spcBef>
              <a:spcAft>
                <a:spcPts val="0"/>
              </a:spcAft>
              <a:buSzPts val="1800"/>
              <a:buChar char="●"/>
            </a:pPr>
            <a:r>
              <a:rPr lang="en"/>
              <a:t>History - event history</a:t>
            </a:r>
            <a:endParaRPr/>
          </a:p>
          <a:p>
            <a:pPr indent="-342900" lvl="0" marL="457200" rtl="0" algn="l">
              <a:spcBef>
                <a:spcPts val="0"/>
              </a:spcBef>
              <a:spcAft>
                <a:spcPts val="0"/>
              </a:spcAft>
              <a:buSzPts val="1800"/>
              <a:buChar char="●"/>
            </a:pPr>
            <a:r>
              <a:rPr lang="en"/>
              <a:t>Hiveoview - web ui</a:t>
            </a:r>
            <a:endParaRPr/>
          </a:p>
          <a:p>
            <a:pPr indent="0" lvl="0" marL="0" rtl="0" algn="l">
              <a:spcBef>
                <a:spcPts val="1200"/>
              </a:spcBef>
              <a:spcAft>
                <a:spcPts val="1200"/>
              </a:spcAft>
              <a:buNone/>
            </a:pPr>
            <a:r>
              <a:t/>
            </a:r>
            <a:endParaRPr/>
          </a:p>
        </p:txBody>
      </p:sp>
      <p:pic>
        <p:nvPicPr>
          <p:cNvPr id="184" name="Google Shape;184;p24"/>
          <p:cNvPicPr preferRelativeResize="0"/>
          <p:nvPr/>
        </p:nvPicPr>
        <p:blipFill>
          <a:blip r:embed="rId3">
            <a:alphaModFix/>
          </a:blip>
          <a:stretch>
            <a:fillRect/>
          </a:stretch>
        </p:blipFill>
        <p:spPr>
          <a:xfrm>
            <a:off x="5293075" y="3549150"/>
            <a:ext cx="2898426" cy="788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Hub Protocol Bindings</a:t>
            </a:r>
            <a:endParaRPr/>
          </a:p>
        </p:txBody>
      </p:sp>
      <p:sp>
        <p:nvSpPr>
          <p:cNvPr id="190" name="Google Shape;19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Integration with 3rd party protocols. Currently only proof of concept.</a:t>
            </a:r>
            <a:endParaRPr/>
          </a:p>
          <a:p>
            <a:pPr indent="-342900" lvl="0" marL="457200" rtl="0" algn="l">
              <a:spcBef>
                <a:spcPts val="1200"/>
              </a:spcBef>
              <a:spcAft>
                <a:spcPts val="0"/>
              </a:spcAft>
              <a:buSzPts val="1800"/>
              <a:buChar char="●"/>
            </a:pPr>
            <a:r>
              <a:rPr lang="en"/>
              <a:t>ZWave </a:t>
            </a:r>
            <a:endParaRPr/>
          </a:p>
          <a:p>
            <a:pPr indent="-342900" lvl="0" marL="457200" rtl="0" algn="l">
              <a:spcBef>
                <a:spcPts val="0"/>
              </a:spcBef>
              <a:spcAft>
                <a:spcPts val="0"/>
              </a:spcAft>
              <a:buSzPts val="1800"/>
              <a:buChar char="●"/>
            </a:pPr>
            <a:r>
              <a:rPr lang="en"/>
              <a:t>Insteon</a:t>
            </a:r>
            <a:endParaRPr/>
          </a:p>
          <a:p>
            <a:pPr indent="-342900" lvl="0" marL="457200" rtl="0" algn="l">
              <a:spcBef>
                <a:spcPts val="0"/>
              </a:spcBef>
              <a:spcAft>
                <a:spcPts val="0"/>
              </a:spcAft>
              <a:buSzPts val="1800"/>
              <a:buChar char="●"/>
            </a:pPr>
            <a:r>
              <a:rPr lang="en"/>
              <a:t>1-wire </a:t>
            </a:r>
            <a:endParaRPr/>
          </a:p>
          <a:p>
            <a:pPr indent="-342900" lvl="0" marL="457200" rtl="0" algn="l">
              <a:spcBef>
                <a:spcPts val="0"/>
              </a:spcBef>
              <a:spcAft>
                <a:spcPts val="0"/>
              </a:spcAft>
              <a:buSzPts val="1800"/>
              <a:buChar char="●"/>
            </a:pPr>
            <a:r>
              <a:rPr lang="en"/>
              <a:t>… many more to come …</a:t>
            </a:r>
            <a:endParaRPr/>
          </a:p>
          <a:p>
            <a:pPr indent="-317500" lvl="1" marL="914400" rtl="0" algn="l">
              <a:spcBef>
                <a:spcPts val="0"/>
              </a:spcBef>
              <a:spcAft>
                <a:spcPts val="0"/>
              </a:spcAft>
              <a:buSzPts val="1400"/>
              <a:buChar char="○"/>
            </a:pPr>
            <a:r>
              <a:rPr lang="en"/>
              <a:t>WoT compatible devices</a:t>
            </a:r>
            <a:endParaRPr/>
          </a:p>
          <a:p>
            <a:pPr indent="-317500" lvl="1" marL="914400" rtl="0" algn="l">
              <a:spcBef>
                <a:spcPts val="0"/>
              </a:spcBef>
              <a:spcAft>
                <a:spcPts val="0"/>
              </a:spcAft>
              <a:buSzPts val="1400"/>
              <a:buChar char="○"/>
            </a:pPr>
            <a:r>
              <a:rPr lang="en"/>
              <a:t>Coap devices</a:t>
            </a:r>
            <a:endParaRPr/>
          </a:p>
          <a:p>
            <a:pPr indent="-317500" lvl="1" marL="914400" rtl="0" algn="l">
              <a:spcBef>
                <a:spcPts val="0"/>
              </a:spcBef>
              <a:spcAft>
                <a:spcPts val="0"/>
              </a:spcAft>
              <a:buSzPts val="1400"/>
              <a:buChar char="○"/>
            </a:pPr>
            <a:r>
              <a:rPr lang="en"/>
              <a:t>LoRa devices</a:t>
            </a:r>
            <a:endParaRPr/>
          </a:p>
          <a:p>
            <a:pPr indent="-317500" lvl="1" marL="914400" rtl="0" algn="l">
              <a:spcBef>
                <a:spcPts val="0"/>
              </a:spcBef>
              <a:spcAft>
                <a:spcPts val="0"/>
              </a:spcAft>
              <a:buSzPts val="1400"/>
              <a:buChar char="○"/>
            </a:pPr>
            <a:r>
              <a:rPr lang="en"/>
              <a:t>Internet services</a:t>
            </a:r>
            <a:endParaRPr/>
          </a:p>
          <a:p>
            <a:pPr indent="-317500" lvl="1" marL="914400" rtl="0" algn="l">
              <a:spcBef>
                <a:spcPts val="0"/>
              </a:spcBef>
              <a:spcAft>
                <a:spcPts val="0"/>
              </a:spcAft>
              <a:buSzPts val="1400"/>
              <a:buChar char="○"/>
            </a:pPr>
            <a:r>
              <a:rPr lang="en"/>
              <a:t>IFTTT </a:t>
            </a:r>
            <a:endParaRPr/>
          </a:p>
        </p:txBody>
      </p:sp>
      <p:pic>
        <p:nvPicPr>
          <p:cNvPr id="191" name="Google Shape;191;p25"/>
          <p:cNvPicPr preferRelativeResize="0"/>
          <p:nvPr/>
        </p:nvPicPr>
        <p:blipFill>
          <a:blip r:embed="rId3">
            <a:alphaModFix/>
          </a:blip>
          <a:stretch>
            <a:fillRect/>
          </a:stretch>
        </p:blipFill>
        <p:spPr>
          <a:xfrm>
            <a:off x="4991199" y="2415825"/>
            <a:ext cx="2982801" cy="1873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Hub Commandline Utilities</a:t>
            </a:r>
            <a:endParaRPr/>
          </a:p>
        </p:txBody>
      </p:sp>
      <p:sp>
        <p:nvSpPr>
          <p:cNvPr id="197" name="Google Shape;19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hubcli - console admin tool to manage users and device, view events and inspect TDs.</a:t>
            </a:r>
            <a:endParaRPr/>
          </a:p>
          <a:p>
            <a:pPr indent="-342900" lvl="0" marL="457200" rtl="0" algn="l">
              <a:spcBef>
                <a:spcPts val="0"/>
              </a:spcBef>
              <a:spcAft>
                <a:spcPts val="0"/>
              </a:spcAft>
              <a:buSzPts val="1800"/>
              <a:buChar char="●"/>
            </a:pPr>
            <a:r>
              <a:rPr lang="en"/>
              <a:t>tdd2api - proof of concept to generate a (golang) API from a TD</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 Challenges - Affordances (1)</a:t>
            </a:r>
            <a:endParaRPr/>
          </a:p>
        </p:txBody>
      </p:sp>
      <p:sp>
        <p:nvSpPr>
          <p:cNvPr id="203" name="Google Shape;20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How to implement affordances in golang without inheritance or unions?</a:t>
            </a:r>
            <a:endParaRPr/>
          </a:p>
          <a:p>
            <a:pPr indent="-297497" lvl="1" marL="914400" rtl="0" algn="l">
              <a:spcBef>
                <a:spcPts val="0"/>
              </a:spcBef>
              <a:spcAft>
                <a:spcPts val="0"/>
              </a:spcAft>
              <a:buSzPct val="100000"/>
              <a:buAutoNum type="alphaLcPeriod"/>
            </a:pPr>
            <a:r>
              <a:rPr lang="en"/>
              <a:t>The TD describes a property affordance as a subclass of interaction affordance and a dataschema. A dataschema however has several subclasses: ArraySchema, BooleanSchema, NumberSchema, … How can the (compile time) inheritance tree depend on the value of the type field? How can a </a:t>
            </a:r>
            <a:r>
              <a:rPr lang="en"/>
              <a:t>property</a:t>
            </a:r>
            <a:r>
              <a:rPr lang="en"/>
              <a:t> affordance be a subclass of all these subclasses? Golang has no union support.</a:t>
            </a:r>
            <a:endParaRPr/>
          </a:p>
          <a:p>
            <a:pPr indent="-297497" lvl="1" marL="914400" rtl="0" algn="l">
              <a:spcBef>
                <a:spcPts val="0"/>
              </a:spcBef>
              <a:spcAft>
                <a:spcPts val="0"/>
              </a:spcAft>
              <a:buSzPct val="100000"/>
              <a:buAutoNum type="alphaLcPeriod"/>
            </a:pPr>
            <a:r>
              <a:rPr lang="en"/>
              <a:t>Workaround: implement DataSchema as a flattened union of all schemas, containing all fields.</a:t>
            </a:r>
            <a:endParaRPr/>
          </a:p>
          <a:p>
            <a:pPr indent="-297497" lvl="1" marL="914400" rtl="0" algn="l">
              <a:spcBef>
                <a:spcPts val="0"/>
              </a:spcBef>
              <a:spcAft>
                <a:spcPts val="0"/>
              </a:spcAft>
              <a:buSzPct val="100000"/>
              <a:buAutoNum type="alphaLcPeriod"/>
            </a:pPr>
            <a:r>
              <a:rPr lang="en"/>
              <a:t>Alternative: use a map[string]any and determine the expected data schema at runtime. Waste of CPU cycles though, especially on small devices.</a:t>
            </a:r>
            <a:endParaRPr/>
          </a:p>
          <a:p>
            <a:pPr indent="-317182" lvl="0" marL="457200" rtl="0" algn="l">
              <a:spcBef>
                <a:spcPts val="0"/>
              </a:spcBef>
              <a:spcAft>
                <a:spcPts val="0"/>
              </a:spcAft>
              <a:buSzPct val="100000"/>
              <a:buAutoNum type="arabicPeriod"/>
            </a:pPr>
            <a:r>
              <a:rPr lang="en"/>
              <a:t>How to identify the actual ‘meaning’ of a property, event or action?</a:t>
            </a:r>
            <a:endParaRPr/>
          </a:p>
          <a:p>
            <a:pPr indent="-297497" lvl="1" marL="914400" rtl="0" algn="l">
              <a:spcBef>
                <a:spcPts val="0"/>
              </a:spcBef>
              <a:spcAft>
                <a:spcPts val="0"/>
              </a:spcAft>
              <a:buSzPct val="100000"/>
              <a:buAutoNum type="alphaLcPeriod"/>
            </a:pPr>
            <a:r>
              <a:rPr lang="en"/>
              <a:t>Without a standard vocabulary it is up to the human to determine what something means. This stands in the way of automating integration.</a:t>
            </a:r>
            <a:endParaRPr/>
          </a:p>
          <a:p>
            <a:pPr indent="-297497" lvl="1" marL="914400" rtl="0" algn="l">
              <a:spcBef>
                <a:spcPts val="0"/>
              </a:spcBef>
              <a:spcAft>
                <a:spcPts val="0"/>
              </a:spcAft>
              <a:buSzPct val="100000"/>
              <a:buAutoNum type="alphaLcPeriod"/>
            </a:pPr>
            <a:r>
              <a:rPr lang="en"/>
              <a:t>Workaround: for now just define a ‘ht:’ namespace vocabulary in @context and use these in @type fields.</a:t>
            </a:r>
            <a:endParaRPr/>
          </a:p>
          <a:p>
            <a:pPr indent="-317182" lvl="0" marL="457200" rtl="0" algn="l">
              <a:spcBef>
                <a:spcPts val="0"/>
              </a:spcBef>
              <a:spcAft>
                <a:spcPts val="0"/>
              </a:spcAft>
              <a:buSzPct val="100000"/>
              <a:buAutoNum type="arabicPeriod"/>
            </a:pPr>
            <a:r>
              <a:rPr lang="en"/>
              <a:t>How to correlate actions with events and properties. Is there an implied relationship?</a:t>
            </a:r>
            <a:endParaRPr/>
          </a:p>
          <a:p>
            <a:pPr indent="-297497" lvl="1" marL="914400" rtl="0" algn="l">
              <a:spcBef>
                <a:spcPts val="0"/>
              </a:spcBef>
              <a:spcAft>
                <a:spcPts val="0"/>
              </a:spcAft>
              <a:buSzPct val="100000"/>
              <a:buAutoNum type="alphaLcPeriod"/>
            </a:pPr>
            <a:r>
              <a:rPr lang="en"/>
              <a:t>If action A is invoked how to know what the result is?</a:t>
            </a:r>
            <a:endParaRPr/>
          </a:p>
          <a:p>
            <a:pPr indent="-297497" lvl="1" marL="914400" rtl="0" algn="l">
              <a:spcBef>
                <a:spcPts val="0"/>
              </a:spcBef>
              <a:spcAft>
                <a:spcPts val="0"/>
              </a:spcAft>
              <a:buSzPct val="100000"/>
              <a:buAutoNum type="alphaLcPeriod"/>
            </a:pPr>
            <a:r>
              <a:rPr lang="en"/>
              <a:t>Workaround: In HiveOT assume an implicit relationship. An action named ‘switch’ can result in an event named ‘switch’ and updates a state property named ‘switch’. It would be confusing to repurpose the same name with a different meanings between actions, events and properties, so this is prohibited in HiveOT.</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 Challenges - Affordances (2)</a:t>
            </a:r>
            <a:endParaRPr/>
          </a:p>
        </p:txBody>
      </p:sp>
      <p:sp>
        <p:nvSpPr>
          <p:cNvPr id="209" name="Google Shape;20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Support for enum titles?</a:t>
            </a:r>
            <a:endParaRPr/>
          </a:p>
          <a:p>
            <a:pPr indent="-317500" lvl="1" marL="914400" rtl="0" algn="l">
              <a:spcBef>
                <a:spcPts val="0"/>
              </a:spcBef>
              <a:spcAft>
                <a:spcPts val="0"/>
              </a:spcAft>
              <a:buSzPts val="1400"/>
              <a:buAutoNum type="alphaLcPeriod"/>
            </a:pPr>
            <a:r>
              <a:rPr lang="en"/>
              <a:t>Enums are just a list of keys in the TD. When using these in the TD, how to provide a proper presentation for them? Eg, a title?</a:t>
            </a:r>
            <a:endParaRPr/>
          </a:p>
          <a:p>
            <a:pPr indent="-317500" lvl="1" marL="914400" rtl="0" algn="l">
              <a:spcBef>
                <a:spcPts val="0"/>
              </a:spcBef>
              <a:spcAft>
                <a:spcPts val="0"/>
              </a:spcAft>
              <a:buSzPts val="1400"/>
              <a:buAutoNum type="alphaLcPeriod"/>
            </a:pPr>
            <a:r>
              <a:rPr lang="en"/>
              <a:t>Workaround: don’t use enums for human consumption. Use OnOff if possible, which supports a const as value and Title for consumption. Enjoy.</a:t>
            </a:r>
            <a:endParaRPr/>
          </a:p>
          <a:p>
            <a:pPr indent="-342900" lvl="0" marL="457200" rtl="0" algn="l">
              <a:spcBef>
                <a:spcPts val="0"/>
              </a:spcBef>
              <a:spcAft>
                <a:spcPts val="0"/>
              </a:spcAft>
              <a:buSzPts val="1800"/>
              <a:buAutoNum type="arabicPeriod"/>
            </a:pPr>
            <a:r>
              <a:rPr lang="en"/>
              <a:t>How to add multi-line descriptions?</a:t>
            </a:r>
            <a:endParaRPr/>
          </a:p>
          <a:p>
            <a:pPr indent="-317500" lvl="1" marL="914400" rtl="0" algn="l">
              <a:spcBef>
                <a:spcPts val="0"/>
              </a:spcBef>
              <a:spcAft>
                <a:spcPts val="0"/>
              </a:spcAft>
              <a:buSzPts val="1400"/>
              <a:buAutoNum type="alphaLcPeriod"/>
            </a:pPr>
            <a:r>
              <a:rPr lang="en"/>
              <a:t>Documenting properties, inputs or outputs can sometimes take more than a single line. However the TDD only accepts a single string and JSON doesn't do multi-line strings.</a:t>
            </a:r>
            <a:endParaRPr/>
          </a:p>
          <a:p>
            <a:pPr indent="-317500" lvl="1" marL="914400" rtl="0" algn="l">
              <a:spcBef>
                <a:spcPts val="0"/>
              </a:spcBef>
              <a:spcAft>
                <a:spcPts val="0"/>
              </a:spcAft>
              <a:buSzPts val="1400"/>
              <a:buAutoNum type="alphaLcPeriod"/>
            </a:pPr>
            <a:r>
              <a:rPr lang="en"/>
              <a:t>Workaround: accept an ‘array’ of strings here. The awesome TD playground validator will complain. It is tough to be a validator.</a:t>
            </a:r>
            <a:endParaRPr/>
          </a:p>
          <a:p>
            <a:pPr indent="-342900" lvl="0" marL="457200" rtl="0" algn="l">
              <a:spcBef>
                <a:spcPts val="0"/>
              </a:spcBef>
              <a:spcAft>
                <a:spcPts val="0"/>
              </a:spcAft>
              <a:buSzPts val="1800"/>
              <a:buAutoNum type="arabicPeriod"/>
            </a:pPr>
            <a:r>
              <a:rPr lang="en"/>
              <a:t>How to support multi-line comment fields:</a:t>
            </a:r>
            <a:endParaRPr/>
          </a:p>
          <a:p>
            <a:pPr indent="-317500" lvl="1" marL="914400" rtl="0" algn="l">
              <a:spcBef>
                <a:spcPts val="0"/>
              </a:spcBef>
              <a:spcAft>
                <a:spcPts val="0"/>
              </a:spcAft>
              <a:buSzPts val="1400"/>
              <a:buAutoNum type="alphaLcPeriod"/>
            </a:pPr>
            <a:r>
              <a:rPr lang="en"/>
              <a:t>Same problem as with multi-line ‘description’ fields.</a:t>
            </a:r>
            <a:endParaRPr/>
          </a:p>
          <a:p>
            <a:pPr indent="-317500" lvl="1" marL="914400" rtl="0" algn="l">
              <a:spcBef>
                <a:spcPts val="0"/>
              </a:spcBef>
              <a:spcAft>
                <a:spcPts val="0"/>
              </a:spcAft>
              <a:buSzPts val="1400"/>
              <a:buAutoNum type="alphaLcPeriod"/>
            </a:pPr>
            <a:r>
              <a:rPr lang="en"/>
              <a:t>Current Solution: Accept an array of strings here. Same as previous point.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TD Challenges - Affordances (3)</a:t>
            </a:r>
            <a:endParaRPr/>
          </a:p>
        </p:txBody>
      </p:sp>
      <p:sp>
        <p:nvSpPr>
          <p:cNvPr id="215" name="Google Shape;21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How to describe a map of objects in the action output dataschema?</a:t>
            </a:r>
            <a:endParaRPr/>
          </a:p>
          <a:p>
            <a:pPr indent="-310832" lvl="1" marL="914400" rtl="0" algn="l">
              <a:spcBef>
                <a:spcPts val="0"/>
              </a:spcBef>
              <a:spcAft>
                <a:spcPts val="0"/>
              </a:spcAft>
              <a:buSzPct val="100000"/>
              <a:buAutoNum type="alphaLcPeriod"/>
            </a:pPr>
            <a:r>
              <a:rPr lang="en"/>
              <a:t>Workaround: don't use maps, use arrays.</a:t>
            </a:r>
            <a:endParaRPr/>
          </a:p>
          <a:p>
            <a:pPr indent="-334327" lvl="0" marL="457200" rtl="0" algn="l">
              <a:spcBef>
                <a:spcPts val="0"/>
              </a:spcBef>
              <a:spcAft>
                <a:spcPts val="0"/>
              </a:spcAft>
              <a:buSzPct val="100000"/>
              <a:buAutoNum type="arabicPeriod"/>
            </a:pPr>
            <a:r>
              <a:rPr lang="en"/>
              <a:t>How to read the latest event value?</a:t>
            </a:r>
            <a:endParaRPr/>
          </a:p>
          <a:p>
            <a:pPr indent="-310832" lvl="1" marL="914400" rtl="0" algn="l">
              <a:spcBef>
                <a:spcPts val="0"/>
              </a:spcBef>
              <a:spcAft>
                <a:spcPts val="0"/>
              </a:spcAft>
              <a:buSzPct val="100000"/>
              <a:buAutoNum type="alphaLcPeriod"/>
            </a:pPr>
            <a:r>
              <a:rPr lang="en"/>
              <a:t>A UI that displays events might want to show the last known event. However, the TD has no operations for ‘readevent’ and ‘readallevents’. </a:t>
            </a:r>
            <a:endParaRPr/>
          </a:p>
          <a:p>
            <a:pPr indent="-310832" lvl="1" marL="914400" rtl="0" algn="l">
              <a:spcBef>
                <a:spcPts val="0"/>
              </a:spcBef>
              <a:spcAft>
                <a:spcPts val="0"/>
              </a:spcAft>
              <a:buSzPct val="100000"/>
              <a:buAutoNum type="alphaLcPeriod"/>
            </a:pPr>
            <a:r>
              <a:rPr lang="en"/>
              <a:t>Workaround: HiveOT adds these operations in the “ht:” namespace.</a:t>
            </a:r>
            <a:endParaRPr/>
          </a:p>
          <a:p>
            <a:pPr indent="-334327" lvl="0" marL="457200" rtl="0" algn="l">
              <a:spcBef>
                <a:spcPts val="0"/>
              </a:spcBef>
              <a:spcAft>
                <a:spcPts val="0"/>
              </a:spcAft>
              <a:buSzPct val="100000"/>
              <a:buAutoNum type="arabicPeriod"/>
            </a:pPr>
            <a:r>
              <a:rPr lang="en"/>
              <a:t>How to describe basic vs advanced properties, events and actions in the TD? </a:t>
            </a:r>
            <a:endParaRPr/>
          </a:p>
          <a:p>
            <a:pPr indent="-310832" lvl="1" marL="914400" rtl="0" algn="l">
              <a:spcBef>
                <a:spcPts val="0"/>
              </a:spcBef>
              <a:spcAft>
                <a:spcPts val="0"/>
              </a:spcAft>
              <a:buSzPct val="100000"/>
              <a:buAutoNum type="alphaLcPeriod"/>
            </a:pPr>
            <a:r>
              <a:rPr lang="en"/>
              <a:t>Use case: human consumers might be interested in some properties, events or actions but not all of them. The human consumer should be able to just look at the essential data without being overwhelmed with more advanced ones. Some zwave devices have close to 100 properties of which only a handful are useful to the regular consumer. How to differentiate them?</a:t>
            </a:r>
            <a:endParaRPr/>
          </a:p>
          <a:p>
            <a:pPr indent="-310832" lvl="1" marL="914400" rtl="0" algn="l">
              <a:spcBef>
                <a:spcPts val="0"/>
              </a:spcBef>
              <a:spcAft>
                <a:spcPts val="0"/>
              </a:spcAft>
              <a:buSzPct val="103703"/>
              <a:buAutoNum type="alphaLcPeriod"/>
            </a:pPr>
            <a:r>
              <a:rPr lang="en"/>
              <a:t>Option 1: use the ht vocabulary to indicate basic properties. This is not compatible with anything.</a:t>
            </a:r>
            <a:endParaRPr sz="1350">
              <a:solidFill>
                <a:srgbClr val="BCBEC4"/>
              </a:solidFill>
              <a:highlight>
                <a:srgbClr val="1E1F22"/>
              </a:highlight>
              <a:latin typeface="Courier New"/>
              <a:ea typeface="Courier New"/>
              <a:cs typeface="Courier New"/>
              <a:sym typeface="Courier New"/>
            </a:endParaRPr>
          </a:p>
          <a:p>
            <a:pPr indent="-310832" lvl="1" marL="914400" rtl="0" algn="l">
              <a:spcBef>
                <a:spcPts val="0"/>
              </a:spcBef>
              <a:spcAft>
                <a:spcPts val="0"/>
              </a:spcAft>
              <a:buSzPct val="100000"/>
              <a:buAutoNum type="alphaLcPeriod"/>
            </a:pPr>
            <a:r>
              <a:rPr lang="en"/>
              <a:t>Option 2: don’t put advanced properties in the TD. Uhm, right ….</a:t>
            </a:r>
            <a:endParaRPr/>
          </a:p>
          <a:p>
            <a:pPr indent="-310832" lvl="1" marL="914400" rtl="0" algn="l">
              <a:spcBef>
                <a:spcPts val="0"/>
              </a:spcBef>
              <a:spcAft>
                <a:spcPts val="0"/>
              </a:spcAft>
              <a:buSzPct val="100000"/>
              <a:buAutoNum type="alphaLcPeriod"/>
            </a:pPr>
            <a:r>
              <a:rPr lang="en"/>
              <a:t>Option 3: convince the WoT group to add a ‘advanced’ property affordance field to TD 2.0 </a:t>
            </a:r>
            <a:endParaRPr/>
          </a:p>
          <a:p>
            <a:pPr indent="0" lvl="0" marL="0" rtl="0" algn="l">
              <a:spcBef>
                <a:spcPts val="1200"/>
              </a:spcBef>
              <a:spcAft>
                <a:spcPts val="1200"/>
              </a:spcAft>
              <a:buNone/>
            </a:pPr>
            <a:r>
              <a:t/>
            </a:r>
            <a:endParaRPr/>
          </a:p>
        </p:txBody>
      </p:sp>
      <p:pic>
        <p:nvPicPr>
          <p:cNvPr id="216" name="Google Shape;216;p29"/>
          <p:cNvPicPr preferRelativeResize="0"/>
          <p:nvPr/>
        </p:nvPicPr>
        <p:blipFill>
          <a:blip r:embed="rId3">
            <a:alphaModFix/>
          </a:blip>
          <a:stretch>
            <a:fillRect/>
          </a:stretch>
        </p:blipFill>
        <p:spPr>
          <a:xfrm>
            <a:off x="7871350" y="3679623"/>
            <a:ext cx="437650" cy="461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TD Challenges - </a:t>
            </a:r>
            <a:r>
              <a:rPr lang="en"/>
              <a:t>Operations,</a:t>
            </a:r>
            <a:r>
              <a:rPr lang="en"/>
              <a:t> Forms, Protocols (1)</a:t>
            </a:r>
            <a:endParaRPr/>
          </a:p>
        </p:txBody>
      </p:sp>
      <p:sp>
        <p:nvSpPr>
          <p:cNvPr id="222" name="Google Shape;22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lang="en"/>
              <a:t>The TD describes consumer - device interaction. How to describe agent - hub interaction?</a:t>
            </a:r>
            <a:endParaRPr/>
          </a:p>
          <a:p>
            <a:pPr indent="-297497" lvl="1" marL="914400" rtl="0" algn="l">
              <a:spcBef>
                <a:spcPts val="0"/>
              </a:spcBef>
              <a:spcAft>
                <a:spcPts val="0"/>
              </a:spcAft>
              <a:buSzPct val="100000"/>
              <a:buAutoNum type="alphaLcPeriod"/>
            </a:pPr>
            <a:r>
              <a:rPr lang="en"/>
              <a:t>Agents (devices) publish a TD, events, and property updates</a:t>
            </a:r>
            <a:endParaRPr/>
          </a:p>
          <a:p>
            <a:pPr indent="-297497" lvl="1" marL="914400" rtl="0" algn="l">
              <a:spcBef>
                <a:spcPts val="0"/>
              </a:spcBef>
              <a:spcAft>
                <a:spcPts val="0"/>
              </a:spcAft>
              <a:buSzPct val="100000"/>
              <a:buAutoNum type="alphaLcPeriod"/>
            </a:pPr>
            <a:r>
              <a:rPr lang="en"/>
              <a:t>Agents receive (or subscribe) actions and property writes.</a:t>
            </a:r>
            <a:endParaRPr/>
          </a:p>
          <a:p>
            <a:pPr indent="-297497" lvl="1" marL="914400" rtl="0" algn="l">
              <a:spcBef>
                <a:spcPts val="0"/>
              </a:spcBef>
              <a:spcAft>
                <a:spcPts val="0"/>
              </a:spcAft>
              <a:buSzPct val="100000"/>
              <a:buAutoNum type="alphaLcPeriod"/>
            </a:pPr>
            <a:r>
              <a:rPr lang="en"/>
              <a:t>Workaround: define as custom operations of the ‘digitwin’ service.</a:t>
            </a:r>
            <a:endParaRPr/>
          </a:p>
          <a:p>
            <a:pPr indent="-317182" lvl="0" marL="457200" rtl="0" algn="l">
              <a:spcBef>
                <a:spcPts val="0"/>
              </a:spcBef>
              <a:spcAft>
                <a:spcPts val="0"/>
              </a:spcAft>
              <a:buSzPct val="100000"/>
              <a:buAutoNum type="arabicPeriod"/>
            </a:pPr>
            <a:r>
              <a:rPr lang="en"/>
              <a:t>Where does the encoding/decoding of input and output payloads take place? </a:t>
            </a:r>
            <a:endParaRPr/>
          </a:p>
          <a:p>
            <a:pPr indent="-297497" lvl="1" marL="914400" rtl="0" algn="l">
              <a:spcBef>
                <a:spcPts val="0"/>
              </a:spcBef>
              <a:spcAft>
                <a:spcPts val="0"/>
              </a:spcAft>
              <a:buSzPct val="100000"/>
              <a:buAutoNum type="alphaLcPeriod"/>
            </a:pPr>
            <a:r>
              <a:rPr lang="en"/>
              <a:t>TD Forms define a "contentType" field that describes the encoding of the payload.</a:t>
            </a:r>
            <a:endParaRPr/>
          </a:p>
          <a:p>
            <a:pPr indent="-297497" lvl="1" marL="914400" rtl="0" algn="l">
              <a:spcBef>
                <a:spcPts val="0"/>
              </a:spcBef>
              <a:spcAft>
                <a:spcPts val="0"/>
              </a:spcAft>
              <a:buSzPct val="103703"/>
              <a:buAutoNum type="alphaLcPeriod"/>
            </a:pPr>
            <a:r>
              <a:rPr lang="en"/>
              <a:t>Answer: this is clear now. Encoding is handled in the transport protocol. The forms in the TD contain the available transport protocols and its encoding, for every single property, event and action affordance. It just took some time to figure it out.</a:t>
            </a:r>
            <a:endParaRPr sz="1350">
              <a:solidFill>
                <a:srgbClr val="BCBEC4"/>
              </a:solidFill>
              <a:highlight>
                <a:srgbClr val="1E1F22"/>
              </a:highlight>
              <a:latin typeface="Courier New"/>
              <a:ea typeface="Courier New"/>
              <a:cs typeface="Courier New"/>
              <a:sym typeface="Courier New"/>
            </a:endParaRPr>
          </a:p>
          <a:p>
            <a:pPr indent="-317182" lvl="0" marL="457200" rtl="0" algn="l">
              <a:spcBef>
                <a:spcPts val="0"/>
              </a:spcBef>
              <a:spcAft>
                <a:spcPts val="0"/>
              </a:spcAft>
              <a:buSzPct val="100000"/>
              <a:buAutoNum type="arabicPeriod"/>
            </a:pPr>
            <a:r>
              <a:rPr lang="en"/>
              <a:t>How to include metadata (thingID, name, clientID) in SSE messages?</a:t>
            </a:r>
            <a:endParaRPr/>
          </a:p>
          <a:p>
            <a:pPr indent="-297497" lvl="1" marL="914400" rtl="0" algn="l">
              <a:spcBef>
                <a:spcPts val="0"/>
              </a:spcBef>
              <a:spcAft>
                <a:spcPts val="0"/>
              </a:spcAft>
              <a:buSzPct val="100000"/>
              <a:buAutoNum type="alphaLcPeriod"/>
            </a:pPr>
            <a:r>
              <a:rPr lang="en"/>
              <a:t>Use-case: agent receives an action for a Thing via its SSE connection (agents connect to the Hub). The SSE data is the input data as per TDD, but how to convey the thingID, action name and messageID?</a:t>
            </a:r>
            <a:endParaRPr/>
          </a:p>
          <a:p>
            <a:pPr indent="-297497" lvl="1" marL="914400" rtl="0" algn="l">
              <a:spcBef>
                <a:spcPts val="0"/>
              </a:spcBef>
              <a:spcAft>
                <a:spcPts val="0"/>
              </a:spcAft>
              <a:buSzPct val="100000"/>
              <a:buAutoNum type="alphaLcPeriod"/>
            </a:pPr>
            <a:r>
              <a:rPr lang="en"/>
              <a:t>Workaround 1: Encapsulate the message in a message envelope and use the additionalResponses field in a Form to define the envelope schema. However this has to be repeated for every single action/property/event which is *very* wordy.</a:t>
            </a:r>
            <a:endParaRPr/>
          </a:p>
          <a:p>
            <a:pPr indent="-297497" lvl="1" marL="914400" rtl="0" algn="l">
              <a:spcBef>
                <a:spcPts val="0"/>
              </a:spcBef>
              <a:spcAft>
                <a:spcPts val="0"/>
              </a:spcAft>
              <a:buSzPct val="100000"/>
              <a:buAutoNum type="alphaLcPeriod"/>
            </a:pPr>
            <a:r>
              <a:rPr lang="en"/>
              <a:t>Workaround 2: Push this to the transport protocol. In case of SSE use the ID field: {thingID}/{name}/{messageID}. However, how can this be described in a Form? (chosen workaround)</a:t>
            </a:r>
            <a:endParaRPr/>
          </a:p>
          <a:p>
            <a:pPr indent="-317182" lvl="0" marL="457200" rtl="0" algn="l">
              <a:spcBef>
                <a:spcPts val="0"/>
              </a:spcBef>
              <a:spcAft>
                <a:spcPts val="0"/>
              </a:spcAft>
              <a:buSzPct val="100000"/>
              <a:buAutoNum type="arabicPeriod"/>
            </a:pPr>
            <a:r>
              <a:rPr lang="en"/>
              <a:t>Why is a form required for every .. property .. event .. and .. action?</a:t>
            </a:r>
            <a:endParaRPr/>
          </a:p>
          <a:p>
            <a:pPr indent="-297497" lvl="1" marL="914400" rtl="0" algn="l">
              <a:spcBef>
                <a:spcPts val="0"/>
              </a:spcBef>
              <a:spcAft>
                <a:spcPts val="0"/>
              </a:spcAft>
              <a:buSzPct val="100000"/>
              <a:buAutoNum type="alphaLcPeriod"/>
            </a:pPr>
            <a:r>
              <a:rPr lang="en"/>
              <a:t>Top level operations can describe pretty much anything. Reducing TD size and processing cycles.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TD Challenges - Operations, Forms, Protocols (2)</a:t>
            </a:r>
            <a:endParaRPr/>
          </a:p>
        </p:txBody>
      </p:sp>
      <p:sp>
        <p:nvSpPr>
          <p:cNvPr id="228" name="Google Shape;22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en"/>
              <a:t>How to link asynchronous responses to their request?</a:t>
            </a:r>
            <a:endParaRPr/>
          </a:p>
          <a:p>
            <a:pPr indent="-290830" lvl="1" marL="914400" rtl="0" algn="l">
              <a:spcBef>
                <a:spcPts val="0"/>
              </a:spcBef>
              <a:spcAft>
                <a:spcPts val="0"/>
              </a:spcAft>
              <a:buSzPct val="100000"/>
              <a:buAutoNum type="alphaLcPeriod"/>
            </a:pPr>
            <a:r>
              <a:rPr lang="en"/>
              <a:t>Use-case: Consumer invokes action which will return one or more responses after some time. How to describe this?</a:t>
            </a:r>
            <a:endParaRPr/>
          </a:p>
          <a:p>
            <a:pPr indent="-290830" lvl="1" marL="914400" rtl="0" algn="l">
              <a:spcBef>
                <a:spcPts val="0"/>
              </a:spcBef>
              <a:spcAft>
                <a:spcPts val="0"/>
              </a:spcAft>
              <a:buSzPct val="100000"/>
              <a:buAutoNum type="alphaLcPeriod"/>
            </a:pPr>
            <a:r>
              <a:rPr lang="en"/>
              <a:t>Workaround: Use events and/or properties with the same name and include a ‘messageID’ in the headers. The ‘headers’ implementation depends on the protocol but most support some sort of metadata. No idea how to describe this in the TD.</a:t>
            </a:r>
            <a:endParaRPr/>
          </a:p>
          <a:p>
            <a:pPr indent="-308610" lvl="0" marL="457200" rtl="0" algn="l">
              <a:spcBef>
                <a:spcPts val="0"/>
              </a:spcBef>
              <a:spcAft>
                <a:spcPts val="0"/>
              </a:spcAft>
              <a:buSzPct val="100000"/>
              <a:buAutoNum type="arabicPeriod"/>
            </a:pPr>
            <a:r>
              <a:rPr lang="en"/>
              <a:t>Can authorization rules (eg required roles) be expressed to a TD? </a:t>
            </a:r>
            <a:endParaRPr/>
          </a:p>
          <a:p>
            <a:pPr indent="-290830" lvl="1" marL="914400" rtl="0" algn="l">
              <a:spcBef>
                <a:spcPts val="0"/>
              </a:spcBef>
              <a:spcAft>
                <a:spcPts val="0"/>
              </a:spcAft>
              <a:buSzPct val="100000"/>
              <a:buAutoNum type="alphaLcPeriod"/>
            </a:pPr>
            <a:r>
              <a:rPr lang="en"/>
              <a:t>Use case: For things only include allowed actions in the TD, based on the consumer’s role. It wouldn’t be good to allow the ‘detonate’ action to be used by tourists.</a:t>
            </a:r>
            <a:endParaRPr/>
          </a:p>
          <a:p>
            <a:pPr indent="-290830" lvl="1" marL="914400" rtl="0" algn="l">
              <a:spcBef>
                <a:spcPts val="0"/>
              </a:spcBef>
              <a:spcAft>
                <a:spcPts val="0"/>
              </a:spcAft>
              <a:buSzPct val="100000"/>
              <a:buAutoNum type="alphaLcPeriod"/>
            </a:pPr>
            <a:r>
              <a:rPr lang="en"/>
              <a:t>The problem is that there is no authorization support in the TD. Some workarounds: </a:t>
            </a:r>
            <a:endParaRPr/>
          </a:p>
          <a:p>
            <a:pPr indent="-290830" lvl="2" marL="1371600" rtl="0" algn="l">
              <a:spcBef>
                <a:spcPts val="0"/>
              </a:spcBef>
              <a:spcAft>
                <a:spcPts val="0"/>
              </a:spcAft>
              <a:buSzPct val="100000"/>
              <a:buAutoNum type="romanLcPeriod"/>
            </a:pPr>
            <a:r>
              <a:rPr lang="en"/>
              <a:t>Take a 'capabilities' approach. Split actions requiring different authorization into multiple Things. </a:t>
            </a:r>
            <a:br>
              <a:rPr lang="en"/>
            </a:br>
            <a:r>
              <a:rPr lang="en"/>
              <a:t>The service agent programmatically tells the authorization service which roles can use a Thing it publishes. </a:t>
            </a:r>
            <a:endParaRPr/>
          </a:p>
          <a:p>
            <a:pPr indent="-290830" lvl="2" marL="1371600" rtl="0" algn="l">
              <a:spcBef>
                <a:spcPts val="0"/>
              </a:spcBef>
              <a:spcAft>
                <a:spcPts val="0"/>
              </a:spcAft>
              <a:buSzPct val="100000"/>
              <a:buAutoNum type="romanLcPeriod"/>
            </a:pPr>
            <a:r>
              <a:rPr lang="en"/>
              <a:t>Add a custom 'allow' and 'deny' field to each action that lists which roles are allowed/denied invoking an action. </a:t>
            </a:r>
            <a:endParaRPr/>
          </a:p>
          <a:p>
            <a:pPr indent="-308610" lvl="0" marL="457200" rtl="0" algn="l">
              <a:spcBef>
                <a:spcPts val="0"/>
              </a:spcBef>
              <a:spcAft>
                <a:spcPts val="0"/>
              </a:spcAft>
              <a:buSzPct val="100000"/>
              <a:buAutoNum type="arabicPeriod"/>
            </a:pPr>
            <a:r>
              <a:rPr lang="en"/>
              <a:t>How does a client know if an output or alternative response is received? </a:t>
            </a:r>
            <a:endParaRPr/>
          </a:p>
          <a:p>
            <a:pPr indent="-290830" lvl="1" marL="914400" rtl="0" algn="l">
              <a:spcBef>
                <a:spcPts val="0"/>
              </a:spcBef>
              <a:spcAft>
                <a:spcPts val="0"/>
              </a:spcAft>
              <a:buSzPct val="100000"/>
              <a:buAutoNum type="alphaLcPeriod"/>
            </a:pPr>
            <a:r>
              <a:rPr lang="en"/>
              <a:t>Use case: client invokes action and expects an output value. The TD describes a form with additionalResponses, for example to report an error. The client receives the response as per TD and needs to differentiate somehow between normal and additional responses. </a:t>
            </a:r>
            <a:br>
              <a:rPr lang="en"/>
            </a:br>
            <a:r>
              <a:rPr lang="en"/>
              <a:t>Section "5.3.4.2.2 Response-related Terms Usage" describes a response name-value pair that can be used, but where is it described? How does this fit in the response data?</a:t>
            </a:r>
            <a:endParaRPr/>
          </a:p>
          <a:p>
            <a:pPr indent="-290830" lvl="1" marL="914400" rtl="0" algn="l">
              <a:spcBef>
                <a:spcPts val="0"/>
              </a:spcBef>
              <a:spcAft>
                <a:spcPts val="0"/>
              </a:spcAft>
              <a:buSzPct val="100000"/>
              <a:buAutoNum type="alphaLcPeriod"/>
            </a:pPr>
            <a:r>
              <a:rPr lang="en"/>
              <a:t>Workaround 1: parse the expected output and on failure parse using the schemas from additionalResponses. The ‘try it until it works' approach is not really a good specification. (although Python users might like it ;)</a:t>
            </a:r>
            <a:endParaRPr/>
          </a:p>
          <a:p>
            <a:pPr indent="-290830" lvl="1" marL="914400" rtl="0" algn="l">
              <a:spcBef>
                <a:spcPts val="0"/>
              </a:spcBef>
              <a:spcAft>
                <a:spcPts val="0"/>
              </a:spcAft>
              <a:buSzPct val="100000"/>
              <a:buAutoNum type="alphaLcPeriod"/>
            </a:pPr>
            <a:r>
              <a:rPr lang="en"/>
              <a:t>Workaround 2: include a 'dataschema' metadata field in a transport header that describes the dataschema used in the result. (currently being tested). This might be a good way with nr 1 as a fallback.</a:t>
            </a:r>
            <a:endParaRPr/>
          </a:p>
        </p:txBody>
      </p:sp>
      <p:pic>
        <p:nvPicPr>
          <p:cNvPr id="229" name="Google Shape;229;p31"/>
          <p:cNvPicPr preferRelativeResize="0"/>
          <p:nvPr/>
        </p:nvPicPr>
        <p:blipFill>
          <a:blip r:embed="rId3">
            <a:alphaModFix/>
          </a:blip>
          <a:stretch>
            <a:fillRect/>
          </a:stretch>
        </p:blipFill>
        <p:spPr>
          <a:xfrm>
            <a:off x="7995925" y="2642024"/>
            <a:ext cx="478976" cy="32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&amp; Demo</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What is it?</a:t>
            </a:r>
            <a:endParaRPr/>
          </a:p>
          <a:p>
            <a:pPr indent="-317500" lvl="1" marL="914400" rtl="0" algn="l">
              <a:spcBef>
                <a:spcPts val="0"/>
              </a:spcBef>
              <a:spcAft>
                <a:spcPts val="0"/>
              </a:spcAft>
              <a:buSzPts val="1400"/>
              <a:buChar char="○"/>
            </a:pPr>
            <a:r>
              <a:rPr lang="en"/>
              <a:t>A Digital Twin IoT Hub</a:t>
            </a:r>
            <a:br>
              <a:rPr lang="en"/>
            </a:br>
            <a:endParaRPr/>
          </a:p>
          <a:p>
            <a:pPr indent="-342900" lvl="0" marL="457200" rtl="0" algn="l">
              <a:spcBef>
                <a:spcPts val="0"/>
              </a:spcBef>
              <a:spcAft>
                <a:spcPts val="0"/>
              </a:spcAft>
              <a:buSzPts val="1800"/>
              <a:buChar char="●"/>
            </a:pPr>
            <a:r>
              <a:rPr lang="en"/>
              <a:t>Objectives</a:t>
            </a:r>
            <a:endParaRPr/>
          </a:p>
          <a:p>
            <a:pPr indent="-317500" lvl="1" marL="914400" rtl="0" algn="l">
              <a:spcBef>
                <a:spcPts val="0"/>
              </a:spcBef>
              <a:spcAft>
                <a:spcPts val="0"/>
              </a:spcAft>
              <a:buSzPts val="1400"/>
              <a:buChar char="○"/>
            </a:pPr>
            <a:r>
              <a:rPr lang="en"/>
              <a:t>Share information between IoT Devices,</a:t>
            </a:r>
            <a:br>
              <a:rPr lang="en"/>
            </a:br>
            <a:r>
              <a:rPr lang="en"/>
              <a:t>Services and Consumers</a:t>
            </a:r>
            <a:endParaRPr/>
          </a:p>
          <a:p>
            <a:pPr indent="-317500" lvl="1" marL="914400" rtl="0" algn="l">
              <a:spcBef>
                <a:spcPts val="0"/>
              </a:spcBef>
              <a:spcAft>
                <a:spcPts val="0"/>
              </a:spcAft>
              <a:buSzPts val="1400"/>
              <a:buChar char="○"/>
            </a:pPr>
            <a:r>
              <a:rPr lang="en"/>
              <a:t>Secure</a:t>
            </a:r>
            <a:endParaRPr/>
          </a:p>
          <a:p>
            <a:pPr indent="-317500" lvl="1" marL="914400" rtl="0" algn="l">
              <a:spcBef>
                <a:spcPts val="0"/>
              </a:spcBef>
              <a:spcAft>
                <a:spcPts val="0"/>
              </a:spcAft>
              <a:buSzPts val="1400"/>
              <a:buChar char="○"/>
            </a:pPr>
            <a:r>
              <a:rPr lang="en"/>
              <a:t>Extensible. Integrate with existing IoT </a:t>
            </a:r>
            <a:br>
              <a:rPr lang="en"/>
            </a:br>
            <a:r>
              <a:rPr lang="en"/>
              <a:t>Systems and services.</a:t>
            </a:r>
            <a:endParaRPr/>
          </a:p>
          <a:p>
            <a:pPr indent="-317500" lvl="1" marL="914400" rtl="0" algn="l">
              <a:spcBef>
                <a:spcPts val="0"/>
              </a:spcBef>
              <a:spcAft>
                <a:spcPts val="0"/>
              </a:spcAft>
              <a:buSzPts val="1400"/>
              <a:buChar char="○"/>
            </a:pPr>
            <a:r>
              <a:rPr lang="en"/>
              <a:t>Based on WoT-1.1 Thing Specification</a:t>
            </a:r>
            <a:endParaRPr/>
          </a:p>
          <a:p>
            <a:pPr indent="-317500" lvl="1" marL="914400" rtl="0" algn="l">
              <a:spcBef>
                <a:spcPts val="0"/>
              </a:spcBef>
              <a:spcAft>
                <a:spcPts val="0"/>
              </a:spcAft>
              <a:buSzPts val="1400"/>
              <a:buChar char="○"/>
            </a:pPr>
            <a:r>
              <a:rPr lang="en"/>
              <a:t>Digital Twin </a:t>
            </a:r>
            <a:br>
              <a:rPr lang="en"/>
            </a:br>
            <a:endParaRPr/>
          </a:p>
          <a:p>
            <a:pPr indent="-342900" lvl="0" marL="457200" rtl="0" algn="l">
              <a:spcBef>
                <a:spcPts val="0"/>
              </a:spcBef>
              <a:spcAft>
                <a:spcPts val="0"/>
              </a:spcAft>
              <a:buSzPts val="1800"/>
              <a:buChar char="●"/>
            </a:pPr>
            <a:r>
              <a:rPr lang="en"/>
              <a:t>But first, a little demo </a:t>
            </a:r>
            <a:endParaRPr/>
          </a:p>
        </p:txBody>
      </p:sp>
      <p:pic>
        <p:nvPicPr>
          <p:cNvPr id="63" name="Google Shape;63;p14"/>
          <p:cNvPicPr preferRelativeResize="0"/>
          <p:nvPr/>
        </p:nvPicPr>
        <p:blipFill>
          <a:blip r:embed="rId3">
            <a:alphaModFix/>
          </a:blip>
          <a:stretch>
            <a:fillRect/>
          </a:stretch>
        </p:blipFill>
        <p:spPr>
          <a:xfrm>
            <a:off x="5365475" y="1335675"/>
            <a:ext cx="3382150" cy="247216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 Other</a:t>
            </a:r>
            <a:endParaRPr/>
          </a:p>
        </p:txBody>
      </p:sp>
      <p:sp>
        <p:nvSpPr>
          <p:cNvPr id="235" name="Google Shape;23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AutoNum type="arabicPeriod"/>
            </a:pPr>
            <a:r>
              <a:rPr lang="en"/>
              <a:t>Size of the TD</a:t>
            </a:r>
            <a:endParaRPr/>
          </a:p>
          <a:p>
            <a:pPr indent="-317182" lvl="0" marL="457200" rtl="0" algn="l">
              <a:spcBef>
                <a:spcPts val="0"/>
              </a:spcBef>
              <a:spcAft>
                <a:spcPts val="0"/>
              </a:spcAft>
              <a:buSzPct val="100000"/>
              <a:buAutoNum type="arabicPeriod"/>
            </a:pPr>
            <a:r>
              <a:rPr lang="en"/>
              <a:t>The TD defines fields that can contain different types (string vs array). How to implement this is a strictly typed language such as golang.</a:t>
            </a:r>
            <a:endParaRPr/>
          </a:p>
          <a:p>
            <a:pPr indent="-297497" lvl="1" marL="914400" rtl="0" algn="l">
              <a:spcBef>
                <a:spcPts val="0"/>
              </a:spcBef>
              <a:spcAft>
                <a:spcPts val="0"/>
              </a:spcAft>
              <a:buSzPct val="100000"/>
              <a:buAutoNum type="alphaLcPeriod"/>
            </a:pPr>
            <a:r>
              <a:rPr lang="en"/>
              <a:t>Workaround. Use (*cough cough*) ‘any’ and provide a GetMethod that uses reflection to convert to a single type.</a:t>
            </a:r>
            <a:endParaRPr/>
          </a:p>
          <a:p>
            <a:pPr indent="-317182" lvl="0" marL="457200" rtl="0" algn="l">
              <a:spcBef>
                <a:spcPts val="0"/>
              </a:spcBef>
              <a:spcAft>
                <a:spcPts val="0"/>
              </a:spcAft>
              <a:buSzPct val="100000"/>
              <a:buAutoNum type="arabicPeriod"/>
            </a:pPr>
            <a:r>
              <a:rPr lang="en"/>
              <a:t>How to define global/shared constants in the TD.</a:t>
            </a:r>
            <a:endParaRPr/>
          </a:p>
          <a:p>
            <a:pPr indent="-317182" lvl="0" marL="457200" rtl="0" algn="l">
              <a:spcBef>
                <a:spcPts val="0"/>
              </a:spcBef>
              <a:spcAft>
                <a:spcPts val="0"/>
              </a:spcAft>
              <a:buSzPct val="100000"/>
              <a:buAutoNum type="arabicPeriod"/>
            </a:pPr>
            <a:r>
              <a:rPr lang="en"/>
              <a:t>How to describe a RPC service API in the TD?</a:t>
            </a:r>
            <a:endParaRPr/>
          </a:p>
          <a:p>
            <a:pPr indent="-317182" lvl="0" marL="457200" rtl="0" algn="l">
              <a:spcBef>
                <a:spcPts val="0"/>
              </a:spcBef>
              <a:spcAft>
                <a:spcPts val="0"/>
              </a:spcAft>
              <a:buSzPct val="100000"/>
              <a:buAutoNum type="arabicPeriod"/>
            </a:pPr>
            <a:r>
              <a:rPr lang="en"/>
              <a:t>The TD doesn’t do X, how to do it?</a:t>
            </a:r>
            <a:endParaRPr/>
          </a:p>
          <a:p>
            <a:pPr indent="-297497" lvl="1" marL="914400" rtl="0" algn="l">
              <a:spcBef>
                <a:spcPts val="0"/>
              </a:spcBef>
              <a:spcAft>
                <a:spcPts val="0"/>
              </a:spcAft>
              <a:buSzPct val="100000"/>
              <a:buAutoNum type="alphaLcPeriod"/>
            </a:pPr>
            <a:r>
              <a:rPr lang="en"/>
              <a:t>Just because a TD can be used to describe a toaster that doesn’t mean it can be used as a toaster. Can’t do everything.</a:t>
            </a:r>
            <a:endParaRPr/>
          </a:p>
          <a:p>
            <a:pPr indent="-317182" lvl="0" marL="457200" rtl="0" algn="l">
              <a:spcBef>
                <a:spcPts val="0"/>
              </a:spcBef>
              <a:spcAft>
                <a:spcPts val="0"/>
              </a:spcAft>
              <a:buSzPct val="100000"/>
              <a:buAutoNum type="arabicPeriod"/>
            </a:pPr>
            <a:r>
              <a:rPr lang="en"/>
              <a:t>SecurityScheme definition (5.3.3.1)</a:t>
            </a:r>
            <a:endParaRPr/>
          </a:p>
          <a:p>
            <a:pPr indent="-297497" lvl="1" marL="914400" rtl="0" algn="l">
              <a:spcBef>
                <a:spcPts val="0"/>
              </a:spcBef>
              <a:spcAft>
                <a:spcPts val="0"/>
              </a:spcAft>
              <a:buSzPct val="100000"/>
              <a:buAutoNum type="alphaLcPeriod"/>
            </a:pPr>
            <a:r>
              <a:rPr lang="en"/>
              <a:t>The forth paragraph: "Security schemes generally may require additional authentication parameters, such as a password or key. The location of this information is indicated by the value associated with the name in, often in combination with the value associated with name."</a:t>
            </a:r>
            <a:endParaRPr/>
          </a:p>
          <a:p>
            <a:pPr indent="-297497" lvl="1" marL="914400" rtl="0" algn="l">
              <a:spcBef>
                <a:spcPts val="0"/>
              </a:spcBef>
              <a:spcAft>
                <a:spcPts val="0"/>
              </a:spcAft>
              <a:buSzPct val="100000"/>
              <a:buAutoNum type="alphaLcPeriod"/>
            </a:pPr>
            <a:r>
              <a:rPr lang="en"/>
              <a:t>Is this an example of security through obscurity? ;)</a:t>
            </a:r>
            <a:endParaRPr/>
          </a:p>
          <a:p>
            <a:pPr indent="0" lvl="0" marL="91440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a:t>
            </a:r>
            <a:endParaRPr/>
          </a:p>
        </p:txBody>
      </p:sp>
      <p:sp>
        <p:nvSpPr>
          <p:cNvPr id="241" name="Google Shape;24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Improve WoT interoperability.</a:t>
            </a:r>
            <a:endParaRPr/>
          </a:p>
          <a:p>
            <a:pPr indent="0" lvl="0" marL="0" rtl="0" algn="l">
              <a:spcBef>
                <a:spcPts val="1200"/>
              </a:spcBef>
              <a:spcAft>
                <a:spcPts val="0"/>
              </a:spcAft>
              <a:buNone/>
            </a:pPr>
            <a:r>
              <a:rPr lang="en"/>
              <a:t>Websocket and Mqtt transport protocol implementations.</a:t>
            </a:r>
            <a:endParaRPr/>
          </a:p>
          <a:p>
            <a:pPr indent="0" lvl="0" marL="0" rtl="0" algn="l">
              <a:spcBef>
                <a:spcPts val="1200"/>
              </a:spcBef>
              <a:spcAft>
                <a:spcPts val="0"/>
              </a:spcAft>
              <a:buNone/>
            </a:pPr>
            <a:r>
              <a:rPr lang="en"/>
              <a:t>Lots .. LOTS .. more IoT protocol bindings (once things are stable).</a:t>
            </a:r>
            <a:endParaRPr/>
          </a:p>
          <a:p>
            <a:pPr indent="0" lvl="0" marL="0" rtl="0" algn="l">
              <a:spcBef>
                <a:spcPts val="1200"/>
              </a:spcBef>
              <a:spcAft>
                <a:spcPts val="0"/>
              </a:spcAft>
              <a:buNone/>
            </a:pPr>
            <a:r>
              <a:rPr lang="en"/>
              <a:t>A HiveOT bridge to connect Hub instances, building a real hive of hubs.</a:t>
            </a:r>
            <a:endParaRPr/>
          </a:p>
          <a:p>
            <a:pPr indent="0" lvl="0" marL="0" rtl="0" algn="l">
              <a:spcBef>
                <a:spcPts val="1200"/>
              </a:spcBef>
              <a:spcAft>
                <a:spcPts val="0"/>
              </a:spcAft>
              <a:buNone/>
            </a:pPr>
            <a:r>
              <a:rPr lang="en"/>
              <a:t>… apparently a lot more work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59700" y="366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time</a:t>
            </a:r>
            <a:endParaRPr/>
          </a:p>
        </p:txBody>
      </p:sp>
      <p:pic>
        <p:nvPicPr>
          <p:cNvPr id="69" name="Google Shape;69;p15"/>
          <p:cNvPicPr preferRelativeResize="0"/>
          <p:nvPr/>
        </p:nvPicPr>
        <p:blipFill>
          <a:blip r:embed="rId3">
            <a:alphaModFix/>
          </a:blip>
          <a:stretch>
            <a:fillRect/>
          </a:stretch>
        </p:blipFill>
        <p:spPr>
          <a:xfrm>
            <a:off x="152400" y="1091800"/>
            <a:ext cx="8839201" cy="3645939"/>
          </a:xfrm>
          <a:prstGeom prst="rect">
            <a:avLst/>
          </a:prstGeom>
          <a:noFill/>
          <a:ln>
            <a:noFill/>
          </a:ln>
        </p:spPr>
      </p:pic>
      <p:sp>
        <p:nvSpPr>
          <p:cNvPr id="70" name="Google Shape;70;p15"/>
          <p:cNvSpPr txBox="1"/>
          <p:nvPr/>
        </p:nvSpPr>
        <p:spPr>
          <a:xfrm>
            <a:off x="7324875" y="4890150"/>
            <a:ext cx="1773900" cy="2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solidFill>
                  <a:schemeClr val="dk2"/>
                </a:solidFill>
              </a:rPr>
              <a:t>(but, .. where is the pumphouse?)</a:t>
            </a:r>
            <a:endParaRPr i="1" sz="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HiveOT?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A long time ago, like in 2010, there was a pump house. But, there were questions…</a:t>
            </a:r>
            <a:endParaRPr/>
          </a:p>
          <a:p>
            <a:pPr indent="0" lvl="0" marL="0" rtl="0" algn="l">
              <a:spcBef>
                <a:spcPts val="1200"/>
              </a:spcBef>
              <a:spcAft>
                <a:spcPts val="0"/>
              </a:spcAft>
              <a:buNone/>
            </a:pPr>
            <a:r>
              <a:rPr lang="en"/>
              <a:t>Does the heater still work?</a:t>
            </a:r>
            <a:endParaRPr/>
          </a:p>
          <a:p>
            <a:pPr indent="0" lvl="0" marL="0" rtl="0" algn="l">
              <a:spcBef>
                <a:spcPts val="1200"/>
              </a:spcBef>
              <a:spcAft>
                <a:spcPts val="0"/>
              </a:spcAft>
              <a:buNone/>
            </a:pPr>
            <a:r>
              <a:rPr lang="en"/>
              <a:t>Will it freeze in there?</a:t>
            </a:r>
            <a:endParaRPr/>
          </a:p>
          <a:p>
            <a:pPr indent="0" lvl="0" marL="0" rtl="0" algn="l">
              <a:spcBef>
                <a:spcPts val="1200"/>
              </a:spcBef>
              <a:spcAft>
                <a:spcPts val="0"/>
              </a:spcAft>
              <a:buNone/>
            </a:pPr>
            <a:r>
              <a:rPr lang="en"/>
              <a:t>How much energy is it using?</a:t>
            </a:r>
            <a:endParaRPr/>
          </a:p>
          <a:p>
            <a:pPr indent="0" lvl="0" marL="0" rtl="0" algn="l">
              <a:spcBef>
                <a:spcPts val="1200"/>
              </a:spcBef>
              <a:spcAft>
                <a:spcPts val="0"/>
              </a:spcAft>
              <a:buNone/>
            </a:pPr>
            <a:r>
              <a:rPr lang="en"/>
              <a:t>Any ‘unauthorized’ </a:t>
            </a:r>
            <a:r>
              <a:rPr lang="en" strike="sngStrike"/>
              <a:t>minions</a:t>
            </a:r>
            <a:r>
              <a:rPr lang="en"/>
              <a:t> visitors?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 many questions! </a:t>
            </a:r>
            <a:endParaRPr/>
          </a:p>
          <a:p>
            <a:pPr indent="0" lvl="0" marL="0" rtl="0" algn="l">
              <a:spcBef>
                <a:spcPts val="120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4919150" y="1660450"/>
            <a:ext cx="3807325" cy="2713725"/>
          </a:xfrm>
          <a:prstGeom prst="rect">
            <a:avLst/>
          </a:prstGeom>
          <a:noFill/>
          <a:ln>
            <a:noFill/>
          </a:ln>
        </p:spPr>
      </p:pic>
      <p:pic>
        <p:nvPicPr>
          <p:cNvPr id="78" name="Google Shape;78;p16"/>
          <p:cNvPicPr preferRelativeResize="0"/>
          <p:nvPr/>
        </p:nvPicPr>
        <p:blipFill>
          <a:blip r:embed="rId4">
            <a:alphaModFix amt="72000"/>
          </a:blip>
          <a:stretch>
            <a:fillRect/>
          </a:stretch>
        </p:blipFill>
        <p:spPr>
          <a:xfrm>
            <a:off x="8079150" y="3250162"/>
            <a:ext cx="380350" cy="36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HiveOT - Evolution</a:t>
            </a:r>
            <a:endParaRPr/>
          </a:p>
        </p:txBody>
      </p:sp>
      <p:grpSp>
        <p:nvGrpSpPr>
          <p:cNvPr id="84" name="Google Shape;84;p17"/>
          <p:cNvGrpSpPr/>
          <p:nvPr/>
        </p:nvGrpSpPr>
        <p:grpSpPr>
          <a:xfrm>
            <a:off x="4669473" y="1787900"/>
            <a:ext cx="1342228" cy="1795800"/>
            <a:chOff x="4584944" y="1788572"/>
            <a:chExt cx="2329448" cy="1795800"/>
          </a:xfrm>
        </p:grpSpPr>
        <p:sp>
          <p:nvSpPr>
            <p:cNvPr id="85" name="Google Shape;85;p17"/>
            <p:cNvSpPr/>
            <p:nvPr/>
          </p:nvSpPr>
          <p:spPr>
            <a:xfrm>
              <a:off x="4955992" y="3078400"/>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7"/>
            <p:cNvGrpSpPr/>
            <p:nvPr/>
          </p:nvGrpSpPr>
          <p:grpSpPr>
            <a:xfrm>
              <a:off x="4584944" y="1788572"/>
              <a:ext cx="2054400" cy="1795800"/>
              <a:chOff x="4584944" y="1788572"/>
              <a:chExt cx="2054400" cy="1795800"/>
            </a:xfrm>
          </p:grpSpPr>
          <p:grpSp>
            <p:nvGrpSpPr>
              <p:cNvPr id="87" name="Google Shape;87;p17"/>
              <p:cNvGrpSpPr/>
              <p:nvPr/>
            </p:nvGrpSpPr>
            <p:grpSpPr>
              <a:xfrm>
                <a:off x="4909781" y="2800065"/>
                <a:ext cx="92400" cy="411825"/>
                <a:chOff x="947040" y="2563700"/>
                <a:chExt cx="92400" cy="411825"/>
              </a:xfrm>
            </p:grpSpPr>
            <p:cxnSp>
              <p:nvCxnSpPr>
                <p:cNvPr id="88" name="Google Shape;88;p17"/>
                <p:cNvCxnSpPr/>
                <p:nvPr/>
              </p:nvCxnSpPr>
              <p:spPr>
                <a:xfrm>
                  <a:off x="99324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89" name="Google Shape;89;p17"/>
                <p:cNvSpPr/>
                <p:nvPr/>
              </p:nvSpPr>
              <p:spPr>
                <a:xfrm>
                  <a:off x="94704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7"/>
              <p:cNvSpPr txBox="1"/>
              <p:nvPr/>
            </p:nvSpPr>
            <p:spPr>
              <a:xfrm>
                <a:off x="4584947" y="3212972"/>
                <a:ext cx="9726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100">
                    <a:latin typeface="Roboto"/>
                    <a:ea typeface="Roboto"/>
                    <a:cs typeface="Roboto"/>
                    <a:sym typeface="Roboto"/>
                  </a:rPr>
                  <a:t>2021</a:t>
                </a:r>
                <a:endParaRPr b="1" sz="1100">
                  <a:latin typeface="Roboto"/>
                  <a:ea typeface="Roboto"/>
                  <a:cs typeface="Roboto"/>
                  <a:sym typeface="Roboto"/>
                </a:endParaRPr>
              </a:p>
            </p:txBody>
          </p:sp>
          <p:sp>
            <p:nvSpPr>
              <p:cNvPr id="91" name="Google Shape;91;p17"/>
              <p:cNvSpPr txBox="1"/>
              <p:nvPr/>
            </p:nvSpPr>
            <p:spPr>
              <a:xfrm>
                <a:off x="4584944" y="1788572"/>
                <a:ext cx="2054400" cy="7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NGSI-LD based </a:t>
                </a:r>
                <a:endParaRPr b="1" sz="9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API based </a:t>
                </a:r>
                <a:r>
                  <a:rPr lang="en" sz="800">
                    <a:latin typeface="Roboto"/>
                    <a:ea typeface="Roboto"/>
                    <a:cs typeface="Roboto"/>
                    <a:sym typeface="Roboto"/>
                  </a:rPr>
                  <a:t>variant based on NGSI.</a:t>
                </a:r>
                <a:endParaRPr sz="800">
                  <a:latin typeface="Roboto"/>
                  <a:ea typeface="Roboto"/>
                  <a:cs typeface="Roboto"/>
                  <a:sym typeface="Roboto"/>
                </a:endParaRPr>
              </a:p>
            </p:txBody>
          </p:sp>
        </p:grpSp>
      </p:grpSp>
      <p:grpSp>
        <p:nvGrpSpPr>
          <p:cNvPr id="92" name="Google Shape;92;p17"/>
          <p:cNvGrpSpPr/>
          <p:nvPr/>
        </p:nvGrpSpPr>
        <p:grpSpPr>
          <a:xfrm>
            <a:off x="5757726" y="2698075"/>
            <a:ext cx="1805759" cy="1732500"/>
            <a:chOff x="6435793" y="2702591"/>
            <a:chExt cx="2721156" cy="1732500"/>
          </a:xfrm>
        </p:grpSpPr>
        <p:sp>
          <p:nvSpPr>
            <p:cNvPr id="93" name="Google Shape;93;p17"/>
            <p:cNvSpPr/>
            <p:nvPr/>
          </p:nvSpPr>
          <p:spPr>
            <a:xfrm>
              <a:off x="6807650" y="3079475"/>
              <a:ext cx="23493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7"/>
            <p:cNvGrpSpPr/>
            <p:nvPr/>
          </p:nvGrpSpPr>
          <p:grpSpPr>
            <a:xfrm>
              <a:off x="6435793" y="2702591"/>
              <a:ext cx="2455500" cy="1732500"/>
              <a:chOff x="6435793" y="2702591"/>
              <a:chExt cx="2455500" cy="1732500"/>
            </a:xfrm>
          </p:grpSpPr>
          <p:grpSp>
            <p:nvGrpSpPr>
              <p:cNvPr id="95" name="Google Shape;95;p17"/>
              <p:cNvGrpSpPr/>
              <p:nvPr/>
            </p:nvGrpSpPr>
            <p:grpSpPr>
              <a:xfrm rot="10800000">
                <a:off x="6760035" y="3079467"/>
                <a:ext cx="92400" cy="411825"/>
                <a:chOff x="2070100" y="2563700"/>
                <a:chExt cx="92400" cy="411825"/>
              </a:xfrm>
            </p:grpSpPr>
            <p:cxnSp>
              <p:nvCxnSpPr>
                <p:cNvPr id="96" name="Google Shape;96;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97" name="Google Shape;97;p1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7"/>
              <p:cNvSpPr txBox="1"/>
              <p:nvPr/>
            </p:nvSpPr>
            <p:spPr>
              <a:xfrm>
                <a:off x="6435794" y="2702591"/>
                <a:ext cx="1424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2022/2023</a:t>
                </a:r>
                <a:endParaRPr b="1" sz="1200">
                  <a:latin typeface="Roboto"/>
                  <a:ea typeface="Roboto"/>
                  <a:cs typeface="Roboto"/>
                  <a:sym typeface="Roboto"/>
                </a:endParaRPr>
              </a:p>
            </p:txBody>
          </p:sp>
          <p:sp>
            <p:nvSpPr>
              <p:cNvPr id="99" name="Google Shape;99;p17"/>
              <p:cNvSpPr txBox="1"/>
              <p:nvPr/>
            </p:nvSpPr>
            <p:spPr>
              <a:xfrm>
                <a:off x="6435793" y="3491291"/>
                <a:ext cx="24555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gRPC / Cap’nProto</a:t>
                </a:r>
                <a:endParaRPr b="1" sz="9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RPC based variants to explore RPC instead of message bus approach.</a:t>
                </a:r>
                <a:endParaRPr b="1" sz="800">
                  <a:latin typeface="Roboto"/>
                  <a:ea typeface="Roboto"/>
                  <a:cs typeface="Roboto"/>
                  <a:sym typeface="Roboto"/>
                </a:endParaRPr>
              </a:p>
            </p:txBody>
          </p:sp>
        </p:grpSp>
      </p:grpSp>
      <p:grpSp>
        <p:nvGrpSpPr>
          <p:cNvPr id="100" name="Google Shape;100;p17"/>
          <p:cNvGrpSpPr/>
          <p:nvPr/>
        </p:nvGrpSpPr>
        <p:grpSpPr>
          <a:xfrm>
            <a:off x="2152842" y="1787899"/>
            <a:ext cx="1491133" cy="1880564"/>
            <a:chOff x="495991" y="2001695"/>
            <a:chExt cx="2395009" cy="1584968"/>
          </a:xfrm>
        </p:grpSpPr>
        <p:sp>
          <p:nvSpPr>
            <p:cNvPr id="101" name="Google Shape;101;p17"/>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7"/>
            <p:cNvGrpSpPr/>
            <p:nvPr/>
          </p:nvGrpSpPr>
          <p:grpSpPr>
            <a:xfrm>
              <a:off x="495991" y="2001695"/>
              <a:ext cx="2353101" cy="1584968"/>
              <a:chOff x="495991" y="2001695"/>
              <a:chExt cx="2353101" cy="1584968"/>
            </a:xfrm>
          </p:grpSpPr>
          <p:sp>
            <p:nvSpPr>
              <p:cNvPr id="103" name="Google Shape;103;p17"/>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900">
                    <a:latin typeface="Roboto"/>
                    <a:ea typeface="Roboto"/>
                    <a:cs typeface="Roboto"/>
                    <a:sym typeface="Roboto"/>
                  </a:rPr>
                  <a:t>2019</a:t>
                </a:r>
                <a:endParaRPr b="1" sz="900">
                  <a:latin typeface="Roboto"/>
                  <a:ea typeface="Roboto"/>
                  <a:cs typeface="Roboto"/>
                  <a:sym typeface="Roboto"/>
                </a:endParaRPr>
              </a:p>
            </p:txBody>
          </p:sp>
          <p:grpSp>
            <p:nvGrpSpPr>
              <p:cNvPr id="104" name="Google Shape;104;p17"/>
              <p:cNvGrpSpPr/>
              <p:nvPr/>
            </p:nvGrpSpPr>
            <p:grpSpPr>
              <a:xfrm>
                <a:off x="881025" y="2800065"/>
                <a:ext cx="92400" cy="411825"/>
                <a:chOff x="845575" y="2563700"/>
                <a:chExt cx="92400" cy="411825"/>
              </a:xfrm>
            </p:grpSpPr>
            <p:cxnSp>
              <p:nvCxnSpPr>
                <p:cNvPr id="105" name="Google Shape;105;p1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06" name="Google Shape;106;p1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7"/>
              <p:cNvSpPr txBox="1"/>
              <p:nvPr/>
            </p:nvSpPr>
            <p:spPr>
              <a:xfrm>
                <a:off x="542391" y="2001695"/>
                <a:ext cx="2306700" cy="7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latin typeface="Roboto"/>
                    <a:ea typeface="Roboto"/>
                    <a:cs typeface="Roboto"/>
                    <a:sym typeface="Roboto"/>
                  </a:rPr>
                  <a:t>myzone</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700">
                    <a:latin typeface="Roboto"/>
                    <a:ea typeface="Roboto"/>
                    <a:cs typeface="Roboto"/>
                    <a:sym typeface="Roboto"/>
                  </a:rPr>
                  <a:t>MyZone provides a 'it just works' approach to IoT data collection and automation using IoT sensors, devices and services.</a:t>
                </a:r>
                <a:endParaRPr b="1" sz="700">
                  <a:latin typeface="Roboto"/>
                  <a:ea typeface="Roboto"/>
                  <a:cs typeface="Roboto"/>
                  <a:sym typeface="Roboto"/>
                </a:endParaRPr>
              </a:p>
            </p:txBody>
          </p:sp>
        </p:grpSp>
      </p:grpSp>
      <p:grpSp>
        <p:nvGrpSpPr>
          <p:cNvPr id="108" name="Google Shape;108;p17"/>
          <p:cNvGrpSpPr/>
          <p:nvPr/>
        </p:nvGrpSpPr>
        <p:grpSpPr>
          <a:xfrm>
            <a:off x="3418554" y="2699634"/>
            <a:ext cx="1454407" cy="1732490"/>
            <a:chOff x="2601073" y="2702603"/>
            <a:chExt cx="1998910" cy="1732490"/>
          </a:xfrm>
        </p:grpSpPr>
        <p:sp>
          <p:nvSpPr>
            <p:cNvPr id="109" name="Google Shape;109;p17"/>
            <p:cNvSpPr/>
            <p:nvPr/>
          </p:nvSpPr>
          <p:spPr>
            <a:xfrm>
              <a:off x="2895270" y="3079467"/>
              <a:ext cx="17046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2601073" y="2702603"/>
              <a:ext cx="1998910" cy="1732490"/>
              <a:chOff x="2601073" y="2702603"/>
              <a:chExt cx="1998910" cy="1732490"/>
            </a:xfrm>
          </p:grpSpPr>
          <p:sp>
            <p:nvSpPr>
              <p:cNvPr id="111" name="Google Shape;111;p17"/>
              <p:cNvSpPr txBox="1"/>
              <p:nvPr/>
            </p:nvSpPr>
            <p:spPr>
              <a:xfrm>
                <a:off x="2601073" y="2702603"/>
                <a:ext cx="854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000">
                    <a:latin typeface="Roboto"/>
                    <a:ea typeface="Roboto"/>
                    <a:cs typeface="Roboto"/>
                    <a:sym typeface="Roboto"/>
                  </a:rPr>
                  <a:t>2020</a:t>
                </a:r>
                <a:endParaRPr b="1" sz="1000">
                  <a:latin typeface="Roboto"/>
                  <a:ea typeface="Roboto"/>
                  <a:cs typeface="Roboto"/>
                  <a:sym typeface="Roboto"/>
                </a:endParaRPr>
              </a:p>
            </p:txBody>
          </p:sp>
          <p:grpSp>
            <p:nvGrpSpPr>
              <p:cNvPr id="112" name="Google Shape;112;p17"/>
              <p:cNvGrpSpPr/>
              <p:nvPr/>
            </p:nvGrpSpPr>
            <p:grpSpPr>
              <a:xfrm rot="10800000">
                <a:off x="2849073" y="3079467"/>
                <a:ext cx="92400" cy="411825"/>
                <a:chOff x="2070100" y="2563700"/>
                <a:chExt cx="92400" cy="411825"/>
              </a:xfrm>
            </p:grpSpPr>
            <p:cxnSp>
              <p:nvCxnSpPr>
                <p:cNvPr id="113" name="Google Shape;113;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4" name="Google Shape;114;p1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7"/>
              <p:cNvSpPr txBox="1"/>
              <p:nvPr/>
            </p:nvSpPr>
            <p:spPr>
              <a:xfrm>
                <a:off x="2641584" y="3491292"/>
                <a:ext cx="19584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Roboto"/>
                    <a:ea typeface="Roboto"/>
                    <a:cs typeface="Roboto"/>
                    <a:sym typeface="Roboto"/>
                  </a:rPr>
                  <a:t>iotdomain</a:t>
                </a:r>
                <a:endParaRPr b="1" sz="900">
                  <a:latin typeface="Roboto"/>
                  <a:ea typeface="Roboto"/>
                  <a:cs typeface="Roboto"/>
                  <a:sym typeface="Roboto"/>
                </a:endParaRPr>
              </a:p>
              <a:p>
                <a:pPr indent="0" lvl="0" marL="0" rtl="0" algn="l">
                  <a:spcBef>
                    <a:spcPts val="0"/>
                  </a:spcBef>
                  <a:spcAft>
                    <a:spcPts val="0"/>
                  </a:spcAft>
                  <a:buNone/>
                </a:pPr>
                <a:r>
                  <a:t/>
                </a:r>
                <a:endParaRPr b="1" sz="900">
                  <a:latin typeface="Roboto"/>
                  <a:ea typeface="Roboto"/>
                  <a:cs typeface="Roboto"/>
                  <a:sym typeface="Roboto"/>
                </a:endParaRPr>
              </a:p>
              <a:p>
                <a:pPr indent="0" lvl="0" marL="0" rtl="0" algn="l">
                  <a:spcBef>
                    <a:spcPts val="0"/>
                  </a:spcBef>
                  <a:spcAft>
                    <a:spcPts val="0"/>
                  </a:spcAft>
                  <a:buNone/>
                </a:pPr>
                <a:r>
                  <a:rPr lang="en" sz="800"/>
                  <a:t>Simple standard for M2M discovery and exchange of information from IoT devices and related services.</a:t>
                </a:r>
                <a:endParaRPr b="1" sz="300">
                  <a:latin typeface="Roboto"/>
                  <a:ea typeface="Roboto"/>
                  <a:cs typeface="Roboto"/>
                  <a:sym typeface="Roboto"/>
                </a:endParaRPr>
              </a:p>
            </p:txBody>
          </p:sp>
        </p:grpSp>
      </p:grpSp>
      <p:grpSp>
        <p:nvGrpSpPr>
          <p:cNvPr id="116" name="Google Shape;116;p17"/>
          <p:cNvGrpSpPr/>
          <p:nvPr/>
        </p:nvGrpSpPr>
        <p:grpSpPr>
          <a:xfrm>
            <a:off x="7330501" y="1782250"/>
            <a:ext cx="1638549" cy="1795800"/>
            <a:chOff x="4481611" y="1788585"/>
            <a:chExt cx="2839773" cy="1795800"/>
          </a:xfrm>
        </p:grpSpPr>
        <p:sp>
          <p:nvSpPr>
            <p:cNvPr id="117" name="Google Shape;117;p17"/>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 name="Google Shape;118;p17"/>
            <p:cNvGrpSpPr/>
            <p:nvPr/>
          </p:nvGrpSpPr>
          <p:grpSpPr>
            <a:xfrm>
              <a:off x="4481611" y="1788585"/>
              <a:ext cx="2839773" cy="1795800"/>
              <a:chOff x="4481611" y="1788585"/>
              <a:chExt cx="2839773" cy="1795800"/>
            </a:xfrm>
          </p:grpSpPr>
          <p:grpSp>
            <p:nvGrpSpPr>
              <p:cNvPr id="119" name="Google Shape;119;p17"/>
              <p:cNvGrpSpPr/>
              <p:nvPr/>
            </p:nvGrpSpPr>
            <p:grpSpPr>
              <a:xfrm>
                <a:off x="4808316" y="2800065"/>
                <a:ext cx="92400" cy="411825"/>
                <a:chOff x="845575" y="2563700"/>
                <a:chExt cx="92400" cy="411825"/>
              </a:xfrm>
            </p:grpSpPr>
            <p:cxnSp>
              <p:nvCxnSpPr>
                <p:cNvPr id="120" name="Google Shape;120;p17"/>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1" name="Google Shape;121;p17"/>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7"/>
              <p:cNvSpPr txBox="1"/>
              <p:nvPr/>
            </p:nvSpPr>
            <p:spPr>
              <a:xfrm>
                <a:off x="4481611" y="3212985"/>
                <a:ext cx="2584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300">
                    <a:latin typeface="Roboto"/>
                    <a:ea typeface="Roboto"/>
                    <a:cs typeface="Roboto"/>
                    <a:sym typeface="Roboto"/>
                  </a:rPr>
                  <a:t>2024 and beyond</a:t>
                </a:r>
                <a:endParaRPr b="1" sz="1300">
                  <a:latin typeface="Roboto"/>
                  <a:ea typeface="Roboto"/>
                  <a:cs typeface="Roboto"/>
                  <a:sym typeface="Roboto"/>
                </a:endParaRPr>
              </a:p>
            </p:txBody>
          </p:sp>
          <p:sp>
            <p:nvSpPr>
              <p:cNvPr id="123" name="Google Shape;123;p17"/>
              <p:cNvSpPr txBox="1"/>
              <p:nvPr/>
            </p:nvSpPr>
            <p:spPr>
              <a:xfrm>
                <a:off x="4617484" y="1788585"/>
                <a:ext cx="2703900" cy="91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HiveOT</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900">
                    <a:solidFill>
                      <a:schemeClr val="dk1"/>
                    </a:solidFill>
                    <a:latin typeface="Roboto"/>
                    <a:ea typeface="Roboto"/>
                    <a:cs typeface="Roboto"/>
                    <a:sym typeface="Roboto"/>
                  </a:rPr>
                  <a:t>Redesign based on </a:t>
                </a:r>
                <a:r>
                  <a:rPr lang="en" sz="900">
                    <a:solidFill>
                      <a:schemeClr val="dk1"/>
                    </a:solidFill>
                    <a:latin typeface="Roboto"/>
                    <a:ea typeface="Roboto"/>
                    <a:cs typeface="Roboto"/>
                    <a:sym typeface="Roboto"/>
                  </a:rPr>
                  <a:t>WoT TD-1.1</a:t>
                </a:r>
                <a:r>
                  <a:rPr lang="en" sz="900">
                    <a:latin typeface="Roboto"/>
                    <a:ea typeface="Roboto"/>
                    <a:cs typeface="Roboto"/>
                    <a:sym typeface="Roboto"/>
                  </a:rPr>
                  <a:t> web of things.</a:t>
                </a:r>
                <a:br>
                  <a:rPr lang="en" sz="900">
                    <a:latin typeface="Roboto"/>
                    <a:ea typeface="Roboto"/>
                    <a:cs typeface="Roboto"/>
                    <a:sym typeface="Roboto"/>
                  </a:rPr>
                </a:br>
                <a:r>
                  <a:rPr lang="en" sz="900">
                    <a:latin typeface="Roboto"/>
                    <a:ea typeface="Roboto"/>
                    <a:cs typeface="Roboto"/>
                    <a:sym typeface="Roboto"/>
                  </a:rPr>
                  <a:t>Multi-protocol.</a:t>
                </a:r>
                <a:endParaRPr sz="900">
                  <a:latin typeface="Roboto"/>
                  <a:ea typeface="Roboto"/>
                  <a:cs typeface="Roboto"/>
                  <a:sym typeface="Roboto"/>
                </a:endParaRPr>
              </a:p>
            </p:txBody>
          </p:sp>
        </p:grpSp>
      </p:grpSp>
      <p:grpSp>
        <p:nvGrpSpPr>
          <p:cNvPr id="124" name="Google Shape;124;p17"/>
          <p:cNvGrpSpPr/>
          <p:nvPr/>
        </p:nvGrpSpPr>
        <p:grpSpPr>
          <a:xfrm>
            <a:off x="1100699" y="2701088"/>
            <a:ext cx="1391241" cy="1732488"/>
            <a:chOff x="2498579" y="2702603"/>
            <a:chExt cx="2171100" cy="1732488"/>
          </a:xfrm>
        </p:grpSpPr>
        <p:sp>
          <p:nvSpPr>
            <p:cNvPr id="125" name="Google Shape;125;p17"/>
            <p:cNvSpPr/>
            <p:nvPr/>
          </p:nvSpPr>
          <p:spPr>
            <a:xfrm>
              <a:off x="2895270" y="3079467"/>
              <a:ext cx="17046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7"/>
            <p:cNvGrpSpPr/>
            <p:nvPr/>
          </p:nvGrpSpPr>
          <p:grpSpPr>
            <a:xfrm>
              <a:off x="2498579" y="2702603"/>
              <a:ext cx="2171100" cy="1732488"/>
              <a:chOff x="2498579" y="2702603"/>
              <a:chExt cx="2171100" cy="1732488"/>
            </a:xfrm>
          </p:grpSpPr>
          <p:sp>
            <p:nvSpPr>
              <p:cNvPr id="127" name="Google Shape;127;p17"/>
              <p:cNvSpPr txBox="1"/>
              <p:nvPr/>
            </p:nvSpPr>
            <p:spPr>
              <a:xfrm>
                <a:off x="2601066" y="2702603"/>
                <a:ext cx="9090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800">
                    <a:latin typeface="Roboto"/>
                    <a:ea typeface="Roboto"/>
                    <a:cs typeface="Roboto"/>
                    <a:sym typeface="Roboto"/>
                  </a:rPr>
                  <a:t>2017</a:t>
                </a:r>
                <a:endParaRPr b="1" sz="800">
                  <a:latin typeface="Roboto"/>
                  <a:ea typeface="Roboto"/>
                  <a:cs typeface="Roboto"/>
                  <a:sym typeface="Roboto"/>
                </a:endParaRPr>
              </a:p>
            </p:txBody>
          </p:sp>
          <p:grpSp>
            <p:nvGrpSpPr>
              <p:cNvPr id="128" name="Google Shape;128;p17"/>
              <p:cNvGrpSpPr/>
              <p:nvPr/>
            </p:nvGrpSpPr>
            <p:grpSpPr>
              <a:xfrm rot="10800000">
                <a:off x="2849073" y="3079467"/>
                <a:ext cx="92400" cy="411825"/>
                <a:chOff x="2070100" y="2563700"/>
                <a:chExt cx="92400" cy="411825"/>
              </a:xfrm>
            </p:grpSpPr>
            <p:cxnSp>
              <p:nvCxnSpPr>
                <p:cNvPr id="129" name="Google Shape;129;p17"/>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0" name="Google Shape;130;p17"/>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7"/>
              <p:cNvSpPr txBox="1"/>
              <p:nvPr/>
            </p:nvSpPr>
            <p:spPr>
              <a:xfrm>
                <a:off x="2498579" y="3491290"/>
                <a:ext cx="21711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latin typeface="Roboto"/>
                    <a:ea typeface="Roboto"/>
                    <a:cs typeface="Roboto"/>
                    <a:sym typeface="Roboto"/>
                  </a:rPr>
                  <a:t>Iot train</a:t>
                </a:r>
                <a:endParaRPr b="1" sz="700">
                  <a:latin typeface="Roboto"/>
                  <a:ea typeface="Roboto"/>
                  <a:cs typeface="Roboto"/>
                  <a:sym typeface="Roboto"/>
                </a:endParaRPr>
              </a:p>
              <a:p>
                <a:pPr indent="0" lvl="0" marL="0" rtl="0" algn="l">
                  <a:spcBef>
                    <a:spcPts val="0"/>
                  </a:spcBef>
                  <a:spcAft>
                    <a:spcPts val="0"/>
                  </a:spcAft>
                  <a:buNone/>
                </a:pPr>
                <a:r>
                  <a:t/>
                </a:r>
                <a:endParaRPr b="1" sz="900">
                  <a:latin typeface="Roboto"/>
                  <a:ea typeface="Roboto"/>
                  <a:cs typeface="Roboto"/>
                  <a:sym typeface="Roboto"/>
                </a:endParaRPr>
              </a:p>
              <a:p>
                <a:pPr indent="0" lvl="0" marL="0" rtl="0" algn="l">
                  <a:spcBef>
                    <a:spcPts val="0"/>
                  </a:spcBef>
                  <a:spcAft>
                    <a:spcPts val="0"/>
                  </a:spcAft>
                  <a:buNone/>
                </a:pPr>
                <a:r>
                  <a:rPr lang="en" sz="700">
                    <a:solidFill>
                      <a:srgbClr val="3A383F"/>
                    </a:solidFill>
                    <a:highlight>
                      <a:srgbClr val="FFFFFF"/>
                    </a:highlight>
                    <a:latin typeface="Roboto"/>
                    <a:ea typeface="Roboto"/>
                    <a:cs typeface="Roboto"/>
                    <a:sym typeface="Roboto"/>
                  </a:rPr>
                  <a:t>Connecting IoT devices and services using MQTT.</a:t>
                </a:r>
                <a:endParaRPr b="1" sz="100">
                  <a:latin typeface="Roboto"/>
                  <a:ea typeface="Roboto"/>
                  <a:cs typeface="Roboto"/>
                  <a:sym typeface="Roboto"/>
                </a:endParaRPr>
              </a:p>
            </p:txBody>
          </p:sp>
        </p:grpSp>
      </p:grpSp>
      <p:sp>
        <p:nvSpPr>
          <p:cNvPr id="132" name="Google Shape;132;p17"/>
          <p:cNvSpPr/>
          <p:nvPr/>
        </p:nvSpPr>
        <p:spPr>
          <a:xfrm>
            <a:off x="678725" y="3070900"/>
            <a:ext cx="683400" cy="158400"/>
          </a:xfrm>
          <a:prstGeom prst="rect">
            <a:avLst/>
          </a:prstGeom>
          <a:gradFill>
            <a:gsLst>
              <a:gs pos="0">
                <a:srgbClr val="DCECD5"/>
              </a:gs>
              <a:gs pos="100000">
                <a:srgbClr val="92BC81"/>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7"/>
          <p:cNvSpPr txBox="1"/>
          <p:nvPr/>
        </p:nvSpPr>
        <p:spPr>
          <a:xfrm>
            <a:off x="248375" y="2987300"/>
            <a:ext cx="479700" cy="3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rPr>
              <a:t>lost in time…</a:t>
            </a:r>
            <a:endParaRPr sz="600">
              <a:solidFill>
                <a:schemeClr val="dk2"/>
              </a:solidFill>
            </a:endParaRPr>
          </a:p>
        </p:txBody>
      </p:sp>
      <p:sp>
        <p:nvSpPr>
          <p:cNvPr id="134" name="Google Shape;134;p17"/>
          <p:cNvSpPr txBox="1"/>
          <p:nvPr/>
        </p:nvSpPr>
        <p:spPr>
          <a:xfrm>
            <a:off x="7959050" y="4751200"/>
            <a:ext cx="1151100" cy="33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(Because its fun)</a:t>
            </a:r>
            <a:endParaRPr sz="1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Of Things - concerns</a:t>
            </a:r>
            <a:endParaRPr/>
          </a:p>
        </p:txBody>
      </p:sp>
      <p:sp>
        <p:nvSpPr>
          <p:cNvPr id="140" name="Google Shape;140;p18"/>
          <p:cNvSpPr txBox="1"/>
          <p:nvPr>
            <p:ph idx="1" type="body"/>
          </p:nvPr>
        </p:nvSpPr>
        <p:spPr>
          <a:xfrm>
            <a:off x="311700" y="1152475"/>
            <a:ext cx="5143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50">
                <a:solidFill>
                  <a:srgbClr val="666666"/>
                </a:solidFill>
                <a:highlight>
                  <a:srgbClr val="FFFFFF"/>
                </a:highlight>
              </a:rPr>
              <a:t>IoT devices have a particularly large </a:t>
            </a:r>
            <a:r>
              <a:rPr lang="en" sz="1350" u="sng">
                <a:solidFill>
                  <a:srgbClr val="007CAD"/>
                </a:solidFill>
                <a:highlight>
                  <a:srgbClr val="FFFFFF"/>
                </a:highlight>
                <a:hlinkClick r:id="rId3">
                  <a:extLst>
                    <a:ext uri="{A12FA001-AC4F-418D-AE19-62706E023703}">
                      <ahyp:hlinkClr val="tx"/>
                    </a:ext>
                  </a:extLst>
                </a:hlinkClick>
              </a:rPr>
              <a:t>attack surface</a:t>
            </a:r>
            <a:r>
              <a:rPr lang="en" sz="1350">
                <a:solidFill>
                  <a:srgbClr val="666666"/>
                </a:solidFill>
                <a:highlight>
                  <a:srgbClr val="FFFFFF"/>
                </a:highlight>
              </a:rPr>
              <a:t> due to their internet-supported connectivity. </a:t>
            </a:r>
            <a:r>
              <a:rPr baseline="30000" i="1" lang="en" sz="1250">
                <a:solidFill>
                  <a:srgbClr val="666666"/>
                </a:solidFill>
                <a:highlight>
                  <a:srgbClr val="FFFFFF"/>
                </a:highlight>
              </a:rPr>
              <a:t>(1)</a:t>
            </a:r>
            <a:endParaRPr baseline="30000" i="1" sz="1250">
              <a:solidFill>
                <a:srgbClr val="666666"/>
              </a:solidFill>
              <a:highlight>
                <a:srgbClr val="FFFFFF"/>
              </a:highlight>
            </a:endParaRPr>
          </a:p>
          <a:p>
            <a:pPr indent="0" lvl="0" marL="0" rtl="0" algn="l">
              <a:spcBef>
                <a:spcPts val="1200"/>
              </a:spcBef>
              <a:spcAft>
                <a:spcPts val="0"/>
              </a:spcAft>
              <a:buNone/>
            </a:pPr>
            <a:r>
              <a:rPr lang="en" sz="1200"/>
              <a:t>Concerns:</a:t>
            </a:r>
            <a:endParaRPr sz="1200"/>
          </a:p>
          <a:p>
            <a:pPr indent="-304800" lvl="0" marL="457200" rtl="0" algn="l">
              <a:spcBef>
                <a:spcPts val="1200"/>
              </a:spcBef>
              <a:spcAft>
                <a:spcPts val="0"/>
              </a:spcAft>
              <a:buSzPts val="1200"/>
              <a:buChar char="●"/>
            </a:pPr>
            <a:r>
              <a:rPr lang="en" sz="1200"/>
              <a:t>Missing firmware updates</a:t>
            </a:r>
            <a:endParaRPr sz="1200"/>
          </a:p>
          <a:p>
            <a:pPr indent="-304800" lvl="0" marL="457200" rtl="0" algn="l">
              <a:spcBef>
                <a:spcPts val="0"/>
              </a:spcBef>
              <a:spcAft>
                <a:spcPts val="0"/>
              </a:spcAft>
              <a:buSzPts val="1200"/>
              <a:buChar char="●"/>
            </a:pPr>
            <a:r>
              <a:rPr lang="en" sz="1200"/>
              <a:t>Weak authentication</a:t>
            </a:r>
            <a:endParaRPr sz="1200"/>
          </a:p>
          <a:p>
            <a:pPr indent="-304800" lvl="0" marL="457200" rtl="0" algn="l">
              <a:spcBef>
                <a:spcPts val="0"/>
              </a:spcBef>
              <a:spcAft>
                <a:spcPts val="0"/>
              </a:spcAft>
              <a:buSzPts val="1200"/>
              <a:buChar char="●"/>
            </a:pPr>
            <a:r>
              <a:rPr lang="en" sz="1200"/>
              <a:t>Shared network access</a:t>
            </a:r>
            <a:endParaRPr sz="1200"/>
          </a:p>
          <a:p>
            <a:pPr indent="-304800" lvl="0" marL="457200" rtl="0" algn="l">
              <a:spcBef>
                <a:spcPts val="0"/>
              </a:spcBef>
              <a:spcAft>
                <a:spcPts val="0"/>
              </a:spcAft>
              <a:buSzPts val="1200"/>
              <a:buChar char="●"/>
            </a:pPr>
            <a:r>
              <a:rPr lang="en" sz="1200"/>
              <a:t>Lack of encryption</a:t>
            </a:r>
            <a:endParaRPr sz="1200"/>
          </a:p>
          <a:p>
            <a:pPr indent="-304800" lvl="0" marL="457200" rtl="0" algn="l">
              <a:spcBef>
                <a:spcPts val="0"/>
              </a:spcBef>
              <a:spcAft>
                <a:spcPts val="0"/>
              </a:spcAft>
              <a:buSzPts val="1200"/>
              <a:buChar char="●"/>
            </a:pPr>
            <a:r>
              <a:rPr lang="en" sz="1200"/>
              <a:t>… on and on and on …</a:t>
            </a:r>
            <a:endParaRPr sz="1200"/>
          </a:p>
          <a:p>
            <a:pPr indent="0" lvl="0" marL="0" rtl="0" algn="l">
              <a:spcBef>
                <a:spcPts val="1200"/>
              </a:spcBef>
              <a:spcAft>
                <a:spcPts val="0"/>
              </a:spcAft>
              <a:buNone/>
            </a:pPr>
            <a:r>
              <a:rPr lang="en" sz="1350">
                <a:solidFill>
                  <a:srgbClr val="666666"/>
                </a:solidFill>
                <a:highlight>
                  <a:srgbClr val="FFFFFF"/>
                </a:highlight>
              </a:rPr>
              <a:t>Some examples:</a:t>
            </a:r>
            <a:endParaRPr sz="1350">
              <a:solidFill>
                <a:srgbClr val="666666"/>
              </a:solidFill>
              <a:highlight>
                <a:srgbClr val="FFFFFF"/>
              </a:highlight>
            </a:endParaRPr>
          </a:p>
          <a:p>
            <a:pPr indent="-301625" lvl="0" marL="457200" rtl="0" algn="l">
              <a:spcBef>
                <a:spcPts val="1200"/>
              </a:spcBef>
              <a:spcAft>
                <a:spcPts val="0"/>
              </a:spcAft>
              <a:buClr>
                <a:srgbClr val="3A383F"/>
              </a:buClr>
              <a:buSzPts val="1150"/>
              <a:buChar char="●"/>
            </a:pPr>
            <a:r>
              <a:rPr lang="en" sz="1150">
                <a:solidFill>
                  <a:srgbClr val="3A383F"/>
                </a:solidFill>
                <a:highlight>
                  <a:srgbClr val="FFFFFF"/>
                </a:highlight>
              </a:rPr>
              <a:t>The 2016 Mirai botnet was made possible by unsecured IoT devices.</a:t>
            </a:r>
            <a:endParaRPr sz="1150">
              <a:solidFill>
                <a:srgbClr val="3A383F"/>
              </a:solidFill>
              <a:highlight>
                <a:srgbClr val="FFFFFF"/>
              </a:highlight>
            </a:endParaRPr>
          </a:p>
          <a:p>
            <a:pPr indent="-288925" lvl="0" marL="457200" rtl="0" algn="l">
              <a:lnSpc>
                <a:spcPct val="113000"/>
              </a:lnSpc>
              <a:spcBef>
                <a:spcPts val="0"/>
              </a:spcBef>
              <a:spcAft>
                <a:spcPts val="0"/>
              </a:spcAft>
              <a:buClr>
                <a:srgbClr val="3A383F"/>
              </a:buClr>
              <a:buSzPts val="950"/>
              <a:buChar char="●"/>
            </a:pPr>
            <a:r>
              <a:rPr lang="en" sz="1100">
                <a:solidFill>
                  <a:srgbClr val="3A383F"/>
                </a:solidFill>
                <a:highlight>
                  <a:srgbClr val="FFFFFF"/>
                </a:highlight>
              </a:rPr>
              <a:t>Target’s credit card breach (2013) stole login credentials from an HVAC vendor IoT sensors.</a:t>
            </a:r>
            <a:endParaRPr sz="1100">
              <a:solidFill>
                <a:srgbClr val="3A383F"/>
              </a:solidFill>
              <a:highlight>
                <a:srgbClr val="FFFFFF"/>
              </a:highlight>
            </a:endParaRPr>
          </a:p>
          <a:p>
            <a:pPr indent="-301625" lvl="0" marL="457200" rtl="0" algn="l">
              <a:spcBef>
                <a:spcPts val="0"/>
              </a:spcBef>
              <a:spcAft>
                <a:spcPts val="0"/>
              </a:spcAft>
              <a:buClr>
                <a:srgbClr val="3A383F"/>
              </a:buClr>
              <a:buSzPts val="1150"/>
              <a:buChar char="●"/>
            </a:pPr>
            <a:r>
              <a:rPr lang="en" sz="1150">
                <a:solidFill>
                  <a:srgbClr val="3A383F"/>
                </a:solidFill>
                <a:highlight>
                  <a:srgbClr val="FFFFFF"/>
                </a:highlight>
              </a:rPr>
              <a:t>… on and on and on …</a:t>
            </a:r>
            <a:endParaRPr sz="1150">
              <a:solidFill>
                <a:srgbClr val="3A383F"/>
              </a:solidFill>
              <a:highlight>
                <a:srgbClr val="FFFFFF"/>
              </a:highlight>
            </a:endParaRPr>
          </a:p>
        </p:txBody>
      </p:sp>
      <p:pic>
        <p:nvPicPr>
          <p:cNvPr descr="https://www.youtube.com/watch?v=Cxrwpij2MSQ" id="141" name="Google Shape;141;p18"/>
          <p:cNvPicPr preferRelativeResize="0"/>
          <p:nvPr/>
        </p:nvPicPr>
        <p:blipFill>
          <a:blip r:embed="rId4">
            <a:alphaModFix/>
          </a:blip>
          <a:stretch>
            <a:fillRect/>
          </a:stretch>
        </p:blipFill>
        <p:spPr>
          <a:xfrm>
            <a:off x="5555900" y="1017725"/>
            <a:ext cx="3144575" cy="2245076"/>
          </a:xfrm>
          <a:prstGeom prst="rect">
            <a:avLst/>
          </a:prstGeom>
          <a:noFill/>
          <a:ln>
            <a:noFill/>
          </a:ln>
        </p:spPr>
      </p:pic>
      <p:sp>
        <p:nvSpPr>
          <p:cNvPr id="142" name="Google Shape;142;p18"/>
          <p:cNvSpPr txBox="1"/>
          <p:nvPr/>
        </p:nvSpPr>
        <p:spPr>
          <a:xfrm>
            <a:off x="5665600" y="3262800"/>
            <a:ext cx="2993100" cy="2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600">
                <a:solidFill>
                  <a:schemeClr val="dk2"/>
                </a:solidFill>
              </a:rPr>
              <a:t>(Credits: https://www.youtube.com/watch?v=Cxrwpij2MSQ)</a:t>
            </a:r>
            <a:endParaRPr i="1" sz="600">
              <a:solidFill>
                <a:schemeClr val="dk2"/>
              </a:solidFill>
            </a:endParaRPr>
          </a:p>
        </p:txBody>
      </p:sp>
      <p:sp>
        <p:nvSpPr>
          <p:cNvPr id="143" name="Google Shape;143;p18"/>
          <p:cNvSpPr txBox="1"/>
          <p:nvPr/>
        </p:nvSpPr>
        <p:spPr>
          <a:xfrm>
            <a:off x="290700" y="4835875"/>
            <a:ext cx="5374800" cy="486900"/>
          </a:xfrm>
          <a:prstGeom prst="rect">
            <a:avLst/>
          </a:prstGeom>
          <a:noFill/>
          <a:ln>
            <a:noFill/>
          </a:ln>
        </p:spPr>
        <p:txBody>
          <a:bodyPr anchorCtr="0" anchor="t" bIns="91425" lIns="91425" spcFirstLastPara="1" rIns="91425" wrap="square" tIns="91425">
            <a:noAutofit/>
          </a:bodyPr>
          <a:lstStyle/>
          <a:p>
            <a:pPr indent="-292100" lvl="0" marL="457200" rtl="0" algn="l">
              <a:spcBef>
                <a:spcPts val="0"/>
              </a:spcBef>
              <a:spcAft>
                <a:spcPts val="0"/>
              </a:spcAft>
              <a:buClr>
                <a:schemeClr val="dk2"/>
              </a:buClr>
              <a:buSzPts val="1000"/>
              <a:buAutoNum type="arabicParenBoth"/>
            </a:pPr>
            <a:r>
              <a:rPr i="1" lang="en" sz="1000">
                <a:solidFill>
                  <a:schemeClr val="dk2"/>
                </a:solidFill>
              </a:rPr>
              <a:t>https://www.techtarget.com/iotagenda/definition/IoT-security-Internet-of-Things-security#:~:text=Lack%20of%20encryption.,devices%20are%20secured%20and%20encrypted.</a:t>
            </a:r>
            <a:endParaRPr i="1" sz="1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of Things - HiveOT</a:t>
            </a:r>
            <a:endParaRPr/>
          </a:p>
        </p:txBody>
      </p:sp>
      <p:sp>
        <p:nvSpPr>
          <p:cNvPr id="149" name="Google Shape;14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Rule #1: HiveOT devices do not run (network) servers. </a:t>
            </a:r>
            <a:endParaRPr/>
          </a:p>
          <a:p>
            <a:pPr indent="-342900" lvl="0" marL="457200" rtl="0" algn="l">
              <a:spcBef>
                <a:spcPts val="1200"/>
              </a:spcBef>
              <a:spcAft>
                <a:spcPts val="0"/>
              </a:spcAft>
              <a:buSzPts val="1800"/>
              <a:buChar char="●"/>
            </a:pPr>
            <a:r>
              <a:rPr lang="en"/>
              <a:t>IoT devices connect to a HiveOT Hub through a provisioning process.</a:t>
            </a:r>
            <a:endParaRPr/>
          </a:p>
          <a:p>
            <a:pPr indent="-342900" lvl="0" marL="457200" rtl="0" algn="l">
              <a:spcBef>
                <a:spcPts val="0"/>
              </a:spcBef>
              <a:spcAft>
                <a:spcPts val="0"/>
              </a:spcAft>
              <a:buSzPts val="1800"/>
              <a:buChar char="●"/>
            </a:pPr>
            <a:r>
              <a:rPr lang="en"/>
              <a:t>Greatly reduced attack surface. No direct access to the device.</a:t>
            </a:r>
            <a:endParaRPr/>
          </a:p>
          <a:p>
            <a:pPr indent="-342900" lvl="0" marL="457200" rtl="0" algn="l">
              <a:spcBef>
                <a:spcPts val="0"/>
              </a:spcBef>
              <a:spcAft>
                <a:spcPts val="0"/>
              </a:spcAft>
              <a:buSzPts val="1800"/>
              <a:buChar char="●"/>
            </a:pPr>
            <a:r>
              <a:rPr lang="en"/>
              <a:t>Encrypted network connections.</a:t>
            </a:r>
            <a:endParaRPr/>
          </a:p>
          <a:p>
            <a:pPr indent="0" lvl="0" marL="0" rtl="0" algn="l">
              <a:spcBef>
                <a:spcPts val="1200"/>
              </a:spcBef>
              <a:spcAft>
                <a:spcPts val="0"/>
              </a:spcAft>
              <a:buNone/>
            </a:pPr>
            <a:r>
              <a:rPr lang="en"/>
              <a:t>HiveOT Hub provides centralized:</a:t>
            </a:r>
            <a:endParaRPr/>
          </a:p>
          <a:p>
            <a:pPr indent="-342900" lvl="0" marL="457200" rtl="0" algn="l">
              <a:spcBef>
                <a:spcPts val="1200"/>
              </a:spcBef>
              <a:spcAft>
                <a:spcPts val="0"/>
              </a:spcAft>
              <a:buSzPts val="1800"/>
              <a:buChar char="●"/>
            </a:pPr>
            <a:r>
              <a:rPr lang="en"/>
              <a:t>Authentication &amp; authorization</a:t>
            </a:r>
            <a:endParaRPr/>
          </a:p>
          <a:p>
            <a:pPr indent="-342900" lvl="0" marL="457200" rtl="0" algn="l">
              <a:spcBef>
                <a:spcPts val="0"/>
              </a:spcBef>
              <a:spcAft>
                <a:spcPts val="0"/>
              </a:spcAft>
              <a:buSzPts val="1800"/>
              <a:buChar char="●"/>
            </a:pPr>
            <a:r>
              <a:rPr lang="en"/>
              <a:t>Consumer facing connectivity </a:t>
            </a:r>
            <a:endParaRPr/>
          </a:p>
          <a:p>
            <a:pPr indent="-342900" lvl="0" marL="457200" rtl="0" algn="l">
              <a:spcBef>
                <a:spcPts val="0"/>
              </a:spcBef>
              <a:spcAft>
                <a:spcPts val="0"/>
              </a:spcAft>
              <a:buSzPts val="1800"/>
              <a:buChar char="●"/>
            </a:pPr>
            <a:r>
              <a:rPr lang="en"/>
              <a:t>Security protocols</a:t>
            </a:r>
            <a:endParaRPr/>
          </a:p>
          <a:p>
            <a:pPr indent="-342900" lvl="0" marL="457200" rtl="0" algn="l">
              <a:spcBef>
                <a:spcPts val="0"/>
              </a:spcBef>
              <a:spcAft>
                <a:spcPts val="0"/>
              </a:spcAft>
              <a:buSzPts val="1800"/>
              <a:buChar char="●"/>
            </a:pPr>
            <a:r>
              <a:rPr lang="en"/>
              <a:t>Firmware updates</a:t>
            </a:r>
            <a:endParaRPr/>
          </a:p>
        </p:txBody>
      </p:sp>
      <p:pic>
        <p:nvPicPr>
          <p:cNvPr id="150" name="Google Shape;150;p19"/>
          <p:cNvPicPr preferRelativeResize="0"/>
          <p:nvPr/>
        </p:nvPicPr>
        <p:blipFill>
          <a:blip r:embed="rId3">
            <a:alphaModFix/>
          </a:blip>
          <a:stretch>
            <a:fillRect/>
          </a:stretch>
        </p:blipFill>
        <p:spPr>
          <a:xfrm>
            <a:off x="5511576" y="2479325"/>
            <a:ext cx="2755150" cy="1993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the Thing Description Document (TDD)</a:t>
            </a:r>
            <a:endParaRPr/>
          </a:p>
        </p:txBody>
      </p:sp>
      <p:sp>
        <p:nvSpPr>
          <p:cNvPr id="156" name="Google Shape;15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Device TDD</a:t>
            </a:r>
            <a:endParaRPr/>
          </a:p>
          <a:p>
            <a:pPr indent="-317500" lvl="1" marL="914400" rtl="0" algn="l">
              <a:spcBef>
                <a:spcPts val="0"/>
              </a:spcBef>
              <a:spcAft>
                <a:spcPts val="0"/>
              </a:spcAft>
              <a:buSzPts val="1400"/>
              <a:buChar char="○"/>
            </a:pPr>
            <a:r>
              <a:rPr lang="en"/>
              <a:t>Sent by device agents</a:t>
            </a:r>
            <a:endParaRPr/>
          </a:p>
          <a:p>
            <a:pPr indent="-342900" lvl="0" marL="457200" rtl="0" algn="l">
              <a:spcBef>
                <a:spcPts val="0"/>
              </a:spcBef>
              <a:spcAft>
                <a:spcPts val="0"/>
              </a:spcAft>
              <a:buSzPts val="1800"/>
              <a:buChar char="●"/>
            </a:pPr>
            <a:r>
              <a:rPr lang="en"/>
              <a:t>Digital Twin TDD</a:t>
            </a:r>
            <a:endParaRPr/>
          </a:p>
          <a:p>
            <a:pPr indent="-317500" lvl="1" marL="914400" rtl="0" algn="l">
              <a:spcBef>
                <a:spcPts val="0"/>
              </a:spcBef>
              <a:spcAft>
                <a:spcPts val="0"/>
              </a:spcAft>
              <a:buSzPts val="1400"/>
              <a:buChar char="○"/>
            </a:pPr>
            <a:r>
              <a:rPr lang="en"/>
              <a:t>Served to consumers</a:t>
            </a:r>
            <a:endParaRPr/>
          </a:p>
          <a:p>
            <a:pPr indent="-317500" lvl="1" marL="914400" rtl="0" algn="l">
              <a:spcBef>
                <a:spcPts val="0"/>
              </a:spcBef>
              <a:spcAft>
                <a:spcPts val="0"/>
              </a:spcAft>
              <a:buSzPts val="1400"/>
              <a:buChar char="○"/>
            </a:pPr>
            <a:r>
              <a:rPr lang="en"/>
              <a:t>Forms replaced with</a:t>
            </a:r>
            <a:r>
              <a:rPr lang="en"/>
              <a:t> with</a:t>
            </a:r>
            <a:r>
              <a:rPr lang="en"/>
              <a:t> Hub endpoints</a:t>
            </a:r>
            <a:endParaRPr/>
          </a:p>
          <a:p>
            <a:pPr indent="-317500" lvl="1" marL="914400" rtl="0" algn="l">
              <a:spcBef>
                <a:spcPts val="0"/>
              </a:spcBef>
              <a:spcAft>
                <a:spcPts val="0"/>
              </a:spcAft>
              <a:buSzPts val="1400"/>
              <a:buChar char="○"/>
            </a:pPr>
            <a:r>
              <a:rPr lang="en"/>
              <a:t>A new Thing ID: </a:t>
            </a:r>
            <a:r>
              <a:rPr lang="en"/>
              <a:t>dtw:{agentID}:{thingID}</a:t>
            </a:r>
            <a:endParaRPr/>
          </a:p>
          <a:p>
            <a:pPr indent="-317500" lvl="1" marL="914400" rtl="0" algn="l">
              <a:spcBef>
                <a:spcPts val="0"/>
              </a:spcBef>
              <a:spcAft>
                <a:spcPts val="0"/>
              </a:spcAft>
              <a:buSzPts val="1400"/>
              <a:buChar char="○"/>
            </a:pPr>
            <a:r>
              <a:rPr lang="en"/>
              <a:t>Only one set of top level operations needed to use</a:t>
            </a:r>
            <a:br>
              <a:rPr lang="en"/>
            </a:br>
            <a:r>
              <a:rPr lang="en"/>
              <a:t>all things.  </a:t>
            </a:r>
            <a:endParaRPr/>
          </a:p>
          <a:p>
            <a:pPr indent="0" lvl="0" marL="457200" rtl="0" algn="l">
              <a:spcBef>
                <a:spcPts val="1200"/>
              </a:spcBef>
              <a:spcAft>
                <a:spcPts val="1200"/>
              </a:spcAft>
              <a:buNone/>
            </a:pPr>
            <a:r>
              <a:t/>
            </a:r>
            <a:endParaRPr/>
          </a:p>
        </p:txBody>
      </p:sp>
      <p:pic>
        <p:nvPicPr>
          <p:cNvPr id="157" name="Google Shape;157;p20"/>
          <p:cNvPicPr preferRelativeResize="0"/>
          <p:nvPr/>
        </p:nvPicPr>
        <p:blipFill>
          <a:blip r:embed="rId3">
            <a:alphaModFix/>
          </a:blip>
          <a:stretch>
            <a:fillRect/>
          </a:stretch>
        </p:blipFill>
        <p:spPr>
          <a:xfrm>
            <a:off x="5457175" y="1402800"/>
            <a:ext cx="2164224" cy="2269826"/>
          </a:xfrm>
          <a:prstGeom prst="rect">
            <a:avLst/>
          </a:prstGeom>
          <a:noFill/>
          <a:ln>
            <a:noFill/>
          </a:ln>
        </p:spPr>
      </p:pic>
      <p:pic>
        <p:nvPicPr>
          <p:cNvPr id="158" name="Google Shape;158;p20"/>
          <p:cNvPicPr preferRelativeResize="0"/>
          <p:nvPr/>
        </p:nvPicPr>
        <p:blipFill>
          <a:blip r:embed="rId4">
            <a:alphaModFix/>
          </a:blip>
          <a:stretch>
            <a:fillRect/>
          </a:stretch>
        </p:blipFill>
        <p:spPr>
          <a:xfrm>
            <a:off x="2924900" y="3128147"/>
            <a:ext cx="557874" cy="57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HiveOT Hub</a:t>
            </a:r>
            <a:endParaRPr/>
          </a:p>
        </p:txBody>
      </p:sp>
      <p:sp>
        <p:nvSpPr>
          <p:cNvPr id="164" name="Google Shape;164;p21"/>
          <p:cNvSpPr txBox="1"/>
          <p:nvPr>
            <p:ph idx="1" type="body"/>
          </p:nvPr>
        </p:nvSpPr>
        <p:spPr>
          <a:xfrm>
            <a:off x="311700" y="1152475"/>
            <a:ext cx="285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Transport Protocols</a:t>
            </a:r>
            <a:endParaRPr/>
          </a:p>
          <a:p>
            <a:pPr indent="-325755" lvl="0" marL="457200" rtl="0" algn="l">
              <a:spcBef>
                <a:spcPts val="0"/>
              </a:spcBef>
              <a:spcAft>
                <a:spcPts val="0"/>
              </a:spcAft>
              <a:buSzPct val="100000"/>
              <a:buChar char="●"/>
            </a:pPr>
            <a:r>
              <a:rPr lang="en"/>
              <a:t>Middleware</a:t>
            </a:r>
            <a:endParaRPr/>
          </a:p>
          <a:p>
            <a:pPr indent="-325755" lvl="0" marL="457200" rtl="0" algn="l">
              <a:spcBef>
                <a:spcPts val="0"/>
              </a:spcBef>
              <a:spcAft>
                <a:spcPts val="0"/>
              </a:spcAft>
              <a:buSzPct val="100000"/>
              <a:buChar char="●"/>
            </a:pPr>
            <a:r>
              <a:rPr lang="en"/>
              <a:t>Digital Twin Runtime</a:t>
            </a:r>
            <a:endParaRPr/>
          </a:p>
          <a:p>
            <a:pPr indent="-325755" lvl="0" marL="457200" rtl="0" algn="l">
              <a:spcBef>
                <a:spcPts val="0"/>
              </a:spcBef>
              <a:spcAft>
                <a:spcPts val="0"/>
              </a:spcAft>
              <a:buSzPct val="100000"/>
              <a:buChar char="●"/>
            </a:pPr>
            <a:r>
              <a:rPr lang="en"/>
              <a:t>Hub Services</a:t>
            </a:r>
            <a:endParaRPr/>
          </a:p>
          <a:p>
            <a:pPr indent="-304165" lvl="1" marL="914400" rtl="0" algn="l">
              <a:spcBef>
                <a:spcPts val="0"/>
              </a:spcBef>
              <a:spcAft>
                <a:spcPts val="0"/>
              </a:spcAft>
              <a:buSzPct val="100000"/>
              <a:buChar char="○"/>
            </a:pPr>
            <a:r>
              <a:rPr lang="en"/>
              <a:t>Launcher</a:t>
            </a:r>
            <a:endParaRPr/>
          </a:p>
          <a:p>
            <a:pPr indent="-304165" lvl="1" marL="914400" rtl="0" algn="l">
              <a:spcBef>
                <a:spcPts val="0"/>
              </a:spcBef>
              <a:spcAft>
                <a:spcPts val="0"/>
              </a:spcAft>
              <a:buSzPct val="100000"/>
              <a:buChar char="○"/>
            </a:pPr>
            <a:r>
              <a:rPr lang="en"/>
              <a:t>Provisioning</a:t>
            </a:r>
            <a:endParaRPr/>
          </a:p>
          <a:p>
            <a:pPr indent="-304165" lvl="1" marL="914400" rtl="0" algn="l">
              <a:spcBef>
                <a:spcPts val="0"/>
              </a:spcBef>
              <a:spcAft>
                <a:spcPts val="0"/>
              </a:spcAft>
              <a:buSzPct val="100000"/>
              <a:buChar char="○"/>
            </a:pPr>
            <a:r>
              <a:rPr lang="en"/>
              <a:t>History</a:t>
            </a:r>
            <a:endParaRPr/>
          </a:p>
          <a:p>
            <a:pPr indent="-304165" lvl="1" marL="914400" rtl="0" algn="l">
              <a:spcBef>
                <a:spcPts val="0"/>
              </a:spcBef>
              <a:spcAft>
                <a:spcPts val="0"/>
              </a:spcAft>
              <a:buSzPct val="100000"/>
              <a:buChar char="○"/>
            </a:pPr>
            <a:r>
              <a:rPr lang="en"/>
              <a:t>State storage</a:t>
            </a:r>
            <a:endParaRPr/>
          </a:p>
          <a:p>
            <a:pPr indent="-304165" lvl="1" marL="914400" rtl="0" algn="l">
              <a:spcBef>
                <a:spcPts val="0"/>
              </a:spcBef>
              <a:spcAft>
                <a:spcPts val="0"/>
              </a:spcAft>
              <a:buSzPct val="100000"/>
              <a:buChar char="○"/>
            </a:pPr>
            <a:r>
              <a:rPr lang="en"/>
              <a:t>HiveOView (web view)</a:t>
            </a:r>
            <a:endParaRPr/>
          </a:p>
          <a:p>
            <a:pPr indent="-304165" lvl="1" marL="914400" rtl="0" algn="l">
              <a:spcBef>
                <a:spcPts val="0"/>
              </a:spcBef>
              <a:spcAft>
                <a:spcPts val="0"/>
              </a:spcAft>
              <a:buSzPct val="100000"/>
              <a:buChar char="○"/>
            </a:pPr>
            <a:r>
              <a:rPr lang="en"/>
              <a:t>…</a:t>
            </a:r>
            <a:endParaRPr/>
          </a:p>
          <a:p>
            <a:pPr indent="-325755" lvl="0" marL="457200" rtl="0" algn="l">
              <a:spcBef>
                <a:spcPts val="0"/>
              </a:spcBef>
              <a:spcAft>
                <a:spcPts val="0"/>
              </a:spcAft>
              <a:buSzPct val="100000"/>
              <a:buChar char="●"/>
            </a:pPr>
            <a:r>
              <a:rPr lang="en"/>
              <a:t>Protocol bindings</a:t>
            </a:r>
            <a:endParaRPr/>
          </a:p>
          <a:p>
            <a:pPr indent="-304165" lvl="1" marL="914400" rtl="0" algn="l">
              <a:spcBef>
                <a:spcPts val="0"/>
              </a:spcBef>
              <a:spcAft>
                <a:spcPts val="0"/>
              </a:spcAft>
              <a:buSzPct val="100000"/>
              <a:buChar char="○"/>
            </a:pPr>
            <a:r>
              <a:rPr lang="en"/>
              <a:t>Zwave</a:t>
            </a:r>
            <a:endParaRPr/>
          </a:p>
          <a:p>
            <a:pPr indent="-304165" lvl="1" marL="914400" rtl="0" algn="l">
              <a:spcBef>
                <a:spcPts val="0"/>
              </a:spcBef>
              <a:spcAft>
                <a:spcPts val="0"/>
              </a:spcAft>
              <a:buSzPct val="100000"/>
              <a:buChar char="○"/>
            </a:pPr>
            <a:r>
              <a:rPr lang="en"/>
              <a:t>Insteon</a:t>
            </a:r>
            <a:endParaRPr/>
          </a:p>
          <a:p>
            <a:pPr indent="-304165" lvl="1" marL="914400" rtl="0" algn="l">
              <a:spcBef>
                <a:spcPts val="0"/>
              </a:spcBef>
              <a:spcAft>
                <a:spcPts val="0"/>
              </a:spcAft>
              <a:buSzPct val="100000"/>
              <a:buChar char="○"/>
            </a:pPr>
            <a:r>
              <a:rPr lang="en"/>
              <a:t>1-wire</a:t>
            </a:r>
            <a:endParaRPr/>
          </a:p>
          <a:p>
            <a:pPr indent="-304165" lvl="1" marL="914400" rtl="0" algn="l">
              <a:spcBef>
                <a:spcPts val="0"/>
              </a:spcBef>
              <a:spcAft>
                <a:spcPts val="0"/>
              </a:spcAft>
              <a:buSzPct val="100000"/>
              <a:buChar char="○"/>
            </a:pPr>
            <a:r>
              <a:rPr lang="en"/>
              <a:t>Coap</a:t>
            </a:r>
            <a:endParaRPr/>
          </a:p>
          <a:p>
            <a:pPr indent="-304165" lvl="1" marL="914400" rtl="0" algn="l">
              <a:spcBef>
                <a:spcPts val="0"/>
              </a:spcBef>
              <a:spcAft>
                <a:spcPts val="0"/>
              </a:spcAft>
              <a:buSzPct val="100000"/>
              <a:buChar char="○"/>
            </a:pPr>
            <a:r>
              <a:rPr lang="en"/>
              <a:t>LoRa</a:t>
            </a:r>
            <a:endParaRPr/>
          </a:p>
          <a:p>
            <a:pPr indent="-304165" lvl="1" marL="914400" rtl="0" algn="l">
              <a:spcBef>
                <a:spcPts val="0"/>
              </a:spcBef>
              <a:spcAft>
                <a:spcPts val="0"/>
              </a:spcAft>
              <a:buSzPct val="100000"/>
              <a:buChar char="○"/>
            </a:pPr>
            <a:r>
              <a:rPr lang="en"/>
              <a:t>…</a:t>
            </a:r>
            <a:endParaRPr/>
          </a:p>
        </p:txBody>
      </p:sp>
      <p:pic>
        <p:nvPicPr>
          <p:cNvPr id="165" name="Google Shape;165;p21"/>
          <p:cNvPicPr preferRelativeResize="0"/>
          <p:nvPr/>
        </p:nvPicPr>
        <p:blipFill>
          <a:blip r:embed="rId3">
            <a:alphaModFix/>
          </a:blip>
          <a:stretch>
            <a:fillRect/>
          </a:stretch>
        </p:blipFill>
        <p:spPr>
          <a:xfrm>
            <a:off x="3162300" y="909075"/>
            <a:ext cx="5646279" cy="382097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