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Default Extension="fntdata" ContentType="application/x-fontdata"/>
  <Override PartName="/ppt/presentation.xml" ContentType="application/vnd.openxmlformats-officedocument.presentationml.presentation.main+xml"/>
  <Override PartName="/ppt/slides/slide28.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4.xml" ContentType="application/vnd.openxmlformats-officedocument.presentationml.slide+xml"/>
  <Override PartName="/ppt/slides/slide19.xml" ContentType="application/vnd.openxmlformats-officedocument.presentationml.slide+xml"/>
  <Override PartName="/ppt/slides/slide3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33.xml" ContentType="application/vnd.openxmlformats-officedocument.presentationml.slide+xml"/>
  <Override PartName="/ppt/slides/slide21.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2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40.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23.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40.xml" ContentType="application/vnd.openxmlformats-officedocument.presentationml.notesSlide+xml"/>
  <Override PartName="/ppt/notesSlides/notesSlide35.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28.xml" ContentType="application/vnd.openxmlformats-officedocument.presentationml.notesSlide+xml"/>
  <Override PartName="/ppt/notesSlides/notesSlide34.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embeddedFontLst>
    <p:embeddedFont>
      <p:font typeface="Questrial" charset="0"/>
      <p:regular r:id="rId43"/>
    </p:embeddedFont>
    <p:embeddedFont>
      <p:font typeface="Calibri" pitchFamily="34" charset="0"/>
      <p:regular r:id="rId44"/>
      <p:bold r:id="rId45"/>
      <p:italic r:id="rId46"/>
      <p:boldItalic r:id="rId47"/>
    </p:embeddedFont>
    <p:embeddedFont>
      <p:font typeface="Cambria" pitchFamily="18" charset="0"/>
      <p:regular r:id="rId48"/>
      <p:bold r:id="rId49"/>
      <p:italic r:id="rId50"/>
      <p:boldItalic r:id="rId51"/>
    </p:embeddedFont>
    <p:embeddedFont>
      <p:font typeface="Quattrocento Sans"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28f143b3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28f143b33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28f143b33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28f143b33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28f143b33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28f143b33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28f143b33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28f143b33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28f143b33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28f143b33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28f143b33_0_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b28f143b33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28f143b33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28f143b33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b28f143b33_0_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b28f143b33_0_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b28f143b33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b28f143b33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28f143b33_0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28f143b33_0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9fe0ed862_0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9fe0ed862_0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28f143b33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b28f143b33_0_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b28f143b33_0_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b28f143b33_0_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28f143b33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28f143b33_0_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b28f143b33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b28f143b33_0_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28f143b33_0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28f143b33_0_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28f143b33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28f143b33_0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b28f143b33_0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b28f143b33_0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b28f143b33_0_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b28f143b33_0_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b28f143b33_0_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gb28f143b33_0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28f143b33_0_2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gb28f143b33_0_2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9fe0ed86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9fe0ed862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b28f143b33_0_1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b28f143b33_0_1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b28f143b33_0_2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b28f143b33_0_2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28f143b33_0_1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b28f143b33_0_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b28f143b33_0_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b28f143b33_0_1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28f143b33_0_2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28f143b33_0_2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28f143b33_0_139: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28f143b33_0_1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b28f143b33_0_1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b28f143b33_0_1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b28f143b33_0_153: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b28f143b33_0_1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b28f143b33_0_1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b28f143b33_0_1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b28f143b33_0_1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b28f143b33_0_1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9fe0ed862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9fe0ed862_0_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fe0ed862_0_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9fe0ed862_0_1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9fe0ed862_0_1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9fe0ed862_0_1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9fe0ed862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9fe0ed862_0_1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a9fe0ed862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a9fe0ed862_0_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b28f143b33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b28f143b33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18" name="Google Shape;18;p2"/>
          <p:cNvSpPr txBox="1">
            <a:spLocks noGrp="1"/>
          </p:cNvSpPr>
          <p:nvPr>
            <p:ph type="ctrTitle"/>
          </p:nvPr>
        </p:nvSpPr>
        <p:spPr>
          <a:xfrm>
            <a:off x="628650" y="1969532"/>
            <a:ext cx="7886700" cy="157160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6000"/>
              <a:buFont typeface="Questrial"/>
              <a:buNone/>
              <a:defRPr sz="6000" b="1">
                <a:solidFill>
                  <a:schemeClr val="lt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288473" y="3792560"/>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SzPts val="3600"/>
              <a:buNone/>
              <a:defRPr sz="3600" b="1">
                <a:solidFill>
                  <a:schemeClr val="lt1"/>
                </a:solidFill>
                <a:latin typeface="Questrial"/>
                <a:ea typeface="Questrial"/>
                <a:cs typeface="Questrial"/>
                <a:sym typeface="Questria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311700" y="593367"/>
            <a:ext cx="85206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311700" y="1536633"/>
            <a:ext cx="8520600" cy="4555200"/>
          </a:xfrm>
          <a:prstGeom prst="rect">
            <a:avLst/>
          </a:prstGeom>
        </p:spPr>
        <p:txBody>
          <a:bodyPr spcFirstLastPara="1" wrap="square" lIns="91425" tIns="45700" rIns="91425" bIns="45700" anchor="t" anchorCtr="0">
            <a:noAutofit/>
          </a:bodyPr>
          <a:lstStyle>
            <a:lvl1pPr marL="457200" lvl="0" indent="-406400" rtl="0">
              <a:spcBef>
                <a:spcPts val="1000"/>
              </a:spcBef>
              <a:spcAft>
                <a:spcPts val="0"/>
              </a:spcAft>
              <a:buSzPts val="2800"/>
              <a:buChar char="❖"/>
              <a:defRPr/>
            </a:lvl1pPr>
            <a:lvl2pPr marL="914400" lvl="1" indent="-368300" rtl="0">
              <a:spcBef>
                <a:spcPts val="500"/>
              </a:spcBef>
              <a:spcAft>
                <a:spcPts val="0"/>
              </a:spcAft>
              <a:buSzPts val="2200"/>
              <a:buChar char="▪"/>
              <a:defRPr/>
            </a:lvl2pPr>
            <a:lvl3pPr marL="1371600" lvl="2" indent="-342900" rtl="0">
              <a:spcBef>
                <a:spcPts val="500"/>
              </a:spcBef>
              <a:spcAft>
                <a:spcPts val="0"/>
              </a:spcAft>
              <a:buSzPts val="1800"/>
              <a:buChar char="•"/>
              <a:defRPr/>
            </a:lvl3pPr>
            <a:lvl4pPr marL="1828800" lvl="3" indent="-330200" rtl="0">
              <a:spcBef>
                <a:spcPts val="500"/>
              </a:spcBef>
              <a:spcAft>
                <a:spcPts val="0"/>
              </a:spcAft>
              <a:buSzPts val="1600"/>
              <a:buChar char="•"/>
              <a:defRPr/>
            </a:lvl4pPr>
            <a:lvl5pPr marL="2286000" lvl="4" indent="-317500" rtl="0">
              <a:spcBef>
                <a:spcPts val="500"/>
              </a:spcBef>
              <a:spcAft>
                <a:spcPts val="0"/>
              </a:spcAft>
              <a:buSzPts val="14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81" name="Google Shape;81;p12"/>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593367"/>
            <a:ext cx="8520600" cy="76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4" name="Google Shape;84;p13"/>
          <p:cNvSpPr txBox="1">
            <a:spLocks noGrp="1"/>
          </p:cNvSpPr>
          <p:nvPr>
            <p:ph type="body" idx="1"/>
          </p:nvPr>
        </p:nvSpPr>
        <p:spPr>
          <a:xfrm>
            <a:off x="311700" y="1536633"/>
            <a:ext cx="3999900" cy="4555200"/>
          </a:xfrm>
          <a:prstGeom prst="rect">
            <a:avLst/>
          </a:prstGeom>
        </p:spPr>
        <p:txBody>
          <a:bodyPr spcFirstLastPara="1" wrap="square" lIns="91425" tIns="45700" rIns="91425" bIns="45700" anchor="t" anchorCtr="0">
            <a:noAutofit/>
          </a:bodyPr>
          <a:lstStyle>
            <a:lvl1pPr marL="457200" lvl="0" indent="-317500" rtl="0">
              <a:spcBef>
                <a:spcPts val="1000"/>
              </a:spcBef>
              <a:spcAft>
                <a:spcPts val="0"/>
              </a:spcAft>
              <a:buSzPts val="1400"/>
              <a:buChar char="❖"/>
              <a:defRPr sz="1400"/>
            </a:lvl1pPr>
            <a:lvl2pPr marL="914400" lvl="1" indent="-304800" rtl="0">
              <a:spcBef>
                <a:spcPts val="500"/>
              </a:spcBef>
              <a:spcAft>
                <a:spcPts val="0"/>
              </a:spcAft>
              <a:buSzPts val="1200"/>
              <a:buChar char="▪"/>
              <a:defRPr sz="1200"/>
            </a:lvl2pPr>
            <a:lvl3pPr marL="1371600" lvl="2" indent="-304800" rtl="0">
              <a:spcBef>
                <a:spcPts val="500"/>
              </a:spcBef>
              <a:spcAft>
                <a:spcPts val="0"/>
              </a:spcAft>
              <a:buSzPts val="1200"/>
              <a:buChar char="•"/>
              <a:defRPr sz="1200"/>
            </a:lvl3pPr>
            <a:lvl4pPr marL="1828800" lvl="3" indent="-304800" rtl="0">
              <a:spcBef>
                <a:spcPts val="500"/>
              </a:spcBef>
              <a:spcAft>
                <a:spcPts val="0"/>
              </a:spcAft>
              <a:buSzPts val="1200"/>
              <a:buChar char="•"/>
              <a:defRPr sz="1200"/>
            </a:lvl4pPr>
            <a:lvl5pPr marL="2286000" lvl="4" indent="-304800" rtl="0">
              <a:spcBef>
                <a:spcPts val="500"/>
              </a:spcBef>
              <a:spcAft>
                <a:spcPts val="0"/>
              </a:spcAft>
              <a:buSzPts val="1200"/>
              <a:buChar char="•"/>
              <a:defRPr sz="1200"/>
            </a:lvl5pPr>
            <a:lvl6pPr marL="2743200" lvl="5" indent="-304800" rtl="0">
              <a:spcBef>
                <a:spcPts val="500"/>
              </a:spcBef>
              <a:spcAft>
                <a:spcPts val="0"/>
              </a:spcAft>
              <a:buSzPts val="1200"/>
              <a:buChar char="•"/>
              <a:defRPr sz="1200"/>
            </a:lvl6pPr>
            <a:lvl7pPr marL="3200400" lvl="6" indent="-304800" rtl="0">
              <a:spcBef>
                <a:spcPts val="500"/>
              </a:spcBef>
              <a:spcAft>
                <a:spcPts val="0"/>
              </a:spcAft>
              <a:buSzPts val="1200"/>
              <a:buChar char="•"/>
              <a:defRPr sz="1200"/>
            </a:lvl7pPr>
            <a:lvl8pPr marL="3657600" lvl="7" indent="-304800" rtl="0">
              <a:spcBef>
                <a:spcPts val="500"/>
              </a:spcBef>
              <a:spcAft>
                <a:spcPts val="0"/>
              </a:spcAft>
              <a:buSzPts val="1200"/>
              <a:buChar char="•"/>
              <a:defRPr sz="1200"/>
            </a:lvl8pPr>
            <a:lvl9pPr marL="4114800" lvl="8" indent="-304800" rtl="0">
              <a:spcBef>
                <a:spcPts val="500"/>
              </a:spcBef>
              <a:spcAft>
                <a:spcPts val="0"/>
              </a:spcAft>
              <a:buSzPts val="1200"/>
              <a:buChar char="•"/>
              <a:defRPr sz="1200"/>
            </a:lvl9pPr>
          </a:lstStyle>
          <a:p>
            <a:endParaRPr/>
          </a:p>
        </p:txBody>
      </p:sp>
      <p:sp>
        <p:nvSpPr>
          <p:cNvPr id="85" name="Google Shape;85;p13"/>
          <p:cNvSpPr txBox="1">
            <a:spLocks noGrp="1"/>
          </p:cNvSpPr>
          <p:nvPr>
            <p:ph type="body" idx="2"/>
          </p:nvPr>
        </p:nvSpPr>
        <p:spPr>
          <a:xfrm>
            <a:off x="4832400" y="1536633"/>
            <a:ext cx="3999900" cy="4555200"/>
          </a:xfrm>
          <a:prstGeom prst="rect">
            <a:avLst/>
          </a:prstGeom>
        </p:spPr>
        <p:txBody>
          <a:bodyPr spcFirstLastPara="1" wrap="square" lIns="91425" tIns="45700" rIns="91425" bIns="45700" anchor="t" anchorCtr="0">
            <a:noAutofit/>
          </a:bodyPr>
          <a:lstStyle>
            <a:lvl1pPr marL="457200" lvl="0" indent="-317500" rtl="0">
              <a:spcBef>
                <a:spcPts val="1000"/>
              </a:spcBef>
              <a:spcAft>
                <a:spcPts val="0"/>
              </a:spcAft>
              <a:buSzPts val="1400"/>
              <a:buChar char="❖"/>
              <a:defRPr sz="1400"/>
            </a:lvl1pPr>
            <a:lvl2pPr marL="914400" lvl="1" indent="-304800" rtl="0">
              <a:spcBef>
                <a:spcPts val="500"/>
              </a:spcBef>
              <a:spcAft>
                <a:spcPts val="0"/>
              </a:spcAft>
              <a:buSzPts val="1200"/>
              <a:buChar char="▪"/>
              <a:defRPr sz="1200"/>
            </a:lvl2pPr>
            <a:lvl3pPr marL="1371600" lvl="2" indent="-304800" rtl="0">
              <a:spcBef>
                <a:spcPts val="500"/>
              </a:spcBef>
              <a:spcAft>
                <a:spcPts val="0"/>
              </a:spcAft>
              <a:buSzPts val="1200"/>
              <a:buChar char="•"/>
              <a:defRPr sz="1200"/>
            </a:lvl3pPr>
            <a:lvl4pPr marL="1828800" lvl="3" indent="-304800" rtl="0">
              <a:spcBef>
                <a:spcPts val="500"/>
              </a:spcBef>
              <a:spcAft>
                <a:spcPts val="0"/>
              </a:spcAft>
              <a:buSzPts val="1200"/>
              <a:buChar char="•"/>
              <a:defRPr sz="1200"/>
            </a:lvl4pPr>
            <a:lvl5pPr marL="2286000" lvl="4" indent="-304800" rtl="0">
              <a:spcBef>
                <a:spcPts val="500"/>
              </a:spcBef>
              <a:spcAft>
                <a:spcPts val="0"/>
              </a:spcAft>
              <a:buSzPts val="1200"/>
              <a:buChar char="•"/>
              <a:defRPr sz="1200"/>
            </a:lvl5pPr>
            <a:lvl6pPr marL="2743200" lvl="5" indent="-304800" rtl="0">
              <a:spcBef>
                <a:spcPts val="500"/>
              </a:spcBef>
              <a:spcAft>
                <a:spcPts val="0"/>
              </a:spcAft>
              <a:buSzPts val="1200"/>
              <a:buChar char="•"/>
              <a:defRPr sz="1200"/>
            </a:lvl6pPr>
            <a:lvl7pPr marL="3200400" lvl="6" indent="-304800" rtl="0">
              <a:spcBef>
                <a:spcPts val="500"/>
              </a:spcBef>
              <a:spcAft>
                <a:spcPts val="0"/>
              </a:spcAft>
              <a:buSzPts val="1200"/>
              <a:buChar char="•"/>
              <a:defRPr sz="1200"/>
            </a:lvl7pPr>
            <a:lvl8pPr marL="3657600" lvl="7" indent="-304800" rtl="0">
              <a:spcBef>
                <a:spcPts val="500"/>
              </a:spcBef>
              <a:spcAft>
                <a:spcPts val="0"/>
              </a:spcAft>
              <a:buSzPts val="1200"/>
              <a:buChar char="•"/>
              <a:defRPr sz="1200"/>
            </a:lvl8pPr>
            <a:lvl9pPr marL="4114800" lvl="8" indent="-304800" rtl="0">
              <a:spcBef>
                <a:spcPts val="500"/>
              </a:spcBef>
              <a:spcAft>
                <a:spcPts val="0"/>
              </a:spcAft>
              <a:buSzPts val="1200"/>
              <a:buChar char="•"/>
              <a:defRPr sz="1200"/>
            </a:lvl9pPr>
          </a:lstStyle>
          <a:p>
            <a:endParaRPr/>
          </a:p>
        </p:txBody>
      </p:sp>
      <p:sp>
        <p:nvSpPr>
          <p:cNvPr id="86" name="Google Shape;86;p13"/>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25" name="Google Shape;25;p3"/>
          <p:cNvSpPr txBox="1">
            <a:spLocks noGrp="1"/>
          </p:cNvSpPr>
          <p:nvPr>
            <p:ph type="title"/>
          </p:nvPr>
        </p:nvSpPr>
        <p:spPr>
          <a:xfrm>
            <a:off x="628650" y="114607"/>
            <a:ext cx="7886700" cy="73796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Questrial"/>
              <a:buNone/>
              <a:defRPr sz="3200" b="1">
                <a:solidFill>
                  <a:schemeClr val="dk1"/>
                </a:solidFill>
                <a:latin typeface="Questrial"/>
                <a:ea typeface="Questrial"/>
                <a:cs typeface="Questrial"/>
                <a:sym typeface="Quest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628650" y="851592"/>
            <a:ext cx="7886700" cy="5174881"/>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CE3B2A"/>
              </a:buClr>
              <a:buSzPts val="2800"/>
              <a:buFont typeface="Noto Sans Symbols"/>
              <a:buChar char="❖"/>
              <a:defRPr/>
            </a:lvl1pPr>
            <a:lvl2pPr marL="914400" lvl="1" indent="-368300" algn="l">
              <a:lnSpc>
                <a:spcPct val="90000"/>
              </a:lnSpc>
              <a:spcBef>
                <a:spcPts val="500"/>
              </a:spcBef>
              <a:spcAft>
                <a:spcPts val="0"/>
              </a:spcAft>
              <a:buClr>
                <a:schemeClr val="dk1"/>
              </a:buClr>
              <a:buSzPts val="2200"/>
              <a:buFont typeface="Noto Sans Symbols"/>
              <a:buChar char="▪"/>
              <a:defRPr/>
            </a:lvl2pPr>
            <a:lvl3pPr marL="1371600" lvl="2" indent="-342900" algn="l">
              <a:lnSpc>
                <a:spcPct val="90000"/>
              </a:lnSpc>
              <a:spcBef>
                <a:spcPts val="500"/>
              </a:spcBef>
              <a:spcAft>
                <a:spcPts val="0"/>
              </a:spcAft>
              <a:buClr>
                <a:srgbClr val="CE3B2A"/>
              </a:buClr>
              <a:buSzPts val="1800"/>
              <a:buChar char="•"/>
              <a:defRPr/>
            </a:lvl3pPr>
            <a:lvl4pPr marL="1828800" lvl="3" indent="-330200" algn="l">
              <a:lnSpc>
                <a:spcPct val="90000"/>
              </a:lnSpc>
              <a:spcBef>
                <a:spcPts val="500"/>
              </a:spcBef>
              <a:spcAft>
                <a:spcPts val="0"/>
              </a:spcAft>
              <a:buClr>
                <a:schemeClr val="dk1"/>
              </a:buClr>
              <a:buSzPts val="16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hank you" type="blank">
  <p:cSld name="BLANK">
    <p:spTree>
      <p:nvGrpSpPr>
        <p:cNvPr id="1" name="Shape 30"/>
        <p:cNvGrpSpPr/>
        <p:nvPr/>
      </p:nvGrpSpPr>
      <p:grpSpPr>
        <a:xfrm>
          <a:off x="0" y="0"/>
          <a:ext cx="0" cy="0"/>
          <a:chOff x="0" y="0"/>
          <a:chExt cx="0" cy="0"/>
        </a:xfrm>
      </p:grpSpPr>
      <p:pic>
        <p:nvPicPr>
          <p:cNvPr id="31" name="Google Shape;31;p4"/>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2" name="Google Shape;32;p4"/>
          <p:cNvSpPr txBox="1"/>
          <p:nvPr/>
        </p:nvSpPr>
        <p:spPr>
          <a:xfrm>
            <a:off x="432033" y="2290085"/>
            <a:ext cx="1958829" cy="13849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zh-CN" sz="2800" b="1" i="0" u="none" strike="noStrike" cap="none">
                <a:solidFill>
                  <a:srgbClr val="FFFFFF"/>
                </a:solidFill>
                <a:latin typeface="Questrial"/>
                <a:ea typeface="Questrial"/>
                <a:cs typeface="Questrial"/>
                <a:sym typeface="Questrial"/>
              </a:rPr>
              <a:t>Thank you for</a:t>
            </a:r>
            <a:r>
              <a:rPr lang="zh-CN" sz="2800" b="0" i="0" u="none" strike="noStrike" cap="none">
                <a:solidFill>
                  <a:srgbClr val="000000"/>
                </a:solidFill>
                <a:latin typeface="Questrial"/>
                <a:ea typeface="Questrial"/>
                <a:cs typeface="Questrial"/>
                <a:sym typeface="Questrial"/>
              </a:rPr>
              <a:t>​ </a:t>
            </a:r>
            <a:r>
              <a:rPr lang="zh-CN" sz="2800" b="1" i="0" u="none" strike="noStrike" cap="none">
                <a:solidFill>
                  <a:srgbClr val="FFFFFF"/>
                </a:solidFill>
                <a:latin typeface="Questrial"/>
                <a:ea typeface="Questrial"/>
                <a:cs typeface="Questrial"/>
                <a:sym typeface="Questrial"/>
              </a:rPr>
              <a:t>your attentions</a:t>
            </a:r>
            <a:r>
              <a:rPr lang="zh-CN" sz="2800" b="1" i="0" u="none" strike="noStrike" cap="none">
                <a:solidFill>
                  <a:srgbClr val="FFFFFF"/>
                </a:solidFill>
                <a:latin typeface="Calibri"/>
                <a:ea typeface="Calibri"/>
                <a:cs typeface="Calibri"/>
                <a:sym typeface="Calibri"/>
              </a:rPr>
              <a:t>!</a:t>
            </a:r>
            <a:r>
              <a:rPr lang="zh-CN" sz="2800" b="0" i="0" u="none" strike="noStrike" cap="none">
                <a:solidFill>
                  <a:srgbClr val="000000"/>
                </a:solidFill>
                <a:latin typeface="Calibri"/>
                <a:ea typeface="Calibri"/>
                <a:cs typeface="Calibri"/>
                <a:sym typeface="Calibri"/>
              </a:rPr>
              <a:t>​</a:t>
            </a:r>
            <a:endParaRPr sz="2800" b="0" i="0" u="none" strike="noStrike" cap="none">
              <a:solidFill>
                <a:srgbClr val="000000"/>
              </a:solidFill>
              <a:latin typeface="Quattrocento Sans"/>
              <a:ea typeface="Quattrocento Sans"/>
              <a:cs typeface="Quattrocento Sans"/>
              <a:sym typeface="Quattrocento Sans"/>
            </a:endParaRPr>
          </a:p>
        </p:txBody>
      </p:sp>
      <p:sp>
        <p:nvSpPr>
          <p:cNvPr id="33" name="Google Shape;33;p4"/>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28650" y="114608"/>
            <a:ext cx="7886700" cy="73698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28650" y="851592"/>
            <a:ext cx="3886200" cy="517488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body" idx="2"/>
          </p:nvPr>
        </p:nvSpPr>
        <p:spPr>
          <a:xfrm>
            <a:off x="4629150" y="851592"/>
            <a:ext cx="3886200" cy="517488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29841" y="136525"/>
            <a:ext cx="7886700" cy="71506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629842" y="881060"/>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2"/>
          </p:nvPr>
        </p:nvSpPr>
        <p:spPr>
          <a:xfrm>
            <a:off x="629842" y="1704971"/>
            <a:ext cx="3868340" cy="432150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body" idx="3"/>
          </p:nvPr>
        </p:nvSpPr>
        <p:spPr>
          <a:xfrm>
            <a:off x="4629150" y="881060"/>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6"/>
          <p:cNvSpPr txBox="1">
            <a:spLocks noGrp="1"/>
          </p:cNvSpPr>
          <p:nvPr>
            <p:ph type="body" idx="4"/>
          </p:nvPr>
        </p:nvSpPr>
        <p:spPr>
          <a:xfrm>
            <a:off x="4629150" y="1704972"/>
            <a:ext cx="3887391" cy="43215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628650" y="136524"/>
            <a:ext cx="7886700" cy="71604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29841" y="136524"/>
            <a:ext cx="2949178" cy="143351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Quest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3887391" y="136524"/>
            <a:ext cx="4629150" cy="5889948"/>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9"/>
          <p:cNvSpPr txBox="1">
            <a:spLocks noGrp="1"/>
          </p:cNvSpPr>
          <p:nvPr>
            <p:ph type="body" idx="2"/>
          </p:nvPr>
        </p:nvSpPr>
        <p:spPr>
          <a:xfrm>
            <a:off x="629841" y="1591953"/>
            <a:ext cx="2949178" cy="443451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4">
            <a:alphaModFix/>
          </a:blip>
          <a:srcRect/>
          <a:stretch/>
        </p:blipFill>
        <p:spPr>
          <a:xfrm>
            <a:off x="0" y="0"/>
            <a:ext cx="9144000" cy="6858000"/>
          </a:xfrm>
          <a:prstGeom prst="rect">
            <a:avLst/>
          </a:prstGeom>
          <a:noFill/>
          <a:ln>
            <a:noFill/>
          </a:ln>
        </p:spPr>
      </p:pic>
      <p:sp>
        <p:nvSpPr>
          <p:cNvPr id="11" name="Google Shape;11;p1"/>
          <p:cNvSpPr txBox="1">
            <a:spLocks noGrp="1"/>
          </p:cNvSpPr>
          <p:nvPr>
            <p:ph type="title"/>
          </p:nvPr>
        </p:nvSpPr>
        <p:spPr>
          <a:xfrm>
            <a:off x="628650" y="113633"/>
            <a:ext cx="7886700" cy="73796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200"/>
              <a:buFont typeface="Questrial"/>
              <a:buNone/>
              <a:defRPr sz="3200" b="1" i="0" u="none" strike="noStrike" cap="none">
                <a:solidFill>
                  <a:schemeClr val="dk1"/>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28650" y="851591"/>
            <a:ext cx="7886700" cy="517488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CE3B29"/>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68300" algn="l" rtl="0">
              <a:lnSpc>
                <a:spcPct val="90000"/>
              </a:lnSpc>
              <a:spcBef>
                <a:spcPts val="500"/>
              </a:spcBef>
              <a:spcAft>
                <a:spcPts val="0"/>
              </a:spcAft>
              <a:buClr>
                <a:schemeClr val="dk1"/>
              </a:buClr>
              <a:buSzPts val="2200"/>
              <a:buFont typeface="Noto Sans Symbols"/>
              <a:buChar char="▪"/>
              <a:defRPr sz="22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CE3B29"/>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C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628650" y="1969532"/>
            <a:ext cx="7886700" cy="1571604"/>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1100"/>
              <a:buFont typeface="Arial"/>
              <a:buNone/>
            </a:pPr>
            <a:r>
              <a:rPr lang="zh-CN" sz="5200" b="0">
                <a:solidFill>
                  <a:schemeClr val="dk1"/>
                </a:solidFill>
                <a:latin typeface="Arial"/>
                <a:ea typeface="Arial"/>
                <a:cs typeface="Arial"/>
                <a:sym typeface="Arial"/>
              </a:rPr>
              <a:t>Chương 9</a:t>
            </a:r>
            <a:endParaRPr/>
          </a:p>
        </p:txBody>
      </p:sp>
      <p:sp>
        <p:nvSpPr>
          <p:cNvPr id="92" name="Google Shape;92;p14"/>
          <p:cNvSpPr txBox="1">
            <a:spLocks noGrp="1"/>
          </p:cNvSpPr>
          <p:nvPr>
            <p:ph type="subTitle" idx="1"/>
          </p:nvPr>
        </p:nvSpPr>
        <p:spPr>
          <a:xfrm>
            <a:off x="1288473" y="3792560"/>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1100"/>
              <a:buFont typeface="Arial"/>
              <a:buNone/>
            </a:pPr>
            <a:r>
              <a:rPr lang="zh-CN" sz="5200" b="0">
                <a:solidFill>
                  <a:schemeClr val="dk1"/>
                </a:solidFill>
                <a:latin typeface="Arial"/>
                <a:ea typeface="Arial"/>
                <a:cs typeface="Arial"/>
                <a:sym typeface="Arial"/>
              </a:rPr>
              <a:t>Gỡ lỗi và kiểm thử</a:t>
            </a:r>
            <a:endParaRPr/>
          </a:p>
        </p:txBody>
      </p:sp>
      <p:sp>
        <p:nvSpPr>
          <p:cNvPr id="93" name="Google Shape;93;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0073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smtClean="0"/>
              <a:t>1.4</a:t>
            </a:r>
            <a:r>
              <a:rPr lang="en-US" altLang="zh-CN" dirty="0" smtClean="0"/>
              <a:t>.</a:t>
            </a:r>
            <a:r>
              <a:rPr lang="zh-CN" dirty="0" smtClean="0"/>
              <a:t> </a:t>
            </a:r>
            <a:r>
              <a:rPr lang="zh-CN" dirty="0"/>
              <a:t>Lời khuyên khi gỡ lỗi</a:t>
            </a:r>
            <a:endParaRPr dirty="0"/>
          </a:p>
        </p:txBody>
      </p:sp>
      <p:sp>
        <p:nvSpPr>
          <p:cNvPr id="155" name="Google Shape;155;p23"/>
          <p:cNvSpPr txBox="1">
            <a:spLocks noGrp="1"/>
          </p:cNvSpPr>
          <p:nvPr>
            <p:ph type="body" idx="1"/>
          </p:nvPr>
        </p:nvSpPr>
        <p:spPr>
          <a:xfrm>
            <a:off x="311700" y="1544750"/>
            <a:ext cx="8520600" cy="47871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Giữ lại một bản mô tả kĩ lưỡng về lỗi (người phát hiện lỗi, thời điểm, tình huống tái hiện lỗi, mức độ nguy hiểm, ai đã sửa, thời điểm sửa, phiên bản sửa)</a:t>
            </a:r>
            <a:endParaRPr sz="240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Giữ lại một bản sao chép mã nguồn trước khi cố gắng sửa lỗi. Như vậy có thể quay lại được phiên bản cũ nếu lỗi sửa mãi không được hoặc quá trình sửa lại gây thêm nhiều lỗi khác.</a:t>
            </a:r>
            <a:endParaRPr sz="240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Khi sửa xong phải kiểm thử tích hợp nhằm xác nhận phiên bản mới không ảnh hưởng đến mã nguồn cũ.</a:t>
            </a:r>
            <a:endParaRPr sz="2400">
              <a:solidFill>
                <a:schemeClr val="dk1"/>
              </a:solidFill>
              <a:latin typeface="Times New Roman"/>
              <a:ea typeface="Times New Roman"/>
              <a:cs typeface="Times New Roman"/>
              <a:sym typeface="Times New Roman"/>
            </a:endParaRPr>
          </a:p>
        </p:txBody>
      </p:sp>
      <p:sp>
        <p:nvSpPr>
          <p:cNvPr id="156" name="Google Shape;156;p23"/>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10</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40073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a:t>1.4. Lời khuyên khi gỡ lỗi (2)</a:t>
            </a:r>
            <a:endParaRPr dirty="0"/>
          </a:p>
        </p:txBody>
      </p:sp>
      <p:sp>
        <p:nvSpPr>
          <p:cNvPr id="162" name="Google Shape;162;p24"/>
          <p:cNvSpPr txBox="1">
            <a:spLocks noGrp="1"/>
          </p:cNvSpPr>
          <p:nvPr>
            <p:ph type="body" idx="1"/>
          </p:nvPr>
        </p:nvSpPr>
        <p:spPr>
          <a:xfrm>
            <a:off x="311700" y="1329725"/>
            <a:ext cx="8520600" cy="49341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Cần ghi lại các chú thích để lý giải nguyên nhân sửa đổi của mình (Cả trong mã nguồn và trên github/gitlab/bất kỳ hệ quản lý mã nguồn nào)</a:t>
            </a:r>
            <a:endParaRPr sz="240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Hạn chế giả sử rằng lỗi là do máy tính bị lỗi phần cứng hoặc phần mềm hệ thống lỗi.</a:t>
            </a:r>
            <a:endParaRPr sz="240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Cố gắng tổng quát hóa quy luật/nguyên nhân xảy ra lỗi</a:t>
            </a:r>
            <a:endParaRPr sz="240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Có thể chèn thêm các câu lệnh printf để dò lỗi được nhanh hơn (thay vì debug từng dòng lệnh)</a:t>
            </a:r>
            <a:endParaRPr sz="2400">
              <a:solidFill>
                <a:schemeClr val="dk1"/>
              </a:solidFill>
              <a:latin typeface="Times New Roman"/>
              <a:ea typeface="Times New Roman"/>
              <a:cs typeface="Times New Roman"/>
              <a:sym typeface="Times New Roman"/>
            </a:endParaRPr>
          </a:p>
        </p:txBody>
      </p:sp>
      <p:sp>
        <p:nvSpPr>
          <p:cNvPr id="163" name="Google Shape;163;p24"/>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11</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251520" y="69269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zh-CN" dirty="0"/>
              <a:t>1.4. Lời khuyên khi gỡ lỗi (3)</a:t>
            </a:r>
            <a:endParaRPr dirty="0"/>
          </a:p>
          <a:p>
            <a:pPr marL="0" lvl="0" indent="0" algn="l" rtl="0">
              <a:spcBef>
                <a:spcPts val="0"/>
              </a:spcBef>
              <a:spcAft>
                <a:spcPts val="0"/>
              </a:spcAft>
              <a:buNone/>
            </a:pPr>
            <a:endParaRPr dirty="0"/>
          </a:p>
        </p:txBody>
      </p:sp>
      <p:sp>
        <p:nvSpPr>
          <p:cNvPr id="169" name="Google Shape;169;p25"/>
          <p:cNvSpPr txBox="1">
            <a:spLocks noGrp="1"/>
          </p:cNvSpPr>
          <p:nvPr>
            <p:ph type="body" idx="1"/>
          </p:nvPr>
        </p:nvSpPr>
        <p:spPr>
          <a:xfrm>
            <a:off x="311700" y="1412776"/>
            <a:ext cx="8520600" cy="6709568"/>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
                <a:schemeClr val="dk1"/>
              </a:buClr>
              <a:buSzPts val="2400"/>
              <a:buChar char="●"/>
            </a:pPr>
            <a:r>
              <a:rPr lang="zh-CN" sz="2400" dirty="0">
                <a:solidFill>
                  <a:schemeClr val="dk1"/>
                </a:solidFill>
                <a:latin typeface="Times New Roman"/>
                <a:ea typeface="Times New Roman"/>
                <a:cs typeface="Times New Roman"/>
                <a:sym typeface="Times New Roman"/>
              </a:rPr>
              <a:t>Có thể chèn thêm các câu lệnh </a:t>
            </a:r>
            <a:r>
              <a:rPr lang="zh-CN" sz="2400" dirty="0">
                <a:solidFill>
                  <a:schemeClr val="dk1"/>
                </a:solidFill>
                <a:latin typeface="Courier New"/>
                <a:ea typeface="Courier New"/>
                <a:cs typeface="Courier New"/>
                <a:sym typeface="Courier New"/>
              </a:rPr>
              <a:t>printf </a:t>
            </a:r>
            <a:r>
              <a:rPr lang="zh-CN" sz="2400" dirty="0">
                <a:solidFill>
                  <a:schemeClr val="dk1"/>
                </a:solidFill>
                <a:latin typeface="Times New Roman"/>
                <a:ea typeface="Times New Roman"/>
                <a:cs typeface="Times New Roman"/>
                <a:sym typeface="Times New Roman"/>
              </a:rPr>
              <a:t>để dò lỗi được nhanh hơn (thay vì debug từng dòng lệnh) (tiếp):</a:t>
            </a:r>
            <a:endParaRPr sz="2400" dirty="0">
              <a:solidFill>
                <a:schemeClr val="dk1"/>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chemeClr val="dk1"/>
              </a:buClr>
              <a:buSzPts val="2400"/>
              <a:buFont typeface="Times New Roman"/>
              <a:buChar char="○"/>
            </a:pPr>
            <a:r>
              <a:rPr lang="zh-CN" sz="2400" dirty="0">
                <a:solidFill>
                  <a:schemeClr val="dk1"/>
                </a:solidFill>
                <a:latin typeface="Times New Roman"/>
                <a:ea typeface="Times New Roman"/>
                <a:cs typeface="Times New Roman"/>
                <a:sym typeface="Times New Roman"/>
              </a:rPr>
              <a:t>Chèn tại dòng đầu của hàm (để in ra tham số)</a:t>
            </a:r>
            <a:endParaRPr sz="2400" dirty="0">
              <a:solidFill>
                <a:schemeClr val="dk1"/>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chemeClr val="dk1"/>
              </a:buClr>
              <a:buSzPts val="2400"/>
              <a:buChar char="○"/>
            </a:pPr>
            <a:r>
              <a:rPr lang="zh-CN" sz="2400" dirty="0">
                <a:solidFill>
                  <a:schemeClr val="dk1"/>
                </a:solidFill>
                <a:latin typeface="Times New Roman"/>
                <a:ea typeface="Times New Roman"/>
                <a:cs typeface="Times New Roman"/>
                <a:sym typeface="Times New Roman"/>
              </a:rPr>
              <a:t>Chèn tại ngay trước lệnh </a:t>
            </a:r>
            <a:r>
              <a:rPr lang="zh-CN" sz="2400" dirty="0">
                <a:solidFill>
                  <a:schemeClr val="dk1"/>
                </a:solidFill>
                <a:latin typeface="Courier New"/>
                <a:ea typeface="Courier New"/>
                <a:cs typeface="Courier New"/>
                <a:sym typeface="Courier New"/>
              </a:rPr>
              <a:t>return </a:t>
            </a:r>
            <a:r>
              <a:rPr lang="zh-CN" sz="2400" dirty="0">
                <a:solidFill>
                  <a:schemeClr val="dk1"/>
                </a:solidFill>
                <a:latin typeface="Times New Roman"/>
                <a:ea typeface="Times New Roman"/>
                <a:cs typeface="Times New Roman"/>
                <a:sym typeface="Times New Roman"/>
              </a:rPr>
              <a:t>(để in ra kết quả)</a:t>
            </a:r>
            <a:endParaRPr sz="2400" dirty="0">
              <a:solidFill>
                <a:schemeClr val="dk1"/>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chemeClr val="dk1"/>
              </a:buClr>
              <a:buSzPts val="2400"/>
              <a:buFont typeface="Times New Roman"/>
              <a:buChar char="○"/>
            </a:pPr>
            <a:r>
              <a:rPr lang="zh-CN" sz="2400" dirty="0">
                <a:solidFill>
                  <a:schemeClr val="dk1"/>
                </a:solidFill>
                <a:latin typeface="Times New Roman"/>
                <a:ea typeface="Times New Roman"/>
                <a:cs typeface="Times New Roman"/>
                <a:sym typeface="Times New Roman"/>
              </a:rPr>
              <a:t>Chèn tại phần đầu của vòng lặp</a:t>
            </a:r>
            <a:endParaRPr sz="24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900" dirty="0"/>
          </a:p>
        </p:txBody>
      </p:sp>
      <p:sp>
        <p:nvSpPr>
          <p:cNvPr id="170" name="Google Shape;170;p25"/>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12</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323528" y="620688"/>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a:t>1.4. Lời khuyên khi gỡ lỗi (4)</a:t>
            </a:r>
            <a:endParaRPr dirty="0"/>
          </a:p>
        </p:txBody>
      </p:sp>
      <p:sp>
        <p:nvSpPr>
          <p:cNvPr id="176" name="Google Shape;176;p26"/>
          <p:cNvSpPr txBox="1">
            <a:spLocks noGrp="1"/>
          </p:cNvSpPr>
          <p:nvPr>
            <p:ph type="body" idx="1"/>
          </p:nvPr>
        </p:nvSpPr>
        <p:spPr>
          <a:xfrm>
            <a:off x="251520" y="1628800"/>
            <a:ext cx="8520600" cy="41415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1000"/>
              </a:spcBef>
              <a:spcAft>
                <a:spcPts val="0"/>
              </a:spcAft>
              <a:buClr>
                <a:srgbClr val="000000"/>
              </a:buClr>
              <a:buSzPts val="2400"/>
              <a:buFont typeface="Times New Roman"/>
              <a:buChar char="●"/>
            </a:pPr>
            <a:r>
              <a:rPr lang="zh-CN" sz="2400" dirty="0">
                <a:solidFill>
                  <a:srgbClr val="000000"/>
                </a:solidFill>
                <a:latin typeface="Times New Roman"/>
                <a:ea typeface="Times New Roman"/>
                <a:cs typeface="Times New Roman"/>
                <a:sym typeface="Times New Roman"/>
              </a:rPr>
              <a:t>Thêm các điều khiển khi biên dịch</a:t>
            </a:r>
            <a:endParaRPr sz="2400" dirty="0">
              <a:solidFill>
                <a:srgbClr val="000000"/>
              </a:solidFill>
              <a:latin typeface="Times New Roman"/>
              <a:ea typeface="Times New Roman"/>
              <a:cs typeface="Times New Roman"/>
              <a:sym typeface="Times New Roman"/>
            </a:endParaRPr>
          </a:p>
          <a:p>
            <a:pPr marL="914400" lvl="1" indent="-381000" algn="just" rtl="0">
              <a:lnSpc>
                <a:spcPct val="150000"/>
              </a:lnSpc>
              <a:spcBef>
                <a:spcPts val="0"/>
              </a:spcBef>
              <a:spcAft>
                <a:spcPts val="0"/>
              </a:spcAft>
              <a:buClr>
                <a:srgbClr val="000000"/>
              </a:buClr>
              <a:buSzPts val="2400"/>
              <a:buChar char="○"/>
            </a:pPr>
            <a:r>
              <a:rPr lang="zh-CN" sz="2400" dirty="0">
                <a:solidFill>
                  <a:srgbClr val="000000"/>
                </a:solidFill>
                <a:latin typeface="Times New Roman"/>
                <a:ea typeface="Times New Roman"/>
                <a:cs typeface="Times New Roman"/>
                <a:sym typeface="Times New Roman"/>
              </a:rPr>
              <a:t>Chèn thêm các câu lệnh </a:t>
            </a:r>
            <a:r>
              <a:rPr lang="zh-CN" sz="2400" dirty="0">
                <a:solidFill>
                  <a:srgbClr val="000000"/>
                </a:solidFill>
                <a:latin typeface="Courier New"/>
                <a:ea typeface="Courier New"/>
                <a:cs typeface="Courier New"/>
                <a:sym typeface="Courier New"/>
              </a:rPr>
              <a:t>printf </a:t>
            </a:r>
            <a:r>
              <a:rPr lang="zh-CN" sz="2400" dirty="0">
                <a:solidFill>
                  <a:srgbClr val="000000"/>
                </a:solidFill>
                <a:latin typeface="Times New Roman"/>
                <a:ea typeface="Times New Roman"/>
                <a:cs typeface="Times New Roman"/>
                <a:sym typeface="Times New Roman"/>
              </a:rPr>
              <a:t>cũng có các phiền toái của nó</a:t>
            </a:r>
            <a:endParaRPr sz="2400" dirty="0">
              <a:solidFill>
                <a:srgbClr val="000000"/>
              </a:solidFill>
              <a:latin typeface="Times New Roman"/>
              <a:ea typeface="Times New Roman"/>
              <a:cs typeface="Times New Roman"/>
              <a:sym typeface="Times New Roman"/>
            </a:endParaRPr>
          </a:p>
          <a:p>
            <a:pPr marL="914400" lvl="1" indent="-381000" algn="just" rtl="0">
              <a:lnSpc>
                <a:spcPct val="150000"/>
              </a:lnSpc>
              <a:spcBef>
                <a:spcPts val="0"/>
              </a:spcBef>
              <a:spcAft>
                <a:spcPts val="0"/>
              </a:spcAft>
              <a:buClr>
                <a:srgbClr val="000000"/>
              </a:buClr>
              <a:buSzPts val="2400"/>
              <a:buFont typeface="Times New Roman"/>
              <a:buChar char="○"/>
            </a:pPr>
            <a:r>
              <a:rPr lang="zh-CN" sz="2400" dirty="0">
                <a:solidFill>
                  <a:srgbClr val="000000"/>
                </a:solidFill>
                <a:latin typeface="Times New Roman"/>
                <a:ea typeface="Times New Roman"/>
                <a:cs typeface="Times New Roman"/>
                <a:sym typeface="Times New Roman"/>
              </a:rPr>
              <a:t>Giải pháp thay thế là thêm các điều khiển khi biên dịch</a:t>
            </a:r>
            <a:endParaRPr sz="2400" dirty="0">
              <a:solidFill>
                <a:srgbClr val="000000"/>
              </a:solidFill>
              <a:latin typeface="Times New Roman"/>
              <a:ea typeface="Times New Roman"/>
              <a:cs typeface="Times New Roman"/>
              <a:sym typeface="Times New Roman"/>
            </a:endParaRPr>
          </a:p>
          <a:p>
            <a:pPr marL="914400" lvl="1" indent="-381000" algn="just" rtl="0">
              <a:lnSpc>
                <a:spcPct val="150000"/>
              </a:lnSpc>
              <a:spcBef>
                <a:spcPts val="0"/>
              </a:spcBef>
              <a:spcAft>
                <a:spcPts val="0"/>
              </a:spcAft>
              <a:buClr>
                <a:srgbClr val="000000"/>
              </a:buClr>
              <a:buSzPts val="2400"/>
              <a:buFont typeface="Times New Roman"/>
              <a:buChar char="○"/>
            </a:pPr>
            <a:r>
              <a:rPr lang="zh-CN" sz="2400" dirty="0">
                <a:solidFill>
                  <a:srgbClr val="000000"/>
                </a:solidFill>
                <a:latin typeface="Times New Roman"/>
                <a:ea typeface="Times New Roman"/>
                <a:cs typeface="Times New Roman"/>
                <a:sym typeface="Times New Roman"/>
              </a:rPr>
              <a:t>Điều khiển này sẽ khiến chỉ thực thi một số câu lệnh khi một (vài) biến môi trường đạt giá trị nào đó</a:t>
            </a:r>
            <a:endParaRPr sz="2400" dirty="0">
              <a:solidFill>
                <a:srgbClr val="000000"/>
              </a:solidFill>
              <a:latin typeface="Times New Roman"/>
              <a:ea typeface="Times New Roman"/>
              <a:cs typeface="Times New Roman"/>
              <a:sym typeface="Times New Roman"/>
            </a:endParaRPr>
          </a:p>
          <a:p>
            <a:pPr marL="914400" lvl="1" indent="-381000" algn="just" rtl="0">
              <a:lnSpc>
                <a:spcPct val="150000"/>
              </a:lnSpc>
              <a:spcBef>
                <a:spcPts val="0"/>
              </a:spcBef>
              <a:spcAft>
                <a:spcPts val="0"/>
              </a:spcAft>
              <a:buClr>
                <a:srgbClr val="000000"/>
              </a:buClr>
              <a:buSzPts val="2400"/>
              <a:buChar char="○"/>
            </a:pPr>
            <a:r>
              <a:rPr lang="zh-CN" sz="2400" dirty="0">
                <a:solidFill>
                  <a:srgbClr val="000000"/>
                </a:solidFill>
                <a:latin typeface="Times New Roman"/>
                <a:ea typeface="Times New Roman"/>
                <a:cs typeface="Times New Roman"/>
                <a:sym typeface="Times New Roman"/>
              </a:rPr>
              <a:t>Thường được kết hợp với các </a:t>
            </a:r>
            <a:r>
              <a:rPr lang="zh-CN" sz="2400" dirty="0">
                <a:solidFill>
                  <a:srgbClr val="000000"/>
                </a:solidFill>
                <a:latin typeface="Courier New"/>
                <a:ea typeface="Courier New"/>
                <a:cs typeface="Courier New"/>
                <a:sym typeface="Courier New"/>
              </a:rPr>
              <a:t>MACRO</a:t>
            </a:r>
            <a:endParaRPr sz="2400" dirty="0">
              <a:solidFill>
                <a:srgbClr val="000000"/>
              </a:solidFill>
              <a:latin typeface="Times New Roman"/>
              <a:ea typeface="Times New Roman"/>
              <a:cs typeface="Times New Roman"/>
              <a:sym typeface="Times New Roman"/>
            </a:endParaRPr>
          </a:p>
        </p:txBody>
      </p:sp>
      <p:sp>
        <p:nvSpPr>
          <p:cNvPr id="177" name="Google Shape;177;p26"/>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13</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1.4. Lời khuyên khi gỡ lỗi (5)</a:t>
            </a:r>
            <a:endParaRPr/>
          </a:p>
        </p:txBody>
      </p:sp>
      <p:sp>
        <p:nvSpPr>
          <p:cNvPr id="183" name="Google Shape;183;p27"/>
          <p:cNvSpPr txBox="1">
            <a:spLocks noGrp="1"/>
          </p:cNvSpPr>
          <p:nvPr>
            <p:ph type="body" idx="1"/>
          </p:nvPr>
        </p:nvSpPr>
        <p:spPr>
          <a:xfrm>
            <a:off x="311700" y="2048844"/>
            <a:ext cx="8520600" cy="60735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zh-CN" sz="2200" dirty="0">
                <a:solidFill>
                  <a:srgbClr val="000000"/>
                </a:solidFill>
                <a:latin typeface="Courier New"/>
                <a:ea typeface="Courier New"/>
                <a:cs typeface="Courier New"/>
                <a:sym typeface="Courier New"/>
              </a:rPr>
              <a:t>#include &lt;stdio.h&gt;</a:t>
            </a:r>
            <a:endParaRPr sz="2200" dirty="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200" dirty="0">
                <a:solidFill>
                  <a:srgbClr val="000000"/>
                </a:solidFill>
                <a:latin typeface="Courier New"/>
                <a:ea typeface="Courier New"/>
                <a:cs typeface="Courier New"/>
                <a:sym typeface="Courier New"/>
              </a:rPr>
              <a:t>int foo(int);</a:t>
            </a:r>
            <a:endParaRPr sz="2200" dirty="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200" dirty="0">
                <a:solidFill>
                  <a:srgbClr val="000000"/>
                </a:solidFill>
                <a:latin typeface="Courier New"/>
                <a:ea typeface="Courier New"/>
                <a:cs typeface="Courier New"/>
                <a:sym typeface="Courier New"/>
              </a:rPr>
              <a:t>int main( ){</a:t>
            </a:r>
            <a:endParaRPr sz="2200" dirty="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200" dirty="0">
                <a:solidFill>
                  <a:srgbClr val="000000"/>
                </a:solidFill>
                <a:latin typeface="Courier New"/>
                <a:ea typeface="Courier New"/>
                <a:cs typeface="Courier New"/>
                <a:sym typeface="Courier New"/>
              </a:rPr>
              <a:t>	int n = 1;</a:t>
            </a:r>
            <a:endParaRPr sz="2200" dirty="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200" dirty="0">
                <a:solidFill>
                  <a:srgbClr val="000000"/>
                </a:solidFill>
                <a:latin typeface="Courier New"/>
                <a:ea typeface="Courier New"/>
                <a:cs typeface="Courier New"/>
                <a:sym typeface="Courier New"/>
              </a:rPr>
              <a:t>	#ifdef TEST</a:t>
            </a:r>
            <a:endParaRPr sz="2200" dirty="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200" dirty="0">
                <a:solidFill>
                  <a:srgbClr val="000000"/>
                </a:solidFill>
                <a:latin typeface="Courier New"/>
                <a:ea typeface="Courier New"/>
                <a:cs typeface="Courier New"/>
                <a:sym typeface="Courier New"/>
              </a:rPr>
              <a:t>		printf(“Reached main( ) n = %d\n”, n);</a:t>
            </a:r>
            <a:endParaRPr sz="2200" dirty="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200" dirty="0">
                <a:solidFill>
                  <a:srgbClr val="000000"/>
                </a:solidFill>
                <a:latin typeface="Courier New"/>
                <a:ea typeface="Courier New"/>
                <a:cs typeface="Courier New"/>
                <a:sym typeface="Courier New"/>
              </a:rPr>
              <a:t>	#endif</a:t>
            </a:r>
            <a:endParaRPr sz="2200" dirty="0">
              <a:solidFill>
                <a:srgbClr val="000000"/>
              </a:solidFill>
              <a:latin typeface="Courier New"/>
              <a:ea typeface="Courier New"/>
              <a:cs typeface="Courier New"/>
              <a:sym typeface="Courier New"/>
            </a:endParaRPr>
          </a:p>
          <a:p>
            <a:pPr marL="0" lvl="0" indent="0" algn="l" rtl="0">
              <a:lnSpc>
                <a:spcPct val="100000"/>
              </a:lnSpc>
              <a:spcBef>
                <a:spcPts val="1000"/>
              </a:spcBef>
              <a:spcAft>
                <a:spcPts val="800"/>
              </a:spcAft>
              <a:buNone/>
            </a:pPr>
            <a:r>
              <a:rPr lang="zh-CN" sz="2200" dirty="0">
                <a:solidFill>
                  <a:srgbClr val="000000"/>
                </a:solidFill>
                <a:latin typeface="Courier New"/>
                <a:ea typeface="Courier New"/>
                <a:cs typeface="Courier New"/>
                <a:sym typeface="Courier New"/>
              </a:rPr>
              <a:t>}</a:t>
            </a:r>
            <a:endParaRPr sz="2200" dirty="0">
              <a:solidFill>
                <a:srgbClr val="000000"/>
              </a:solidFill>
              <a:latin typeface="Courier New"/>
              <a:ea typeface="Courier New"/>
              <a:cs typeface="Courier New"/>
              <a:sym typeface="Courier New"/>
            </a:endParaRPr>
          </a:p>
        </p:txBody>
      </p:sp>
      <p:sp>
        <p:nvSpPr>
          <p:cNvPr id="184" name="Google Shape;184;p27"/>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14</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311700" y="14610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zh-CN"/>
              <a:t>1.4. Lời khuyên khi gỡ lỗi (6)</a:t>
            </a:r>
            <a:endParaRPr/>
          </a:p>
          <a:p>
            <a:pPr marL="0" lvl="0" indent="0" algn="l" rtl="0">
              <a:spcBef>
                <a:spcPts val="0"/>
              </a:spcBef>
              <a:spcAft>
                <a:spcPts val="0"/>
              </a:spcAft>
              <a:buNone/>
            </a:pPr>
            <a:endParaRPr/>
          </a:p>
        </p:txBody>
      </p:sp>
      <p:sp>
        <p:nvSpPr>
          <p:cNvPr id="190" name="Google Shape;190;p28"/>
          <p:cNvSpPr txBox="1">
            <a:spLocks noGrp="1"/>
          </p:cNvSpPr>
          <p:nvPr>
            <p:ph type="body" idx="1"/>
          </p:nvPr>
        </p:nvSpPr>
        <p:spPr>
          <a:xfrm>
            <a:off x="311700" y="695975"/>
            <a:ext cx="8520600" cy="5601900"/>
          </a:xfrm>
          <a:prstGeom prst="rect">
            <a:avLst/>
          </a:prstGeom>
        </p:spPr>
        <p:txBody>
          <a:bodyPr spcFirstLastPara="1" wrap="square" lIns="91425" tIns="45700" rIns="91425" bIns="45700" anchor="t" anchorCtr="0">
            <a:noAutofit/>
          </a:bodyPr>
          <a:lstStyle/>
          <a:p>
            <a:pPr marL="0" lvl="0" indent="0" algn="l" rtl="0">
              <a:lnSpc>
                <a:spcPct val="140000"/>
              </a:lnSpc>
              <a:spcBef>
                <a:spcPts val="1000"/>
              </a:spcBef>
              <a:spcAft>
                <a:spcPts val="0"/>
              </a:spcAft>
              <a:buClrTx/>
              <a:buFont typeface="Arial" pitchFamily="34" charset="0"/>
              <a:buChar char="•"/>
            </a:pPr>
            <a:r>
              <a:rPr lang="zh-CN" sz="2400" dirty="0">
                <a:solidFill>
                  <a:srgbClr val="000000"/>
                </a:solidFill>
                <a:latin typeface="Times New Roman"/>
                <a:ea typeface="Times New Roman"/>
                <a:cs typeface="Times New Roman"/>
                <a:sym typeface="Times New Roman"/>
              </a:rPr>
              <a:t>Khi biên dịch, sẽ thêm tùy chọn tạo ra biến TEST trong khối lệnh gcc:</a:t>
            </a:r>
            <a:endParaRPr sz="2400" dirty="0">
              <a:solidFill>
                <a:srgbClr val="000000"/>
              </a:solidFill>
              <a:latin typeface="Times New Roman"/>
              <a:ea typeface="Times New Roman"/>
              <a:cs typeface="Times New Roman"/>
              <a:sym typeface="Times New Roman"/>
            </a:endParaRPr>
          </a:p>
          <a:p>
            <a:pPr marL="0" lvl="0" indent="457200" algn="l" rtl="0">
              <a:lnSpc>
                <a:spcPct val="140000"/>
              </a:lnSpc>
              <a:spcBef>
                <a:spcPts val="0"/>
              </a:spcBef>
              <a:spcAft>
                <a:spcPts val="0"/>
              </a:spcAft>
              <a:buClrTx/>
              <a:buNone/>
            </a:pPr>
            <a:r>
              <a:rPr lang="zh-CN" sz="2400" dirty="0">
                <a:solidFill>
                  <a:srgbClr val="000000"/>
                </a:solidFill>
                <a:latin typeface="Courier New"/>
                <a:ea typeface="Courier New"/>
                <a:cs typeface="Courier New"/>
                <a:sym typeface="Courier New"/>
              </a:rPr>
              <a:t>gcc -DTEST -o exam   examp.c</a:t>
            </a:r>
            <a:endParaRPr sz="2400" dirty="0">
              <a:solidFill>
                <a:srgbClr val="000000"/>
              </a:solidFill>
              <a:latin typeface="Courier New"/>
              <a:ea typeface="Courier New"/>
              <a:cs typeface="Courier New"/>
              <a:sym typeface="Courier New"/>
            </a:endParaRPr>
          </a:p>
          <a:p>
            <a:pPr marL="0" lvl="0" indent="0" algn="l" rtl="0">
              <a:lnSpc>
                <a:spcPct val="140000"/>
              </a:lnSpc>
              <a:spcBef>
                <a:spcPts val="1000"/>
              </a:spcBef>
              <a:spcAft>
                <a:spcPts val="0"/>
              </a:spcAft>
              <a:buClrTx/>
              <a:buFont typeface="Arial" pitchFamily="34" charset="0"/>
              <a:buChar char="•"/>
            </a:pPr>
            <a:r>
              <a:rPr lang="zh-CN" sz="2400" dirty="0">
                <a:solidFill>
                  <a:srgbClr val="000000"/>
                </a:solidFill>
                <a:latin typeface="Times New Roman"/>
                <a:ea typeface="Times New Roman"/>
                <a:cs typeface="Times New Roman"/>
                <a:sym typeface="Times New Roman"/>
              </a:rPr>
              <a:t>Điều đó cũng tương tự: </a:t>
            </a:r>
            <a:r>
              <a:rPr lang="zh-CN" sz="2400" dirty="0">
                <a:solidFill>
                  <a:srgbClr val="000000"/>
                </a:solidFill>
                <a:latin typeface="Courier New"/>
                <a:ea typeface="Courier New"/>
                <a:cs typeface="Courier New"/>
                <a:sym typeface="Courier New"/>
              </a:rPr>
              <a:t>#define TEST</a:t>
            </a:r>
            <a:endParaRPr sz="2400" dirty="0">
              <a:solidFill>
                <a:srgbClr val="000000"/>
              </a:solidFill>
              <a:latin typeface="Courier New"/>
              <a:ea typeface="Courier New"/>
              <a:cs typeface="Courier New"/>
              <a:sym typeface="Courier New"/>
            </a:endParaRPr>
          </a:p>
          <a:p>
            <a:pPr marL="0" lvl="0" indent="0" algn="l" rtl="0">
              <a:lnSpc>
                <a:spcPct val="140000"/>
              </a:lnSpc>
              <a:spcBef>
                <a:spcPts val="1000"/>
              </a:spcBef>
              <a:spcAft>
                <a:spcPts val="0"/>
              </a:spcAft>
              <a:buClrTx/>
              <a:buFont typeface="Arial" pitchFamily="34" charset="0"/>
              <a:buChar char="•"/>
            </a:pPr>
            <a:r>
              <a:rPr lang="zh-CN" sz="2400" dirty="0">
                <a:solidFill>
                  <a:srgbClr val="000000"/>
                </a:solidFill>
                <a:latin typeface="Times New Roman"/>
                <a:ea typeface="Times New Roman"/>
                <a:cs typeface="Times New Roman"/>
                <a:sym typeface="Times New Roman"/>
              </a:rPr>
              <a:t>Một cách khác để hỗ trợ gỡ lỗi là sử dụng hàm assert, đây là hàm có sẵn trong thư viện </a:t>
            </a:r>
            <a:r>
              <a:rPr lang="zh-CN" sz="2400" dirty="0" smtClean="0">
                <a:solidFill>
                  <a:srgbClr val="000000"/>
                </a:solidFill>
                <a:latin typeface="Times New Roman"/>
                <a:ea typeface="Times New Roman"/>
                <a:cs typeface="Times New Roman"/>
                <a:sym typeface="Times New Roman"/>
              </a:rPr>
              <a:t>assert.h</a:t>
            </a:r>
            <a:endParaRPr lang="en-US" altLang="zh-CN" sz="2400" dirty="0" smtClean="0">
              <a:solidFill>
                <a:srgbClr val="000000"/>
              </a:solidFill>
              <a:latin typeface="Times New Roman"/>
              <a:ea typeface="Times New Roman"/>
              <a:cs typeface="Times New Roman"/>
              <a:sym typeface="Times New Roman"/>
            </a:endParaRPr>
          </a:p>
          <a:p>
            <a:pPr marL="0" lvl="0" indent="0" algn="l" rtl="0">
              <a:lnSpc>
                <a:spcPct val="140000"/>
              </a:lnSpc>
              <a:spcBef>
                <a:spcPts val="1000"/>
              </a:spcBef>
              <a:spcAft>
                <a:spcPts val="0"/>
              </a:spcAft>
              <a:buClrTx/>
              <a:buFont typeface="Arial" pitchFamily="34" charset="0"/>
              <a:buChar char="•"/>
            </a:pPr>
            <a:r>
              <a:rPr lang="zh-CN" sz="2400" dirty="0" smtClean="0">
                <a:solidFill>
                  <a:srgbClr val="000000"/>
                </a:solidFill>
                <a:latin typeface="Times New Roman"/>
                <a:ea typeface="Times New Roman"/>
                <a:cs typeface="Times New Roman"/>
                <a:sym typeface="Times New Roman"/>
              </a:rPr>
              <a:t>Nếu </a:t>
            </a:r>
            <a:r>
              <a:rPr lang="zh-CN" sz="2400" dirty="0">
                <a:solidFill>
                  <a:srgbClr val="000000"/>
                </a:solidFill>
                <a:latin typeface="Times New Roman"/>
                <a:ea typeface="Times New Roman"/>
                <a:cs typeface="Times New Roman"/>
                <a:sym typeface="Times New Roman"/>
              </a:rPr>
              <a:t>MACRO định nghĩa NDEBUG (dùng #define hoặc tùy chọn -D của trình biên dịch) thì các hàm assert bị bỏ qua không thực </a:t>
            </a:r>
            <a:r>
              <a:rPr lang="zh-CN" sz="2400" dirty="0" smtClean="0">
                <a:solidFill>
                  <a:srgbClr val="000000"/>
                </a:solidFill>
                <a:latin typeface="Times New Roman"/>
                <a:ea typeface="Times New Roman"/>
                <a:cs typeface="Times New Roman"/>
                <a:sym typeface="Times New Roman"/>
              </a:rPr>
              <a:t>thi</a:t>
            </a:r>
            <a:endParaRPr lang="en-US" altLang="zh-CN" sz="2400" dirty="0" smtClean="0">
              <a:solidFill>
                <a:srgbClr val="000000"/>
              </a:solidFill>
              <a:latin typeface="Times New Roman"/>
              <a:ea typeface="Times New Roman"/>
              <a:cs typeface="Times New Roman"/>
              <a:sym typeface="Times New Roman"/>
            </a:endParaRPr>
          </a:p>
          <a:p>
            <a:pPr marL="0" lvl="0" indent="0" algn="l" rtl="0">
              <a:lnSpc>
                <a:spcPct val="140000"/>
              </a:lnSpc>
              <a:spcBef>
                <a:spcPts val="1000"/>
              </a:spcBef>
              <a:spcAft>
                <a:spcPts val="0"/>
              </a:spcAft>
              <a:buClrTx/>
              <a:buFont typeface="Arial" pitchFamily="34" charset="0"/>
              <a:buChar char="•"/>
            </a:pPr>
            <a:r>
              <a:rPr lang="zh-CN" sz="2400" dirty="0" smtClean="0">
                <a:solidFill>
                  <a:srgbClr val="000000"/>
                </a:solidFill>
                <a:latin typeface="Times New Roman"/>
                <a:ea typeface="Times New Roman"/>
                <a:cs typeface="Times New Roman"/>
                <a:sym typeface="Times New Roman"/>
              </a:rPr>
              <a:t>Chỉ </a:t>
            </a:r>
            <a:r>
              <a:rPr lang="zh-CN" sz="2400" dirty="0">
                <a:solidFill>
                  <a:srgbClr val="000000"/>
                </a:solidFill>
                <a:latin typeface="Times New Roman"/>
                <a:ea typeface="Times New Roman"/>
                <a:cs typeface="Times New Roman"/>
                <a:sym typeface="Times New Roman"/>
              </a:rPr>
              <a:t>dùng hàm assert này cho mục đích kiểm thử đơn vị hoặc gỡ lỗi</a:t>
            </a:r>
            <a:endParaRPr sz="2400" dirty="0">
              <a:solidFill>
                <a:srgbClr val="000000"/>
              </a:solidFill>
              <a:latin typeface="Times New Roman"/>
              <a:ea typeface="Times New Roman"/>
              <a:cs typeface="Times New Roman"/>
              <a:sym typeface="Times New Roman"/>
            </a:endParaRPr>
          </a:p>
        </p:txBody>
      </p:sp>
      <p:sp>
        <p:nvSpPr>
          <p:cNvPr id="191" name="Google Shape;191;p28"/>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15</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311700" y="23098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1.4. Lời khuyên khi gỡ lỗi (7)</a:t>
            </a:r>
            <a:endParaRPr/>
          </a:p>
        </p:txBody>
      </p:sp>
      <p:sp>
        <p:nvSpPr>
          <p:cNvPr id="197" name="Google Shape;197;p29"/>
          <p:cNvSpPr txBox="1">
            <a:spLocks noGrp="1"/>
          </p:cNvSpPr>
          <p:nvPr>
            <p:ph type="body" idx="1"/>
          </p:nvPr>
        </p:nvSpPr>
        <p:spPr>
          <a:xfrm>
            <a:off x="311700" y="1035500"/>
            <a:ext cx="8520600" cy="49734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Hàm assert có thể truyền vào bất kỳ biểu thức C nào</a:t>
            </a:r>
            <a:endParaRPr sz="2400">
              <a:solidFill>
                <a:srgbClr val="000000"/>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Nếu biểu thức có giá trị 0 khi thực thi, thì một thông báo lỗi sẽ hiện ra và việc thực thi của chương trình sẽ dừng lại.</a:t>
            </a:r>
            <a:endParaRPr sz="2400">
              <a:solidFill>
                <a:srgbClr val="000000"/>
              </a:solidFill>
              <a:latin typeface="Times New Roman"/>
              <a:ea typeface="Times New Roman"/>
              <a:cs typeface="Times New Roman"/>
              <a:sym typeface="Times New Roman"/>
            </a:endParaRPr>
          </a:p>
          <a:p>
            <a:pPr marL="0" lvl="0" indent="0" algn="l" rtl="0">
              <a:lnSpc>
                <a:spcPct val="100000"/>
              </a:lnSpc>
              <a:spcBef>
                <a:spcPts val="1000"/>
              </a:spcBef>
              <a:spcAft>
                <a:spcPts val="0"/>
              </a:spcAft>
              <a:buNone/>
            </a:pPr>
            <a:r>
              <a:rPr lang="zh-CN" sz="2400">
                <a:solidFill>
                  <a:srgbClr val="000000"/>
                </a:solidFill>
                <a:latin typeface="Courier New"/>
                <a:ea typeface="Courier New"/>
                <a:cs typeface="Courier New"/>
                <a:sym typeface="Courier New"/>
              </a:rPr>
              <a:t>#include &lt;stdio.h&gt;</a:t>
            </a:r>
            <a:endParaRPr sz="240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400">
                <a:solidFill>
                  <a:srgbClr val="000000"/>
                </a:solidFill>
                <a:latin typeface="Courier New"/>
                <a:ea typeface="Courier New"/>
                <a:cs typeface="Courier New"/>
                <a:sym typeface="Courier New"/>
              </a:rPr>
              <a:t>#include &lt;assert.h&gt;</a:t>
            </a:r>
            <a:endParaRPr sz="240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400">
                <a:solidFill>
                  <a:srgbClr val="000000"/>
                </a:solidFill>
                <a:latin typeface="Courier New"/>
                <a:ea typeface="Courier New"/>
                <a:cs typeface="Courier New"/>
                <a:sym typeface="Courier New"/>
              </a:rPr>
              <a:t>int main( ) {</a:t>
            </a:r>
            <a:endParaRPr sz="240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400">
                <a:solidFill>
                  <a:srgbClr val="000000"/>
                </a:solidFill>
                <a:latin typeface="Courier New"/>
                <a:ea typeface="Courier New"/>
                <a:cs typeface="Courier New"/>
                <a:sym typeface="Courier New"/>
              </a:rPr>
              <a:t>	int x = 9, y = 9;</a:t>
            </a:r>
            <a:endParaRPr sz="240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400">
                <a:solidFill>
                  <a:srgbClr val="000000"/>
                </a:solidFill>
                <a:latin typeface="Courier New"/>
                <a:ea typeface="Courier New"/>
                <a:cs typeface="Courier New"/>
                <a:sym typeface="Courier New"/>
              </a:rPr>
              <a:t>	assert(x = = (y + 1)) ;</a:t>
            </a:r>
            <a:endParaRPr sz="240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400">
                <a:solidFill>
                  <a:srgbClr val="000000"/>
                </a:solidFill>
                <a:latin typeface="Courier New"/>
                <a:ea typeface="Courier New"/>
                <a:cs typeface="Courier New"/>
                <a:sym typeface="Courier New"/>
              </a:rPr>
              <a:t>	return 0 ;</a:t>
            </a:r>
            <a:endParaRPr sz="2400">
              <a:solidFill>
                <a:srgbClr val="000000"/>
              </a:solidFill>
              <a:latin typeface="Courier New"/>
              <a:ea typeface="Courier New"/>
              <a:cs typeface="Courier New"/>
              <a:sym typeface="Courier New"/>
            </a:endParaRPr>
          </a:p>
          <a:p>
            <a:pPr marL="0" lvl="0" indent="0" algn="l" rtl="0">
              <a:lnSpc>
                <a:spcPct val="100000"/>
              </a:lnSpc>
              <a:spcBef>
                <a:spcPts val="1000"/>
              </a:spcBef>
              <a:spcAft>
                <a:spcPts val="0"/>
              </a:spcAft>
              <a:buNone/>
            </a:pPr>
            <a:r>
              <a:rPr lang="zh-CN" sz="2400">
                <a:solidFill>
                  <a:srgbClr val="000000"/>
                </a:solidFill>
                <a:latin typeface="Courier New"/>
                <a:ea typeface="Courier New"/>
                <a:cs typeface="Courier New"/>
                <a:sym typeface="Courier New"/>
              </a:rPr>
              <a:t>}</a:t>
            </a:r>
            <a:endParaRPr sz="2400">
              <a:solidFill>
                <a:srgbClr val="000000"/>
              </a:solidFill>
              <a:latin typeface="Courier New"/>
              <a:ea typeface="Courier New"/>
              <a:cs typeface="Courier New"/>
              <a:sym typeface="Courier New"/>
            </a:endParaRPr>
          </a:p>
        </p:txBody>
      </p:sp>
      <p:sp>
        <p:nvSpPr>
          <p:cNvPr id="198" name="Google Shape;198;p29"/>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16</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311700" y="18640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1.5. gdb</a:t>
            </a:r>
            <a:endParaRPr/>
          </a:p>
        </p:txBody>
      </p:sp>
      <p:sp>
        <p:nvSpPr>
          <p:cNvPr id="204" name="Google Shape;204;p30"/>
          <p:cNvSpPr txBox="1">
            <a:spLocks noGrp="1"/>
          </p:cNvSpPr>
          <p:nvPr>
            <p:ph type="body" idx="1"/>
          </p:nvPr>
        </p:nvSpPr>
        <p:spPr>
          <a:xfrm>
            <a:off x="311700" y="965000"/>
            <a:ext cx="8520600" cy="5157000"/>
          </a:xfrm>
          <a:prstGeom prst="rect">
            <a:avLst/>
          </a:prstGeom>
        </p:spPr>
        <p:txBody>
          <a:bodyPr spcFirstLastPara="1" wrap="square" lIns="91425" tIns="45700" rIns="91425" bIns="45700" anchor="t" anchorCtr="0">
            <a:noAutofit/>
          </a:bodyPr>
          <a:lstStyle/>
          <a:p>
            <a:pPr marL="401637" lvl="0" indent="-376237" algn="l" rtl="0">
              <a:lnSpc>
                <a:spcPct val="150000"/>
              </a:lnSpc>
              <a:spcBef>
                <a:spcPts val="1000"/>
              </a:spcBef>
              <a:spcAft>
                <a:spcPts val="0"/>
              </a:spcAft>
              <a:buClr>
                <a:srgbClr val="000000"/>
              </a:buClr>
              <a:buSzPts val="2400"/>
              <a:buChar char="●"/>
            </a:pPr>
            <a:r>
              <a:rPr lang="zh-CN" sz="2400">
                <a:solidFill>
                  <a:srgbClr val="000000"/>
                </a:solidFill>
                <a:latin typeface="Times New Roman"/>
                <a:ea typeface="Times New Roman"/>
                <a:cs typeface="Times New Roman"/>
                <a:sym typeface="Times New Roman"/>
              </a:rPr>
              <a:t>Công cụ nổi tiếng nhất để gỡ lỗi trong ngôn ngữ C/C++ là </a:t>
            </a:r>
            <a:r>
              <a:rPr lang="zh-CN" sz="2400">
                <a:solidFill>
                  <a:srgbClr val="000000"/>
                </a:solidFill>
                <a:latin typeface="Courier New"/>
                <a:ea typeface="Courier New"/>
                <a:cs typeface="Courier New"/>
                <a:sym typeface="Courier New"/>
              </a:rPr>
              <a:t>gdb</a:t>
            </a:r>
            <a:endParaRPr sz="2400">
              <a:solidFill>
                <a:srgbClr val="000000"/>
              </a:solidFill>
              <a:latin typeface="Courier New"/>
              <a:ea typeface="Courier New"/>
              <a:cs typeface="Courier New"/>
              <a:sym typeface="Courier New"/>
            </a:endParaRPr>
          </a:p>
          <a:p>
            <a:pPr marL="401637" lvl="0" indent="-376237" algn="l" rtl="0">
              <a:lnSpc>
                <a:spcPct val="150000"/>
              </a:lnSpc>
              <a:spcBef>
                <a:spcPts val="0"/>
              </a:spcBef>
              <a:spcAft>
                <a:spcPts val="0"/>
              </a:spcAft>
              <a:buClr>
                <a:srgbClr val="000000"/>
              </a:buClr>
              <a:buSzPts val="2400"/>
              <a:buChar char="●"/>
            </a:pPr>
            <a:r>
              <a:rPr lang="zh-CN" sz="2400">
                <a:solidFill>
                  <a:srgbClr val="000000"/>
                </a:solidFill>
                <a:latin typeface="Times New Roman"/>
                <a:ea typeface="Times New Roman"/>
                <a:cs typeface="Times New Roman"/>
                <a:sym typeface="Times New Roman"/>
              </a:rPr>
              <a:t>Có thể tìm hiểu thêm thông tin về công cụ này: </a:t>
            </a:r>
            <a:r>
              <a:rPr lang="zh-CN" sz="2400">
                <a:solidFill>
                  <a:srgbClr val="000000"/>
                </a:solidFill>
                <a:latin typeface="Courier New"/>
                <a:ea typeface="Courier New"/>
                <a:cs typeface="Courier New"/>
                <a:sym typeface="Courier New"/>
              </a:rPr>
              <a:t>man gdb</a:t>
            </a:r>
            <a:r>
              <a:rPr lang="zh-CN" sz="2400">
                <a:solidFill>
                  <a:srgbClr val="000000"/>
                </a:solidFill>
                <a:latin typeface="Times New Roman"/>
                <a:ea typeface="Times New Roman"/>
                <a:cs typeface="Times New Roman"/>
                <a:sym typeface="Times New Roman"/>
              </a:rPr>
              <a:t> hoặc </a:t>
            </a:r>
            <a:r>
              <a:rPr lang="zh-CN" sz="2400">
                <a:solidFill>
                  <a:srgbClr val="000000"/>
                </a:solidFill>
                <a:latin typeface="Courier New"/>
                <a:ea typeface="Courier New"/>
                <a:cs typeface="Courier New"/>
                <a:sym typeface="Courier New"/>
              </a:rPr>
              <a:t>gdb -help</a:t>
            </a:r>
            <a:r>
              <a:rPr lang="zh-CN" sz="2400">
                <a:solidFill>
                  <a:srgbClr val="000000"/>
                </a:solidFill>
                <a:latin typeface="Times New Roman"/>
                <a:ea typeface="Times New Roman"/>
                <a:cs typeface="Times New Roman"/>
                <a:sym typeface="Times New Roman"/>
              </a:rPr>
              <a:t> hoặc </a:t>
            </a:r>
            <a:r>
              <a:rPr lang="zh-CN" sz="2400">
                <a:solidFill>
                  <a:srgbClr val="000000"/>
                </a:solidFill>
                <a:latin typeface="Courier New"/>
                <a:ea typeface="Courier New"/>
                <a:cs typeface="Courier New"/>
                <a:sym typeface="Courier New"/>
              </a:rPr>
              <a:t>ginfo</a:t>
            </a:r>
            <a:endParaRPr sz="2400">
              <a:solidFill>
                <a:srgbClr val="000000"/>
              </a:solidFill>
              <a:latin typeface="Courier New"/>
              <a:ea typeface="Courier New"/>
              <a:cs typeface="Courier New"/>
              <a:sym typeface="Courier New"/>
            </a:endParaRPr>
          </a:p>
          <a:p>
            <a:pPr marL="401637" lvl="0" indent="-376237"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Nhìn chung các công cụ gỡ lỗi đều có hỗ trợ tính năng:</a:t>
            </a:r>
            <a:endParaRPr sz="2400">
              <a:solidFill>
                <a:srgbClr val="000000"/>
              </a:solidFill>
              <a:latin typeface="Times New Roman"/>
              <a:ea typeface="Times New Roman"/>
              <a:cs typeface="Times New Roman"/>
              <a:sym typeface="Times New Roman"/>
            </a:endParaRPr>
          </a:p>
          <a:p>
            <a:pPr marL="846137" lvl="1" indent="-280987"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Đặt điểm dừng (breakpoint) tại vị trí bất kỳ trong mã nguồn</a:t>
            </a:r>
            <a:endParaRPr sz="2400">
              <a:solidFill>
                <a:srgbClr val="000000"/>
              </a:solidFill>
              <a:latin typeface="Times New Roman"/>
              <a:ea typeface="Times New Roman"/>
              <a:cs typeface="Times New Roman"/>
              <a:sym typeface="Times New Roman"/>
            </a:endParaRPr>
          </a:p>
          <a:p>
            <a:pPr marL="846137" lvl="1" indent="-280987"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Thực thi từng câu lệnh sau điểm dừng</a:t>
            </a:r>
            <a:endParaRPr sz="2400">
              <a:solidFill>
                <a:srgbClr val="000000"/>
              </a:solidFill>
              <a:latin typeface="Times New Roman"/>
              <a:ea typeface="Times New Roman"/>
              <a:cs typeface="Times New Roman"/>
              <a:sym typeface="Times New Roman"/>
            </a:endParaRPr>
          </a:p>
          <a:p>
            <a:pPr marL="846137" lvl="1" indent="-280987"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Kiểm tra giá trị của các biến</a:t>
            </a:r>
            <a:endParaRPr sz="2400">
              <a:solidFill>
                <a:srgbClr val="000000"/>
              </a:solidFill>
              <a:latin typeface="Times New Roman"/>
              <a:ea typeface="Times New Roman"/>
              <a:cs typeface="Times New Roman"/>
              <a:sym typeface="Times New Roman"/>
            </a:endParaRPr>
          </a:p>
          <a:p>
            <a:pPr marL="846137" lvl="1" indent="-280987"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Phân tích các lỗi liên quan đến bộ nhớ (core dump)</a:t>
            </a:r>
            <a:endParaRPr sz="2400">
              <a:solidFill>
                <a:srgbClr val="000000"/>
              </a:solidFill>
              <a:latin typeface="Times New Roman"/>
              <a:ea typeface="Times New Roman"/>
              <a:cs typeface="Times New Roman"/>
              <a:sym typeface="Times New Roman"/>
            </a:endParaRPr>
          </a:p>
        </p:txBody>
      </p:sp>
      <p:sp>
        <p:nvSpPr>
          <p:cNvPr id="205" name="Google Shape;205;p30"/>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17</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2. Kiểm thử </a:t>
            </a:r>
            <a:endParaRPr/>
          </a:p>
        </p:txBody>
      </p:sp>
      <p:sp>
        <p:nvSpPr>
          <p:cNvPr id="211" name="Google Shape;211;p31"/>
          <p:cNvSpPr txBox="1">
            <a:spLocks noGrp="1"/>
          </p:cNvSpPr>
          <p:nvPr>
            <p:ph type="body" idx="1"/>
          </p:nvPr>
        </p:nvSpPr>
        <p:spPr>
          <a:xfrm>
            <a:off x="311700" y="2048844"/>
            <a:ext cx="8520600" cy="60735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zh-CN">
                <a:solidFill>
                  <a:srgbClr val="000000"/>
                </a:solidFill>
                <a:latin typeface="Times New Roman"/>
                <a:ea typeface="Times New Roman"/>
                <a:cs typeface="Times New Roman"/>
                <a:sym typeface="Times New Roman"/>
              </a:rPr>
              <a:t>2.1. Khái niệm</a:t>
            </a:r>
            <a:endParaRPr>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r>
              <a:rPr lang="zh-CN">
                <a:solidFill>
                  <a:srgbClr val="000000"/>
                </a:solidFill>
                <a:latin typeface="Times New Roman"/>
                <a:ea typeface="Times New Roman"/>
                <a:cs typeface="Times New Roman"/>
                <a:sym typeface="Times New Roman"/>
              </a:rPr>
              <a:t>2.2. Phương pháp kiểm thử</a:t>
            </a:r>
            <a:endParaRPr>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r>
              <a:rPr lang="zh-CN">
                <a:solidFill>
                  <a:srgbClr val="000000"/>
                </a:solidFill>
                <a:latin typeface="Times New Roman"/>
                <a:ea typeface="Times New Roman"/>
                <a:cs typeface="Times New Roman"/>
                <a:sym typeface="Times New Roman"/>
              </a:rPr>
              <a:t>2.3. Độ bao phủ kiểm thử</a:t>
            </a:r>
            <a:endParaRPr>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r>
              <a:rPr lang="zh-CN">
                <a:solidFill>
                  <a:srgbClr val="000000"/>
                </a:solidFill>
                <a:latin typeface="Times New Roman"/>
                <a:ea typeface="Times New Roman"/>
                <a:cs typeface="Times New Roman"/>
                <a:sym typeface="Times New Roman"/>
              </a:rPr>
              <a:t>2.4. Các phương pháp đo</a:t>
            </a:r>
            <a:endParaRPr>
              <a:solidFill>
                <a:srgbClr val="000000"/>
              </a:solidFill>
              <a:latin typeface="Times New Roman"/>
              <a:ea typeface="Times New Roman"/>
              <a:cs typeface="Times New Roman"/>
              <a:sym typeface="Times New Roman"/>
            </a:endParaRPr>
          </a:p>
        </p:txBody>
      </p:sp>
      <p:sp>
        <p:nvSpPr>
          <p:cNvPr id="212" name="Google Shape;212;p31"/>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18</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18</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zh-CN"/>
              <a:t>2. Kiểm thử </a:t>
            </a:r>
            <a:endParaRPr/>
          </a:p>
          <a:p>
            <a:pPr marL="0" lvl="0" indent="0" algn="l" rtl="0">
              <a:spcBef>
                <a:spcPts val="0"/>
              </a:spcBef>
              <a:spcAft>
                <a:spcPts val="0"/>
              </a:spcAft>
              <a:buNone/>
            </a:pPr>
            <a:endParaRPr/>
          </a:p>
        </p:txBody>
      </p:sp>
      <p:sp>
        <p:nvSpPr>
          <p:cNvPr id="218" name="Google Shape;218;p32"/>
          <p:cNvSpPr txBox="1">
            <a:spLocks noGrp="1"/>
          </p:cNvSpPr>
          <p:nvPr>
            <p:ph type="body" idx="1"/>
          </p:nvPr>
        </p:nvSpPr>
        <p:spPr>
          <a:xfrm>
            <a:off x="311700" y="1264350"/>
            <a:ext cx="8520600" cy="47934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Khó có thể khẳng định 1 chương trình lớn có làm việc chuẩn hay không</a:t>
            </a:r>
            <a:endParaRPr sz="2400" dirty="0">
              <a:solidFill>
                <a:schemeClr val="dk1"/>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Khi xây dựng 1 chương trình lớn, 1 lập trình viên chuyên nghiệp sẽ dành thời gian cho việc viết test code  không ít hơn thời gian dành cho viết bản thân chương trình</a:t>
            </a:r>
            <a:endParaRPr sz="2400" dirty="0">
              <a:solidFill>
                <a:schemeClr val="dk1"/>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Lập trình viên chuyên nghiệp là người có khả năng, kiến thức rộng về các kỹ thuật và chiến lược testing</a:t>
            </a:r>
            <a:endParaRPr dirty="0">
              <a:latin typeface="Times New Roman"/>
              <a:ea typeface="Times New Roman"/>
              <a:cs typeface="Times New Roman"/>
              <a:sym typeface="Times New Roman"/>
            </a:endParaRPr>
          </a:p>
        </p:txBody>
      </p:sp>
      <p:sp>
        <p:nvSpPr>
          <p:cNvPr id="219" name="Google Shape;219;p32"/>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19</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19</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a:t>Tổng quan</a:t>
            </a:r>
            <a:endParaRPr dirty="0"/>
          </a:p>
        </p:txBody>
      </p:sp>
      <p:sp>
        <p:nvSpPr>
          <p:cNvPr id="99" name="Google Shape;99;p15"/>
          <p:cNvSpPr txBox="1">
            <a:spLocks noGrp="1"/>
          </p:cNvSpPr>
          <p:nvPr>
            <p:ph type="body" idx="1"/>
          </p:nvPr>
        </p:nvSpPr>
        <p:spPr>
          <a:xfrm>
            <a:off x="311700" y="2048848"/>
            <a:ext cx="8520600" cy="3977400"/>
          </a:xfrm>
          <a:prstGeom prst="rect">
            <a:avLst/>
          </a:prstGeom>
        </p:spPr>
        <p:txBody>
          <a:bodyPr spcFirstLastPara="1" wrap="square" lIns="91425" tIns="45700" rIns="91425" bIns="45700" anchor="t" anchorCtr="0">
            <a:noAutofit/>
          </a:bodyPr>
          <a:lstStyle/>
          <a:p>
            <a:pPr marL="0" lvl="0" indent="0" algn="l" rtl="0">
              <a:lnSpc>
                <a:spcPct val="150000"/>
              </a:lnSpc>
              <a:spcBef>
                <a:spcPts val="1000"/>
              </a:spcBef>
              <a:spcAft>
                <a:spcPts val="0"/>
              </a:spcAft>
              <a:buNone/>
            </a:pPr>
            <a:r>
              <a:rPr lang="zh-CN" sz="2400">
                <a:solidFill>
                  <a:srgbClr val="000000"/>
                </a:solidFill>
                <a:latin typeface="Times New Roman"/>
                <a:ea typeface="Times New Roman"/>
                <a:cs typeface="Times New Roman"/>
                <a:sym typeface="Times New Roman"/>
              </a:rPr>
              <a:t>Mục đích:</a:t>
            </a:r>
            <a:endParaRPr sz="2400">
              <a:solidFill>
                <a:srgbClr val="000000"/>
              </a:solidFill>
              <a:latin typeface="Times New Roman"/>
              <a:ea typeface="Times New Roman"/>
              <a:cs typeface="Times New Roman"/>
              <a:sym typeface="Times New Roman"/>
            </a:endParaRPr>
          </a:p>
          <a:p>
            <a:pPr marL="0" lvl="0" indent="0" algn="l" rtl="0">
              <a:lnSpc>
                <a:spcPct val="150000"/>
              </a:lnSpc>
              <a:spcBef>
                <a:spcPts val="1000"/>
              </a:spcBef>
              <a:spcAft>
                <a:spcPts val="0"/>
              </a:spcAft>
              <a:buNone/>
            </a:pPr>
            <a:r>
              <a:rPr lang="zh-CN" sz="2400">
                <a:solidFill>
                  <a:srgbClr val="000000"/>
                </a:solidFill>
                <a:latin typeface="Times New Roman"/>
                <a:ea typeface="Times New Roman"/>
                <a:cs typeface="Times New Roman"/>
                <a:sym typeface="Times New Roman"/>
              </a:rPr>
              <a:t>	Giới thiệu về các cách tiếp cận khác nhau của việc gỡ lỗi và kiểm thử</a:t>
            </a:r>
            <a:endParaRPr sz="2400">
              <a:solidFill>
                <a:srgbClr val="000000"/>
              </a:solidFill>
              <a:latin typeface="Times New Roman"/>
              <a:ea typeface="Times New Roman"/>
              <a:cs typeface="Times New Roman"/>
              <a:sym typeface="Times New Roman"/>
            </a:endParaRPr>
          </a:p>
          <a:p>
            <a:pPr marL="0" lvl="0" indent="0" algn="l" rtl="0">
              <a:lnSpc>
                <a:spcPct val="150000"/>
              </a:lnSpc>
              <a:spcBef>
                <a:spcPts val="1000"/>
              </a:spcBef>
              <a:spcAft>
                <a:spcPts val="0"/>
              </a:spcAft>
              <a:buNone/>
            </a:pPr>
            <a:r>
              <a:rPr lang="zh-CN" sz="2400">
                <a:solidFill>
                  <a:srgbClr val="000000"/>
                </a:solidFill>
                <a:latin typeface="Times New Roman"/>
                <a:ea typeface="Times New Roman"/>
                <a:cs typeface="Times New Roman"/>
                <a:sym typeface="Times New Roman"/>
              </a:rPr>
              <a:t>Mục tiêu:</a:t>
            </a:r>
            <a:endParaRPr sz="2400">
              <a:solidFill>
                <a:srgbClr val="000000"/>
              </a:solidFill>
              <a:latin typeface="Times New Roman"/>
              <a:ea typeface="Times New Roman"/>
              <a:cs typeface="Times New Roman"/>
              <a:sym typeface="Times New Roman"/>
            </a:endParaRPr>
          </a:p>
          <a:p>
            <a:pPr marL="0" lvl="0" indent="457200" algn="l" rtl="0">
              <a:lnSpc>
                <a:spcPct val="150000"/>
              </a:lnSpc>
              <a:spcBef>
                <a:spcPts val="1000"/>
              </a:spcBef>
              <a:spcAft>
                <a:spcPts val="0"/>
              </a:spcAft>
              <a:buNone/>
            </a:pPr>
            <a:r>
              <a:rPr lang="zh-CN" sz="2400">
                <a:solidFill>
                  <a:srgbClr val="000000"/>
                </a:solidFill>
                <a:latin typeface="Times New Roman"/>
                <a:ea typeface="Times New Roman"/>
                <a:cs typeface="Times New Roman"/>
                <a:sym typeface="Times New Roman"/>
              </a:rPr>
              <a:t>Nắm vững các kĩ thuật của việc gỡ lỗi và các phương pháp kiểm thử cũng như độ bao phủ của kiểm thử</a:t>
            </a:r>
            <a:endParaRPr sz="2400">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endParaRPr sz="2200">
              <a:solidFill>
                <a:srgbClr val="000000"/>
              </a:solidFill>
              <a:latin typeface="Times New Roman"/>
              <a:ea typeface="Times New Roman"/>
              <a:cs typeface="Times New Roman"/>
              <a:sym typeface="Times New Roman"/>
            </a:endParaRPr>
          </a:p>
        </p:txBody>
      </p:sp>
      <p:sp>
        <p:nvSpPr>
          <p:cNvPr id="100" name="Google Shape;100;p15"/>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260225" y="22503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2.1. Khái niệm</a:t>
            </a:r>
            <a:endParaRPr/>
          </a:p>
        </p:txBody>
      </p:sp>
      <p:sp>
        <p:nvSpPr>
          <p:cNvPr id="225" name="Google Shape;225;p33"/>
          <p:cNvSpPr txBox="1">
            <a:spLocks noGrp="1"/>
          </p:cNvSpPr>
          <p:nvPr>
            <p:ph type="body" idx="1"/>
          </p:nvPr>
        </p:nvSpPr>
        <p:spPr>
          <a:xfrm>
            <a:off x="311700" y="1386025"/>
            <a:ext cx="8520600" cy="47874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Beizer: Việc thực hiện test là để </a:t>
            </a:r>
            <a:r>
              <a:rPr lang="zh-CN" sz="2400" b="1" dirty="0">
                <a:solidFill>
                  <a:srgbClr val="E42426"/>
                </a:solidFill>
                <a:latin typeface="Times New Roman"/>
                <a:ea typeface="Times New Roman"/>
                <a:cs typeface="Times New Roman"/>
                <a:sym typeface="Times New Roman"/>
              </a:rPr>
              <a:t>chứng minh tính đúng đắn giữa 1 phần tử và các đặc tả của nó.</a:t>
            </a:r>
            <a:endParaRPr sz="2400" b="1" dirty="0">
              <a:solidFill>
                <a:srgbClr val="E42426"/>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Myers: Là quá trình thực hiện 1 chương trình </a:t>
            </a:r>
            <a:r>
              <a:rPr lang="zh-CN" sz="2400" b="1" dirty="0">
                <a:solidFill>
                  <a:srgbClr val="E42426"/>
                </a:solidFill>
                <a:latin typeface="Times New Roman"/>
                <a:ea typeface="Times New Roman"/>
                <a:cs typeface="Times New Roman"/>
                <a:sym typeface="Times New Roman"/>
              </a:rPr>
              <a:t>với mục đích tìm ra lỗi.</a:t>
            </a:r>
            <a:endParaRPr sz="2400" b="1" dirty="0">
              <a:solidFill>
                <a:srgbClr val="E42426"/>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IEEE: Là quá </a:t>
            </a:r>
            <a:r>
              <a:rPr lang="zh-CN" sz="2400" b="1" dirty="0">
                <a:solidFill>
                  <a:srgbClr val="E42426"/>
                </a:solidFill>
                <a:latin typeface="Times New Roman"/>
                <a:ea typeface="Times New Roman"/>
                <a:cs typeface="Times New Roman"/>
                <a:sym typeface="Times New Roman"/>
              </a:rPr>
              <a:t>trình kiểm tra hay đánh giá 1 hệ thống hay 1 thành phần hệ thống </a:t>
            </a:r>
            <a:r>
              <a:rPr lang="zh-CN" sz="2400" dirty="0">
                <a:solidFill>
                  <a:schemeClr val="dk1"/>
                </a:solidFill>
                <a:latin typeface="Times New Roman"/>
                <a:ea typeface="Times New Roman"/>
                <a:cs typeface="Times New Roman"/>
                <a:sym typeface="Times New Roman"/>
              </a:rPr>
              <a:t>một cách thủ công hay tự động để kiểm chứng rằng nó </a:t>
            </a:r>
            <a:r>
              <a:rPr lang="zh-CN" sz="2400" b="1" dirty="0">
                <a:solidFill>
                  <a:srgbClr val="E42426"/>
                </a:solidFill>
                <a:latin typeface="Times New Roman"/>
                <a:ea typeface="Times New Roman"/>
                <a:cs typeface="Times New Roman"/>
                <a:sym typeface="Times New Roman"/>
              </a:rPr>
              <a:t>thỏa mãn những yêu cầu đặc thù </a:t>
            </a:r>
            <a:r>
              <a:rPr lang="zh-CN" sz="2400" dirty="0">
                <a:solidFill>
                  <a:schemeClr val="dk1"/>
                </a:solidFill>
                <a:latin typeface="Times New Roman"/>
                <a:ea typeface="Times New Roman"/>
                <a:cs typeface="Times New Roman"/>
                <a:sym typeface="Times New Roman"/>
              </a:rPr>
              <a:t>hoặc để </a:t>
            </a:r>
            <a:r>
              <a:rPr lang="zh-CN" sz="2400" b="1" dirty="0">
                <a:solidFill>
                  <a:srgbClr val="E42426"/>
                </a:solidFill>
                <a:latin typeface="Times New Roman"/>
                <a:ea typeface="Times New Roman"/>
                <a:cs typeface="Times New Roman"/>
                <a:sym typeface="Times New Roman"/>
              </a:rPr>
              <a:t>xác định sự khác biệt giữa kết quả mong đợi và kết quả thực tế</a:t>
            </a:r>
            <a:endParaRPr sz="2400" b="1" dirty="0">
              <a:solidFill>
                <a:srgbClr val="E42426"/>
              </a:solidFill>
              <a:latin typeface="Times New Roman"/>
              <a:ea typeface="Times New Roman"/>
              <a:cs typeface="Times New Roman"/>
              <a:sym typeface="Times New Roman"/>
            </a:endParaRPr>
          </a:p>
          <a:p>
            <a:pPr marL="457200" lvl="0" indent="-406400" algn="l" rtl="0">
              <a:lnSpc>
                <a:spcPct val="150000"/>
              </a:lnSpc>
              <a:spcBef>
                <a:spcPts val="0"/>
              </a:spcBef>
              <a:spcAft>
                <a:spcPts val="0"/>
              </a:spcAft>
              <a:buClrTx/>
              <a:buSzPts val="2800"/>
              <a:buFont typeface="Times New Roman"/>
              <a:buChar char="●"/>
            </a:pPr>
            <a:endParaRPr dirty="0">
              <a:latin typeface="Times New Roman"/>
              <a:ea typeface="Times New Roman"/>
              <a:cs typeface="Times New Roman"/>
              <a:sym typeface="Times New Roman"/>
            </a:endParaRPr>
          </a:p>
        </p:txBody>
      </p:sp>
      <p:sp>
        <p:nvSpPr>
          <p:cNvPr id="226" name="Google Shape;226;p33"/>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20</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20</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311700" y="27648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2.2. Phương pháp kiểm thử</a:t>
            </a:r>
            <a:endParaRPr/>
          </a:p>
        </p:txBody>
      </p:sp>
      <p:sp>
        <p:nvSpPr>
          <p:cNvPr id="232" name="Google Shape;232;p34"/>
          <p:cNvSpPr txBox="1">
            <a:spLocks noGrp="1"/>
          </p:cNvSpPr>
          <p:nvPr>
            <p:ph type="body" idx="1"/>
          </p:nvPr>
        </p:nvSpPr>
        <p:spPr>
          <a:xfrm>
            <a:off x="311700" y="1145150"/>
            <a:ext cx="8520600" cy="47454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Tx/>
              <a:buSzPts val="2400"/>
              <a:buFont typeface="Times New Roman"/>
              <a:buChar char="●"/>
            </a:pPr>
            <a:r>
              <a:rPr lang="zh-CN" sz="2400" b="1" dirty="0">
                <a:solidFill>
                  <a:schemeClr val="dk1"/>
                </a:solidFill>
                <a:latin typeface="Times New Roman"/>
                <a:ea typeface="Times New Roman"/>
                <a:cs typeface="Times New Roman"/>
                <a:sym typeface="Times New Roman"/>
              </a:rPr>
              <a:t>Black-Box</a:t>
            </a:r>
            <a:r>
              <a:rPr lang="zh-CN" sz="2400" dirty="0">
                <a:solidFill>
                  <a:schemeClr val="dk1"/>
                </a:solidFill>
                <a:latin typeface="Times New Roman"/>
                <a:ea typeface="Times New Roman"/>
                <a:cs typeface="Times New Roman"/>
                <a:sym typeface="Times New Roman"/>
              </a:rPr>
              <a:t>: Testing chỉ dựa trên việc phân tích các yêu cầu - requirements (unit/component specification, user documentation, v.v.). Còn được gọi là functional testing.</a:t>
            </a:r>
            <a:endParaRPr sz="2400" dirty="0">
              <a:solidFill>
                <a:schemeClr val="dk1"/>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Tx/>
              <a:buSzPts val="2400"/>
              <a:buFont typeface="Times New Roman"/>
              <a:buChar char="●"/>
            </a:pPr>
            <a:r>
              <a:rPr lang="zh-CN" sz="2400" b="1" dirty="0">
                <a:solidFill>
                  <a:schemeClr val="dk1"/>
                </a:solidFill>
                <a:latin typeface="Times New Roman"/>
                <a:ea typeface="Times New Roman"/>
                <a:cs typeface="Times New Roman"/>
                <a:sym typeface="Times New Roman"/>
              </a:rPr>
              <a:t>White-Box</a:t>
            </a:r>
            <a:r>
              <a:rPr lang="zh-CN" sz="2400" dirty="0">
                <a:solidFill>
                  <a:schemeClr val="dk1"/>
                </a:solidFill>
                <a:latin typeface="Times New Roman"/>
                <a:ea typeface="Times New Roman"/>
                <a:cs typeface="Times New Roman"/>
                <a:sym typeface="Times New Roman"/>
              </a:rPr>
              <a:t>: Testing dựa trên việc phân tích các logic bên trong - internal logic (design, code, v.v.). (Nhưng kết quả mong đợi vẫn đến từ requirements.) Còn đư</a:t>
            </a:r>
            <a:r>
              <a:rPr lang="zh-CN" sz="2400" dirty="0">
                <a:latin typeface="Times New Roman"/>
                <a:ea typeface="Times New Roman"/>
                <a:cs typeface="Times New Roman"/>
                <a:sym typeface="Times New Roman"/>
              </a:rPr>
              <a:t>ợ</a:t>
            </a:r>
            <a:r>
              <a:rPr lang="zh-CN" sz="2400" dirty="0">
                <a:solidFill>
                  <a:schemeClr val="dk1"/>
                </a:solidFill>
                <a:latin typeface="Times New Roman"/>
                <a:ea typeface="Times New Roman"/>
                <a:cs typeface="Times New Roman"/>
                <a:sym typeface="Times New Roman"/>
              </a:rPr>
              <a:t>c gọi là structural testing.</a:t>
            </a:r>
            <a:endParaRPr sz="2400" dirty="0">
              <a:latin typeface="Times New Roman"/>
              <a:ea typeface="Times New Roman"/>
              <a:cs typeface="Times New Roman"/>
              <a:sym typeface="Times New Roman"/>
            </a:endParaRPr>
          </a:p>
        </p:txBody>
      </p:sp>
      <p:sp>
        <p:nvSpPr>
          <p:cNvPr id="233" name="Google Shape;233;p34"/>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21</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21</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5"/>
          <p:cNvSpPr txBox="1">
            <a:spLocks noGrp="1"/>
          </p:cNvSpPr>
          <p:nvPr>
            <p:ph type="title"/>
          </p:nvPr>
        </p:nvSpPr>
        <p:spPr>
          <a:xfrm>
            <a:off x="311700" y="19928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Kiểm thử hộp đen</a:t>
            </a:r>
            <a:endParaRPr/>
          </a:p>
        </p:txBody>
      </p:sp>
      <p:sp>
        <p:nvSpPr>
          <p:cNvPr id="239" name="Google Shape;239;p35"/>
          <p:cNvSpPr txBox="1">
            <a:spLocks noGrp="1"/>
          </p:cNvSpPr>
          <p:nvPr>
            <p:ph type="body" idx="1"/>
          </p:nvPr>
        </p:nvSpPr>
        <p:spPr>
          <a:xfrm>
            <a:off x="311700" y="990750"/>
            <a:ext cx="8520600" cy="5324400"/>
          </a:xfrm>
          <a:prstGeom prst="rect">
            <a:avLst/>
          </a:prstGeom>
        </p:spPr>
        <p:txBody>
          <a:bodyPr spcFirstLastPara="1" wrap="square" lIns="91425" tIns="45700" rIns="91425" bIns="45700" anchor="t" anchorCtr="0">
            <a:noAutofit/>
          </a:bodyPr>
          <a:lstStyle/>
          <a:p>
            <a:pPr marL="457200" lvl="0" indent="-381000" algn="just" rtl="0">
              <a:lnSpc>
                <a:spcPct val="150000"/>
              </a:lnSpc>
              <a:spcBef>
                <a:spcPts val="100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Black-box testing sử dụng mô tả bên ngoài của phần mềm để kiểm </a:t>
            </a:r>
            <a:r>
              <a:rPr lang="zh-CN" sz="2400" dirty="0" smtClean="0">
                <a:solidFill>
                  <a:schemeClr val="dk1"/>
                </a:solidFill>
                <a:latin typeface="Times New Roman"/>
                <a:ea typeface="Times New Roman"/>
                <a:cs typeface="Times New Roman"/>
                <a:sym typeface="Times New Roman"/>
              </a:rPr>
              <a:t>thử,</a:t>
            </a:r>
            <a:r>
              <a:rPr lang="en-US" altLang="zh-CN" sz="2400" dirty="0" smtClean="0">
                <a:solidFill>
                  <a:schemeClr val="dk1"/>
                </a:solidFill>
                <a:latin typeface="Times New Roman"/>
                <a:ea typeface="Times New Roman"/>
                <a:cs typeface="Times New Roman"/>
                <a:sym typeface="Times New Roman"/>
              </a:rPr>
              <a:t> </a:t>
            </a:r>
            <a:r>
              <a:rPr lang="zh-CN" sz="2400" dirty="0" smtClean="0">
                <a:solidFill>
                  <a:schemeClr val="dk1"/>
                </a:solidFill>
                <a:latin typeface="Times New Roman"/>
                <a:ea typeface="Times New Roman"/>
                <a:cs typeface="Times New Roman"/>
                <a:sym typeface="Times New Roman"/>
              </a:rPr>
              <a:t>bao </a:t>
            </a:r>
            <a:r>
              <a:rPr lang="zh-CN" sz="2400" dirty="0">
                <a:solidFill>
                  <a:schemeClr val="dk1"/>
                </a:solidFill>
                <a:latin typeface="Times New Roman"/>
                <a:ea typeface="Times New Roman"/>
                <a:cs typeface="Times New Roman"/>
                <a:sym typeface="Times New Roman"/>
              </a:rPr>
              <a:t>gồm các đặc tả (specifications), yêu cầu (requirements) và thiết kế (design). </a:t>
            </a:r>
            <a:endParaRPr sz="2400" dirty="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Không có sự hiểu biết cấu trúc bên trong của phần mềm</a:t>
            </a:r>
            <a:endParaRPr sz="2400" dirty="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Các dạng đầu vào có dạng hàm hoặc không, hợp lệ và không không hợp lệ và biết trước đầu hợp lệ và không </a:t>
            </a:r>
            <a:r>
              <a:rPr lang="zh-CN" sz="2400" dirty="0" smtClean="0">
                <a:solidFill>
                  <a:schemeClr val="dk1"/>
                </a:solidFill>
                <a:latin typeface="Times New Roman"/>
                <a:ea typeface="Times New Roman"/>
                <a:cs typeface="Times New Roman"/>
                <a:sym typeface="Times New Roman"/>
              </a:rPr>
              <a:t>biết </a:t>
            </a:r>
            <a:r>
              <a:rPr lang="zh-CN" sz="2400" dirty="0">
                <a:solidFill>
                  <a:schemeClr val="dk1"/>
                </a:solidFill>
                <a:latin typeface="Times New Roman"/>
                <a:ea typeface="Times New Roman"/>
                <a:cs typeface="Times New Roman"/>
                <a:sym typeface="Times New Roman"/>
              </a:rPr>
              <a:t>trước đầu ra</a:t>
            </a:r>
            <a:endParaRPr sz="2400" dirty="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Được sử dụng để kiểm thử phần mềm tại mức: mô đun, tích hợp, hàm, hệ thống và chấp nhận.</a:t>
            </a:r>
            <a:endParaRPr sz="2400" dirty="0">
              <a:solidFill>
                <a:schemeClr val="dk1"/>
              </a:solidFill>
              <a:latin typeface="Times New Roman"/>
              <a:ea typeface="Times New Roman"/>
              <a:cs typeface="Times New Roman"/>
              <a:sym typeface="Times New Roman"/>
            </a:endParaRPr>
          </a:p>
          <a:p>
            <a:pPr marL="457200" lvl="0" indent="-381000" algn="just" rtl="0">
              <a:lnSpc>
                <a:spcPct val="150000"/>
              </a:lnSpc>
              <a:spcBef>
                <a:spcPts val="0"/>
              </a:spcBef>
              <a:spcAft>
                <a:spcPts val="0"/>
              </a:spcAft>
              <a:buClrTx/>
              <a:buSzPts val="2400"/>
              <a:buFont typeface="Times New Roman"/>
              <a:buChar char="●"/>
            </a:pPr>
            <a:endParaRPr sz="2400" dirty="0">
              <a:latin typeface="Times New Roman"/>
              <a:ea typeface="Times New Roman"/>
              <a:cs typeface="Times New Roman"/>
              <a:sym typeface="Times New Roman"/>
            </a:endParaRPr>
          </a:p>
        </p:txBody>
      </p:sp>
      <p:sp>
        <p:nvSpPr>
          <p:cNvPr id="240" name="Google Shape;240;p35"/>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22</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22</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Kiểm thử hộp đen (2)</a:t>
            </a:r>
            <a:endParaRPr/>
          </a:p>
        </p:txBody>
      </p:sp>
      <p:sp>
        <p:nvSpPr>
          <p:cNvPr id="246" name="Google Shape;246;p36"/>
          <p:cNvSpPr txBox="1">
            <a:spLocks noGrp="1"/>
          </p:cNvSpPr>
          <p:nvPr>
            <p:ph type="body" idx="1"/>
          </p:nvPr>
        </p:nvSpPr>
        <p:spPr>
          <a:xfrm>
            <a:off x="311700" y="2048844"/>
            <a:ext cx="8520600" cy="60735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SzPts val="2400"/>
              <a:buFont typeface="Times New Roman"/>
              <a:buChar char="●"/>
            </a:pPr>
            <a:r>
              <a:rPr lang="zh-CN" sz="2400">
                <a:solidFill>
                  <a:schemeClr val="dk1"/>
                </a:solidFill>
                <a:latin typeface="Times New Roman"/>
                <a:ea typeface="Times New Roman"/>
                <a:cs typeface="Times New Roman"/>
                <a:sym typeface="Times New Roman"/>
              </a:rPr>
              <a:t>Ưu điểm của kiểm thử hộp đen là khả năng đơn giản hoá kiểm thử tại các mức độ được đánh giá là khó kiểm thử</a:t>
            </a:r>
            <a:endParaRPr sz="2400">
              <a:solidFill>
                <a:schemeClr val="dk1"/>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SzPts val="2400"/>
              <a:buFont typeface="Times New Roman"/>
              <a:buChar char="●"/>
            </a:pPr>
            <a:r>
              <a:rPr lang="zh-CN" sz="2400">
                <a:solidFill>
                  <a:schemeClr val="dk1"/>
                </a:solidFill>
                <a:latin typeface="Times New Roman"/>
                <a:ea typeface="Times New Roman"/>
                <a:cs typeface="Times New Roman"/>
                <a:sym typeface="Times New Roman"/>
              </a:rPr>
              <a:t>Nhược điểm là khó đánh giá còn bộ giá trị nào chưa được kiểm thử hay không</a:t>
            </a:r>
            <a:endParaRPr>
              <a:latin typeface="Times New Roman"/>
              <a:ea typeface="Times New Roman"/>
              <a:cs typeface="Times New Roman"/>
              <a:sym typeface="Times New Roman"/>
            </a:endParaRPr>
          </a:p>
        </p:txBody>
      </p:sp>
      <p:sp>
        <p:nvSpPr>
          <p:cNvPr id="247" name="Google Shape;247;p36"/>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23</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7"/>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Kiểm thử hộp trắng</a:t>
            </a:r>
            <a:endParaRPr/>
          </a:p>
        </p:txBody>
      </p:sp>
      <p:sp>
        <p:nvSpPr>
          <p:cNvPr id="253" name="Google Shape;253;p37"/>
          <p:cNvSpPr txBox="1">
            <a:spLocks noGrp="1"/>
          </p:cNvSpPr>
          <p:nvPr>
            <p:ph type="body" idx="1"/>
          </p:nvPr>
        </p:nvSpPr>
        <p:spPr>
          <a:xfrm>
            <a:off x="311700" y="2048848"/>
            <a:ext cx="8520600" cy="40989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Còn được gọi là clear box testing, glass box testing, transparent box testing, </a:t>
            </a:r>
            <a:r>
              <a:rPr lang="zh-CN" sz="2400" dirty="0">
                <a:latin typeface="Times New Roman"/>
                <a:ea typeface="Times New Roman"/>
                <a:cs typeface="Times New Roman"/>
                <a:sym typeface="Times New Roman"/>
              </a:rPr>
              <a:t>hoặc</a:t>
            </a:r>
            <a:r>
              <a:rPr lang="zh-CN" sz="2400" dirty="0">
                <a:solidFill>
                  <a:schemeClr val="dk1"/>
                </a:solidFill>
                <a:latin typeface="Times New Roman"/>
                <a:ea typeface="Times New Roman"/>
                <a:cs typeface="Times New Roman"/>
                <a:sym typeface="Times New Roman"/>
              </a:rPr>
              <a:t> structural </a:t>
            </a:r>
            <a:r>
              <a:rPr lang="zh-CN" sz="2400" dirty="0" smtClean="0">
                <a:solidFill>
                  <a:schemeClr val="dk1"/>
                </a:solidFill>
                <a:latin typeface="Times New Roman"/>
                <a:ea typeface="Times New Roman"/>
                <a:cs typeface="Times New Roman"/>
                <a:sym typeface="Times New Roman"/>
              </a:rPr>
              <a:t>testing</a:t>
            </a:r>
            <a:r>
              <a:rPr lang="zh-CN" sz="2400" dirty="0">
                <a:solidFill>
                  <a:schemeClr val="dk1"/>
                </a:solidFill>
                <a:latin typeface="Times New Roman"/>
                <a:ea typeface="Times New Roman"/>
                <a:cs typeface="Times New Roman"/>
                <a:sym typeface="Times New Roman"/>
              </a:rPr>
              <a:t>, thường thiết kế các trường hợp kiểm thử dựa vào cấu trúc bên trong của phần mềm.</a:t>
            </a:r>
            <a:endParaRPr sz="2400" dirty="0">
              <a:solidFill>
                <a:schemeClr val="dk1"/>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WBT đòi hỏi kĩ thuật lập trình am hiểu cấu trúc bên trong của phần mềm (các đường, luồng dữ liệu, chức năng, kết quả)</a:t>
            </a:r>
            <a:endParaRPr sz="2400" dirty="0">
              <a:solidFill>
                <a:schemeClr val="dk1"/>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Tx/>
              <a:buSzPts val="2400"/>
              <a:buFont typeface="Times New Roman"/>
              <a:buChar char="●"/>
            </a:pPr>
            <a:r>
              <a:rPr lang="zh-CN" sz="2400" dirty="0">
                <a:solidFill>
                  <a:schemeClr val="dk1"/>
                </a:solidFill>
                <a:latin typeface="Times New Roman"/>
                <a:ea typeface="Times New Roman"/>
                <a:cs typeface="Times New Roman"/>
                <a:sym typeface="Times New Roman"/>
              </a:rPr>
              <a:t>Phương thức: Chọn các đầu vào và xem các đầu ra</a:t>
            </a:r>
            <a:endParaRPr sz="2400" dirty="0">
              <a:latin typeface="Times New Roman"/>
              <a:ea typeface="Times New Roman"/>
              <a:cs typeface="Times New Roman"/>
              <a:sym typeface="Times New Roman"/>
            </a:endParaRPr>
          </a:p>
        </p:txBody>
      </p:sp>
      <p:sp>
        <p:nvSpPr>
          <p:cNvPr id="254" name="Google Shape;254;p37"/>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24</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a:t>Kiểm thử hộp trắng (2)</a:t>
            </a:r>
            <a:endParaRPr dirty="0"/>
          </a:p>
        </p:txBody>
      </p:sp>
      <p:sp>
        <p:nvSpPr>
          <p:cNvPr id="260" name="Google Shape;260;p38"/>
          <p:cNvSpPr txBox="1">
            <a:spLocks noGrp="1"/>
          </p:cNvSpPr>
          <p:nvPr>
            <p:ph type="body" idx="1"/>
          </p:nvPr>
        </p:nvSpPr>
        <p:spPr>
          <a:xfrm>
            <a:off x="311700" y="1556792"/>
            <a:ext cx="8520600" cy="6565552"/>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
                <a:schemeClr val="dk1"/>
              </a:buClr>
              <a:buSzPts val="2400"/>
              <a:buFont typeface="Times New Roman"/>
              <a:buChar char="●"/>
            </a:pPr>
            <a:r>
              <a:rPr lang="zh-CN" sz="2400" b="1" i="1" dirty="0">
                <a:solidFill>
                  <a:schemeClr val="dk1"/>
                </a:solidFill>
                <a:latin typeface="Times New Roman"/>
                <a:ea typeface="Times New Roman"/>
                <a:cs typeface="Times New Roman"/>
                <a:sym typeface="Times New Roman"/>
              </a:rPr>
              <a:t>Đặc điểm</a:t>
            </a:r>
            <a:endParaRPr sz="2400" b="1" i="1" dirty="0">
              <a:solidFill>
                <a:schemeClr val="dk1"/>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SzPts val="2400"/>
              <a:buFont typeface="Times New Roman"/>
              <a:buChar char="○"/>
            </a:pPr>
            <a:r>
              <a:rPr lang="zh-CN" sz="2400" dirty="0">
                <a:solidFill>
                  <a:schemeClr val="dk1"/>
                </a:solidFill>
                <a:latin typeface="Times New Roman"/>
                <a:ea typeface="Times New Roman"/>
                <a:cs typeface="Times New Roman"/>
                <a:sym typeface="Times New Roman"/>
              </a:rPr>
              <a:t>Phụ thuộc vào các cài đặt hiện tại của hệ thống và của phần mềm, nếu có sự thay đổi thì các bài test cũng cần thay đổi theo.</a:t>
            </a:r>
            <a:endParaRPr sz="2400" dirty="0">
              <a:solidFill>
                <a:schemeClr val="dk1"/>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SzPts val="2400"/>
              <a:buFont typeface="Times New Roman"/>
              <a:buChar char="○"/>
            </a:pPr>
            <a:r>
              <a:rPr lang="zh-CN" sz="2400" dirty="0">
                <a:solidFill>
                  <a:schemeClr val="dk1"/>
                </a:solidFill>
                <a:latin typeface="Times New Roman"/>
                <a:ea typeface="Times New Roman"/>
                <a:cs typeface="Times New Roman"/>
                <a:sym typeface="Times New Roman"/>
              </a:rPr>
              <a:t>Được ứng dụng trong các kiểm tra ở cấp độ mô đun (điển hình), tích hợp (có khả năng) và hệ thống của quá trình test phần mềm.</a:t>
            </a:r>
            <a:endParaRPr sz="2400" dirty="0">
              <a:latin typeface="Times New Roman"/>
              <a:ea typeface="Times New Roman"/>
              <a:cs typeface="Times New Roman"/>
              <a:sym typeface="Times New Roman"/>
            </a:endParaRPr>
          </a:p>
        </p:txBody>
      </p:sp>
      <p:sp>
        <p:nvSpPr>
          <p:cNvPr id="261" name="Google Shape;261;p38"/>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25</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25</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9"/>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Kiểm thử hộp xám</a:t>
            </a:r>
            <a:endParaRPr/>
          </a:p>
        </p:txBody>
      </p:sp>
      <p:sp>
        <p:nvSpPr>
          <p:cNvPr id="267" name="Google Shape;267;p39"/>
          <p:cNvSpPr txBox="1">
            <a:spLocks noGrp="1"/>
          </p:cNvSpPr>
          <p:nvPr>
            <p:ph type="body" idx="1"/>
          </p:nvPr>
        </p:nvSpPr>
        <p:spPr>
          <a:xfrm>
            <a:off x="311700" y="1556792"/>
            <a:ext cx="8520600" cy="6565552"/>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Tx/>
              <a:buSzPts val="2400"/>
              <a:buFont typeface="Times New Roman"/>
              <a:buChar char="●"/>
            </a:pPr>
            <a:r>
              <a:rPr lang="zh-CN" sz="2400" dirty="0">
                <a:solidFill>
                  <a:schemeClr val="tx1"/>
                </a:solidFill>
                <a:latin typeface="Times New Roman"/>
                <a:ea typeface="Times New Roman"/>
                <a:cs typeface="Times New Roman"/>
                <a:sym typeface="Times New Roman"/>
              </a:rPr>
              <a:t>Là sự kết hợp của kiểm thử hộp đen và kiểm thử hộp trắng khi mà người kiểm thử biết được một phần cấu trúc bên trong của phần mềm</a:t>
            </a:r>
            <a:endParaRPr sz="2400" dirty="0">
              <a:solidFill>
                <a:schemeClr val="tx1"/>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chemeClr val="dk1"/>
              </a:buClr>
              <a:buSzPts val="2400"/>
              <a:buFont typeface="Times New Roman"/>
              <a:buChar char="●"/>
            </a:pPr>
            <a:r>
              <a:rPr lang="zh-CN" sz="2400" dirty="0">
                <a:solidFill>
                  <a:schemeClr val="dk1"/>
                </a:solidFill>
                <a:latin typeface="Times New Roman"/>
                <a:ea typeface="Times New Roman"/>
                <a:cs typeface="Times New Roman"/>
                <a:sym typeface="Times New Roman"/>
              </a:rPr>
              <a:t>Khác với kiểm thử hộp đen</a:t>
            </a:r>
            <a:endParaRPr sz="2400" dirty="0">
              <a:solidFill>
                <a:schemeClr val="dk1"/>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SzPts val="2400"/>
              <a:buFont typeface="Times New Roman"/>
              <a:buChar char="○"/>
            </a:pPr>
            <a:r>
              <a:rPr lang="zh-CN" sz="2400" dirty="0">
                <a:solidFill>
                  <a:schemeClr val="dk1"/>
                </a:solidFill>
                <a:latin typeface="Times New Roman"/>
                <a:ea typeface="Times New Roman"/>
                <a:cs typeface="Times New Roman"/>
                <a:sym typeface="Times New Roman"/>
              </a:rPr>
              <a:t>Là dạng kiểm thử tốt và có sự kết hợp các kĩ thuật của cả kiểm thử hộp đen và </a:t>
            </a:r>
            <a:r>
              <a:rPr lang="zh-CN" sz="2400" dirty="0" smtClean="0">
                <a:solidFill>
                  <a:schemeClr val="dk1"/>
                </a:solidFill>
                <a:latin typeface="Times New Roman"/>
                <a:ea typeface="Times New Roman"/>
                <a:cs typeface="Times New Roman"/>
                <a:sym typeface="Times New Roman"/>
              </a:rPr>
              <a:t>hộp </a:t>
            </a:r>
            <a:r>
              <a:rPr lang="zh-CN" sz="2400" dirty="0">
                <a:solidFill>
                  <a:schemeClr val="dk1"/>
                </a:solidFill>
                <a:latin typeface="Times New Roman"/>
                <a:ea typeface="Times New Roman"/>
                <a:cs typeface="Times New Roman"/>
                <a:sym typeface="Times New Roman"/>
              </a:rPr>
              <a:t>trắng</a:t>
            </a:r>
            <a:endParaRPr sz="2400" dirty="0">
              <a:latin typeface="Times New Roman"/>
              <a:ea typeface="Times New Roman"/>
              <a:cs typeface="Times New Roman"/>
              <a:sym typeface="Times New Roman"/>
            </a:endParaRPr>
          </a:p>
        </p:txBody>
      </p:sp>
      <p:sp>
        <p:nvSpPr>
          <p:cNvPr id="268" name="Google Shape;268;p39"/>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26</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26</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0"/>
          <p:cNvSpPr txBox="1">
            <a:spLocks noGrp="1"/>
          </p:cNvSpPr>
          <p:nvPr>
            <p:ph type="title"/>
          </p:nvPr>
        </p:nvSpPr>
        <p:spPr>
          <a:xfrm>
            <a:off x="323528" y="3326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a:t>Những ai cần biết đến kiểm thử</a:t>
            </a:r>
            <a:endParaRPr dirty="0"/>
          </a:p>
        </p:txBody>
      </p:sp>
      <p:sp>
        <p:nvSpPr>
          <p:cNvPr id="274" name="Google Shape;274;p40"/>
          <p:cNvSpPr txBox="1">
            <a:spLocks noGrp="1"/>
          </p:cNvSpPr>
          <p:nvPr>
            <p:ph type="body" idx="1"/>
          </p:nvPr>
        </p:nvSpPr>
        <p:spPr>
          <a:xfrm>
            <a:off x="311700" y="1268760"/>
            <a:ext cx="8520600" cy="6853584"/>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Tx/>
              <a:buSzPts val="2400"/>
              <a:buChar char="●"/>
            </a:pPr>
            <a:r>
              <a:rPr lang="zh-CN" sz="2400" dirty="0">
                <a:solidFill>
                  <a:schemeClr val="dk1"/>
                </a:solidFill>
              </a:rPr>
              <a:t>Programmers</a:t>
            </a:r>
            <a:endParaRPr sz="2400" dirty="0">
              <a:solidFill>
                <a:schemeClr val="dk1"/>
              </a:solidFill>
            </a:endParaRPr>
          </a:p>
          <a:p>
            <a:pPr marL="914400" lvl="1" indent="-368300" algn="l" rtl="0">
              <a:lnSpc>
                <a:spcPct val="150000"/>
              </a:lnSpc>
              <a:spcBef>
                <a:spcPts val="0"/>
              </a:spcBef>
              <a:spcAft>
                <a:spcPts val="0"/>
              </a:spcAft>
              <a:buClrTx/>
              <a:buSzPts val="2200"/>
              <a:buChar char="○"/>
            </a:pPr>
            <a:r>
              <a:rPr lang="zh-CN" sz="2200" i="1" dirty="0">
                <a:solidFill>
                  <a:schemeClr val="dk1"/>
                </a:solidFill>
              </a:rPr>
              <a:t>White-box testing</a:t>
            </a:r>
            <a:endParaRPr sz="2200" i="1" dirty="0">
              <a:solidFill>
                <a:schemeClr val="dk1"/>
              </a:solidFill>
            </a:endParaRPr>
          </a:p>
          <a:p>
            <a:pPr marL="1371600" lvl="2" indent="-368300" algn="l" rtl="0">
              <a:lnSpc>
                <a:spcPct val="150000"/>
              </a:lnSpc>
              <a:spcBef>
                <a:spcPts val="0"/>
              </a:spcBef>
              <a:spcAft>
                <a:spcPts val="0"/>
              </a:spcAft>
              <a:buClrTx/>
              <a:buSzPts val="2200"/>
              <a:buChar char="■"/>
            </a:pPr>
            <a:r>
              <a:rPr lang="zh-CN" sz="2200" i="1" dirty="0">
                <a:solidFill>
                  <a:schemeClr val="dk1"/>
                </a:solidFill>
              </a:rPr>
              <a:t>Ưu điểm:  Người triển khai nắm rõ mọi luồng dữ liệu</a:t>
            </a:r>
            <a:endParaRPr sz="2200" i="1" dirty="0">
              <a:solidFill>
                <a:schemeClr val="dk1"/>
              </a:solidFill>
            </a:endParaRPr>
          </a:p>
          <a:p>
            <a:pPr marL="1371600" lvl="2" indent="-368300" algn="l" rtl="0">
              <a:lnSpc>
                <a:spcPct val="150000"/>
              </a:lnSpc>
              <a:spcBef>
                <a:spcPts val="0"/>
              </a:spcBef>
              <a:spcAft>
                <a:spcPts val="0"/>
              </a:spcAft>
              <a:buClrTx/>
              <a:buSzPts val="2200"/>
              <a:buChar char="■"/>
            </a:pPr>
            <a:r>
              <a:rPr lang="zh-CN" sz="2200" i="1" dirty="0">
                <a:solidFill>
                  <a:schemeClr val="dk1"/>
                </a:solidFill>
              </a:rPr>
              <a:t>Nhược:  Bị ảnh hưởng bởi cách thức code đư</a:t>
            </a:r>
            <a:r>
              <a:rPr lang="zh-CN" sz="2200" i="1" dirty="0"/>
              <a:t>ợ</a:t>
            </a:r>
            <a:r>
              <a:rPr lang="zh-CN" sz="2200" i="1" dirty="0">
                <a:solidFill>
                  <a:schemeClr val="dk1"/>
                </a:solidFill>
              </a:rPr>
              <a:t>c thiết k</a:t>
            </a:r>
            <a:r>
              <a:rPr lang="zh-CN" sz="2200" i="1" dirty="0"/>
              <a:t>ế</a:t>
            </a:r>
            <a:r>
              <a:rPr lang="zh-CN" sz="2200" i="1" dirty="0">
                <a:solidFill>
                  <a:schemeClr val="dk1"/>
                </a:solidFill>
              </a:rPr>
              <a:t>/viết</a:t>
            </a:r>
            <a:endParaRPr sz="2200" i="1" dirty="0">
              <a:solidFill>
                <a:schemeClr val="dk1"/>
              </a:solidFill>
            </a:endParaRPr>
          </a:p>
          <a:p>
            <a:pPr marL="914400" lvl="1" indent="-381000" algn="l" rtl="0">
              <a:lnSpc>
                <a:spcPct val="150000"/>
              </a:lnSpc>
              <a:spcBef>
                <a:spcPts val="0"/>
              </a:spcBef>
              <a:spcAft>
                <a:spcPts val="0"/>
              </a:spcAft>
              <a:buClrTx/>
              <a:buSzPts val="2400"/>
              <a:buChar char="○"/>
            </a:pPr>
            <a:r>
              <a:rPr lang="zh-CN" sz="2400" dirty="0">
                <a:solidFill>
                  <a:schemeClr val="dk1"/>
                </a:solidFill>
              </a:rPr>
              <a:t>Quality Assurance (QA) engineers</a:t>
            </a:r>
            <a:endParaRPr sz="2400" dirty="0">
              <a:solidFill>
                <a:schemeClr val="dk1"/>
              </a:solidFill>
            </a:endParaRPr>
          </a:p>
          <a:p>
            <a:pPr marL="1371600" lvl="2" indent="-368300" algn="l" rtl="0">
              <a:lnSpc>
                <a:spcPct val="150000"/>
              </a:lnSpc>
              <a:spcBef>
                <a:spcPts val="0"/>
              </a:spcBef>
              <a:spcAft>
                <a:spcPts val="0"/>
              </a:spcAft>
              <a:buClrTx/>
              <a:buSzPts val="2200"/>
              <a:buChar char="■"/>
            </a:pPr>
            <a:r>
              <a:rPr lang="zh-CN" sz="2200" i="1" dirty="0">
                <a:solidFill>
                  <a:schemeClr val="dk1"/>
                </a:solidFill>
              </a:rPr>
              <a:t>Black-box testing</a:t>
            </a:r>
            <a:endParaRPr sz="2200" i="1" dirty="0">
              <a:solidFill>
                <a:schemeClr val="dk1"/>
              </a:solidFill>
            </a:endParaRPr>
          </a:p>
          <a:p>
            <a:pPr marL="1371600" lvl="2" indent="-368300" algn="l" rtl="0">
              <a:lnSpc>
                <a:spcPct val="150000"/>
              </a:lnSpc>
              <a:spcBef>
                <a:spcPts val="0"/>
              </a:spcBef>
              <a:spcAft>
                <a:spcPts val="0"/>
              </a:spcAft>
              <a:buClrTx/>
              <a:buSzPts val="2200"/>
              <a:buChar char="■"/>
            </a:pPr>
            <a:r>
              <a:rPr lang="zh-CN" sz="2200" i="1" dirty="0">
                <a:solidFill>
                  <a:schemeClr val="dk1"/>
                </a:solidFill>
              </a:rPr>
              <a:t>Pro:  Không có khái niệm về implementation</a:t>
            </a:r>
            <a:endParaRPr sz="2200" i="1" dirty="0">
              <a:solidFill>
                <a:schemeClr val="dk1"/>
              </a:solidFill>
            </a:endParaRPr>
          </a:p>
          <a:p>
            <a:pPr marL="1371600" lvl="2" indent="-368300" algn="l" rtl="0">
              <a:lnSpc>
                <a:spcPct val="150000"/>
              </a:lnSpc>
              <a:spcBef>
                <a:spcPts val="0"/>
              </a:spcBef>
              <a:spcAft>
                <a:spcPts val="0"/>
              </a:spcAft>
              <a:buClrTx/>
              <a:buSzPts val="2200"/>
              <a:buChar char="■"/>
            </a:pPr>
            <a:r>
              <a:rPr lang="zh-CN" sz="2200" i="1" dirty="0">
                <a:solidFill>
                  <a:schemeClr val="dk1"/>
                </a:solidFill>
              </a:rPr>
              <a:t>Con:  Không muốn test mọi logical paths</a:t>
            </a:r>
            <a:endParaRPr dirty="0"/>
          </a:p>
        </p:txBody>
      </p:sp>
      <p:sp>
        <p:nvSpPr>
          <p:cNvPr id="275" name="Google Shape;275;p40"/>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27</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27</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1"/>
          <p:cNvSpPr txBox="1">
            <a:spLocks noGrp="1"/>
          </p:cNvSpPr>
          <p:nvPr>
            <p:ph type="title"/>
          </p:nvPr>
        </p:nvSpPr>
        <p:spPr>
          <a:xfrm>
            <a:off x="392050" y="372533"/>
            <a:ext cx="6312300" cy="114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200"/>
              <a:buNone/>
            </a:pPr>
            <a:r>
              <a:rPr lang="zh-CN"/>
              <a:t>Các </a:t>
            </a:r>
            <a:r>
              <a:rPr lang="zh-CN">
                <a:solidFill>
                  <a:srgbClr val="E42426"/>
                </a:solidFill>
              </a:rPr>
              <a:t>mức độ </a:t>
            </a:r>
            <a:r>
              <a:rPr lang="zh-CN"/>
              <a:t>kiểm thử</a:t>
            </a:r>
            <a:endParaRPr/>
          </a:p>
        </p:txBody>
      </p:sp>
      <p:sp>
        <p:nvSpPr>
          <p:cNvPr id="281" name="Google Shape;281;p41"/>
          <p:cNvSpPr txBox="1">
            <a:spLocks noGrp="1"/>
          </p:cNvSpPr>
          <p:nvPr>
            <p:ph type="body" idx="1"/>
          </p:nvPr>
        </p:nvSpPr>
        <p:spPr>
          <a:xfrm>
            <a:off x="311700" y="1152475"/>
            <a:ext cx="8520600" cy="4959300"/>
          </a:xfrm>
          <a:prstGeom prst="rect">
            <a:avLst/>
          </a:prstGeom>
          <a:noFill/>
          <a:ln>
            <a:noFill/>
          </a:ln>
        </p:spPr>
        <p:txBody>
          <a:bodyPr spcFirstLastPara="1" wrap="square" lIns="91425" tIns="91425" rIns="91425" bIns="91425" anchor="t" anchorCtr="0">
            <a:noAutofit/>
          </a:bodyPr>
          <a:lstStyle/>
          <a:p>
            <a:pPr marL="180975" lvl="0" indent="-192405" algn="l" rtl="0">
              <a:lnSpc>
                <a:spcPct val="150000"/>
              </a:lnSpc>
              <a:spcBef>
                <a:spcPts val="1000"/>
              </a:spcBef>
              <a:spcAft>
                <a:spcPts val="0"/>
              </a:spcAft>
              <a:buClrTx/>
              <a:buSzPts val="2400"/>
              <a:buFont typeface="Times New Roman"/>
              <a:buChar char="●"/>
            </a:pPr>
            <a:r>
              <a:rPr lang="zh-CN" sz="2400" dirty="0">
                <a:latin typeface="Times New Roman"/>
                <a:ea typeface="Times New Roman"/>
                <a:cs typeface="Times New Roman"/>
                <a:sym typeface="Times New Roman"/>
              </a:rPr>
              <a:t>Unit: </a:t>
            </a:r>
            <a:r>
              <a:rPr lang="en-US" altLang="zh-CN" sz="2400" dirty="0" err="1" smtClean="0">
                <a:latin typeface="Times New Roman"/>
                <a:ea typeface="Times New Roman"/>
                <a:cs typeface="Times New Roman"/>
                <a:sym typeface="Times New Roman"/>
              </a:rPr>
              <a:t>kiểm</a:t>
            </a:r>
            <a:r>
              <a:rPr lang="en-US" altLang="zh-CN" sz="2400" dirty="0" smtClean="0">
                <a:latin typeface="Times New Roman"/>
                <a:ea typeface="Times New Roman"/>
                <a:cs typeface="Times New Roman"/>
                <a:sym typeface="Times New Roman"/>
              </a:rPr>
              <a:t> </a:t>
            </a:r>
            <a:r>
              <a:rPr lang="en-US" altLang="zh-CN" sz="2400" dirty="0" err="1" smtClean="0">
                <a:latin typeface="Times New Roman"/>
                <a:ea typeface="Times New Roman"/>
                <a:cs typeface="Times New Roman"/>
                <a:sym typeface="Times New Roman"/>
              </a:rPr>
              <a:t>thử</a:t>
            </a:r>
            <a:r>
              <a:rPr lang="zh-CN" sz="2400" dirty="0" smtClean="0">
                <a:latin typeface="Times New Roman"/>
                <a:ea typeface="Times New Roman"/>
                <a:cs typeface="Times New Roman"/>
                <a:sym typeface="Times New Roman"/>
              </a:rPr>
              <a:t> </a:t>
            </a:r>
            <a:r>
              <a:rPr lang="zh-CN" sz="2400" dirty="0">
                <a:latin typeface="Times New Roman"/>
                <a:ea typeface="Times New Roman"/>
                <a:cs typeface="Times New Roman"/>
                <a:sym typeface="Times New Roman"/>
              </a:rPr>
              <a:t>các </a:t>
            </a:r>
            <a:r>
              <a:rPr lang="zh-CN" sz="2400" dirty="0" smtClean="0">
                <a:latin typeface="Times New Roman"/>
                <a:ea typeface="Times New Roman"/>
                <a:cs typeface="Times New Roman"/>
                <a:sym typeface="Times New Roman"/>
              </a:rPr>
              <a:t>công </a:t>
            </a:r>
            <a:r>
              <a:rPr lang="zh-CN" sz="2400" dirty="0">
                <a:latin typeface="Times New Roman"/>
                <a:ea typeface="Times New Roman"/>
                <a:cs typeface="Times New Roman"/>
                <a:sym typeface="Times New Roman"/>
              </a:rPr>
              <a:t>việc nhỏ nhất của lập trình viên để có thể lập kế hoạch và theo dõi hợp lý (vd : function, procedure, module, object class,…)</a:t>
            </a:r>
            <a:endParaRPr sz="2400" dirty="0">
              <a:latin typeface="Times New Roman"/>
              <a:ea typeface="Times New Roman"/>
              <a:cs typeface="Times New Roman"/>
              <a:sym typeface="Times New Roman"/>
            </a:endParaRPr>
          </a:p>
          <a:p>
            <a:pPr marL="180975" lvl="0" indent="-192405" algn="l" rtl="0">
              <a:lnSpc>
                <a:spcPct val="150000"/>
              </a:lnSpc>
              <a:spcBef>
                <a:spcPts val="1000"/>
              </a:spcBef>
              <a:spcAft>
                <a:spcPts val="0"/>
              </a:spcAft>
              <a:buClrTx/>
              <a:buSzPts val="2400"/>
              <a:buFont typeface="Times New Roman"/>
              <a:buChar char="●"/>
            </a:pPr>
            <a:r>
              <a:rPr lang="zh-CN" sz="2400" dirty="0">
                <a:latin typeface="Times New Roman"/>
                <a:ea typeface="Times New Roman"/>
                <a:cs typeface="Times New Roman"/>
                <a:sym typeface="Times New Roman"/>
              </a:rPr>
              <a:t>Component: </a:t>
            </a:r>
            <a:r>
              <a:rPr lang="en-US" altLang="zh-CN" sz="2400" dirty="0" err="1" smtClean="0">
                <a:latin typeface="Times New Roman"/>
                <a:ea typeface="Times New Roman"/>
                <a:cs typeface="Times New Roman"/>
                <a:sym typeface="Times New Roman"/>
              </a:rPr>
              <a:t>kiểm</a:t>
            </a:r>
            <a:r>
              <a:rPr lang="en-US" altLang="zh-CN" sz="2400" dirty="0" smtClean="0">
                <a:latin typeface="Times New Roman"/>
                <a:ea typeface="Times New Roman"/>
                <a:cs typeface="Times New Roman"/>
                <a:sym typeface="Times New Roman"/>
              </a:rPr>
              <a:t> </a:t>
            </a:r>
            <a:r>
              <a:rPr lang="en-US" altLang="zh-CN" sz="2400" dirty="0" err="1" smtClean="0">
                <a:latin typeface="Times New Roman"/>
                <a:ea typeface="Times New Roman"/>
                <a:cs typeface="Times New Roman"/>
                <a:sym typeface="Times New Roman"/>
              </a:rPr>
              <a:t>thử</a:t>
            </a:r>
            <a:r>
              <a:rPr lang="zh-CN" sz="2400" dirty="0" smtClean="0">
                <a:latin typeface="Times New Roman"/>
                <a:ea typeface="Times New Roman"/>
                <a:cs typeface="Times New Roman"/>
                <a:sym typeface="Times New Roman"/>
              </a:rPr>
              <a:t> </a:t>
            </a:r>
            <a:r>
              <a:rPr lang="zh-CN" sz="2400" dirty="0">
                <a:latin typeface="Times New Roman"/>
                <a:ea typeface="Times New Roman"/>
                <a:cs typeface="Times New Roman"/>
                <a:sym typeface="Times New Roman"/>
              </a:rPr>
              <a:t>tập hợp các units tạo thành </a:t>
            </a:r>
            <a:r>
              <a:rPr lang="en-US" altLang="zh-CN" sz="2400" dirty="0" err="1" smtClean="0">
                <a:latin typeface="Times New Roman"/>
                <a:ea typeface="Times New Roman"/>
                <a:cs typeface="Times New Roman"/>
                <a:sym typeface="Times New Roman"/>
              </a:rPr>
              <a:t>một</a:t>
            </a:r>
            <a:r>
              <a:rPr lang="zh-CN" sz="2400" dirty="0" smtClean="0">
                <a:latin typeface="Times New Roman"/>
                <a:ea typeface="Times New Roman"/>
                <a:cs typeface="Times New Roman"/>
                <a:sym typeface="Times New Roman"/>
              </a:rPr>
              <a:t> </a:t>
            </a:r>
            <a:r>
              <a:rPr lang="zh-CN" sz="2400" dirty="0">
                <a:latin typeface="Times New Roman"/>
                <a:ea typeface="Times New Roman"/>
                <a:cs typeface="Times New Roman"/>
                <a:sym typeface="Times New Roman"/>
              </a:rPr>
              <a:t>thành phần (vd: program, package, task, interacting object classes,…)</a:t>
            </a:r>
            <a:endParaRPr sz="2400" dirty="0">
              <a:latin typeface="Times New Roman"/>
              <a:ea typeface="Times New Roman"/>
              <a:cs typeface="Times New Roman"/>
              <a:sym typeface="Times New Roman"/>
            </a:endParaRPr>
          </a:p>
          <a:p>
            <a:pPr marL="180975" lvl="0" indent="-192405" algn="l" rtl="0">
              <a:lnSpc>
                <a:spcPct val="150000"/>
              </a:lnSpc>
              <a:spcBef>
                <a:spcPts val="1000"/>
              </a:spcBef>
              <a:spcAft>
                <a:spcPts val="1000"/>
              </a:spcAft>
              <a:buClrTx/>
              <a:buSzPts val="2400"/>
              <a:buFont typeface="Times New Roman"/>
              <a:buChar char="●"/>
            </a:pPr>
            <a:r>
              <a:rPr lang="zh-CN" sz="2400" dirty="0">
                <a:latin typeface="Times New Roman"/>
                <a:ea typeface="Times New Roman"/>
                <a:cs typeface="Times New Roman"/>
                <a:sym typeface="Times New Roman"/>
              </a:rPr>
              <a:t>Product: </a:t>
            </a:r>
            <a:r>
              <a:rPr lang="en-US" altLang="zh-CN" sz="2400" dirty="0" err="1" smtClean="0">
                <a:latin typeface="Times New Roman"/>
                <a:ea typeface="Times New Roman"/>
                <a:cs typeface="Times New Roman"/>
                <a:sym typeface="Times New Roman"/>
              </a:rPr>
              <a:t>kiểm</a:t>
            </a:r>
            <a:r>
              <a:rPr lang="en-US" altLang="zh-CN" sz="2400" dirty="0" smtClean="0">
                <a:latin typeface="Times New Roman"/>
                <a:ea typeface="Times New Roman"/>
                <a:cs typeface="Times New Roman"/>
                <a:sym typeface="Times New Roman"/>
              </a:rPr>
              <a:t> </a:t>
            </a:r>
            <a:r>
              <a:rPr lang="en-US" altLang="zh-CN" sz="2400" dirty="0" err="1" smtClean="0">
                <a:latin typeface="Times New Roman"/>
                <a:ea typeface="Times New Roman"/>
                <a:cs typeface="Times New Roman"/>
                <a:sym typeface="Times New Roman"/>
              </a:rPr>
              <a:t>thử</a:t>
            </a:r>
            <a:r>
              <a:rPr lang="zh-CN" sz="2400" dirty="0" smtClean="0">
                <a:latin typeface="Times New Roman"/>
                <a:ea typeface="Times New Roman"/>
                <a:cs typeface="Times New Roman"/>
                <a:sym typeface="Times New Roman"/>
              </a:rPr>
              <a:t> </a:t>
            </a:r>
            <a:r>
              <a:rPr lang="zh-CN" sz="2400" dirty="0">
                <a:latin typeface="Times New Roman"/>
                <a:ea typeface="Times New Roman"/>
                <a:cs typeface="Times New Roman"/>
                <a:sym typeface="Times New Roman"/>
              </a:rPr>
              <a:t>các thành phần tạo thành </a:t>
            </a:r>
            <a:r>
              <a:rPr lang="en-US" altLang="zh-CN" sz="2400" dirty="0" err="1" smtClean="0">
                <a:latin typeface="Times New Roman"/>
                <a:ea typeface="Times New Roman"/>
                <a:cs typeface="Times New Roman"/>
                <a:sym typeface="Times New Roman"/>
              </a:rPr>
              <a:t>một</a:t>
            </a:r>
            <a:r>
              <a:rPr lang="zh-CN" sz="2400" dirty="0" smtClean="0">
                <a:latin typeface="Times New Roman"/>
                <a:ea typeface="Times New Roman"/>
                <a:cs typeface="Times New Roman"/>
                <a:sym typeface="Times New Roman"/>
              </a:rPr>
              <a:t> </a:t>
            </a:r>
            <a:r>
              <a:rPr lang="zh-CN" sz="2400" dirty="0">
                <a:latin typeface="Times New Roman"/>
                <a:ea typeface="Times New Roman"/>
                <a:cs typeface="Times New Roman"/>
                <a:sym typeface="Times New Roman"/>
              </a:rPr>
              <a:t>sản phẩm (subsystem, application,…)</a:t>
            </a:r>
            <a:endParaRPr sz="2400" dirty="0">
              <a:latin typeface="Times New Roman"/>
              <a:ea typeface="Times New Roman"/>
              <a:cs typeface="Times New Roman"/>
              <a:sym typeface="Times New Roman"/>
            </a:endParaRPr>
          </a:p>
        </p:txBody>
      </p:sp>
      <p:sp>
        <p:nvSpPr>
          <p:cNvPr id="282" name="Google Shape;282;p41"/>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2"/>
          <p:cNvSpPr txBox="1">
            <a:spLocks noGrp="1"/>
          </p:cNvSpPr>
          <p:nvPr>
            <p:ph type="title"/>
          </p:nvPr>
        </p:nvSpPr>
        <p:spPr>
          <a:xfrm>
            <a:off x="392050" y="372533"/>
            <a:ext cx="6312300" cy="114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200"/>
              <a:buNone/>
            </a:pPr>
            <a:r>
              <a:rPr lang="zh-CN"/>
              <a:t>Các </a:t>
            </a:r>
            <a:r>
              <a:rPr lang="zh-CN">
                <a:solidFill>
                  <a:srgbClr val="E42426"/>
                </a:solidFill>
              </a:rPr>
              <a:t>mức độ </a:t>
            </a:r>
            <a:r>
              <a:rPr lang="zh-CN"/>
              <a:t>kiểm thử (2)</a:t>
            </a:r>
            <a:endParaRPr/>
          </a:p>
        </p:txBody>
      </p:sp>
      <p:sp>
        <p:nvSpPr>
          <p:cNvPr id="288" name="Google Shape;288;p42"/>
          <p:cNvSpPr txBox="1">
            <a:spLocks noGrp="1"/>
          </p:cNvSpPr>
          <p:nvPr>
            <p:ph type="body" idx="1"/>
          </p:nvPr>
        </p:nvSpPr>
        <p:spPr>
          <a:xfrm>
            <a:off x="311700" y="1152475"/>
            <a:ext cx="8520600" cy="4315800"/>
          </a:xfrm>
          <a:prstGeom prst="rect">
            <a:avLst/>
          </a:prstGeom>
          <a:noFill/>
          <a:ln>
            <a:noFill/>
          </a:ln>
        </p:spPr>
        <p:txBody>
          <a:bodyPr spcFirstLastPara="1" wrap="square" lIns="91425" tIns="91425" rIns="91425" bIns="91425" anchor="t" anchorCtr="0">
            <a:noAutofit/>
          </a:bodyPr>
          <a:lstStyle/>
          <a:p>
            <a:pPr marL="401637" lvl="0" indent="-376237" algn="l" rtl="0">
              <a:lnSpc>
                <a:spcPct val="150000"/>
              </a:lnSpc>
              <a:spcBef>
                <a:spcPts val="1000"/>
              </a:spcBef>
              <a:spcAft>
                <a:spcPts val="0"/>
              </a:spcAft>
              <a:buClrTx/>
              <a:buSzPts val="2400"/>
              <a:buFont typeface="Times New Roman"/>
              <a:buChar char="●"/>
            </a:pPr>
            <a:r>
              <a:rPr lang="zh-CN" sz="2400" dirty="0">
                <a:latin typeface="Times New Roman"/>
                <a:ea typeface="Times New Roman"/>
                <a:cs typeface="Times New Roman"/>
                <a:sym typeface="Times New Roman"/>
              </a:rPr>
              <a:t>System: </a:t>
            </a:r>
            <a:r>
              <a:rPr lang="en-US" altLang="zh-CN" sz="2400" dirty="0" err="1" smtClean="0">
                <a:latin typeface="Times New Roman"/>
                <a:ea typeface="Times New Roman"/>
                <a:cs typeface="Times New Roman"/>
                <a:sym typeface="Times New Roman"/>
              </a:rPr>
              <a:t>kiểm</a:t>
            </a:r>
            <a:r>
              <a:rPr lang="en-US" altLang="zh-CN" sz="2400" dirty="0" smtClean="0">
                <a:latin typeface="Times New Roman"/>
                <a:ea typeface="Times New Roman"/>
                <a:cs typeface="Times New Roman"/>
                <a:sym typeface="Times New Roman"/>
              </a:rPr>
              <a:t> </a:t>
            </a:r>
            <a:r>
              <a:rPr lang="en-US" altLang="zh-CN" sz="2400" dirty="0" err="1" smtClean="0">
                <a:latin typeface="Times New Roman"/>
                <a:ea typeface="Times New Roman"/>
                <a:cs typeface="Times New Roman"/>
                <a:sym typeface="Times New Roman"/>
              </a:rPr>
              <a:t>thử</a:t>
            </a:r>
            <a:r>
              <a:rPr lang="en-US" altLang="zh-CN" sz="2400" dirty="0" smtClean="0">
                <a:latin typeface="Times New Roman"/>
                <a:ea typeface="Times New Roman"/>
                <a:cs typeface="Times New Roman"/>
                <a:sym typeface="Times New Roman"/>
              </a:rPr>
              <a:t> </a:t>
            </a:r>
            <a:r>
              <a:rPr lang="zh-CN" sz="2400" dirty="0" smtClean="0">
                <a:latin typeface="Times New Roman"/>
                <a:ea typeface="Times New Roman"/>
                <a:cs typeface="Times New Roman"/>
                <a:sym typeface="Times New Roman"/>
              </a:rPr>
              <a:t>toàn </a:t>
            </a:r>
            <a:r>
              <a:rPr lang="zh-CN" sz="2400" dirty="0">
                <a:latin typeface="Times New Roman"/>
                <a:ea typeface="Times New Roman"/>
                <a:cs typeface="Times New Roman"/>
                <a:sym typeface="Times New Roman"/>
              </a:rPr>
              <a:t>bộ hệ thống</a:t>
            </a:r>
            <a:endParaRPr sz="2400" dirty="0">
              <a:latin typeface="Times New Roman"/>
              <a:ea typeface="Times New Roman"/>
              <a:cs typeface="Times New Roman"/>
              <a:sym typeface="Times New Roman"/>
            </a:endParaRPr>
          </a:p>
          <a:p>
            <a:pPr marL="401637" lvl="0" indent="-376237" algn="l" rtl="0">
              <a:lnSpc>
                <a:spcPct val="150000"/>
              </a:lnSpc>
              <a:spcBef>
                <a:spcPts val="1000"/>
              </a:spcBef>
              <a:spcAft>
                <a:spcPts val="0"/>
              </a:spcAft>
              <a:buClrTx/>
              <a:buSzPts val="2400"/>
              <a:buFont typeface="Times New Roman"/>
              <a:buChar char="●"/>
            </a:pPr>
            <a:r>
              <a:rPr lang="en-US" altLang="zh-CN" sz="2400" dirty="0" err="1" smtClean="0">
                <a:latin typeface="Times New Roman"/>
                <a:ea typeface="Times New Roman"/>
                <a:cs typeface="Times New Roman"/>
                <a:sym typeface="Times New Roman"/>
              </a:rPr>
              <a:t>Việc</a:t>
            </a:r>
            <a:r>
              <a:rPr lang="en-US" altLang="zh-CN" sz="2400" dirty="0" smtClean="0">
                <a:latin typeface="Times New Roman"/>
                <a:ea typeface="Times New Roman"/>
                <a:cs typeface="Times New Roman"/>
                <a:sym typeface="Times New Roman"/>
              </a:rPr>
              <a:t> </a:t>
            </a:r>
            <a:r>
              <a:rPr lang="en-US" altLang="zh-CN" sz="2400" dirty="0" err="1" smtClean="0">
                <a:latin typeface="Times New Roman"/>
                <a:ea typeface="Times New Roman"/>
                <a:cs typeface="Times New Roman"/>
                <a:sym typeface="Times New Roman"/>
              </a:rPr>
              <a:t>kiểm</a:t>
            </a:r>
            <a:r>
              <a:rPr lang="en-US" altLang="zh-CN" sz="2400" dirty="0" smtClean="0">
                <a:latin typeface="Times New Roman"/>
                <a:ea typeface="Times New Roman"/>
                <a:cs typeface="Times New Roman"/>
                <a:sym typeface="Times New Roman"/>
              </a:rPr>
              <a:t> </a:t>
            </a:r>
            <a:r>
              <a:rPr lang="en-US" altLang="zh-CN" sz="2400" dirty="0" err="1" smtClean="0">
                <a:latin typeface="Times New Roman"/>
                <a:ea typeface="Times New Roman"/>
                <a:cs typeface="Times New Roman"/>
                <a:sym typeface="Times New Roman"/>
              </a:rPr>
              <a:t>thử</a:t>
            </a:r>
            <a:r>
              <a:rPr lang="zh-CN" sz="2400" dirty="0" smtClean="0">
                <a:latin typeface="Times New Roman"/>
                <a:ea typeface="Times New Roman"/>
                <a:cs typeface="Times New Roman"/>
                <a:sym typeface="Times New Roman"/>
              </a:rPr>
              <a:t> </a:t>
            </a:r>
            <a:r>
              <a:rPr lang="zh-CN" sz="2400" dirty="0">
                <a:latin typeface="Times New Roman"/>
                <a:ea typeface="Times New Roman"/>
                <a:cs typeface="Times New Roman"/>
                <a:sym typeface="Times New Roman"/>
              </a:rPr>
              <a:t>thường:</a:t>
            </a:r>
            <a:endParaRPr sz="2400" dirty="0">
              <a:latin typeface="Times New Roman"/>
              <a:ea typeface="Times New Roman"/>
              <a:cs typeface="Times New Roman"/>
              <a:sym typeface="Times New Roman"/>
            </a:endParaRPr>
          </a:p>
          <a:p>
            <a:pPr marL="846137" lvl="1" indent="-280987" algn="l" rtl="0">
              <a:lnSpc>
                <a:spcPct val="150000"/>
              </a:lnSpc>
              <a:spcBef>
                <a:spcPts val="1000"/>
              </a:spcBef>
              <a:spcAft>
                <a:spcPts val="0"/>
              </a:spcAft>
              <a:buClrTx/>
              <a:buSzPts val="2400"/>
              <a:buFont typeface="Times New Roman"/>
              <a:buChar char="○"/>
            </a:pPr>
            <a:r>
              <a:rPr lang="zh-CN" sz="2400" dirty="0">
                <a:latin typeface="Times New Roman"/>
                <a:ea typeface="Times New Roman"/>
                <a:cs typeface="Times New Roman"/>
                <a:sym typeface="Times New Roman"/>
              </a:rPr>
              <a:t>Bắt đầu = functional (black-box) tests,</a:t>
            </a:r>
            <a:endParaRPr sz="2400" dirty="0">
              <a:latin typeface="Times New Roman"/>
              <a:ea typeface="Times New Roman"/>
              <a:cs typeface="Times New Roman"/>
              <a:sym typeface="Times New Roman"/>
            </a:endParaRPr>
          </a:p>
          <a:p>
            <a:pPr marL="846137" lvl="1" indent="-280987" algn="l" rtl="0">
              <a:lnSpc>
                <a:spcPct val="150000"/>
              </a:lnSpc>
              <a:spcBef>
                <a:spcPts val="1000"/>
              </a:spcBef>
              <a:spcAft>
                <a:spcPts val="0"/>
              </a:spcAft>
              <a:buClrTx/>
              <a:buSzPts val="2400"/>
              <a:buFont typeface="Times New Roman"/>
              <a:buChar char="○"/>
            </a:pPr>
            <a:r>
              <a:rPr lang="zh-CN" sz="2400" dirty="0">
                <a:latin typeface="Times New Roman"/>
                <a:ea typeface="Times New Roman"/>
                <a:cs typeface="Times New Roman"/>
                <a:sym typeface="Times New Roman"/>
              </a:rPr>
              <a:t>Rồi thêm = structural (white-box) tests, và</a:t>
            </a:r>
            <a:endParaRPr sz="2400" dirty="0">
              <a:latin typeface="Times New Roman"/>
              <a:ea typeface="Times New Roman"/>
              <a:cs typeface="Times New Roman"/>
              <a:sym typeface="Times New Roman"/>
            </a:endParaRPr>
          </a:p>
          <a:p>
            <a:pPr marL="846137" lvl="1" indent="-280987" algn="l" rtl="0">
              <a:lnSpc>
                <a:spcPct val="150000"/>
              </a:lnSpc>
              <a:spcBef>
                <a:spcPts val="1000"/>
              </a:spcBef>
              <a:spcAft>
                <a:spcPts val="1000"/>
              </a:spcAft>
              <a:buClrTx/>
              <a:buSzPts val="2400"/>
              <a:buFont typeface="Times New Roman"/>
              <a:buChar char="○"/>
            </a:pPr>
            <a:r>
              <a:rPr lang="zh-CN" sz="2400" dirty="0">
                <a:latin typeface="Times New Roman"/>
                <a:ea typeface="Times New Roman"/>
                <a:cs typeface="Times New Roman"/>
                <a:sym typeface="Times New Roman"/>
              </a:rPr>
              <a:t>Tiến hành từ unit level đến system level với </a:t>
            </a:r>
            <a:r>
              <a:rPr lang="en-US" altLang="zh-CN" sz="2400" dirty="0" err="1" smtClean="0">
                <a:latin typeface="Times New Roman"/>
                <a:ea typeface="Times New Roman"/>
                <a:cs typeface="Times New Roman"/>
                <a:sym typeface="Times New Roman"/>
              </a:rPr>
              <a:t>một</a:t>
            </a:r>
            <a:r>
              <a:rPr lang="zh-CN" sz="2400" dirty="0" smtClean="0">
                <a:latin typeface="Times New Roman"/>
                <a:ea typeface="Times New Roman"/>
                <a:cs typeface="Times New Roman"/>
                <a:sym typeface="Times New Roman"/>
              </a:rPr>
              <a:t> </a:t>
            </a:r>
            <a:r>
              <a:rPr lang="zh-CN" sz="2400" dirty="0">
                <a:latin typeface="Times New Roman"/>
                <a:ea typeface="Times New Roman"/>
                <a:cs typeface="Times New Roman"/>
                <a:sym typeface="Times New Roman"/>
              </a:rPr>
              <a:t>hoặc một vài bước tích hợp</a:t>
            </a:r>
            <a:endParaRPr sz="2400" dirty="0">
              <a:latin typeface="Times New Roman"/>
              <a:ea typeface="Times New Roman"/>
              <a:cs typeface="Times New Roman"/>
              <a:sym typeface="Times New Roman"/>
            </a:endParaRPr>
          </a:p>
        </p:txBody>
      </p:sp>
      <p:sp>
        <p:nvSpPr>
          <p:cNvPr id="289" name="Google Shape;289;p42"/>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311700" y="593367"/>
            <a:ext cx="85206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a:t>Nội dung</a:t>
            </a:r>
            <a:endParaRPr dirty="0"/>
          </a:p>
        </p:txBody>
      </p:sp>
      <p:sp>
        <p:nvSpPr>
          <p:cNvPr id="106" name="Google Shape;106;p16"/>
          <p:cNvSpPr txBox="1">
            <a:spLocks noGrp="1"/>
          </p:cNvSpPr>
          <p:nvPr>
            <p:ph type="body" idx="1"/>
          </p:nvPr>
        </p:nvSpPr>
        <p:spPr>
          <a:xfrm>
            <a:off x="311700" y="1536633"/>
            <a:ext cx="8520600" cy="4555200"/>
          </a:xfrm>
          <a:prstGeom prst="rect">
            <a:avLst/>
          </a:prstGeom>
        </p:spPr>
        <p:txBody>
          <a:bodyPr spcFirstLastPara="1" wrap="square" lIns="91425" tIns="45700" rIns="91425" bIns="45700" anchor="t" anchorCtr="0">
            <a:noAutofit/>
          </a:bodyPr>
          <a:lstStyle/>
          <a:p>
            <a:pPr marL="457200" lvl="0" indent="-482600" algn="l" rtl="0">
              <a:lnSpc>
                <a:spcPct val="150000"/>
              </a:lnSpc>
              <a:spcBef>
                <a:spcPts val="1000"/>
              </a:spcBef>
              <a:spcAft>
                <a:spcPts val="0"/>
              </a:spcAft>
              <a:buClr>
                <a:schemeClr val="dk1"/>
              </a:buClr>
              <a:buSzPts val="4000"/>
              <a:buFont typeface="Times New Roman"/>
              <a:buAutoNum type="arabicPeriod"/>
            </a:pPr>
            <a:r>
              <a:rPr lang="zh-CN" sz="3600" dirty="0">
                <a:solidFill>
                  <a:schemeClr val="dk1"/>
                </a:solidFill>
                <a:latin typeface="Times New Roman"/>
                <a:ea typeface="Times New Roman"/>
                <a:cs typeface="Times New Roman"/>
                <a:sym typeface="Times New Roman"/>
              </a:rPr>
              <a:t>Gỡ lỗi</a:t>
            </a:r>
            <a:endParaRPr sz="3600" dirty="0">
              <a:solidFill>
                <a:schemeClr val="dk1"/>
              </a:solidFill>
              <a:latin typeface="Times New Roman"/>
              <a:ea typeface="Times New Roman"/>
              <a:cs typeface="Times New Roman"/>
              <a:sym typeface="Times New Roman"/>
            </a:endParaRPr>
          </a:p>
          <a:p>
            <a:pPr marL="457200" lvl="0" indent="-482600" algn="l" rtl="0">
              <a:lnSpc>
                <a:spcPct val="150000"/>
              </a:lnSpc>
              <a:spcBef>
                <a:spcPts val="0"/>
              </a:spcBef>
              <a:spcAft>
                <a:spcPts val="0"/>
              </a:spcAft>
              <a:buClr>
                <a:schemeClr val="dk1"/>
              </a:buClr>
              <a:buSzPts val="4000"/>
              <a:buFont typeface="Times New Roman"/>
              <a:buAutoNum type="arabicPeriod"/>
            </a:pPr>
            <a:r>
              <a:rPr lang="zh-CN" sz="3600" dirty="0">
                <a:solidFill>
                  <a:schemeClr val="dk1"/>
                </a:solidFill>
                <a:latin typeface="Times New Roman"/>
                <a:ea typeface="Times New Roman"/>
                <a:cs typeface="Times New Roman"/>
                <a:sym typeface="Times New Roman"/>
              </a:rPr>
              <a:t>Kiểm thử</a:t>
            </a:r>
            <a:endParaRPr sz="3600" dirty="0">
              <a:solidFill>
                <a:schemeClr val="dk1"/>
              </a:solidFill>
              <a:latin typeface="Times New Roman"/>
              <a:ea typeface="Times New Roman"/>
              <a:cs typeface="Times New Roman"/>
              <a:sym typeface="Times New Roman"/>
            </a:endParaRPr>
          </a:p>
        </p:txBody>
      </p:sp>
      <p:sp>
        <p:nvSpPr>
          <p:cNvPr id="107" name="Google Shape;107;p16"/>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200"/>
              <a:buNone/>
            </a:pPr>
            <a:r>
              <a:rPr lang="zh-CN"/>
              <a:t>Kiểm thử </a:t>
            </a:r>
            <a:r>
              <a:rPr lang="zh-CN">
                <a:solidFill>
                  <a:srgbClr val="E42426"/>
                </a:solidFill>
              </a:rPr>
              <a:t>tất cả mọi thứ</a:t>
            </a:r>
            <a:r>
              <a:rPr lang="zh-CN"/>
              <a:t>?</a:t>
            </a:r>
            <a:endParaRPr/>
          </a:p>
        </p:txBody>
      </p:sp>
      <p:sp>
        <p:nvSpPr>
          <p:cNvPr id="295" name="Google Shape;295;p4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180975" lvl="0" indent="-28575" algn="l" rtl="0">
              <a:lnSpc>
                <a:spcPct val="100000"/>
              </a:lnSpc>
              <a:spcBef>
                <a:spcPts val="0"/>
              </a:spcBef>
              <a:spcAft>
                <a:spcPts val="0"/>
              </a:spcAft>
              <a:buClr>
                <a:srgbClr val="E22624"/>
              </a:buClr>
              <a:buSzPts val="2400"/>
              <a:buNone/>
            </a:pPr>
            <a:endParaRPr/>
          </a:p>
        </p:txBody>
      </p:sp>
      <p:pic>
        <p:nvPicPr>
          <p:cNvPr id="296" name="Google Shape;296;p43"/>
          <p:cNvPicPr preferRelativeResize="0"/>
          <p:nvPr/>
        </p:nvPicPr>
        <p:blipFill rotWithShape="1">
          <a:blip r:embed="rId3">
            <a:alphaModFix/>
          </a:blip>
          <a:srcRect/>
          <a:stretch/>
        </p:blipFill>
        <p:spPr>
          <a:xfrm>
            <a:off x="533400" y="1257928"/>
            <a:ext cx="8458201" cy="2971800"/>
          </a:xfrm>
          <a:prstGeom prst="rect">
            <a:avLst/>
          </a:prstGeom>
          <a:noFill/>
          <a:ln>
            <a:noFill/>
          </a:ln>
        </p:spPr>
      </p:pic>
      <p:sp>
        <p:nvSpPr>
          <p:cNvPr id="297" name="Google Shape;297;p43"/>
          <p:cNvSpPr/>
          <p:nvPr/>
        </p:nvSpPr>
        <p:spPr>
          <a:xfrm>
            <a:off x="311700" y="4703496"/>
            <a:ext cx="8382000" cy="169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mbria"/>
              <a:buNone/>
            </a:pPr>
            <a:r>
              <a:rPr lang="zh-CN" sz="1900" b="1" i="0" u="none" strike="noStrike" cap="none">
                <a:solidFill>
                  <a:schemeClr val="dk1"/>
                </a:solidFill>
                <a:latin typeface="Cambria"/>
                <a:ea typeface="Cambria"/>
                <a:cs typeface="Cambria"/>
                <a:sym typeface="Cambria"/>
              </a:rPr>
              <a:t>Chi phí cho 'exhaustive' testing:</a:t>
            </a:r>
            <a:endParaRPr sz="1300"/>
          </a:p>
          <a:p>
            <a:pPr marL="0" marR="0" lvl="0" indent="0" algn="l" rtl="0">
              <a:lnSpc>
                <a:spcPct val="100000"/>
              </a:lnSpc>
              <a:spcBef>
                <a:spcPts val="0"/>
              </a:spcBef>
              <a:spcAft>
                <a:spcPts val="0"/>
              </a:spcAft>
              <a:buClr>
                <a:schemeClr val="dk1"/>
              </a:buClr>
              <a:buSzPts val="2000"/>
              <a:buFont typeface="Cambria"/>
              <a:buNone/>
            </a:pPr>
            <a:r>
              <a:rPr lang="zh-CN" sz="1900" b="0" i="0" u="none" strike="noStrike" cap="none">
                <a:solidFill>
                  <a:schemeClr val="dk1"/>
                </a:solidFill>
                <a:latin typeface="Cambria"/>
                <a:ea typeface="Cambria"/>
                <a:cs typeface="Cambria"/>
                <a:sym typeface="Cambria"/>
              </a:rPr>
              <a:t>	20 x 4 x 3 x 10 x 2 x 100 = 480,000 tests</a:t>
            </a:r>
            <a:endParaRPr sz="1300"/>
          </a:p>
          <a:p>
            <a:pPr marL="0" marR="0" lvl="0" indent="0" algn="l" rtl="0">
              <a:lnSpc>
                <a:spcPct val="100000"/>
              </a:lnSpc>
              <a:spcBef>
                <a:spcPts val="0"/>
              </a:spcBef>
              <a:spcAft>
                <a:spcPts val="0"/>
              </a:spcAft>
              <a:buClr>
                <a:schemeClr val="dk1"/>
              </a:buClr>
              <a:buSzPts val="2000"/>
              <a:buFont typeface="Cambria"/>
              <a:buNone/>
            </a:pPr>
            <a:r>
              <a:rPr lang="zh-CN" sz="1900" b="1" i="0" u="none" strike="noStrike" cap="none">
                <a:solidFill>
                  <a:schemeClr val="dk1"/>
                </a:solidFill>
                <a:latin typeface="Cambria"/>
                <a:ea typeface="Cambria"/>
                <a:cs typeface="Cambria"/>
                <a:sym typeface="Cambria"/>
              </a:rPr>
              <a:t>Nếu 1 giây cho 1 test, 8000 phút, 133 giờ, 17.7 ngày</a:t>
            </a:r>
            <a:endParaRPr sz="1900" b="1" i="0" u="none" strike="noStrike" cap="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Clr>
                <a:schemeClr val="dk1"/>
              </a:buClr>
              <a:buSzPts val="2000"/>
              <a:buFont typeface="Cambria"/>
              <a:buNone/>
            </a:pPr>
            <a:r>
              <a:rPr lang="zh-CN" sz="1900" b="1" i="0" u="none" strike="noStrike" cap="none">
                <a:solidFill>
                  <a:schemeClr val="dk1"/>
                </a:solidFill>
                <a:latin typeface="Cambria"/>
                <a:ea typeface="Cambria"/>
                <a:cs typeface="Cambria"/>
                <a:sym typeface="Cambria"/>
              </a:rPr>
              <a:t>	(chưa kể nhầm lẫn hoặc test đi test lại)</a:t>
            </a:r>
            <a:endParaRPr sz="1300"/>
          </a:p>
          <a:p>
            <a:pPr marL="0" marR="0" lvl="0" indent="0" algn="l" rtl="0">
              <a:lnSpc>
                <a:spcPct val="100000"/>
              </a:lnSpc>
              <a:spcBef>
                <a:spcPts val="0"/>
              </a:spcBef>
              <a:spcAft>
                <a:spcPts val="0"/>
              </a:spcAft>
              <a:buClr>
                <a:schemeClr val="dk1"/>
              </a:buClr>
              <a:buSzPts val="2000"/>
              <a:buFont typeface="Cambria"/>
              <a:buNone/>
            </a:pPr>
            <a:r>
              <a:rPr lang="zh-CN" sz="1900" b="0" i="0" u="none" strike="noStrike" cap="none">
                <a:solidFill>
                  <a:schemeClr val="dk1"/>
                </a:solidFill>
                <a:latin typeface="Cambria"/>
                <a:ea typeface="Cambria"/>
                <a:cs typeface="Cambria"/>
                <a:sym typeface="Cambria"/>
              </a:rPr>
              <a:t>	nếu 10 secs = 34 wks, 1 min = 4 yrs, 10 min = 40 yrs</a:t>
            </a:r>
            <a:endParaRPr sz="1900" b="0" i="0" u="none" strike="noStrike" cap="none">
              <a:solidFill>
                <a:schemeClr val="dk1"/>
              </a:solidFill>
              <a:latin typeface="Cambria"/>
              <a:ea typeface="Cambria"/>
              <a:cs typeface="Cambria"/>
              <a:sym typeface="Cambria"/>
            </a:endParaRPr>
          </a:p>
        </p:txBody>
      </p:sp>
      <p:sp>
        <p:nvSpPr>
          <p:cNvPr id="298" name="Google Shape;298;p43"/>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200"/>
              <a:buNone/>
            </a:pPr>
            <a:r>
              <a:rPr lang="zh-CN"/>
              <a:t>Bao nhiêu testing là </a:t>
            </a:r>
            <a:r>
              <a:rPr lang="zh-CN">
                <a:solidFill>
                  <a:srgbClr val="E42426"/>
                </a:solidFill>
              </a:rPr>
              <a:t>đủ</a:t>
            </a:r>
            <a:r>
              <a:rPr lang="zh-CN"/>
              <a:t>?</a:t>
            </a:r>
            <a:endParaRPr/>
          </a:p>
        </p:txBody>
      </p:sp>
      <p:sp>
        <p:nvSpPr>
          <p:cNvPr id="304" name="Google Shape;304;p44"/>
          <p:cNvSpPr txBox="1">
            <a:spLocks noGrp="1"/>
          </p:cNvSpPr>
          <p:nvPr>
            <p:ph type="body" idx="1"/>
          </p:nvPr>
        </p:nvSpPr>
        <p:spPr>
          <a:xfrm>
            <a:off x="482275" y="1150434"/>
            <a:ext cx="8190900" cy="5808000"/>
          </a:xfrm>
          <a:prstGeom prst="rect">
            <a:avLst/>
          </a:prstGeom>
          <a:noFill/>
          <a:ln>
            <a:noFill/>
          </a:ln>
        </p:spPr>
        <p:txBody>
          <a:bodyPr spcFirstLastPara="1" wrap="square" lIns="91425" tIns="91425" rIns="91425" bIns="91425" anchor="t" anchorCtr="0">
            <a:noAutofit/>
          </a:bodyPr>
          <a:lstStyle/>
          <a:p>
            <a:pPr marL="180975" lvl="0" indent="-180975" algn="l" rtl="0">
              <a:lnSpc>
                <a:spcPct val="150000"/>
              </a:lnSpc>
              <a:spcBef>
                <a:spcPts val="0"/>
              </a:spcBef>
              <a:spcAft>
                <a:spcPts val="0"/>
              </a:spcAft>
              <a:buClrTx/>
              <a:buSzPts val="2400"/>
              <a:buFont typeface="Times New Roman"/>
              <a:buChar char="●"/>
            </a:pPr>
            <a:r>
              <a:rPr lang="zh-CN" sz="2400" dirty="0">
                <a:latin typeface="Times New Roman"/>
                <a:ea typeface="Times New Roman"/>
                <a:cs typeface="Times New Roman"/>
                <a:sym typeface="Times New Roman"/>
              </a:rPr>
              <a:t>Không bao giờ đủ!</a:t>
            </a:r>
            <a:endParaRPr sz="2400" dirty="0">
              <a:latin typeface="Times New Roman"/>
              <a:ea typeface="Times New Roman"/>
              <a:cs typeface="Times New Roman"/>
              <a:sym typeface="Times New Roman"/>
            </a:endParaRPr>
          </a:p>
          <a:p>
            <a:pPr marL="180975" lvl="0" indent="-180975" algn="l" rtl="0">
              <a:lnSpc>
                <a:spcPct val="150000"/>
              </a:lnSpc>
              <a:spcBef>
                <a:spcPts val="600"/>
              </a:spcBef>
              <a:spcAft>
                <a:spcPts val="0"/>
              </a:spcAft>
              <a:buClrTx/>
              <a:buSzPts val="2400"/>
              <a:buFont typeface="Times New Roman"/>
              <a:buChar char="●"/>
            </a:pPr>
            <a:r>
              <a:rPr lang="zh-CN" sz="2400" dirty="0">
                <a:latin typeface="Times New Roman"/>
                <a:ea typeface="Times New Roman"/>
                <a:cs typeface="Times New Roman"/>
                <a:sym typeface="Times New Roman"/>
              </a:rPr>
              <a:t>Khi bạn thực hiện những test mà bạn đã lên kế hoạch</a:t>
            </a:r>
            <a:endParaRPr sz="2400" dirty="0">
              <a:latin typeface="Times New Roman"/>
              <a:ea typeface="Times New Roman"/>
              <a:cs typeface="Times New Roman"/>
              <a:sym typeface="Times New Roman"/>
            </a:endParaRPr>
          </a:p>
          <a:p>
            <a:pPr marL="180975" lvl="0" indent="-180975" algn="l" rtl="0">
              <a:lnSpc>
                <a:spcPct val="150000"/>
              </a:lnSpc>
              <a:spcBef>
                <a:spcPts val="600"/>
              </a:spcBef>
              <a:spcAft>
                <a:spcPts val="0"/>
              </a:spcAft>
              <a:buClrTx/>
              <a:buSzPts val="2400"/>
              <a:buFont typeface="Times New Roman"/>
              <a:buChar char="●"/>
            </a:pPr>
            <a:r>
              <a:rPr lang="zh-CN" sz="2400" dirty="0">
                <a:latin typeface="Times New Roman"/>
                <a:ea typeface="Times New Roman"/>
                <a:cs typeface="Times New Roman"/>
                <a:sym typeface="Times New Roman"/>
              </a:rPr>
              <a:t>Khi khách hàng/người sử dụng thấy thỏa mãn</a:t>
            </a:r>
            <a:endParaRPr sz="2400" dirty="0">
              <a:latin typeface="Times New Roman"/>
              <a:ea typeface="Times New Roman"/>
              <a:cs typeface="Times New Roman"/>
              <a:sym typeface="Times New Roman"/>
            </a:endParaRPr>
          </a:p>
          <a:p>
            <a:pPr marL="180975" lvl="0" indent="-180975" algn="l" rtl="0">
              <a:lnSpc>
                <a:spcPct val="150000"/>
              </a:lnSpc>
              <a:spcBef>
                <a:spcPts val="600"/>
              </a:spcBef>
              <a:spcAft>
                <a:spcPts val="0"/>
              </a:spcAft>
              <a:buClrTx/>
              <a:buSzPts val="2400"/>
              <a:buFont typeface="Times New Roman"/>
              <a:buChar char="●"/>
            </a:pPr>
            <a:r>
              <a:rPr lang="zh-CN" sz="2400" dirty="0">
                <a:latin typeface="Times New Roman"/>
                <a:ea typeface="Times New Roman"/>
                <a:cs typeface="Times New Roman"/>
                <a:sym typeface="Times New Roman"/>
              </a:rPr>
              <a:t>Khi bạn đã chứng minh được/tin tưởng rằng hệ thống hoạt động đúng, chính xác</a:t>
            </a:r>
            <a:endParaRPr sz="2400" dirty="0">
              <a:latin typeface="Times New Roman"/>
              <a:ea typeface="Times New Roman"/>
              <a:cs typeface="Times New Roman"/>
              <a:sym typeface="Times New Roman"/>
            </a:endParaRPr>
          </a:p>
          <a:p>
            <a:pPr marL="180975" lvl="0" indent="-180975" algn="l" rtl="0">
              <a:lnSpc>
                <a:spcPct val="150000"/>
              </a:lnSpc>
              <a:spcBef>
                <a:spcPts val="600"/>
              </a:spcBef>
              <a:spcAft>
                <a:spcPts val="0"/>
              </a:spcAft>
              <a:buClrTx/>
              <a:buSzPts val="2400"/>
              <a:buFont typeface="Times New Roman"/>
              <a:buChar char="●"/>
            </a:pPr>
            <a:r>
              <a:rPr lang="zh-CN" sz="2400" dirty="0">
                <a:latin typeface="Times New Roman"/>
                <a:ea typeface="Times New Roman"/>
                <a:cs typeface="Times New Roman"/>
                <a:sym typeface="Times New Roman"/>
              </a:rPr>
              <a:t>Phụ thuộc vào risks for your system</a:t>
            </a:r>
            <a:endParaRPr sz="2400" dirty="0">
              <a:latin typeface="Times New Roman"/>
              <a:ea typeface="Times New Roman"/>
              <a:cs typeface="Times New Roman"/>
              <a:sym typeface="Times New Roman"/>
            </a:endParaRPr>
          </a:p>
        </p:txBody>
      </p:sp>
      <p:sp>
        <p:nvSpPr>
          <p:cNvPr id="305" name="Google Shape;305;p44"/>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3200"/>
              <a:buNone/>
            </a:pPr>
            <a:r>
              <a:rPr lang="zh-CN"/>
              <a:t>Bao nhiêu testing là </a:t>
            </a:r>
            <a:r>
              <a:rPr lang="zh-CN">
                <a:solidFill>
                  <a:srgbClr val="E42426"/>
                </a:solidFill>
              </a:rPr>
              <a:t>đủ</a:t>
            </a:r>
            <a:r>
              <a:rPr lang="zh-CN"/>
              <a:t>? (2)</a:t>
            </a:r>
            <a:endParaRPr/>
          </a:p>
        </p:txBody>
      </p:sp>
      <p:sp>
        <p:nvSpPr>
          <p:cNvPr id="311" name="Google Shape;311;p45"/>
          <p:cNvSpPr txBox="1">
            <a:spLocks noGrp="1"/>
          </p:cNvSpPr>
          <p:nvPr>
            <p:ph type="body" idx="1"/>
          </p:nvPr>
        </p:nvSpPr>
        <p:spPr>
          <a:xfrm>
            <a:off x="482275" y="1150434"/>
            <a:ext cx="8190900" cy="5808000"/>
          </a:xfrm>
          <a:prstGeom prst="rect">
            <a:avLst/>
          </a:prstGeom>
          <a:noFill/>
          <a:ln>
            <a:noFill/>
          </a:ln>
        </p:spPr>
        <p:txBody>
          <a:bodyPr spcFirstLastPara="1" wrap="square" lIns="91425" tIns="91425" rIns="91425" bIns="91425" anchor="t" anchorCtr="0">
            <a:noAutofit/>
          </a:bodyPr>
          <a:lstStyle/>
          <a:p>
            <a:pPr marL="180975" lvl="0" indent="-180975" algn="l" rtl="0">
              <a:lnSpc>
                <a:spcPct val="150000"/>
              </a:lnSpc>
              <a:spcBef>
                <a:spcPts val="600"/>
              </a:spcBef>
              <a:spcAft>
                <a:spcPts val="0"/>
              </a:spcAft>
              <a:buClrTx/>
              <a:buSzPts val="2400"/>
              <a:buFont typeface="Times New Roman"/>
              <a:buChar char="●"/>
            </a:pPr>
            <a:r>
              <a:rPr lang="zh-CN" sz="2400" dirty="0">
                <a:latin typeface="Times New Roman"/>
                <a:ea typeface="Times New Roman"/>
                <a:cs typeface="Times New Roman"/>
                <a:sym typeface="Times New Roman"/>
              </a:rPr>
              <a:t>Dùng RISK để xác định:</a:t>
            </a:r>
            <a:endParaRPr sz="2400" dirty="0">
              <a:latin typeface="Times New Roman"/>
              <a:ea typeface="Times New Roman"/>
              <a:cs typeface="Times New Roman"/>
              <a:sym typeface="Times New Roman"/>
            </a:endParaRPr>
          </a:p>
          <a:p>
            <a:pPr marL="542925" lvl="1" indent="-193675" algn="l" rtl="0">
              <a:lnSpc>
                <a:spcPct val="150000"/>
              </a:lnSpc>
              <a:spcBef>
                <a:spcPts val="600"/>
              </a:spcBef>
              <a:spcAft>
                <a:spcPts val="0"/>
              </a:spcAft>
              <a:buClrTx/>
              <a:buSzPts val="2400"/>
              <a:buFont typeface="Times New Roman"/>
              <a:buChar char="○"/>
            </a:pPr>
            <a:r>
              <a:rPr lang="zh-CN" sz="2400" dirty="0">
                <a:latin typeface="Times New Roman"/>
                <a:ea typeface="Times New Roman"/>
                <a:cs typeface="Times New Roman"/>
                <a:sym typeface="Times New Roman"/>
              </a:rPr>
              <a:t>Cái gì phải test trước</a:t>
            </a:r>
            <a:endParaRPr sz="2400" dirty="0">
              <a:latin typeface="Times New Roman"/>
              <a:ea typeface="Times New Roman"/>
              <a:cs typeface="Times New Roman"/>
              <a:sym typeface="Times New Roman"/>
            </a:endParaRPr>
          </a:p>
          <a:p>
            <a:pPr marL="542925" lvl="1" indent="-193675" algn="l" rtl="0">
              <a:lnSpc>
                <a:spcPct val="150000"/>
              </a:lnSpc>
              <a:spcBef>
                <a:spcPts val="0"/>
              </a:spcBef>
              <a:spcAft>
                <a:spcPts val="0"/>
              </a:spcAft>
              <a:buClrTx/>
              <a:buSzPts val="2400"/>
              <a:buFont typeface="Times New Roman"/>
              <a:buChar char="○"/>
            </a:pPr>
            <a:r>
              <a:rPr lang="zh-CN" sz="2400" dirty="0">
                <a:latin typeface="Times New Roman"/>
                <a:ea typeface="Times New Roman"/>
                <a:cs typeface="Times New Roman"/>
                <a:sym typeface="Times New Roman"/>
              </a:rPr>
              <a:t>Cái gì phải test nhiều</a:t>
            </a:r>
            <a:endParaRPr sz="2400" dirty="0">
              <a:latin typeface="Times New Roman"/>
              <a:ea typeface="Times New Roman"/>
              <a:cs typeface="Times New Roman"/>
              <a:sym typeface="Times New Roman"/>
            </a:endParaRPr>
          </a:p>
          <a:p>
            <a:pPr marL="542925" lvl="1" indent="-193675" algn="l" rtl="0">
              <a:lnSpc>
                <a:spcPct val="150000"/>
              </a:lnSpc>
              <a:spcBef>
                <a:spcPts val="0"/>
              </a:spcBef>
              <a:spcAft>
                <a:spcPts val="0"/>
              </a:spcAft>
              <a:buClrTx/>
              <a:buSzPts val="2400"/>
              <a:buFont typeface="Times New Roman"/>
              <a:buChar char="○"/>
            </a:pPr>
            <a:r>
              <a:rPr lang="zh-CN" sz="2400" dirty="0">
                <a:latin typeface="Times New Roman"/>
                <a:ea typeface="Times New Roman"/>
                <a:cs typeface="Times New Roman"/>
                <a:sym typeface="Times New Roman"/>
              </a:rPr>
              <a:t>Mỗi phần tử cần test kỹ như thế nào? Tức là đâu là trọng tâm</a:t>
            </a:r>
            <a:endParaRPr sz="2400" dirty="0">
              <a:latin typeface="Times New Roman"/>
              <a:ea typeface="Times New Roman"/>
              <a:cs typeface="Times New Roman"/>
              <a:sym typeface="Times New Roman"/>
            </a:endParaRPr>
          </a:p>
          <a:p>
            <a:pPr marL="542925" lvl="1" indent="-193675" algn="l" rtl="0">
              <a:lnSpc>
                <a:spcPct val="150000"/>
              </a:lnSpc>
              <a:spcBef>
                <a:spcPts val="0"/>
              </a:spcBef>
              <a:spcAft>
                <a:spcPts val="0"/>
              </a:spcAft>
              <a:buClrTx/>
              <a:buSzPts val="2400"/>
              <a:buFont typeface="Times New Roman"/>
              <a:buChar char="○"/>
            </a:pPr>
            <a:r>
              <a:rPr lang="zh-CN" sz="2400" dirty="0">
                <a:latin typeface="Times New Roman"/>
                <a:ea typeface="Times New Roman"/>
                <a:cs typeface="Times New Roman"/>
                <a:sym typeface="Times New Roman"/>
              </a:rPr>
              <a:t>Cái gì không cần test (tại thời điểm này…)</a:t>
            </a:r>
            <a:endParaRPr sz="2400" dirty="0">
              <a:latin typeface="Times New Roman"/>
              <a:ea typeface="Times New Roman"/>
              <a:cs typeface="Times New Roman"/>
              <a:sym typeface="Times New Roman"/>
            </a:endParaRPr>
          </a:p>
        </p:txBody>
      </p:sp>
      <p:sp>
        <p:nvSpPr>
          <p:cNvPr id="312" name="Google Shape;312;p45"/>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6"/>
          <p:cNvSpPr txBox="1">
            <a:spLocks noGrp="1"/>
          </p:cNvSpPr>
          <p:nvPr>
            <p:ph type="title"/>
          </p:nvPr>
        </p:nvSpPr>
        <p:spPr>
          <a:xfrm>
            <a:off x="311700" y="23788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2.3. Độ bao phủ kiểm thử</a:t>
            </a:r>
            <a:endParaRPr/>
          </a:p>
        </p:txBody>
      </p:sp>
      <p:sp>
        <p:nvSpPr>
          <p:cNvPr id="318" name="Google Shape;318;p46"/>
          <p:cNvSpPr txBox="1">
            <a:spLocks noGrp="1"/>
          </p:cNvSpPr>
          <p:nvPr>
            <p:ph type="body" idx="1"/>
          </p:nvPr>
        </p:nvSpPr>
        <p:spPr>
          <a:xfrm>
            <a:off x="311700" y="1080800"/>
            <a:ext cx="8520600" cy="51441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Độ bao phủ kiểm thử (test coverage) là một độ đo xác định xem các trường hợp kiểm thử có thực sự bao trùm mã ứng dụng hay không, nói cách khác có bao nhiêu phần trăm dòng mã được thực hiện khi chạy các trường hợp kiểm thử đó.</a:t>
            </a:r>
            <a:endParaRPr sz="2400">
              <a:solidFill>
                <a:schemeClr val="dk1"/>
              </a:solidFill>
              <a:latin typeface="Times New Roman"/>
              <a:ea typeface="Times New Roman"/>
              <a:cs typeface="Times New Roman"/>
              <a:sym typeface="Times New Roman"/>
            </a:endParaRPr>
          </a:p>
          <a:p>
            <a:pPr marL="457200" lvl="0" indent="-381000" algn="l" rtl="0">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Áp dụng cho kiểm thử hộp trắng.</a:t>
            </a:r>
            <a:endParaRPr sz="2400">
              <a:solidFill>
                <a:schemeClr val="dk1"/>
              </a:solidFill>
              <a:latin typeface="Times New Roman"/>
              <a:ea typeface="Times New Roman"/>
              <a:cs typeface="Times New Roman"/>
              <a:sym typeface="Times New Roman"/>
            </a:endParaRPr>
          </a:p>
        </p:txBody>
      </p:sp>
      <p:sp>
        <p:nvSpPr>
          <p:cNvPr id="319" name="Google Shape;319;p46"/>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33</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33</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7"/>
          <p:cNvSpPr txBox="1">
            <a:spLocks noGrp="1"/>
          </p:cNvSpPr>
          <p:nvPr>
            <p:ph type="title"/>
          </p:nvPr>
        </p:nvSpPr>
        <p:spPr>
          <a:xfrm>
            <a:off x="311700" y="19928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2.3. Độ bao phủ kiểm thử (2)</a:t>
            </a:r>
            <a:endParaRPr/>
          </a:p>
        </p:txBody>
      </p:sp>
      <p:sp>
        <p:nvSpPr>
          <p:cNvPr id="325" name="Google Shape;325;p47"/>
          <p:cNvSpPr txBox="1">
            <a:spLocks noGrp="1"/>
          </p:cNvSpPr>
          <p:nvPr>
            <p:ph type="body" idx="1"/>
          </p:nvPr>
        </p:nvSpPr>
        <p:spPr>
          <a:xfrm>
            <a:off x="311700" y="965000"/>
            <a:ext cx="8520600" cy="51312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Tx/>
              <a:buSzPts val="2400"/>
              <a:buFont typeface="Times New Roman"/>
              <a:buChar char="●"/>
            </a:pPr>
            <a:r>
              <a:rPr lang="zh-CN" sz="2400" dirty="0">
                <a:latin typeface="Times New Roman"/>
                <a:ea typeface="Times New Roman"/>
                <a:cs typeface="Times New Roman"/>
                <a:sym typeface="Times New Roman"/>
              </a:rPr>
              <a:t>Khi ta đo đạc các giá trị độ bao phủ trong một tập các lần thực thi các trường hợp kiểm thử:</a:t>
            </a:r>
            <a:endParaRPr sz="2400" dirty="0">
              <a:latin typeface="Times New Roman"/>
              <a:ea typeface="Times New Roman"/>
              <a:cs typeface="Times New Roman"/>
              <a:sym typeface="Times New Roman"/>
            </a:endParaRPr>
          </a:p>
          <a:p>
            <a:pPr marL="914400" lvl="1" indent="-381000" algn="l" rtl="0">
              <a:lnSpc>
                <a:spcPct val="150000"/>
              </a:lnSpc>
              <a:spcBef>
                <a:spcPts val="0"/>
              </a:spcBef>
              <a:spcAft>
                <a:spcPts val="0"/>
              </a:spcAft>
              <a:buClrTx/>
              <a:buSzPts val="2400"/>
              <a:buFont typeface="Times New Roman"/>
              <a:buChar char="○"/>
            </a:pPr>
            <a:r>
              <a:rPr lang="zh-CN" sz="2400" dirty="0">
                <a:latin typeface="Times New Roman"/>
                <a:ea typeface="Times New Roman"/>
                <a:cs typeface="Times New Roman"/>
                <a:sym typeface="Times New Roman"/>
              </a:rPr>
              <a:t>Nếu sớm đạt giá trị 100% thì nghĩa là thừa các trường hợp kiểm thử</a:t>
            </a:r>
            <a:endParaRPr sz="2400" dirty="0">
              <a:latin typeface="Times New Roman"/>
              <a:ea typeface="Times New Roman"/>
              <a:cs typeface="Times New Roman"/>
              <a:sym typeface="Times New Roman"/>
            </a:endParaRPr>
          </a:p>
          <a:p>
            <a:pPr marL="914400" lvl="1" indent="-381000" algn="l" rtl="0">
              <a:lnSpc>
                <a:spcPct val="150000"/>
              </a:lnSpc>
              <a:spcBef>
                <a:spcPts val="0"/>
              </a:spcBef>
              <a:spcAft>
                <a:spcPts val="0"/>
              </a:spcAft>
              <a:buClrTx/>
              <a:buSzPts val="2400"/>
              <a:buFont typeface="Times New Roman"/>
              <a:buChar char="○"/>
            </a:pPr>
            <a:r>
              <a:rPr lang="zh-CN" sz="2400" dirty="0">
                <a:latin typeface="Times New Roman"/>
                <a:ea typeface="Times New Roman"/>
                <a:cs typeface="Times New Roman"/>
                <a:sym typeface="Times New Roman"/>
              </a:rPr>
              <a:t>Nếu toàn bộ các lần thực thi không đạt 100% nghĩa là cần bổ sung các trường hợp kiểm thử mới</a:t>
            </a:r>
            <a:endParaRPr sz="2400" dirty="0">
              <a:latin typeface="Times New Roman"/>
              <a:ea typeface="Times New Roman"/>
              <a:cs typeface="Times New Roman"/>
              <a:sym typeface="Times New Roman"/>
            </a:endParaRPr>
          </a:p>
          <a:p>
            <a:pPr marL="914400" lvl="1" indent="-381000" algn="l" rtl="0">
              <a:lnSpc>
                <a:spcPct val="150000"/>
              </a:lnSpc>
              <a:spcBef>
                <a:spcPts val="0"/>
              </a:spcBef>
              <a:spcAft>
                <a:spcPts val="0"/>
              </a:spcAft>
              <a:buClrTx/>
              <a:buSzPts val="2400"/>
              <a:buFont typeface="Times New Roman"/>
              <a:buChar char="○"/>
            </a:pPr>
            <a:r>
              <a:rPr lang="zh-CN" sz="2400" dirty="0">
                <a:latin typeface="Times New Roman"/>
                <a:ea typeface="Times New Roman"/>
                <a:cs typeface="Times New Roman"/>
                <a:sym typeface="Times New Roman"/>
              </a:rPr>
              <a:t>Nếu bổ sung mà mãi không đạt được giá trị 100% nghĩa là mã nguồn có những nhánh không thể thực thi được.</a:t>
            </a:r>
            <a:endParaRPr sz="2400" dirty="0">
              <a:latin typeface="Times New Roman"/>
              <a:ea typeface="Times New Roman"/>
              <a:cs typeface="Times New Roman"/>
              <a:sym typeface="Times New Roman"/>
            </a:endParaRPr>
          </a:p>
          <a:p>
            <a:pPr marL="0" lvl="0" indent="0" algn="l" rtl="0">
              <a:spcBef>
                <a:spcPts val="1000"/>
              </a:spcBef>
              <a:spcAft>
                <a:spcPts val="0"/>
              </a:spcAft>
              <a:buClrTx/>
              <a:buNone/>
            </a:pPr>
            <a:endParaRPr sz="2400" dirty="0">
              <a:latin typeface="Times New Roman"/>
              <a:ea typeface="Times New Roman"/>
              <a:cs typeface="Times New Roman"/>
              <a:sym typeface="Times New Roman"/>
            </a:endParaRPr>
          </a:p>
        </p:txBody>
      </p:sp>
      <p:sp>
        <p:nvSpPr>
          <p:cNvPr id="326" name="Google Shape;326;p47"/>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34</a:t>
            </a:fld>
            <a:endParaRPr/>
          </a:p>
        </p:txBody>
      </p:sp>
      <p:sp>
        <p:nvSpPr>
          <p:cNvPr id="5" name="Google Shape;366;p52"/>
          <p:cNvSpPr txBox="1">
            <a:spLocks/>
          </p:cNvSpPr>
          <p:nvPr/>
        </p:nvSpPr>
        <p:spPr>
          <a:xfrm>
            <a:off x="8472458" y="623731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34</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8"/>
          <p:cNvSpPr txBox="1">
            <a:spLocks noGrp="1"/>
          </p:cNvSpPr>
          <p:nvPr>
            <p:ph type="title"/>
          </p:nvPr>
        </p:nvSpPr>
        <p:spPr>
          <a:xfrm>
            <a:off x="311700" y="593367"/>
            <a:ext cx="85206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2.4. Các phương pháp đo </a:t>
            </a:r>
            <a:endParaRPr/>
          </a:p>
        </p:txBody>
      </p:sp>
      <p:sp>
        <p:nvSpPr>
          <p:cNvPr id="332" name="Google Shape;332;p48"/>
          <p:cNvSpPr txBox="1">
            <a:spLocks noGrp="1"/>
          </p:cNvSpPr>
          <p:nvPr>
            <p:ph type="body" idx="1"/>
          </p:nvPr>
        </p:nvSpPr>
        <p:spPr>
          <a:xfrm>
            <a:off x="311700" y="1536633"/>
            <a:ext cx="3999900" cy="4555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zh-CN" sz="2200" b="1">
                <a:solidFill>
                  <a:srgbClr val="000000"/>
                </a:solidFill>
                <a:latin typeface="Times New Roman"/>
                <a:ea typeface="Times New Roman"/>
                <a:cs typeface="Times New Roman"/>
                <a:sym typeface="Times New Roman"/>
              </a:rPr>
              <a:t>a) Statement Coverage:</a:t>
            </a:r>
            <a:endParaRPr sz="2200" b="1">
              <a:solidFill>
                <a:srgbClr val="000000"/>
              </a:solidFill>
              <a:latin typeface="Times New Roman"/>
              <a:ea typeface="Times New Roman"/>
              <a:cs typeface="Times New Roman"/>
              <a:sym typeface="Times New Roman"/>
            </a:endParaRPr>
          </a:p>
          <a:p>
            <a:pPr marL="0" lvl="0" indent="0" algn="l" rtl="0">
              <a:spcBef>
                <a:spcPts val="1000"/>
              </a:spcBef>
              <a:spcAft>
                <a:spcPts val="0"/>
              </a:spcAft>
              <a:buNone/>
            </a:pPr>
            <a:r>
              <a:rPr lang="zh-CN" sz="2200">
                <a:solidFill>
                  <a:srgbClr val="000000"/>
                </a:solidFill>
                <a:latin typeface="Times New Roman"/>
                <a:ea typeface="Times New Roman"/>
                <a:cs typeface="Times New Roman"/>
                <a:sym typeface="Times New Roman"/>
              </a:rPr>
              <a:t>Statement Coverage đảm bảo rằng tất cả các dòng lệnh trong mã nguồn đã được kiểm tra ít nhất một lần.</a:t>
            </a:r>
            <a:endParaRPr sz="2200">
              <a:solidFill>
                <a:srgbClr val="000000"/>
              </a:solidFill>
              <a:latin typeface="Times New Roman"/>
              <a:ea typeface="Times New Roman"/>
              <a:cs typeface="Times New Roman"/>
              <a:sym typeface="Times New Roman"/>
            </a:endParaRPr>
          </a:p>
          <a:p>
            <a:pPr marL="342900" lvl="0" indent="-342900" algn="l" rtl="0">
              <a:lnSpc>
                <a:spcPct val="80000"/>
              </a:lnSpc>
              <a:spcBef>
                <a:spcPts val="100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if(A) </a:t>
            </a:r>
            <a:endParaRPr sz="2200"/>
          </a:p>
          <a:p>
            <a:pPr marL="342900" lvl="0" indent="-342900" algn="l" rtl="0">
              <a:lnSpc>
                <a:spcPct val="80000"/>
              </a:lnSpc>
              <a:spcBef>
                <a:spcPts val="40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 F1();</a:t>
            </a:r>
            <a:endParaRPr sz="2200"/>
          </a:p>
          <a:p>
            <a:pPr marL="342900" lvl="0" indent="-342900" algn="l" rtl="0">
              <a:lnSpc>
                <a:spcPct val="80000"/>
              </a:lnSpc>
              <a:spcBef>
                <a:spcPts val="40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F2();</a:t>
            </a:r>
            <a:endParaRPr sz="2200"/>
          </a:p>
          <a:p>
            <a:pPr marL="342900" lvl="0" indent="-342900" algn="l" rtl="0">
              <a:lnSpc>
                <a:spcPct val="80000"/>
              </a:lnSpc>
              <a:spcBef>
                <a:spcPts val="400"/>
              </a:spcBef>
              <a:spcAft>
                <a:spcPts val="0"/>
              </a:spcAft>
              <a:buClr>
                <a:schemeClr val="dk1"/>
              </a:buClr>
              <a:buSzPts val="2000"/>
              <a:buFont typeface="Times New Roman"/>
              <a:buNone/>
            </a:pPr>
            <a:endParaRPr sz="2200">
              <a:solidFill>
                <a:schemeClr val="dk1"/>
              </a:solidFill>
              <a:latin typeface="Times New Roman"/>
              <a:ea typeface="Times New Roman"/>
              <a:cs typeface="Times New Roman"/>
              <a:sym typeface="Times New Roman"/>
            </a:endParaRPr>
          </a:p>
          <a:p>
            <a:pPr marL="342900" lvl="0" indent="-342900" algn="l" rtl="0">
              <a:lnSpc>
                <a:spcPct val="80000"/>
              </a:lnSpc>
              <a:spcBef>
                <a:spcPts val="400"/>
              </a:spcBef>
              <a:spcAft>
                <a:spcPts val="0"/>
              </a:spcAft>
              <a:buClr>
                <a:schemeClr val="dk1"/>
              </a:buClr>
              <a:buSzPts val="2000"/>
              <a:buFont typeface="Times New Roman"/>
              <a:buNone/>
            </a:pPr>
            <a:r>
              <a:rPr lang="zh-CN" sz="2200">
                <a:solidFill>
                  <a:schemeClr val="dk1"/>
                </a:solidFill>
                <a:latin typeface="Times New Roman"/>
                <a:ea typeface="Times New Roman"/>
                <a:cs typeface="Times New Roman"/>
                <a:sym typeface="Times New Roman"/>
              </a:rPr>
              <a:t>Test Case: </a:t>
            </a:r>
            <a:r>
              <a:rPr lang="zh-CN" sz="2200">
                <a:solidFill>
                  <a:schemeClr val="dk1"/>
                </a:solidFill>
                <a:latin typeface="Courier New"/>
                <a:ea typeface="Courier New"/>
                <a:cs typeface="Courier New"/>
                <a:sym typeface="Courier New"/>
              </a:rPr>
              <a:t>A = 1</a:t>
            </a:r>
            <a:endParaRPr sz="2200"/>
          </a:p>
          <a:p>
            <a:pPr marL="342900" lvl="0" indent="-342900" algn="l" rtl="0">
              <a:lnSpc>
                <a:spcPct val="80000"/>
              </a:lnSpc>
              <a:spcBef>
                <a:spcPts val="400"/>
              </a:spcBef>
              <a:spcAft>
                <a:spcPts val="0"/>
              </a:spcAft>
              <a:buClr>
                <a:schemeClr val="dk1"/>
              </a:buClr>
              <a:buSzPts val="2000"/>
              <a:buFont typeface="Times New Roman"/>
              <a:buNone/>
            </a:pPr>
            <a:r>
              <a:rPr lang="zh-CN" sz="2200">
                <a:solidFill>
                  <a:schemeClr val="dk1"/>
                </a:solidFill>
                <a:latin typeface="Times New Roman"/>
                <a:ea typeface="Times New Roman"/>
                <a:cs typeface="Times New Roman"/>
                <a:sym typeface="Times New Roman"/>
              </a:rPr>
              <a:t>Độ bao phủ Statement Coverage</a:t>
            </a:r>
            <a:endParaRPr sz="2200"/>
          </a:p>
          <a:p>
            <a:pPr marL="342900" lvl="0" indent="-342900" algn="l" rtl="0">
              <a:lnSpc>
                <a:spcPct val="80000"/>
              </a:lnSpc>
              <a:spcBef>
                <a:spcPts val="400"/>
              </a:spcBef>
              <a:spcAft>
                <a:spcPts val="0"/>
              </a:spcAft>
              <a:buClr>
                <a:schemeClr val="dk1"/>
              </a:buClr>
              <a:buSzPts val="2000"/>
              <a:buFont typeface="Times New Roman"/>
              <a:buNone/>
            </a:pPr>
            <a:r>
              <a:rPr lang="zh-CN" sz="2200">
                <a:solidFill>
                  <a:schemeClr val="dk1"/>
                </a:solidFill>
                <a:latin typeface="Times New Roman"/>
                <a:ea typeface="Times New Roman"/>
                <a:cs typeface="Times New Roman"/>
                <a:sym typeface="Times New Roman"/>
              </a:rPr>
              <a:t>đạt 100%</a:t>
            </a:r>
            <a:endParaRPr sz="2200"/>
          </a:p>
          <a:p>
            <a:pPr marL="342900" lvl="0" indent="-342900" algn="l" rtl="0">
              <a:lnSpc>
                <a:spcPct val="80000"/>
              </a:lnSpc>
              <a:spcBef>
                <a:spcPts val="400"/>
              </a:spcBef>
              <a:spcAft>
                <a:spcPts val="0"/>
              </a:spcAft>
              <a:buClr>
                <a:schemeClr val="dk1"/>
              </a:buClr>
              <a:buSzPts val="2000"/>
              <a:buFont typeface="Times New Roman"/>
              <a:buNone/>
            </a:pPr>
            <a:endParaRPr sz="2100">
              <a:solidFill>
                <a:schemeClr val="dk1"/>
              </a:solidFill>
              <a:latin typeface="Courier New"/>
              <a:ea typeface="Courier New"/>
              <a:cs typeface="Courier New"/>
              <a:sym typeface="Courier New"/>
            </a:endParaRPr>
          </a:p>
          <a:p>
            <a:pPr marL="0" lvl="0" indent="0" algn="l" rtl="0">
              <a:spcBef>
                <a:spcPts val="1000"/>
              </a:spcBef>
              <a:spcAft>
                <a:spcPts val="0"/>
              </a:spcAft>
              <a:buNone/>
            </a:pPr>
            <a:endParaRPr sz="2100"/>
          </a:p>
        </p:txBody>
      </p:sp>
      <p:sp>
        <p:nvSpPr>
          <p:cNvPr id="333" name="Google Shape;333;p48"/>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35</a:t>
            </a:fld>
            <a:endParaRPr/>
          </a:p>
        </p:txBody>
      </p:sp>
      <p:sp>
        <p:nvSpPr>
          <p:cNvPr id="334" name="Google Shape;334;p48"/>
          <p:cNvSpPr txBox="1"/>
          <p:nvPr/>
        </p:nvSpPr>
        <p:spPr>
          <a:xfrm>
            <a:off x="4938698" y="1356966"/>
            <a:ext cx="3893700" cy="49377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ourier New"/>
              <a:buNone/>
            </a:pPr>
            <a:r>
              <a:rPr lang="zh-CN" sz="2200" b="0" i="0" u="none">
                <a:solidFill>
                  <a:schemeClr val="dk1"/>
                </a:solidFill>
                <a:latin typeface="Courier New"/>
                <a:ea typeface="Courier New"/>
                <a:cs typeface="Courier New"/>
                <a:sym typeface="Courier New"/>
              </a:rPr>
              <a:t>int* ptr = NULL; </a:t>
            </a:r>
            <a:endParaRPr sz="2200"/>
          </a:p>
          <a:p>
            <a:pPr marL="0" marR="0" lvl="0" indent="0" algn="l" rtl="0">
              <a:lnSpc>
                <a:spcPct val="100000"/>
              </a:lnSpc>
              <a:spcBef>
                <a:spcPts val="0"/>
              </a:spcBef>
              <a:spcAft>
                <a:spcPts val="0"/>
              </a:spcAft>
              <a:buClr>
                <a:schemeClr val="dk1"/>
              </a:buClr>
              <a:buSzPts val="2000"/>
              <a:buFont typeface="Courier New"/>
              <a:buNone/>
            </a:pPr>
            <a:r>
              <a:rPr lang="zh-CN" sz="2200" b="0" i="0" u="none">
                <a:solidFill>
                  <a:schemeClr val="dk1"/>
                </a:solidFill>
                <a:latin typeface="Courier New"/>
                <a:ea typeface="Courier New"/>
                <a:cs typeface="Courier New"/>
                <a:sym typeface="Courier New"/>
              </a:rPr>
              <a:t>if (B) </a:t>
            </a:r>
            <a:endParaRPr sz="2200"/>
          </a:p>
          <a:p>
            <a:pPr marL="0" marR="0" lvl="0" indent="0" algn="l" rtl="0">
              <a:lnSpc>
                <a:spcPct val="100000"/>
              </a:lnSpc>
              <a:spcBef>
                <a:spcPts val="0"/>
              </a:spcBef>
              <a:spcAft>
                <a:spcPts val="0"/>
              </a:spcAft>
              <a:buClr>
                <a:schemeClr val="dk1"/>
              </a:buClr>
              <a:buSzPts val="2000"/>
              <a:buFont typeface="Courier New"/>
              <a:buNone/>
            </a:pPr>
            <a:r>
              <a:rPr lang="zh-CN" sz="2200" b="0" i="0" u="none">
                <a:solidFill>
                  <a:schemeClr val="dk1"/>
                </a:solidFill>
                <a:latin typeface="Courier New"/>
                <a:ea typeface="Courier New"/>
                <a:cs typeface="Courier New"/>
                <a:sym typeface="Courier New"/>
              </a:rPr>
              <a:t>   ptr = &amp;variable; </a:t>
            </a:r>
            <a:endParaRPr sz="2200"/>
          </a:p>
          <a:p>
            <a:pPr marL="0" marR="0" lvl="0" indent="0" algn="l" rtl="0">
              <a:lnSpc>
                <a:spcPct val="100000"/>
              </a:lnSpc>
              <a:spcBef>
                <a:spcPts val="0"/>
              </a:spcBef>
              <a:spcAft>
                <a:spcPts val="0"/>
              </a:spcAft>
              <a:buClr>
                <a:schemeClr val="dk1"/>
              </a:buClr>
              <a:buSzPts val="2000"/>
              <a:buFont typeface="Courier New"/>
              <a:buNone/>
            </a:pPr>
            <a:r>
              <a:rPr lang="zh-CN" sz="2200" b="0" i="0" u="none">
                <a:solidFill>
                  <a:schemeClr val="dk1"/>
                </a:solidFill>
                <a:latin typeface="Courier New"/>
                <a:ea typeface="Courier New"/>
                <a:cs typeface="Courier New"/>
                <a:sym typeface="Courier New"/>
              </a:rPr>
              <a:t>*ptr = 10; </a:t>
            </a:r>
            <a:endParaRPr sz="2200"/>
          </a:p>
          <a:p>
            <a:pPr marL="0" marR="0" lvl="0" indent="0" algn="l" rtl="0">
              <a:lnSpc>
                <a:spcPct val="100000"/>
              </a:lnSpc>
              <a:spcBef>
                <a:spcPts val="0"/>
              </a:spcBef>
              <a:spcAft>
                <a:spcPts val="0"/>
              </a:spcAft>
              <a:buClr>
                <a:schemeClr val="dk1"/>
              </a:buClr>
              <a:buSzPts val="2000"/>
              <a:buFont typeface="Times New Roman"/>
              <a:buNone/>
            </a:pPr>
            <a:endParaRPr sz="2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r>
              <a:rPr lang="zh-CN" sz="2200" b="0" i="0" u="none">
                <a:solidFill>
                  <a:schemeClr val="dk1"/>
                </a:solidFill>
                <a:latin typeface="Times New Roman"/>
                <a:ea typeface="Times New Roman"/>
                <a:cs typeface="Times New Roman"/>
                <a:sym typeface="Times New Roman"/>
              </a:rPr>
              <a:t>Test Case: </a:t>
            </a:r>
            <a:endParaRPr sz="2200"/>
          </a:p>
          <a:p>
            <a:pPr marL="0" marR="0" lvl="0" indent="0" algn="l" rtl="0">
              <a:lnSpc>
                <a:spcPct val="100000"/>
              </a:lnSpc>
              <a:spcBef>
                <a:spcPts val="0"/>
              </a:spcBef>
              <a:spcAft>
                <a:spcPts val="0"/>
              </a:spcAft>
              <a:buClr>
                <a:schemeClr val="dk1"/>
              </a:buClr>
              <a:buSzPts val="2000"/>
              <a:buFont typeface="Courier New"/>
              <a:buNone/>
            </a:pPr>
            <a:r>
              <a:rPr lang="zh-CN" sz="2200" b="0" i="0" u="none">
                <a:solidFill>
                  <a:schemeClr val="dk1"/>
                </a:solidFill>
                <a:latin typeface="Courier New"/>
                <a:ea typeface="Courier New"/>
                <a:cs typeface="Courier New"/>
                <a:sym typeface="Courier New"/>
              </a:rPr>
              <a:t>B = </a:t>
            </a:r>
            <a:r>
              <a:rPr lang="zh-CN" sz="2200">
                <a:solidFill>
                  <a:schemeClr val="dk1"/>
                </a:solidFill>
                <a:latin typeface="Courier New"/>
                <a:ea typeface="Courier New"/>
                <a:cs typeface="Courier New"/>
                <a:sym typeface="Courier New"/>
              </a:rPr>
              <a:t>1</a:t>
            </a:r>
            <a:endParaRPr sz="2200"/>
          </a:p>
          <a:p>
            <a:pPr marL="0" marR="0" lvl="0" indent="0" algn="l" rtl="0">
              <a:lnSpc>
                <a:spcPct val="100000"/>
              </a:lnSpc>
              <a:spcBef>
                <a:spcPts val="0"/>
              </a:spcBef>
              <a:spcAft>
                <a:spcPts val="0"/>
              </a:spcAft>
              <a:buClr>
                <a:schemeClr val="dk1"/>
              </a:buClr>
              <a:buSzPts val="2000"/>
              <a:buFont typeface="Times New Roman"/>
              <a:buNone/>
            </a:pPr>
            <a:r>
              <a:rPr lang="zh-CN" sz="2200">
                <a:solidFill>
                  <a:schemeClr val="dk1"/>
                </a:solidFill>
                <a:latin typeface="Times New Roman"/>
                <a:ea typeface="Times New Roman"/>
                <a:cs typeface="Times New Roman"/>
                <a:sym typeface="Times New Roman"/>
              </a:rPr>
              <a:t>Độ bao phủ </a:t>
            </a:r>
            <a:r>
              <a:rPr lang="zh-CN" sz="2200" b="0" i="0" u="none">
                <a:solidFill>
                  <a:schemeClr val="dk1"/>
                </a:solidFill>
                <a:latin typeface="Times New Roman"/>
                <a:ea typeface="Times New Roman"/>
                <a:cs typeface="Times New Roman"/>
                <a:sym typeface="Times New Roman"/>
              </a:rPr>
              <a:t>Statement Coverage </a:t>
            </a:r>
            <a:r>
              <a:rPr lang="zh-CN" sz="2200">
                <a:solidFill>
                  <a:schemeClr val="dk1"/>
                </a:solidFill>
                <a:latin typeface="Times New Roman"/>
                <a:ea typeface="Times New Roman"/>
                <a:cs typeface="Times New Roman"/>
                <a:sym typeface="Times New Roman"/>
              </a:rPr>
              <a:t>đạt 100%</a:t>
            </a:r>
            <a:r>
              <a:rPr lang="zh-CN" sz="2200"/>
              <a:t> </a:t>
            </a:r>
            <a:endParaRPr sz="2200"/>
          </a:p>
          <a:p>
            <a:pPr marL="0" marR="0" lvl="0" indent="0" algn="l" rtl="0">
              <a:lnSpc>
                <a:spcPct val="100000"/>
              </a:lnSpc>
              <a:spcBef>
                <a:spcPts val="0"/>
              </a:spcBef>
              <a:spcAft>
                <a:spcPts val="0"/>
              </a:spcAft>
              <a:buClr>
                <a:schemeClr val="dk1"/>
              </a:buClr>
              <a:buSzPts val="2000"/>
              <a:buFont typeface="Times New Roman"/>
              <a:buNone/>
            </a:pPr>
            <a:endParaRPr sz="18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1200"/>
          </a:p>
          <a:p>
            <a:pPr marL="0" marR="0" lvl="0" indent="0" algn="l" rtl="0">
              <a:lnSpc>
                <a:spcPct val="100000"/>
              </a:lnSpc>
              <a:spcBef>
                <a:spcPts val="0"/>
              </a:spcBef>
              <a:spcAft>
                <a:spcPts val="0"/>
              </a:spcAft>
              <a:buNone/>
            </a:pPr>
            <a:endParaRPr sz="1800"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9"/>
          <p:cNvSpPr txBox="1">
            <a:spLocks noGrp="1"/>
          </p:cNvSpPr>
          <p:nvPr>
            <p:ph type="title"/>
          </p:nvPr>
        </p:nvSpPr>
        <p:spPr>
          <a:xfrm>
            <a:off x="311700" y="19928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2.4. Các phương pháp đo (2)</a:t>
            </a:r>
            <a:endParaRPr/>
          </a:p>
        </p:txBody>
      </p:sp>
      <p:sp>
        <p:nvSpPr>
          <p:cNvPr id="340" name="Google Shape;340;p49"/>
          <p:cNvSpPr txBox="1">
            <a:spLocks noGrp="1"/>
          </p:cNvSpPr>
          <p:nvPr>
            <p:ph type="body" idx="1"/>
          </p:nvPr>
        </p:nvSpPr>
        <p:spPr>
          <a:xfrm>
            <a:off x="311700" y="1536633"/>
            <a:ext cx="2479800" cy="4555200"/>
          </a:xfrm>
          <a:prstGeom prst="rect">
            <a:avLst/>
          </a:prstGeom>
          <a:ln w="9525"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1000"/>
              </a:spcBef>
              <a:spcAft>
                <a:spcPts val="0"/>
              </a:spcAft>
              <a:buNone/>
            </a:pPr>
            <a:r>
              <a:rPr lang="zh-CN" sz="2200">
                <a:solidFill>
                  <a:srgbClr val="000000"/>
                </a:solidFill>
                <a:latin typeface="Times New Roman"/>
                <a:ea typeface="Times New Roman"/>
                <a:cs typeface="Times New Roman"/>
                <a:sym typeface="Times New Roman"/>
              </a:rPr>
              <a:t>Ở ví dụ này, để Statement Coverage đạt 100%, chúng ta cần thực thi hai test case với n &lt; 0 </a:t>
            </a:r>
            <a:r>
              <a:rPr lang="zh-CN" sz="2200">
                <a:solidFill>
                  <a:srgbClr val="0000FF"/>
                </a:solidFill>
                <a:latin typeface="Times New Roman"/>
                <a:ea typeface="Times New Roman"/>
                <a:cs typeface="Times New Roman"/>
                <a:sym typeface="Times New Roman"/>
              </a:rPr>
              <a:t>(màu xanh dương)</a:t>
            </a:r>
            <a:r>
              <a:rPr lang="zh-CN" sz="2200">
                <a:solidFill>
                  <a:srgbClr val="000000"/>
                </a:solidFill>
                <a:latin typeface="Times New Roman"/>
                <a:ea typeface="Times New Roman"/>
                <a:cs typeface="Times New Roman"/>
                <a:sym typeface="Times New Roman"/>
              </a:rPr>
              <a:t> và n &gt; 0 </a:t>
            </a:r>
            <a:r>
              <a:rPr lang="zh-CN" sz="2200">
                <a:solidFill>
                  <a:srgbClr val="38761D"/>
                </a:solidFill>
                <a:latin typeface="Times New Roman"/>
                <a:ea typeface="Times New Roman"/>
                <a:cs typeface="Times New Roman"/>
                <a:sym typeface="Times New Roman"/>
              </a:rPr>
              <a:t>(màu xanh lá)</a:t>
            </a:r>
            <a:endParaRPr sz="2200">
              <a:solidFill>
                <a:srgbClr val="38761D"/>
              </a:solidFill>
              <a:latin typeface="Times New Roman"/>
              <a:ea typeface="Times New Roman"/>
              <a:cs typeface="Times New Roman"/>
              <a:sym typeface="Times New Roman"/>
            </a:endParaRPr>
          </a:p>
        </p:txBody>
      </p:sp>
      <p:sp>
        <p:nvSpPr>
          <p:cNvPr id="341" name="Google Shape;341;p49"/>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36</a:t>
            </a:fld>
            <a:endParaRPr/>
          </a:p>
        </p:txBody>
      </p:sp>
      <p:pic>
        <p:nvPicPr>
          <p:cNvPr id="342" name="Google Shape;342;p49"/>
          <p:cNvPicPr preferRelativeResize="0"/>
          <p:nvPr/>
        </p:nvPicPr>
        <p:blipFill>
          <a:blip r:embed="rId3">
            <a:alphaModFix/>
          </a:blip>
          <a:stretch>
            <a:fillRect/>
          </a:stretch>
        </p:blipFill>
        <p:spPr>
          <a:xfrm>
            <a:off x="2868850" y="1536617"/>
            <a:ext cx="5886450" cy="3781425"/>
          </a:xfrm>
          <a:prstGeom prst="rect">
            <a:avLst/>
          </a:prstGeom>
          <a:noFill/>
          <a:ln>
            <a:noFill/>
          </a:ln>
        </p:spPr>
      </p:pic>
      <p:sp>
        <p:nvSpPr>
          <p:cNvPr id="6"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36</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0"/>
          <p:cNvSpPr txBox="1">
            <a:spLocks noGrp="1"/>
          </p:cNvSpPr>
          <p:nvPr>
            <p:ph type="title"/>
          </p:nvPr>
        </p:nvSpPr>
        <p:spPr>
          <a:xfrm>
            <a:off x="311700" y="207367"/>
            <a:ext cx="85206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2.4. Các phương pháp đo (3)</a:t>
            </a:r>
            <a:endParaRPr/>
          </a:p>
        </p:txBody>
      </p:sp>
      <p:sp>
        <p:nvSpPr>
          <p:cNvPr id="348" name="Google Shape;348;p50"/>
          <p:cNvSpPr txBox="1">
            <a:spLocks noGrp="1"/>
          </p:cNvSpPr>
          <p:nvPr>
            <p:ph type="body" idx="1"/>
          </p:nvPr>
        </p:nvSpPr>
        <p:spPr>
          <a:xfrm>
            <a:off x="311700" y="1222349"/>
            <a:ext cx="3999900" cy="48696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zh-CN" sz="2200" b="1" dirty="0">
                <a:latin typeface="Times New Roman"/>
                <a:ea typeface="Times New Roman"/>
                <a:cs typeface="Times New Roman"/>
                <a:sym typeface="Times New Roman"/>
              </a:rPr>
              <a:t>b) Branch Coverage:</a:t>
            </a:r>
            <a:endParaRPr sz="2200" b="1" dirty="0">
              <a:latin typeface="Times New Roman"/>
              <a:ea typeface="Times New Roman"/>
              <a:cs typeface="Times New Roman"/>
              <a:sym typeface="Times New Roman"/>
            </a:endParaRPr>
          </a:p>
          <a:p>
            <a:pPr marL="0" lvl="0" indent="0" algn="l" rtl="0">
              <a:spcBef>
                <a:spcPts val="1000"/>
              </a:spcBef>
              <a:spcAft>
                <a:spcPts val="0"/>
              </a:spcAft>
              <a:buNone/>
            </a:pPr>
            <a:r>
              <a:rPr lang="zh-CN" sz="2200" dirty="0">
                <a:latin typeface="Times New Roman"/>
                <a:ea typeface="Times New Roman"/>
                <a:cs typeface="Times New Roman"/>
                <a:sym typeface="Times New Roman"/>
              </a:rPr>
              <a:t>Branch Coverage đảm bảo rằng tất cả các nhánh chương trình trong mã nguồn đã được kiểm tra ít nhất một lần.</a:t>
            </a:r>
            <a:endParaRPr sz="2200" dirty="0">
              <a:latin typeface="Times New Roman"/>
              <a:ea typeface="Times New Roman"/>
              <a:cs typeface="Times New Roman"/>
              <a:sym typeface="Times New Roman"/>
            </a:endParaRPr>
          </a:p>
          <a:p>
            <a:pPr marL="342900" lvl="0" indent="-342900" algn="l" rtl="0">
              <a:lnSpc>
                <a:spcPct val="80000"/>
              </a:lnSpc>
              <a:spcBef>
                <a:spcPts val="1000"/>
              </a:spcBef>
              <a:spcAft>
                <a:spcPts val="0"/>
              </a:spcAft>
              <a:buNone/>
            </a:pPr>
            <a:r>
              <a:rPr lang="zh-CN" sz="2200" dirty="0">
                <a:solidFill>
                  <a:schemeClr val="dk1"/>
                </a:solidFill>
                <a:latin typeface="Courier New"/>
                <a:ea typeface="Courier New"/>
                <a:cs typeface="Courier New"/>
                <a:sym typeface="Courier New"/>
              </a:rPr>
              <a:t>if(A) F1();</a:t>
            </a:r>
            <a:endParaRPr sz="2200" dirty="0"/>
          </a:p>
          <a:p>
            <a:pPr marL="342900" lvl="0" indent="-342900" algn="l" rtl="0">
              <a:lnSpc>
                <a:spcPct val="80000"/>
              </a:lnSpc>
              <a:spcBef>
                <a:spcPts val="400"/>
              </a:spcBef>
              <a:spcAft>
                <a:spcPts val="0"/>
              </a:spcAft>
              <a:buNone/>
            </a:pPr>
            <a:r>
              <a:rPr lang="zh-CN" sz="2200" dirty="0">
                <a:solidFill>
                  <a:schemeClr val="dk1"/>
                </a:solidFill>
                <a:latin typeface="Courier New"/>
                <a:ea typeface="Courier New"/>
                <a:cs typeface="Courier New"/>
                <a:sym typeface="Courier New"/>
              </a:rPr>
              <a:t>else  F2();</a:t>
            </a:r>
            <a:endParaRPr sz="2200" dirty="0"/>
          </a:p>
          <a:p>
            <a:pPr marL="342900" lvl="0" indent="-342900" algn="l" rtl="0">
              <a:lnSpc>
                <a:spcPct val="80000"/>
              </a:lnSpc>
              <a:spcBef>
                <a:spcPts val="400"/>
              </a:spcBef>
              <a:spcAft>
                <a:spcPts val="0"/>
              </a:spcAft>
              <a:buNone/>
            </a:pPr>
            <a:r>
              <a:rPr lang="zh-CN" sz="2200" dirty="0">
                <a:solidFill>
                  <a:schemeClr val="dk1"/>
                </a:solidFill>
                <a:latin typeface="Courier New"/>
                <a:ea typeface="Courier New"/>
                <a:cs typeface="Courier New"/>
                <a:sym typeface="Courier New"/>
              </a:rPr>
              <a:t>if(B) F3()</a:t>
            </a:r>
            <a:endParaRPr sz="2200" dirty="0"/>
          </a:p>
          <a:p>
            <a:pPr marL="342900" lvl="0" indent="-342900" algn="l" rtl="0">
              <a:lnSpc>
                <a:spcPct val="80000"/>
              </a:lnSpc>
              <a:spcBef>
                <a:spcPts val="400"/>
              </a:spcBef>
              <a:spcAft>
                <a:spcPts val="0"/>
              </a:spcAft>
              <a:buNone/>
            </a:pPr>
            <a:r>
              <a:rPr lang="zh-CN" sz="2200" dirty="0">
                <a:solidFill>
                  <a:schemeClr val="dk1"/>
                </a:solidFill>
                <a:latin typeface="Courier New"/>
                <a:ea typeface="Courier New"/>
                <a:cs typeface="Courier New"/>
                <a:sym typeface="Courier New"/>
              </a:rPr>
              <a:t>else  F4();</a:t>
            </a:r>
            <a:endParaRPr sz="2200" dirty="0">
              <a:solidFill>
                <a:schemeClr val="dk1"/>
              </a:solidFill>
              <a:latin typeface="Courier New"/>
              <a:ea typeface="Courier New"/>
              <a:cs typeface="Courier New"/>
              <a:sym typeface="Courier New"/>
            </a:endParaRPr>
          </a:p>
          <a:p>
            <a:pPr marL="342900" lvl="0" indent="-342900" algn="l" rtl="0">
              <a:lnSpc>
                <a:spcPct val="80000"/>
              </a:lnSpc>
              <a:spcBef>
                <a:spcPts val="400"/>
              </a:spcBef>
              <a:spcAft>
                <a:spcPts val="0"/>
              </a:spcAft>
              <a:buNone/>
            </a:pPr>
            <a:endParaRPr sz="2200" dirty="0">
              <a:solidFill>
                <a:schemeClr val="dk1"/>
              </a:solidFill>
              <a:latin typeface="Times New Roman"/>
              <a:ea typeface="Times New Roman"/>
              <a:cs typeface="Times New Roman"/>
              <a:sym typeface="Times New Roman"/>
            </a:endParaRPr>
          </a:p>
          <a:p>
            <a:pPr marL="342900" lvl="0" indent="-342900" algn="l" rtl="0">
              <a:lnSpc>
                <a:spcPct val="80000"/>
              </a:lnSpc>
              <a:spcBef>
                <a:spcPts val="400"/>
              </a:spcBef>
              <a:spcAft>
                <a:spcPts val="0"/>
              </a:spcAft>
              <a:buNone/>
            </a:pPr>
            <a:r>
              <a:rPr lang="zh-CN" sz="2200" dirty="0">
                <a:solidFill>
                  <a:schemeClr val="dk1"/>
                </a:solidFill>
                <a:latin typeface="Times New Roman"/>
                <a:ea typeface="Times New Roman"/>
                <a:cs typeface="Times New Roman"/>
                <a:sym typeface="Times New Roman"/>
              </a:rPr>
              <a:t>Test Case: </a:t>
            </a:r>
            <a:r>
              <a:rPr lang="zh-CN" sz="2200" dirty="0">
                <a:solidFill>
                  <a:schemeClr val="dk1"/>
                </a:solidFill>
                <a:latin typeface="Courier New"/>
                <a:ea typeface="Courier New"/>
                <a:cs typeface="Courier New"/>
                <a:sym typeface="Courier New"/>
              </a:rPr>
              <a:t>A = B = 1</a:t>
            </a:r>
            <a:endParaRPr sz="2200" dirty="0"/>
          </a:p>
          <a:p>
            <a:pPr marL="342900" lvl="0" indent="-342900" algn="l" rtl="0">
              <a:lnSpc>
                <a:spcPct val="80000"/>
              </a:lnSpc>
              <a:spcBef>
                <a:spcPts val="400"/>
              </a:spcBef>
              <a:spcAft>
                <a:spcPts val="0"/>
              </a:spcAft>
              <a:buNone/>
            </a:pPr>
            <a:r>
              <a:rPr lang="zh-CN" sz="2200" dirty="0">
                <a:solidFill>
                  <a:schemeClr val="dk1"/>
                </a:solidFill>
                <a:latin typeface="Times New Roman"/>
                <a:ea typeface="Times New Roman"/>
                <a:cs typeface="Times New Roman"/>
                <a:sym typeface="Times New Roman"/>
              </a:rPr>
              <a:t>Và test case: </a:t>
            </a:r>
            <a:r>
              <a:rPr lang="zh-CN" sz="2200" dirty="0">
                <a:solidFill>
                  <a:schemeClr val="dk1"/>
                </a:solidFill>
                <a:latin typeface="Courier New"/>
                <a:ea typeface="Courier New"/>
                <a:cs typeface="Courier New"/>
                <a:sym typeface="Courier New"/>
              </a:rPr>
              <a:t>A = B = 0</a:t>
            </a:r>
            <a:endParaRPr sz="2200" dirty="0">
              <a:solidFill>
                <a:schemeClr val="dk1"/>
              </a:solidFill>
              <a:latin typeface="Courier New"/>
              <a:ea typeface="Courier New"/>
              <a:cs typeface="Courier New"/>
              <a:sym typeface="Courier New"/>
            </a:endParaRPr>
          </a:p>
          <a:p>
            <a:pPr marL="342900" lvl="0" indent="-342900" algn="l" rtl="0">
              <a:lnSpc>
                <a:spcPct val="80000"/>
              </a:lnSpc>
              <a:spcBef>
                <a:spcPts val="400"/>
              </a:spcBef>
              <a:spcAft>
                <a:spcPts val="0"/>
              </a:spcAft>
              <a:buNone/>
            </a:pPr>
            <a:r>
              <a:rPr lang="zh-CN" sz="2200" dirty="0">
                <a:solidFill>
                  <a:schemeClr val="dk1"/>
                </a:solidFill>
                <a:latin typeface="Times New Roman"/>
                <a:ea typeface="Times New Roman"/>
                <a:cs typeface="Times New Roman"/>
                <a:sym typeface="Times New Roman"/>
              </a:rPr>
              <a:t>Sẽ giúp độ bao phủ đạt 100%</a:t>
            </a:r>
            <a:endParaRPr sz="2200" dirty="0"/>
          </a:p>
          <a:p>
            <a:pPr marL="342900" lvl="0" indent="-342900" algn="l" rtl="0">
              <a:lnSpc>
                <a:spcPct val="80000"/>
              </a:lnSpc>
              <a:spcBef>
                <a:spcPts val="400"/>
              </a:spcBef>
              <a:spcAft>
                <a:spcPts val="0"/>
              </a:spcAft>
              <a:buNone/>
            </a:pPr>
            <a:endParaRPr sz="2200" dirty="0">
              <a:solidFill>
                <a:schemeClr val="dk1"/>
              </a:solidFill>
              <a:latin typeface="Courier New"/>
              <a:ea typeface="Courier New"/>
              <a:cs typeface="Courier New"/>
              <a:sym typeface="Courier New"/>
            </a:endParaRPr>
          </a:p>
          <a:p>
            <a:pPr marL="0" lvl="0" indent="0" algn="l" rtl="0">
              <a:spcBef>
                <a:spcPts val="1000"/>
              </a:spcBef>
              <a:spcAft>
                <a:spcPts val="0"/>
              </a:spcAft>
              <a:buNone/>
            </a:pPr>
            <a:endParaRPr sz="2200" dirty="0"/>
          </a:p>
        </p:txBody>
      </p:sp>
      <p:sp>
        <p:nvSpPr>
          <p:cNvPr id="349" name="Google Shape;349;p50"/>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37</a:t>
            </a:fld>
            <a:endParaRPr/>
          </a:p>
        </p:txBody>
      </p:sp>
      <p:sp>
        <p:nvSpPr>
          <p:cNvPr id="350" name="Google Shape;350;p50"/>
          <p:cNvSpPr txBox="1"/>
          <p:nvPr/>
        </p:nvSpPr>
        <p:spPr>
          <a:xfrm>
            <a:off x="4938700" y="1222350"/>
            <a:ext cx="3893700" cy="50724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if (A &amp;&amp; (B || F1()))</a:t>
            </a:r>
            <a:endParaRPr sz="2200">
              <a:solidFill>
                <a:schemeClr val="dk1"/>
              </a:solidFill>
            </a:endParaRPr>
          </a:p>
          <a:p>
            <a:pPr marL="0" lvl="0" indent="0" algn="l" rtl="0">
              <a:spcBef>
                <a:spcPts val="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  F2(); </a:t>
            </a:r>
            <a:endParaRPr sz="2200">
              <a:solidFill>
                <a:schemeClr val="dk1"/>
              </a:solidFill>
            </a:endParaRPr>
          </a:p>
          <a:p>
            <a:pPr marL="0" lvl="0" indent="0" algn="l" rtl="0">
              <a:spcBef>
                <a:spcPts val="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else </a:t>
            </a:r>
            <a:endParaRPr sz="2200">
              <a:solidFill>
                <a:schemeClr val="dk1"/>
              </a:solidFill>
            </a:endParaRPr>
          </a:p>
          <a:p>
            <a:pPr marL="0" lvl="0" indent="0" algn="l" rtl="0">
              <a:spcBef>
                <a:spcPts val="0"/>
              </a:spcBef>
              <a:spcAft>
                <a:spcPts val="0"/>
              </a:spcAft>
              <a:buClr>
                <a:schemeClr val="dk1"/>
              </a:buClr>
              <a:buSzPts val="2000"/>
              <a:buFont typeface="Courier New"/>
              <a:buNone/>
            </a:pPr>
            <a:r>
              <a:rPr lang="zh-CN" sz="2200">
                <a:solidFill>
                  <a:schemeClr val="dk1"/>
                </a:solidFill>
                <a:latin typeface="Courier New"/>
                <a:ea typeface="Courier New"/>
                <a:cs typeface="Courier New"/>
                <a:sym typeface="Courier New"/>
              </a:rPr>
              <a:t>  F3(); </a:t>
            </a:r>
            <a:endParaRPr sz="220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2000"/>
              <a:buFont typeface="Times New Roman"/>
              <a:buNone/>
            </a:pPr>
            <a:endParaRPr sz="2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000"/>
              <a:buFont typeface="Times New Roman"/>
              <a:buNone/>
            </a:pPr>
            <a:endParaRPr sz="2200"/>
          </a:p>
          <a:p>
            <a:pPr marL="342900" lvl="0" indent="-342900" algn="l" rtl="0">
              <a:lnSpc>
                <a:spcPct val="80000"/>
              </a:lnSpc>
              <a:spcBef>
                <a:spcPts val="400"/>
              </a:spcBef>
              <a:spcAft>
                <a:spcPts val="0"/>
              </a:spcAft>
              <a:buClr>
                <a:schemeClr val="dk1"/>
              </a:buClr>
              <a:buSzPts val="1100"/>
              <a:buFont typeface="Arial"/>
              <a:buNone/>
            </a:pPr>
            <a:r>
              <a:rPr lang="zh-CN" sz="2200">
                <a:solidFill>
                  <a:schemeClr val="dk1"/>
                </a:solidFill>
                <a:latin typeface="Times New Roman"/>
                <a:ea typeface="Times New Roman"/>
                <a:cs typeface="Times New Roman"/>
                <a:sym typeface="Times New Roman"/>
              </a:rPr>
              <a:t>Test Case: </a:t>
            </a:r>
            <a:r>
              <a:rPr lang="zh-CN" sz="2200">
                <a:solidFill>
                  <a:schemeClr val="dk1"/>
                </a:solidFill>
                <a:latin typeface="Courier New"/>
                <a:ea typeface="Courier New"/>
                <a:cs typeface="Courier New"/>
                <a:sym typeface="Courier New"/>
              </a:rPr>
              <a:t>A = B = 1</a:t>
            </a:r>
            <a:endParaRPr sz="2200">
              <a:solidFill>
                <a:schemeClr val="dk2"/>
              </a:solidFill>
            </a:endParaRPr>
          </a:p>
          <a:p>
            <a:pPr marL="342900" lvl="0" indent="-342900" algn="l" rtl="0">
              <a:lnSpc>
                <a:spcPct val="80000"/>
              </a:lnSpc>
              <a:spcBef>
                <a:spcPts val="400"/>
              </a:spcBef>
              <a:spcAft>
                <a:spcPts val="0"/>
              </a:spcAft>
              <a:buClr>
                <a:schemeClr val="dk1"/>
              </a:buClr>
              <a:buSzPts val="1100"/>
              <a:buFont typeface="Arial"/>
              <a:buNone/>
            </a:pPr>
            <a:r>
              <a:rPr lang="zh-CN" sz="2200">
                <a:solidFill>
                  <a:schemeClr val="dk1"/>
                </a:solidFill>
                <a:latin typeface="Times New Roman"/>
                <a:ea typeface="Times New Roman"/>
                <a:cs typeface="Times New Roman"/>
                <a:sym typeface="Times New Roman"/>
              </a:rPr>
              <a:t>Và test case: </a:t>
            </a:r>
            <a:r>
              <a:rPr lang="zh-CN" sz="2200">
                <a:solidFill>
                  <a:schemeClr val="dk1"/>
                </a:solidFill>
                <a:latin typeface="Courier New"/>
                <a:ea typeface="Courier New"/>
                <a:cs typeface="Courier New"/>
                <a:sym typeface="Courier New"/>
              </a:rPr>
              <a:t>A = 0</a:t>
            </a:r>
            <a:endParaRPr sz="2200">
              <a:solidFill>
                <a:schemeClr val="dk1"/>
              </a:solidFill>
              <a:latin typeface="Courier New"/>
              <a:ea typeface="Courier New"/>
              <a:cs typeface="Courier New"/>
              <a:sym typeface="Courier New"/>
            </a:endParaRPr>
          </a:p>
          <a:p>
            <a:pPr marL="342900" lvl="0" indent="-342900" algn="l" rtl="0">
              <a:lnSpc>
                <a:spcPct val="80000"/>
              </a:lnSpc>
              <a:spcBef>
                <a:spcPts val="400"/>
              </a:spcBef>
              <a:spcAft>
                <a:spcPts val="0"/>
              </a:spcAft>
              <a:buSzPts val="1100"/>
              <a:buNone/>
            </a:pPr>
            <a:r>
              <a:rPr lang="zh-CN" sz="2200">
                <a:solidFill>
                  <a:schemeClr val="dk1"/>
                </a:solidFill>
                <a:latin typeface="Times New Roman"/>
                <a:ea typeface="Times New Roman"/>
                <a:cs typeface="Times New Roman"/>
                <a:sym typeface="Times New Roman"/>
              </a:rPr>
              <a:t>Sẽ giúp độ bao phủ đạt 100%</a:t>
            </a:r>
            <a:endParaRPr sz="2200">
              <a:solidFill>
                <a:schemeClr val="dk1"/>
              </a:solidFill>
              <a:latin typeface="Times New Roman"/>
              <a:ea typeface="Times New Roman"/>
              <a:cs typeface="Times New Roman"/>
              <a:sym typeface="Times New Roman"/>
            </a:endParaRPr>
          </a:p>
          <a:p>
            <a:pPr marL="342900" lvl="0" indent="-342900" algn="l" rtl="0">
              <a:lnSpc>
                <a:spcPct val="80000"/>
              </a:lnSpc>
              <a:spcBef>
                <a:spcPts val="400"/>
              </a:spcBef>
              <a:spcAft>
                <a:spcPts val="0"/>
              </a:spcAft>
              <a:buClr>
                <a:schemeClr val="dk1"/>
              </a:buClr>
              <a:buSzPts val="1100"/>
              <a:buFont typeface="Arial"/>
              <a:buNone/>
            </a:pPr>
            <a:r>
              <a:rPr lang="zh-CN" sz="2200">
                <a:solidFill>
                  <a:schemeClr val="dk1"/>
                </a:solidFill>
                <a:latin typeface="Times New Roman"/>
                <a:ea typeface="Times New Roman"/>
                <a:cs typeface="Times New Roman"/>
                <a:sym typeface="Times New Roman"/>
              </a:rPr>
              <a:t>Nhưng độ bao phủ này không đảm bảo rằng hàm F1( ) sẽ được thực thi</a:t>
            </a:r>
            <a:endParaRPr sz="22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51"/>
          <p:cNvPicPr preferRelativeResize="0"/>
          <p:nvPr/>
        </p:nvPicPr>
        <p:blipFill>
          <a:blip r:embed="rId3">
            <a:alphaModFix/>
          </a:blip>
          <a:stretch>
            <a:fillRect/>
          </a:stretch>
        </p:blipFill>
        <p:spPr>
          <a:xfrm>
            <a:off x="3286113" y="1433383"/>
            <a:ext cx="5857875" cy="3705225"/>
          </a:xfrm>
          <a:prstGeom prst="rect">
            <a:avLst/>
          </a:prstGeom>
          <a:noFill/>
          <a:ln>
            <a:noFill/>
          </a:ln>
        </p:spPr>
      </p:pic>
      <p:sp>
        <p:nvSpPr>
          <p:cNvPr id="356" name="Google Shape;356;p51"/>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zh-CN"/>
              <a:t>2.4. Các phương pháp đo (4)</a:t>
            </a:r>
            <a:endParaRPr/>
          </a:p>
          <a:p>
            <a:pPr marL="0" lvl="0" indent="0" algn="l" rtl="0">
              <a:spcBef>
                <a:spcPts val="0"/>
              </a:spcBef>
              <a:spcAft>
                <a:spcPts val="0"/>
              </a:spcAft>
              <a:buNone/>
            </a:pPr>
            <a:endParaRPr/>
          </a:p>
        </p:txBody>
      </p:sp>
      <p:sp>
        <p:nvSpPr>
          <p:cNvPr id="357" name="Google Shape;357;p51"/>
          <p:cNvSpPr txBox="1">
            <a:spLocks noGrp="1"/>
          </p:cNvSpPr>
          <p:nvPr>
            <p:ph type="body" idx="1"/>
          </p:nvPr>
        </p:nvSpPr>
        <p:spPr>
          <a:xfrm>
            <a:off x="311700" y="1536633"/>
            <a:ext cx="2974500" cy="4555200"/>
          </a:xfrm>
          <a:prstGeom prst="rect">
            <a:avLst/>
          </a:prstGeom>
        </p:spPr>
        <p:txBody>
          <a:bodyPr spcFirstLastPara="1" wrap="square" lIns="91425" tIns="45700" rIns="91425" bIns="45700" anchor="t" anchorCtr="0">
            <a:noAutofit/>
          </a:bodyPr>
          <a:lstStyle/>
          <a:p>
            <a:pPr marL="0" lvl="0" indent="0" algn="l" rtl="0">
              <a:lnSpc>
                <a:spcPct val="100000"/>
              </a:lnSpc>
              <a:spcBef>
                <a:spcPts val="1000"/>
              </a:spcBef>
              <a:spcAft>
                <a:spcPts val="0"/>
              </a:spcAft>
              <a:buClr>
                <a:schemeClr val="dk1"/>
              </a:buClr>
              <a:buSzPts val="1100"/>
              <a:buFont typeface="Arial"/>
              <a:buNone/>
            </a:pPr>
            <a:r>
              <a:rPr lang="zh-CN" sz="2200" dirty="0">
                <a:solidFill>
                  <a:schemeClr val="dk1"/>
                </a:solidFill>
                <a:latin typeface="Times New Roman"/>
                <a:ea typeface="Times New Roman"/>
                <a:cs typeface="Times New Roman"/>
                <a:sym typeface="Times New Roman"/>
              </a:rPr>
              <a:t>Ở ví dụ này, để Branch Coverage đạt 100%, chúng ta cần thực thi ba test case với n &lt; 0 (màu xanh dương), n &gt; 0 (màu xanh lá) và n = 0 (màu vàng)</a:t>
            </a:r>
            <a:endParaRPr sz="22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200" dirty="0">
              <a:latin typeface="Times New Roman"/>
              <a:ea typeface="Times New Roman"/>
              <a:cs typeface="Times New Roman"/>
              <a:sym typeface="Times New Roman"/>
            </a:endParaRPr>
          </a:p>
        </p:txBody>
      </p:sp>
      <p:sp>
        <p:nvSpPr>
          <p:cNvPr id="358" name="Google Shape;358;p51"/>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38</a:t>
            </a:fld>
            <a:endParaRPr/>
          </a:p>
        </p:txBody>
      </p:sp>
      <p:sp>
        <p:nvSpPr>
          <p:cNvPr id="6"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38</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pic>
        <p:nvPicPr>
          <p:cNvPr id="363" name="Google Shape;363;p52"/>
          <p:cNvPicPr preferRelativeResize="0"/>
          <p:nvPr/>
        </p:nvPicPr>
        <p:blipFill>
          <a:blip r:embed="rId3">
            <a:alphaModFix/>
          </a:blip>
          <a:stretch>
            <a:fillRect/>
          </a:stretch>
        </p:blipFill>
        <p:spPr>
          <a:xfrm>
            <a:off x="4146393" y="1509699"/>
            <a:ext cx="4874758" cy="3416400"/>
          </a:xfrm>
          <a:prstGeom prst="rect">
            <a:avLst/>
          </a:prstGeom>
          <a:noFill/>
          <a:ln>
            <a:noFill/>
          </a:ln>
        </p:spPr>
      </p:pic>
      <p:sp>
        <p:nvSpPr>
          <p:cNvPr id="364" name="Google Shape;364;p52"/>
          <p:cNvSpPr txBox="1">
            <a:spLocks noGrp="1"/>
          </p:cNvSpPr>
          <p:nvPr>
            <p:ph type="title"/>
          </p:nvPr>
        </p:nvSpPr>
        <p:spPr>
          <a:xfrm>
            <a:off x="311700" y="593367"/>
            <a:ext cx="8520600" cy="763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2.4. Các phương pháp đo (5)</a:t>
            </a:r>
            <a:endParaRPr/>
          </a:p>
        </p:txBody>
      </p:sp>
      <p:sp>
        <p:nvSpPr>
          <p:cNvPr id="365" name="Google Shape;365;p52"/>
          <p:cNvSpPr txBox="1">
            <a:spLocks noGrp="1"/>
          </p:cNvSpPr>
          <p:nvPr>
            <p:ph type="body" idx="1"/>
          </p:nvPr>
        </p:nvSpPr>
        <p:spPr>
          <a:xfrm>
            <a:off x="311700" y="1536633"/>
            <a:ext cx="3999900" cy="4555200"/>
          </a:xfrm>
          <a:prstGeom prst="rect">
            <a:avLst/>
          </a:prstGeom>
        </p:spPr>
        <p:txBody>
          <a:bodyPr spcFirstLastPara="1" wrap="square" lIns="91425" tIns="45700" rIns="91425" bIns="45700" anchor="t" anchorCtr="0">
            <a:noAutofit/>
          </a:bodyPr>
          <a:lstStyle/>
          <a:p>
            <a:pPr marL="0" lvl="0" indent="0" algn="l" rtl="0">
              <a:lnSpc>
                <a:spcPct val="115000"/>
              </a:lnSpc>
              <a:spcBef>
                <a:spcPts val="1000"/>
              </a:spcBef>
              <a:spcAft>
                <a:spcPts val="0"/>
              </a:spcAft>
              <a:buNone/>
            </a:pPr>
            <a:r>
              <a:rPr lang="zh-CN" sz="2200" b="1" dirty="0">
                <a:latin typeface="Times New Roman"/>
                <a:ea typeface="Times New Roman"/>
                <a:cs typeface="Times New Roman"/>
                <a:sym typeface="Times New Roman"/>
              </a:rPr>
              <a:t>c) Path Coverage:</a:t>
            </a:r>
            <a:endParaRPr sz="2200" b="1" dirty="0">
              <a:latin typeface="Times New Roman"/>
              <a:ea typeface="Times New Roman"/>
              <a:cs typeface="Times New Roman"/>
              <a:sym typeface="Times New Roman"/>
            </a:endParaRPr>
          </a:p>
          <a:p>
            <a:pPr marL="0" lvl="0" indent="0" algn="l" rtl="0">
              <a:lnSpc>
                <a:spcPct val="115000"/>
              </a:lnSpc>
              <a:spcBef>
                <a:spcPts val="1000"/>
              </a:spcBef>
              <a:spcAft>
                <a:spcPts val="0"/>
              </a:spcAft>
              <a:buNone/>
            </a:pPr>
            <a:r>
              <a:rPr lang="zh-CN" sz="2200" dirty="0">
                <a:latin typeface="Times New Roman"/>
                <a:ea typeface="Times New Roman"/>
                <a:cs typeface="Times New Roman"/>
                <a:sym typeface="Times New Roman"/>
              </a:rPr>
              <a:t>Path Coverage đảm bảo rằng tất cả các đường chạy (là tổ hợp của các nhánh) chương trình trong mã nguồn đã được kiểm tra ít nhất một lần.</a:t>
            </a:r>
            <a:endParaRPr sz="2200" dirty="0">
              <a:latin typeface="Times New Roman"/>
              <a:ea typeface="Times New Roman"/>
              <a:cs typeface="Times New Roman"/>
              <a:sym typeface="Times New Roman"/>
            </a:endParaRPr>
          </a:p>
          <a:p>
            <a:pPr marL="342900" lvl="0" indent="-342900" algn="l" rtl="0">
              <a:lnSpc>
                <a:spcPct val="115000"/>
              </a:lnSpc>
              <a:spcBef>
                <a:spcPts val="400"/>
              </a:spcBef>
              <a:spcAft>
                <a:spcPts val="0"/>
              </a:spcAft>
              <a:buNone/>
            </a:pPr>
            <a:endParaRPr sz="2200" dirty="0">
              <a:solidFill>
                <a:schemeClr val="dk1"/>
              </a:solidFill>
              <a:latin typeface="Times New Roman"/>
              <a:ea typeface="Times New Roman"/>
              <a:cs typeface="Times New Roman"/>
              <a:sym typeface="Times New Roman"/>
            </a:endParaRPr>
          </a:p>
          <a:p>
            <a:pPr marL="342900" lvl="0" indent="-342900" algn="l" rtl="0">
              <a:lnSpc>
                <a:spcPct val="115000"/>
              </a:lnSpc>
              <a:spcBef>
                <a:spcPts val="400"/>
              </a:spcBef>
              <a:spcAft>
                <a:spcPts val="0"/>
              </a:spcAft>
              <a:buNone/>
            </a:pPr>
            <a:r>
              <a:rPr lang="zh-CN" sz="2200" dirty="0">
                <a:solidFill>
                  <a:schemeClr val="dk1"/>
                </a:solidFill>
                <a:latin typeface="Times New Roman"/>
                <a:ea typeface="Times New Roman"/>
                <a:cs typeface="Times New Roman"/>
                <a:sym typeface="Times New Roman"/>
              </a:rPr>
              <a:t>Với các bộ giá trị (a, b) nào sẽ khiến độ bao phủ đạt 100</a:t>
            </a:r>
            <a:r>
              <a:rPr lang="zh-CN" sz="2200" dirty="0" smtClean="0">
                <a:solidFill>
                  <a:schemeClr val="dk1"/>
                </a:solidFill>
                <a:latin typeface="Times New Roman"/>
                <a:ea typeface="Times New Roman"/>
                <a:cs typeface="Times New Roman"/>
                <a:sym typeface="Times New Roman"/>
              </a:rPr>
              <a:t>%</a:t>
            </a:r>
            <a:r>
              <a:rPr lang="en-US" altLang="zh-CN" sz="2200" dirty="0" smtClean="0">
                <a:solidFill>
                  <a:schemeClr val="dk1"/>
                </a:solidFill>
                <a:latin typeface="Times New Roman"/>
                <a:ea typeface="Times New Roman"/>
                <a:cs typeface="Times New Roman"/>
                <a:sym typeface="Times New Roman"/>
              </a:rPr>
              <a:t>???</a:t>
            </a:r>
            <a:endParaRPr sz="2200" dirty="0">
              <a:latin typeface="Times New Roman"/>
              <a:ea typeface="Times New Roman"/>
              <a:cs typeface="Times New Roman"/>
              <a:sym typeface="Times New Roman"/>
            </a:endParaRPr>
          </a:p>
          <a:p>
            <a:pPr marL="342900" lvl="0" indent="-342900" algn="l" rtl="0">
              <a:lnSpc>
                <a:spcPct val="115000"/>
              </a:lnSpc>
              <a:spcBef>
                <a:spcPts val="400"/>
              </a:spcBef>
              <a:spcAft>
                <a:spcPts val="0"/>
              </a:spcAft>
              <a:buNone/>
            </a:pPr>
            <a:endParaRPr sz="2200" dirty="0">
              <a:solidFill>
                <a:schemeClr val="dk1"/>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2200" dirty="0">
              <a:latin typeface="Times New Roman"/>
              <a:ea typeface="Times New Roman"/>
              <a:cs typeface="Times New Roman"/>
              <a:sym typeface="Times New Roman"/>
            </a:endParaRPr>
          </a:p>
        </p:txBody>
      </p:sp>
      <p:sp>
        <p:nvSpPr>
          <p:cNvPr id="366" name="Google Shape;366;p52"/>
          <p:cNvSpPr txBox="1">
            <a:spLocks noGrp="1"/>
          </p:cNvSpPr>
          <p:nvPr>
            <p:ph type="sldNum" idx="12"/>
          </p:nvPr>
        </p:nvSpPr>
        <p:spPr>
          <a:xfrm>
            <a:off x="8472458" y="6217622"/>
            <a:ext cx="548700" cy="524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457200" lvl="0" indent="-431800" algn="l" rtl="0">
              <a:spcBef>
                <a:spcPts val="0"/>
              </a:spcBef>
              <a:spcAft>
                <a:spcPts val="0"/>
              </a:spcAft>
              <a:buSzPts val="3200"/>
              <a:buAutoNum type="arabicPeriod"/>
            </a:pPr>
            <a:r>
              <a:rPr lang="zh-CN"/>
              <a:t>Gỡ lỗi</a:t>
            </a:r>
            <a:endParaRPr/>
          </a:p>
        </p:txBody>
      </p:sp>
      <p:sp>
        <p:nvSpPr>
          <p:cNvPr id="113" name="Google Shape;113;p17"/>
          <p:cNvSpPr txBox="1">
            <a:spLocks noGrp="1"/>
          </p:cNvSpPr>
          <p:nvPr>
            <p:ph type="body" idx="1"/>
          </p:nvPr>
        </p:nvSpPr>
        <p:spPr>
          <a:xfrm>
            <a:off x="311700" y="2048848"/>
            <a:ext cx="8520600" cy="40113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zh-CN">
                <a:solidFill>
                  <a:schemeClr val="dk1"/>
                </a:solidFill>
                <a:latin typeface="Times New Roman"/>
                <a:ea typeface="Times New Roman"/>
                <a:cs typeface="Times New Roman"/>
                <a:sym typeface="Times New Roman"/>
              </a:rPr>
              <a:t>1.1. Khái niệm</a:t>
            </a:r>
            <a:endParaRPr>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zh-CN">
                <a:solidFill>
                  <a:schemeClr val="dk1"/>
                </a:solidFill>
                <a:latin typeface="Times New Roman"/>
                <a:ea typeface="Times New Roman"/>
                <a:cs typeface="Times New Roman"/>
                <a:sym typeface="Times New Roman"/>
              </a:rPr>
              <a:t>1.2. Phân loại lỗi</a:t>
            </a:r>
            <a:endParaRPr>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zh-CN">
                <a:solidFill>
                  <a:schemeClr val="dk1"/>
                </a:solidFill>
                <a:latin typeface="Times New Roman"/>
                <a:ea typeface="Times New Roman"/>
                <a:cs typeface="Times New Roman"/>
                <a:sym typeface="Times New Roman"/>
              </a:rPr>
              <a:t>1.3. Quy trình gỡ lỗi</a:t>
            </a:r>
            <a:endParaRPr>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zh-CN">
                <a:solidFill>
                  <a:schemeClr val="dk1"/>
                </a:solidFill>
                <a:latin typeface="Times New Roman"/>
                <a:ea typeface="Times New Roman"/>
                <a:cs typeface="Times New Roman"/>
                <a:sym typeface="Times New Roman"/>
              </a:rPr>
              <a:t>1.4. Lời khuyên khi gỡ lỗi</a:t>
            </a:r>
            <a:endParaRPr>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r>
              <a:rPr lang="zh-CN">
                <a:solidFill>
                  <a:schemeClr val="dk1"/>
                </a:solidFill>
                <a:latin typeface="Times New Roman"/>
                <a:ea typeface="Times New Roman"/>
                <a:cs typeface="Times New Roman"/>
                <a:sym typeface="Times New Roman"/>
              </a:rPr>
              <a:t>1.5. Gdb</a:t>
            </a:r>
            <a:endParaRPr>
              <a:solidFill>
                <a:schemeClr val="dk1"/>
              </a:solidFill>
              <a:latin typeface="Times New Roman"/>
              <a:ea typeface="Times New Roman"/>
              <a:cs typeface="Times New Roman"/>
              <a:sym typeface="Times New Roman"/>
            </a:endParaRPr>
          </a:p>
        </p:txBody>
      </p:sp>
      <p:sp>
        <p:nvSpPr>
          <p:cNvPr id="114" name="Google Shape;114;p17"/>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4</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3"/>
          <p:cNvSpPr txBox="1">
            <a:spLocks noGrp="1"/>
          </p:cNvSpPr>
          <p:nvPr>
            <p:ph type="sldNum" idx="4294967295"/>
          </p:nvPr>
        </p:nvSpPr>
        <p:spPr>
          <a:xfrm>
            <a:off x="708660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40</a:t>
            </a:fld>
            <a:endParaRPr/>
          </a:p>
        </p:txBody>
      </p:sp>
      <p:sp>
        <p:nvSpPr>
          <p:cNvPr id="372" name="Google Shape;372;p53"/>
          <p:cNvSpPr txBox="1">
            <a:spLocks noGrp="1"/>
          </p:cNvSpPr>
          <p:nvPr>
            <p:ph type="sldNum" idx="12"/>
          </p:nvPr>
        </p:nvSpPr>
        <p:spPr>
          <a:xfrm>
            <a:off x="8556784" y="6333134"/>
            <a:ext cx="548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11700" y="791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a:t>1.1. Khái niệm</a:t>
            </a:r>
            <a:endParaRPr dirty="0"/>
          </a:p>
        </p:txBody>
      </p:sp>
      <p:sp>
        <p:nvSpPr>
          <p:cNvPr id="120" name="Google Shape;120;p18"/>
          <p:cNvSpPr txBox="1">
            <a:spLocks noGrp="1"/>
          </p:cNvSpPr>
          <p:nvPr>
            <p:ph type="body" idx="1"/>
          </p:nvPr>
        </p:nvSpPr>
        <p:spPr>
          <a:xfrm>
            <a:off x="311700" y="2048844"/>
            <a:ext cx="8520600" cy="60735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Gỡ lỗi là quá trình định vị và gỡ bỏ các lỗi của chương trình</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Ước tính có tới 85% thời gian của việc gỡ lỗi là định vị ra nơi xảy ra lỗi và 15% là sửa chữa các lỗi này</a:t>
            </a:r>
            <a:endParaRPr sz="2400">
              <a:latin typeface="Times New Roman"/>
              <a:ea typeface="Times New Roman"/>
              <a:cs typeface="Times New Roman"/>
              <a:sym typeface="Times New Roman"/>
            </a:endParaRPr>
          </a:p>
          <a:p>
            <a:pPr marL="457200" lvl="0" indent="-381000" algn="l" rtl="0">
              <a:lnSpc>
                <a:spcPct val="150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Nếu chương trình được thiết kế với cấu trúc tốt, được viết bằng phong cách lập trình tốt và áp dụng các kỹ thuật viết chương trình hiệu quả, bẫy lỗi thì chi phí cho việc gỡ rối sẽ được giảm thiểu.</a:t>
            </a:r>
            <a:endParaRPr sz="240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2200">
              <a:solidFill>
                <a:schemeClr val="dk1"/>
              </a:solidFill>
              <a:latin typeface="Times New Roman"/>
              <a:ea typeface="Times New Roman"/>
              <a:cs typeface="Times New Roman"/>
              <a:sym typeface="Times New Roman"/>
            </a:endParaRPr>
          </a:p>
        </p:txBody>
      </p:sp>
      <p:sp>
        <p:nvSpPr>
          <p:cNvPr id="121" name="Google Shape;121;p18"/>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5</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260225" y="22500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a:t>1.2. Phân loại lỗi</a:t>
            </a:r>
            <a:endParaRPr dirty="0"/>
          </a:p>
        </p:txBody>
      </p:sp>
      <p:sp>
        <p:nvSpPr>
          <p:cNvPr id="127" name="Google Shape;127;p19"/>
          <p:cNvSpPr txBox="1">
            <a:spLocks noGrp="1"/>
          </p:cNvSpPr>
          <p:nvPr>
            <p:ph type="body" idx="1"/>
          </p:nvPr>
        </p:nvSpPr>
        <p:spPr>
          <a:xfrm>
            <a:off x="311700" y="913549"/>
            <a:ext cx="8520600" cy="5613000"/>
          </a:xfrm>
          <a:prstGeom prst="rect">
            <a:avLst/>
          </a:prstGeom>
        </p:spPr>
        <p:txBody>
          <a:bodyPr spcFirstLastPara="1" wrap="square" lIns="91425" tIns="45700" rIns="91425" bIns="45700" anchor="t" anchorCtr="0">
            <a:noAutofit/>
          </a:bodyPr>
          <a:lstStyle/>
          <a:p>
            <a:pPr marL="457200" lvl="0" indent="-381000" algn="l" rtl="0">
              <a:lnSpc>
                <a:spcPct val="13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Có thể phân loại thành lỗi khi biên dịch (compile time), lỗi run-time.</a:t>
            </a:r>
            <a:endParaRPr sz="2400">
              <a:latin typeface="Times New Roman"/>
              <a:ea typeface="Times New Roman"/>
              <a:cs typeface="Times New Roman"/>
              <a:sym typeface="Times New Roman"/>
            </a:endParaRPr>
          </a:p>
          <a:p>
            <a:pPr marL="457200" lvl="0" indent="-381000" algn="l" rtl="0">
              <a:lnSpc>
                <a:spcPct val="13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Lỗi khi biên dịch: </a:t>
            </a:r>
            <a:endParaRPr sz="2400">
              <a:latin typeface="Times New Roman"/>
              <a:ea typeface="Times New Roman"/>
              <a:cs typeface="Times New Roman"/>
              <a:sym typeface="Times New Roman"/>
            </a:endParaRPr>
          </a:p>
          <a:p>
            <a:pPr marL="914400" lvl="1" indent="-381000" algn="l" rtl="0">
              <a:lnSpc>
                <a:spcPct val="115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Các lỗi khiến chương trình bị sai cú pháp và không thể biên dịch được. </a:t>
            </a:r>
            <a:endParaRPr sz="2400">
              <a:latin typeface="Times New Roman"/>
              <a:ea typeface="Times New Roman"/>
              <a:cs typeface="Times New Roman"/>
              <a:sym typeface="Times New Roman"/>
            </a:endParaRPr>
          </a:p>
          <a:p>
            <a:pPr marL="914400" lvl="1" indent="-381000" algn="l" rtl="0">
              <a:lnSpc>
                <a:spcPct val="115000"/>
              </a:lnSpc>
              <a:spcBef>
                <a:spcPts val="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Ngoài ra cũng có thể bao gồm các cảnh báo của trình biên dịch như: biến cục bộ không được dùng hoặc gọi đến hàm chưa được khai báo (vẫn chạy được nếu dùng dynamic linking)</a:t>
            </a:r>
            <a:endParaRPr sz="2400">
              <a:latin typeface="Times New Roman"/>
              <a:ea typeface="Times New Roman"/>
              <a:cs typeface="Times New Roman"/>
              <a:sym typeface="Times New Roman"/>
            </a:endParaRPr>
          </a:p>
          <a:p>
            <a:pPr marL="457200" lvl="0" indent="-381000" algn="l" rtl="0">
              <a:lnSpc>
                <a:spcPct val="130000"/>
              </a:lnSpc>
              <a:spcBef>
                <a:spcPts val="1000"/>
              </a:spcBef>
              <a:spcAft>
                <a:spcPts val="0"/>
              </a:spcAft>
              <a:buClr>
                <a:schemeClr val="dk1"/>
              </a:buClr>
              <a:buSzPts val="2400"/>
              <a:buFont typeface="Times New Roman"/>
              <a:buChar char="●"/>
            </a:pPr>
            <a:r>
              <a:rPr lang="zh-CN" sz="2400">
                <a:solidFill>
                  <a:schemeClr val="dk1"/>
                </a:solidFill>
                <a:latin typeface="Times New Roman"/>
                <a:ea typeface="Times New Roman"/>
                <a:cs typeface="Times New Roman"/>
                <a:sym typeface="Times New Roman"/>
              </a:rPr>
              <a:t>Lỗi run-time: các lỗi chỉ phát hiện ra khi tiến hành chạy chương trình</a:t>
            </a:r>
            <a:endParaRPr sz="2400">
              <a:solidFill>
                <a:schemeClr val="dk1"/>
              </a:solidFill>
              <a:latin typeface="Times New Roman"/>
              <a:ea typeface="Times New Roman"/>
              <a:cs typeface="Times New Roman"/>
              <a:sym typeface="Times New Roman"/>
            </a:endParaRPr>
          </a:p>
          <a:p>
            <a:pPr marL="0" lvl="0" indent="0" algn="l" rtl="0">
              <a:lnSpc>
                <a:spcPct val="130000"/>
              </a:lnSpc>
              <a:spcBef>
                <a:spcPts val="1000"/>
              </a:spcBef>
              <a:spcAft>
                <a:spcPts val="0"/>
              </a:spcAft>
              <a:buNone/>
            </a:pPr>
            <a:endParaRPr sz="2400">
              <a:solidFill>
                <a:schemeClr val="dk1"/>
              </a:solidFill>
              <a:latin typeface="Times New Roman"/>
              <a:ea typeface="Times New Roman"/>
              <a:cs typeface="Times New Roman"/>
              <a:sym typeface="Times New Roman"/>
            </a:endParaRPr>
          </a:p>
        </p:txBody>
      </p:sp>
      <p:sp>
        <p:nvSpPr>
          <p:cNvPr id="128" name="Google Shape;128;p19"/>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6</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311700" y="212156"/>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dirty="0"/>
              <a:t>1.2. Phân loại lỗi</a:t>
            </a:r>
            <a:endParaRPr dirty="0"/>
          </a:p>
        </p:txBody>
      </p:sp>
      <p:sp>
        <p:nvSpPr>
          <p:cNvPr id="134" name="Google Shape;134;p20"/>
          <p:cNvSpPr txBox="1">
            <a:spLocks noGrp="1"/>
          </p:cNvSpPr>
          <p:nvPr>
            <p:ph type="body" idx="1"/>
          </p:nvPr>
        </p:nvSpPr>
        <p:spPr>
          <a:xfrm>
            <a:off x="311700" y="1003600"/>
            <a:ext cx="8520600" cy="5203500"/>
          </a:xfrm>
          <a:prstGeom prst="rect">
            <a:avLst/>
          </a:prstGeom>
        </p:spPr>
        <p:txBody>
          <a:bodyPr spcFirstLastPara="1" wrap="square" lIns="91425" tIns="45700" rIns="91425" bIns="45700" anchor="t" anchorCtr="0">
            <a:noAutofit/>
          </a:bodyPr>
          <a:lstStyle/>
          <a:p>
            <a:pPr marL="457200" lvl="0" indent="-381000" algn="l" rtl="0">
              <a:lnSpc>
                <a:spcPct val="150000"/>
              </a:lnSpc>
              <a:spcBef>
                <a:spcPts val="100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Các lỗi run-time thường gặp:</a:t>
            </a:r>
            <a:endParaRPr sz="2400">
              <a:solidFill>
                <a:srgbClr val="000000"/>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Truy cập phần tử ngoài mảng</a:t>
            </a:r>
            <a:endParaRPr sz="2400">
              <a:solidFill>
                <a:srgbClr val="000000"/>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rgbClr val="000000"/>
              </a:buClr>
              <a:buSzPts val="2400"/>
              <a:buChar char="○"/>
            </a:pPr>
            <a:r>
              <a:rPr lang="zh-CN" sz="2400">
                <a:solidFill>
                  <a:srgbClr val="000000"/>
                </a:solidFill>
                <a:latin typeface="Times New Roman"/>
                <a:ea typeface="Times New Roman"/>
                <a:cs typeface="Times New Roman"/>
                <a:sym typeface="Times New Roman"/>
              </a:rPr>
              <a:t>Lỗi gán không hợp lệ: biến toàn cục vô ý bị chỉnh sửa, thao tác gán thay vì so sánh (</a:t>
            </a:r>
            <a:r>
              <a:rPr lang="zh-CN" sz="2400">
                <a:solidFill>
                  <a:srgbClr val="000000"/>
                </a:solidFill>
                <a:latin typeface="Courier New"/>
                <a:ea typeface="Courier New"/>
                <a:cs typeface="Courier New"/>
                <a:sym typeface="Courier New"/>
              </a:rPr>
              <a:t>a = b</a:t>
            </a:r>
            <a:r>
              <a:rPr lang="zh-CN" sz="2400">
                <a:solidFill>
                  <a:srgbClr val="000000"/>
                </a:solidFill>
                <a:latin typeface="Times New Roman"/>
                <a:ea typeface="Times New Roman"/>
                <a:cs typeface="Times New Roman"/>
                <a:sym typeface="Times New Roman"/>
              </a:rPr>
              <a:t> thay vì </a:t>
            </a:r>
            <a:r>
              <a:rPr lang="zh-CN" sz="2400">
                <a:solidFill>
                  <a:srgbClr val="000000"/>
                </a:solidFill>
                <a:latin typeface="Courier New"/>
                <a:ea typeface="Courier New"/>
                <a:cs typeface="Courier New"/>
                <a:sym typeface="Courier New"/>
              </a:rPr>
              <a:t>a == b</a:t>
            </a:r>
            <a:r>
              <a:rPr lang="zh-CN" sz="2400">
                <a:solidFill>
                  <a:srgbClr val="000000"/>
                </a:solidFill>
                <a:latin typeface="Times New Roman"/>
                <a:ea typeface="Times New Roman"/>
                <a:cs typeface="Times New Roman"/>
                <a:sym typeface="Times New Roman"/>
              </a:rPr>
              <a:t>)</a:t>
            </a:r>
            <a:endParaRPr sz="2400">
              <a:solidFill>
                <a:srgbClr val="000000"/>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Sử dụng các biến chưa được khởi tạo ban đầu</a:t>
            </a:r>
            <a:endParaRPr sz="2400">
              <a:solidFill>
                <a:srgbClr val="000000"/>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Các case thực hiện xuyên suốt cho nhau do thiếu break</a:t>
            </a:r>
            <a:endParaRPr sz="2400">
              <a:solidFill>
                <a:srgbClr val="000000"/>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Không giải phóng bộ nhớ</a:t>
            </a:r>
            <a:endParaRPr sz="2400">
              <a:solidFill>
                <a:srgbClr val="000000"/>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Viết nhầm điều kiện (x &lt; 5 thay vì viết x &gt; 5)</a:t>
            </a:r>
            <a:endParaRPr sz="2400">
              <a:solidFill>
                <a:srgbClr val="000000"/>
              </a:solidFill>
              <a:latin typeface="Times New Roman"/>
              <a:ea typeface="Times New Roman"/>
              <a:cs typeface="Times New Roman"/>
              <a:sym typeface="Times New Roman"/>
            </a:endParaRPr>
          </a:p>
          <a:p>
            <a:pPr marL="914400" lvl="1" indent="-381000" algn="l" rtl="0">
              <a:lnSpc>
                <a:spcPct val="150000"/>
              </a:lnSpc>
              <a:spcBef>
                <a:spcPts val="0"/>
              </a:spcBef>
              <a:spcAft>
                <a:spcPts val="0"/>
              </a:spcAft>
              <a:buClr>
                <a:srgbClr val="000000"/>
              </a:buClr>
              <a:buSzPts val="2400"/>
              <a:buFont typeface="Times New Roman"/>
              <a:buChar char="○"/>
            </a:pPr>
            <a:r>
              <a:rPr lang="zh-CN" sz="2400">
                <a:solidFill>
                  <a:srgbClr val="000000"/>
                </a:solidFill>
                <a:latin typeface="Times New Roman"/>
                <a:ea typeface="Times New Roman"/>
                <a:cs typeface="Times New Roman"/>
                <a:sym typeface="Times New Roman"/>
              </a:rPr>
              <a:t>Xử lý file (quên không đóng file hoặc mở/đóng file liên tục)</a:t>
            </a:r>
            <a:endParaRPr sz="2400">
              <a:solidFill>
                <a:srgbClr val="000000"/>
              </a:solidFill>
              <a:latin typeface="Times New Roman"/>
              <a:ea typeface="Times New Roman"/>
              <a:cs typeface="Times New Roman"/>
              <a:sym typeface="Times New Roman"/>
            </a:endParaRPr>
          </a:p>
        </p:txBody>
      </p:sp>
      <p:sp>
        <p:nvSpPr>
          <p:cNvPr id="135" name="Google Shape;135;p20"/>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7</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39228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a:t>1.3. Quy trình gỡ lỗi</a:t>
            </a:r>
            <a:endParaRPr/>
          </a:p>
        </p:txBody>
      </p:sp>
      <p:sp>
        <p:nvSpPr>
          <p:cNvPr id="141" name="Google Shape;141;p21"/>
          <p:cNvSpPr txBox="1">
            <a:spLocks noGrp="1"/>
          </p:cNvSpPr>
          <p:nvPr>
            <p:ph type="body" idx="1"/>
          </p:nvPr>
        </p:nvSpPr>
        <p:spPr>
          <a:xfrm>
            <a:off x="311700" y="1303300"/>
            <a:ext cx="8520600" cy="4668300"/>
          </a:xfrm>
          <a:prstGeom prst="rect">
            <a:avLst/>
          </a:prstGeom>
        </p:spPr>
        <p:txBody>
          <a:bodyPr spcFirstLastPara="1" wrap="square" lIns="91425" tIns="45700" rIns="91425" bIns="45700" anchor="t" anchorCtr="0">
            <a:noAutofit/>
          </a:bodyPr>
          <a:lstStyle/>
          <a:p>
            <a:pPr marL="0" lvl="0" indent="0" algn="l" rtl="0">
              <a:lnSpc>
                <a:spcPct val="140000"/>
              </a:lnSpc>
              <a:spcBef>
                <a:spcPts val="1000"/>
              </a:spcBef>
              <a:spcAft>
                <a:spcPts val="0"/>
              </a:spcAft>
              <a:buNone/>
            </a:pPr>
            <a:r>
              <a:rPr lang="zh-CN" sz="2400">
                <a:solidFill>
                  <a:srgbClr val="000000"/>
                </a:solidFill>
                <a:latin typeface="Times New Roman"/>
                <a:ea typeface="Times New Roman"/>
                <a:cs typeface="Times New Roman"/>
                <a:sym typeface="Times New Roman"/>
              </a:rPr>
              <a:t>Quy trình sẽ trải qua các bước sau:</a:t>
            </a:r>
            <a:endParaRPr sz="2400">
              <a:solidFill>
                <a:srgbClr val="000000"/>
              </a:solidFill>
              <a:latin typeface="Times New Roman"/>
              <a:ea typeface="Times New Roman"/>
              <a:cs typeface="Times New Roman"/>
              <a:sym typeface="Times New Roman"/>
            </a:endParaRPr>
          </a:p>
          <a:p>
            <a:pPr marL="457200" lvl="0" indent="-381000" algn="l" rtl="0">
              <a:lnSpc>
                <a:spcPct val="140000"/>
              </a:lnSpc>
              <a:spcBef>
                <a:spcPts val="100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Xác định/mô tả về lỗi</a:t>
            </a:r>
            <a:endParaRPr sz="2400">
              <a:solidFill>
                <a:srgbClr val="000000"/>
              </a:solidFill>
              <a:latin typeface="Times New Roman"/>
              <a:ea typeface="Times New Roman"/>
              <a:cs typeface="Times New Roman"/>
              <a:sym typeface="Times New Roman"/>
            </a:endParaRPr>
          </a:p>
          <a:p>
            <a:pPr marL="457200" lvl="0" indent="-381000" algn="l" rtl="0">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Thu thập dữ liệu về trường hợp xảy ra lỗi</a:t>
            </a:r>
            <a:endParaRPr sz="2400">
              <a:solidFill>
                <a:srgbClr val="000000"/>
              </a:solidFill>
              <a:latin typeface="Times New Roman"/>
              <a:ea typeface="Times New Roman"/>
              <a:cs typeface="Times New Roman"/>
              <a:sym typeface="Times New Roman"/>
            </a:endParaRPr>
          </a:p>
          <a:p>
            <a:pPr marL="457200" lvl="0" indent="-381000" algn="l" rtl="0">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Dự đoán hoặc định vị về nơi/thời điểm xảy ra lỗi</a:t>
            </a:r>
            <a:endParaRPr sz="2400">
              <a:solidFill>
                <a:srgbClr val="000000"/>
              </a:solidFill>
              <a:latin typeface="Times New Roman"/>
              <a:ea typeface="Times New Roman"/>
              <a:cs typeface="Times New Roman"/>
              <a:sym typeface="Times New Roman"/>
            </a:endParaRPr>
          </a:p>
          <a:p>
            <a:pPr marL="457200" lvl="0" indent="-381000" algn="l" rtl="0">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Chạy lại hoặc dùng gdb để kiểm tra dự đoán/định vị của mình</a:t>
            </a:r>
            <a:endParaRPr sz="2400">
              <a:solidFill>
                <a:srgbClr val="000000"/>
              </a:solidFill>
              <a:latin typeface="Times New Roman"/>
              <a:ea typeface="Times New Roman"/>
              <a:cs typeface="Times New Roman"/>
              <a:sym typeface="Times New Roman"/>
            </a:endParaRPr>
          </a:p>
          <a:p>
            <a:pPr marL="457200" lvl="0" indent="-381000" algn="l" rtl="0">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Nếu bước (4) phát hiện ra dự đoán/định vị của mình sai, quay lại bước (2)</a:t>
            </a:r>
            <a:endParaRPr sz="2400">
              <a:solidFill>
                <a:srgbClr val="000000"/>
              </a:solidFill>
              <a:latin typeface="Times New Roman"/>
              <a:ea typeface="Times New Roman"/>
              <a:cs typeface="Times New Roman"/>
              <a:sym typeface="Times New Roman"/>
            </a:endParaRPr>
          </a:p>
          <a:p>
            <a:pPr marL="457200" lvl="0" indent="-381000" algn="l" rtl="0">
              <a:lnSpc>
                <a:spcPct val="140000"/>
              </a:lnSpc>
              <a:spcBef>
                <a:spcPts val="0"/>
              </a:spcBef>
              <a:spcAft>
                <a:spcPts val="0"/>
              </a:spcAft>
              <a:buClr>
                <a:srgbClr val="000000"/>
              </a:buClr>
              <a:buSzPts val="2400"/>
              <a:buFont typeface="Times New Roman"/>
              <a:buAutoNum type="arabicParenR"/>
            </a:pPr>
            <a:r>
              <a:rPr lang="zh-CN" sz="2400">
                <a:solidFill>
                  <a:srgbClr val="000000"/>
                </a:solidFill>
                <a:latin typeface="Times New Roman"/>
                <a:ea typeface="Times New Roman"/>
                <a:cs typeface="Times New Roman"/>
                <a:sym typeface="Times New Roman"/>
              </a:rPr>
              <a:t>Nếu bước (4) khẳng định dự đoán/định vị, tiến hành sửa lỗi </a:t>
            </a:r>
            <a:endParaRPr sz="2400">
              <a:solidFill>
                <a:srgbClr val="000000"/>
              </a:solidFill>
              <a:latin typeface="Times New Roman"/>
              <a:ea typeface="Times New Roman"/>
              <a:cs typeface="Times New Roman"/>
              <a:sym typeface="Times New Roman"/>
            </a:endParaRPr>
          </a:p>
        </p:txBody>
      </p:sp>
      <p:sp>
        <p:nvSpPr>
          <p:cNvPr id="142" name="Google Shape;142;p21"/>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8</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311700" y="257231"/>
            <a:ext cx="8520600" cy="1017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zh-CN"/>
              <a:t>1.3. Quy trình gỡ lỗi (2)</a:t>
            </a:r>
            <a:endParaRPr/>
          </a:p>
          <a:p>
            <a:pPr marL="0" lvl="0" indent="0" algn="l" rtl="0">
              <a:spcBef>
                <a:spcPts val="0"/>
              </a:spcBef>
              <a:spcAft>
                <a:spcPts val="0"/>
              </a:spcAft>
              <a:buNone/>
            </a:pPr>
            <a:endParaRPr/>
          </a:p>
        </p:txBody>
      </p:sp>
      <p:sp>
        <p:nvSpPr>
          <p:cNvPr id="148" name="Google Shape;148;p22"/>
          <p:cNvSpPr txBox="1">
            <a:spLocks noGrp="1"/>
          </p:cNvSpPr>
          <p:nvPr>
            <p:ph type="body" idx="1"/>
          </p:nvPr>
        </p:nvSpPr>
        <p:spPr>
          <a:xfrm>
            <a:off x="311700" y="926400"/>
            <a:ext cx="8520600" cy="5221200"/>
          </a:xfrm>
          <a:prstGeom prst="rect">
            <a:avLst/>
          </a:prstGeom>
        </p:spPr>
        <p:txBody>
          <a:bodyPr spcFirstLastPara="1" wrap="square" lIns="91425" tIns="45700" rIns="91425" bIns="45700" anchor="t" anchorCtr="0">
            <a:noAutofit/>
          </a:bodyPr>
          <a:lstStyle/>
          <a:p>
            <a:pPr marL="0" lvl="0" indent="0" algn="l" rtl="0">
              <a:lnSpc>
                <a:spcPct val="150000"/>
              </a:lnSpc>
              <a:spcBef>
                <a:spcPts val="1000"/>
              </a:spcBef>
              <a:spcAft>
                <a:spcPts val="0"/>
              </a:spcAft>
              <a:buNone/>
            </a:pPr>
            <a:r>
              <a:rPr lang="zh-CN" sz="2500">
                <a:solidFill>
                  <a:schemeClr val="dk1"/>
                </a:solidFill>
                <a:latin typeface="Times New Roman"/>
                <a:ea typeface="Times New Roman"/>
                <a:cs typeface="Times New Roman"/>
                <a:sym typeface="Times New Roman"/>
              </a:rPr>
              <a:t>Để có thể đưa ra các dự đoán/định vị, hãy cố gắng trả lời các câu hỏi sau:</a:t>
            </a:r>
            <a:endParaRPr sz="2500">
              <a:solidFill>
                <a:schemeClr val="dk1"/>
              </a:solidFill>
              <a:latin typeface="Times New Roman"/>
              <a:ea typeface="Times New Roman"/>
              <a:cs typeface="Times New Roman"/>
              <a:sym typeface="Times New Roman"/>
            </a:endParaRPr>
          </a:p>
          <a:p>
            <a:pPr marL="457200" lvl="0" indent="-387350" algn="l" rtl="0">
              <a:lnSpc>
                <a:spcPct val="150000"/>
              </a:lnSpc>
              <a:spcBef>
                <a:spcPts val="100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có chú thích nào bị đóng không đúng cách (khiến một số câu lệnh cũng bị biến thành chú thích)</a:t>
            </a:r>
            <a:endParaRPr sz="2500">
              <a:solidFill>
                <a:schemeClr val="dk1"/>
              </a:solidFill>
              <a:latin typeface="Times New Roman"/>
              <a:ea typeface="Times New Roman"/>
              <a:cs typeface="Times New Roman"/>
              <a:sym typeface="Times New Roman"/>
            </a:endParaRPr>
          </a:p>
          <a:p>
            <a:pPr marL="457200" lvl="0" indent="-387350" algn="l" rtl="0">
              <a:lnSpc>
                <a:spcPct val="150000"/>
              </a:lnSpc>
              <a:spcBef>
                <a:spcPts val="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tất cả các biến đều được khởi tạo?</a:t>
            </a:r>
            <a:endParaRPr sz="2500">
              <a:solidFill>
                <a:schemeClr val="dk1"/>
              </a:solidFill>
              <a:latin typeface="Times New Roman"/>
              <a:ea typeface="Times New Roman"/>
              <a:cs typeface="Times New Roman"/>
              <a:sym typeface="Times New Roman"/>
            </a:endParaRPr>
          </a:p>
          <a:p>
            <a:pPr marL="457200" lvl="0" indent="-387350" algn="l" rtl="0">
              <a:lnSpc>
                <a:spcPct val="150000"/>
              </a:lnSpc>
              <a:spcBef>
                <a:spcPts val="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tất cả các vòng lặp đều kết thúc?</a:t>
            </a:r>
            <a:endParaRPr sz="2500">
              <a:solidFill>
                <a:schemeClr val="dk1"/>
              </a:solidFill>
              <a:latin typeface="Times New Roman"/>
              <a:ea typeface="Times New Roman"/>
              <a:cs typeface="Times New Roman"/>
              <a:sym typeface="Times New Roman"/>
            </a:endParaRPr>
          </a:p>
          <a:p>
            <a:pPr marL="457200" lvl="0" indent="-387350" algn="l" rtl="0">
              <a:lnSpc>
                <a:spcPct val="150000"/>
              </a:lnSpc>
              <a:spcBef>
                <a:spcPts val="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tất cả các tham số truyền vào cho các hàm đều hợp lệ?</a:t>
            </a:r>
            <a:endParaRPr sz="2500">
              <a:solidFill>
                <a:schemeClr val="dk1"/>
              </a:solidFill>
              <a:latin typeface="Times New Roman"/>
              <a:ea typeface="Times New Roman"/>
              <a:cs typeface="Times New Roman"/>
              <a:sym typeface="Times New Roman"/>
            </a:endParaRPr>
          </a:p>
          <a:p>
            <a:pPr marL="457200" lvl="0" indent="-387350" algn="l" rtl="0">
              <a:lnSpc>
                <a:spcPct val="150000"/>
              </a:lnSpc>
              <a:spcBef>
                <a:spcPts val="0"/>
              </a:spcBef>
              <a:spcAft>
                <a:spcPts val="0"/>
              </a:spcAft>
              <a:buClr>
                <a:schemeClr val="dk1"/>
              </a:buClr>
              <a:buSzPts val="2500"/>
              <a:buFont typeface="Times New Roman"/>
              <a:buAutoNum type="arabicPeriod"/>
            </a:pPr>
            <a:r>
              <a:rPr lang="zh-CN" sz="2500">
                <a:solidFill>
                  <a:schemeClr val="dk1"/>
                </a:solidFill>
                <a:latin typeface="Times New Roman"/>
                <a:ea typeface="Times New Roman"/>
                <a:cs typeface="Times New Roman"/>
                <a:sym typeface="Times New Roman"/>
              </a:rPr>
              <a:t>Liệu các khối { } đều đặt đúng chỗ?</a:t>
            </a:r>
            <a:endParaRPr sz="2500">
              <a:solidFill>
                <a:schemeClr val="dk1"/>
              </a:solidFill>
              <a:latin typeface="Times New Roman"/>
              <a:ea typeface="Times New Roman"/>
              <a:cs typeface="Times New Roman"/>
              <a:sym typeface="Times New Roman"/>
            </a:endParaRPr>
          </a:p>
        </p:txBody>
      </p:sp>
      <p:sp>
        <p:nvSpPr>
          <p:cNvPr id="149" name="Google Shape;149;p22"/>
          <p:cNvSpPr txBox="1">
            <a:spLocks noGrp="1"/>
          </p:cNvSpPr>
          <p:nvPr>
            <p:ph type="sldNum" idx="12"/>
          </p:nvPr>
        </p:nvSpPr>
        <p:spPr>
          <a:xfrm>
            <a:off x="8472458" y="8290163"/>
            <a:ext cx="548700" cy="699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tLang="zh-CN"/>
              <a:pPr marL="0" lvl="0" indent="0" algn="r" rtl="0">
                <a:spcBef>
                  <a:spcPts val="0"/>
                </a:spcBef>
                <a:spcAft>
                  <a:spcPts val="0"/>
                </a:spcAft>
                <a:buNone/>
              </a:pPr>
              <a:t>9</a:t>
            </a:fld>
            <a:endParaRPr/>
          </a:p>
        </p:txBody>
      </p:sp>
      <p:sp>
        <p:nvSpPr>
          <p:cNvPr id="5" name="Google Shape;366;p52"/>
          <p:cNvSpPr txBox="1">
            <a:spLocks/>
          </p:cNvSpPr>
          <p:nvPr/>
        </p:nvSpPr>
        <p:spPr>
          <a:xfrm>
            <a:off x="8472458" y="6217622"/>
            <a:ext cx="548700" cy="524700"/>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altLang="zh-CN" sz="1200" b="0" i="0" u="none" strike="noStrike" kern="0" cap="none" spc="0" normalizeH="0" baseline="0" noProof="0" smtClean="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lang="en-US" sz="1200" b="0" i="0" u="none" strike="noStrike" kern="0" cap="none" spc="0" normalizeH="0" baseline="0" noProof="0" dirty="0">
              <a:ln>
                <a:noFill/>
              </a:ln>
              <a:solidFill>
                <a:srgbClr val="888888"/>
              </a:solidFill>
              <a:effectLst/>
              <a:uLnTx/>
              <a:uFillTx/>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44A00D47549349B5EEF4EBEDE5FD8A" ma:contentTypeVersion="0" ma:contentTypeDescription="Create a new document." ma:contentTypeScope="" ma:versionID="b2851dd436e4d21855fb844b5c9444ca">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A9BFED-681A-4ACA-B2CE-9671B3AF20D5}"/>
</file>

<file path=customXml/itemProps2.xml><?xml version="1.0" encoding="utf-8"?>
<ds:datastoreItem xmlns:ds="http://schemas.openxmlformats.org/officeDocument/2006/customXml" ds:itemID="{1CA5130B-73FE-4092-9F0C-EF84260DE177}"/>
</file>

<file path=customXml/itemProps3.xml><?xml version="1.0" encoding="utf-8"?>
<ds:datastoreItem xmlns:ds="http://schemas.openxmlformats.org/officeDocument/2006/customXml" ds:itemID="{4407AC3B-1220-4DED-821E-66CAC1E8EB8F}"/>
</file>

<file path=docProps/app.xml><?xml version="1.0" encoding="utf-8"?>
<Properties xmlns="http://schemas.openxmlformats.org/officeDocument/2006/extended-properties" xmlns:vt="http://schemas.openxmlformats.org/officeDocument/2006/docPropsVTypes">
  <TotalTime>2</TotalTime>
  <Words>2759</Words>
  <Application>Microsoft Office PowerPoint</Application>
  <PresentationFormat>On-screen Show (4:3)</PresentationFormat>
  <Paragraphs>304</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Questrial</vt:lpstr>
      <vt:lpstr>Calibri</vt:lpstr>
      <vt:lpstr>Times New Roman</vt:lpstr>
      <vt:lpstr>Noto Sans Symbols</vt:lpstr>
      <vt:lpstr>Courier New</vt:lpstr>
      <vt:lpstr>Cambria</vt:lpstr>
      <vt:lpstr>Quattrocento Sans</vt:lpstr>
      <vt:lpstr>Office Theme</vt:lpstr>
      <vt:lpstr>Chương 9</vt:lpstr>
      <vt:lpstr>Tổng quan</vt:lpstr>
      <vt:lpstr>Nội dung</vt:lpstr>
      <vt:lpstr>Gỡ lỗi</vt:lpstr>
      <vt:lpstr>1.1. Khái niệm</vt:lpstr>
      <vt:lpstr>1.2. Phân loại lỗi</vt:lpstr>
      <vt:lpstr>1.2. Phân loại lỗi</vt:lpstr>
      <vt:lpstr>1.3. Quy trình gỡ lỗi</vt:lpstr>
      <vt:lpstr>1.3. Quy trình gỡ lỗi (2) </vt:lpstr>
      <vt:lpstr>1.4. Lời khuyên khi gỡ lỗi</vt:lpstr>
      <vt:lpstr>1.4. Lời khuyên khi gỡ lỗi (2)</vt:lpstr>
      <vt:lpstr>1.4. Lời khuyên khi gỡ lỗi (3) </vt:lpstr>
      <vt:lpstr>1.4. Lời khuyên khi gỡ lỗi (4)</vt:lpstr>
      <vt:lpstr>1.4. Lời khuyên khi gỡ lỗi (5)</vt:lpstr>
      <vt:lpstr>1.4. Lời khuyên khi gỡ lỗi (6) </vt:lpstr>
      <vt:lpstr>1.4. Lời khuyên khi gỡ lỗi (7)</vt:lpstr>
      <vt:lpstr>1.5. gdb</vt:lpstr>
      <vt:lpstr>2. Kiểm thử </vt:lpstr>
      <vt:lpstr>2. Kiểm thử  </vt:lpstr>
      <vt:lpstr>2.1. Khái niệm</vt:lpstr>
      <vt:lpstr>2.2. Phương pháp kiểm thử</vt:lpstr>
      <vt:lpstr>Kiểm thử hộp đen</vt:lpstr>
      <vt:lpstr>Kiểm thử hộp đen (2)</vt:lpstr>
      <vt:lpstr>Kiểm thử hộp trắng</vt:lpstr>
      <vt:lpstr>Kiểm thử hộp trắng (2)</vt:lpstr>
      <vt:lpstr>Kiểm thử hộp xám</vt:lpstr>
      <vt:lpstr>Những ai cần biết đến kiểm thử</vt:lpstr>
      <vt:lpstr>Các mức độ kiểm thử</vt:lpstr>
      <vt:lpstr>Các mức độ kiểm thử (2)</vt:lpstr>
      <vt:lpstr>Kiểm thử tất cả mọi thứ?</vt:lpstr>
      <vt:lpstr>Bao nhiêu testing là đủ?</vt:lpstr>
      <vt:lpstr>Bao nhiêu testing là đủ? (2)</vt:lpstr>
      <vt:lpstr>2.3. Độ bao phủ kiểm thử</vt:lpstr>
      <vt:lpstr>2.3. Độ bao phủ kiểm thử (2)</vt:lpstr>
      <vt:lpstr>2.4. Các phương pháp đo </vt:lpstr>
      <vt:lpstr>2.4. Các phương pháp đo (2)</vt:lpstr>
      <vt:lpstr>2.4. Các phương pháp đo (3)</vt:lpstr>
      <vt:lpstr>2.4. Các phương pháp đo (4) </vt:lpstr>
      <vt:lpstr>2.4. Các phương pháp đo (5)</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9</dc:title>
  <cp:lastModifiedBy>Admin</cp:lastModifiedBy>
  <cp:revision>3</cp:revision>
  <dcterms:modified xsi:type="dcterms:W3CDTF">2020-12-24T22:39:25Z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0x0101001D44A00D47549349B5EEF4EBEDE5FD8A</vt:lpwstr>
  </property>
</Properties>
</file>