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85" r:id="rId3"/>
    <p:sldId id="257" r:id="rId4"/>
    <p:sldId id="258" r:id="rId5"/>
    <p:sldId id="259" r:id="rId6"/>
    <p:sldId id="28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326" r:id="rId33"/>
    <p:sldId id="287" r:id="rId34"/>
    <p:sldId id="288" r:id="rId35"/>
    <p:sldId id="308" r:id="rId36"/>
    <p:sldId id="309"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17" r:id="rId50"/>
    <p:sldId id="318" r:id="rId51"/>
    <p:sldId id="301" r:id="rId52"/>
    <p:sldId id="302" r:id="rId53"/>
    <p:sldId id="303" r:id="rId54"/>
    <p:sldId id="304" r:id="rId55"/>
    <p:sldId id="305" r:id="rId56"/>
    <p:sldId id="306" r:id="rId57"/>
    <p:sldId id="307" r:id="rId58"/>
    <p:sldId id="310" r:id="rId59"/>
    <p:sldId id="311" r:id="rId60"/>
    <p:sldId id="312" r:id="rId61"/>
    <p:sldId id="313" r:id="rId62"/>
    <p:sldId id="314" r:id="rId63"/>
    <p:sldId id="315"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4A8F7-FD05-40CA-B192-695E450C15C7}" type="datetimeFigureOut">
              <a:rPr lang="en-US" smtClean="0"/>
              <a:pPr/>
              <a:t>11/06/2021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3C1808-9C43-4BED-AA22-0BD3B78F51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EB4CAE5-DF1A-4AFA-A261-4DDD12F430FB}" type="slidenum">
              <a:rPr lang="en-US" smtClean="0"/>
              <a:pPr/>
              <a:t>35</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79D985B-3C49-4635-981F-FA53C81C8AC6}" type="slidenum">
              <a:rPr lang="en-US" smtClean="0"/>
              <a:pPr/>
              <a:t>36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EB1F0830-59D5-4EB6-A348-A967D802058A}" type="slidenum">
              <a:rPr lang="en-US" altLang="en-US"/>
              <a:pPr/>
              <a:t>8</a:t>
            </a:fld>
            <a:endParaRPr lang="en-US" altLang="en-US"/>
          </a:p>
        </p:txBody>
      </p:sp>
      <p:sp>
        <p:nvSpPr>
          <p:cNvPr id="29699" name="Rectangle 2"/>
          <p:cNvSpPr>
            <a:spLocks noGrp="1" noRot="1" noChangeAspect="1" noChangeArrowheads="1" noTextEdit="1"/>
          </p:cNvSpPr>
          <p:nvPr>
            <p:ph type="sldImg"/>
          </p:nvPr>
        </p:nvSpPr>
        <p:spPr>
          <a:xfrm>
            <a:off x="1160463" y="674688"/>
            <a:ext cx="4603750" cy="3452812"/>
          </a:xfrm>
          <a:ln/>
        </p:spPr>
      </p:sp>
      <p:sp>
        <p:nvSpPr>
          <p:cNvPr id="29700" name="Rectangle 3"/>
          <p:cNvSpPr>
            <a:spLocks noGrp="1" noChangeArrowheads="1"/>
          </p:cNvSpPr>
          <p:nvPr>
            <p:ph type="body" idx="1"/>
          </p:nvPr>
        </p:nvSpPr>
        <p:spPr>
          <a:xfrm>
            <a:off x="928688" y="4379913"/>
            <a:ext cx="4978400" cy="4044950"/>
          </a:xfrm>
          <a:noFill/>
        </p:spPr>
        <p:txBody>
          <a:bodyPr/>
          <a:lstStyle/>
          <a:p>
            <a:pPr eaLnBrk="1" hangingPunct="1"/>
            <a:endParaRPr lang="en-US"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543EBCA-00D3-41D5-90BD-CE475597F486}" type="slidenum">
              <a:rPr lang="en-US" smtClean="0"/>
              <a:pPr/>
              <a:t>58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8626B6B-B811-4AA0-AE9E-4066EE092D26}" type="slidenum">
              <a:rPr lang="en-US" smtClean="0"/>
              <a:pPr/>
              <a:t>59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C8B2541-EFE0-4864-A250-EBF610D06C4A}" type="slidenum">
              <a:rPr lang="en-US" smtClean="0"/>
              <a:pPr/>
              <a:t>60</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B49B935-E37A-477D-B136-249A608E907E}" type="slidenum">
              <a:rPr lang="en-US" smtClean="0"/>
              <a:pPr/>
              <a:t>64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8449433-DFDD-4599-A7E5-D67DF8A9F9FF}" type="slidenum">
              <a:rPr lang="en-US" smtClean="0"/>
              <a:pPr/>
              <a:t>65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D0DC84E-455D-48DB-8205-7F7B4CA30119}" type="slidenum">
              <a:rPr lang="en-US" smtClean="0"/>
              <a:pPr/>
              <a:t>66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FA188A9-06D2-4FD4-9E34-8BB8BF7F72AD}" type="slidenum">
              <a:rPr lang="en-US" smtClean="0"/>
              <a:pPr/>
              <a:t>67</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CA9E0FB-16E8-4C8F-A122-8D0ED1BB165D}" type="slidenum">
              <a:rPr lang="en-US" smtClean="0"/>
              <a:pPr/>
              <a:t>68</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9764E243-BD62-4901-927C-CF6C1DEA77AC}" type="slidenum">
              <a:rPr lang="en-US" altLang="en-US"/>
              <a:pPr/>
              <a:t>9</a:t>
            </a:fld>
            <a:endParaRPr lang="en-US" altLang="en-US"/>
          </a:p>
        </p:txBody>
      </p:sp>
      <p:sp>
        <p:nvSpPr>
          <p:cNvPr id="31747" name="Rectangle 2"/>
          <p:cNvSpPr>
            <a:spLocks noGrp="1" noRot="1" noChangeAspect="1" noChangeArrowheads="1" noTextEdit="1"/>
          </p:cNvSpPr>
          <p:nvPr>
            <p:ph type="sldImg"/>
          </p:nvPr>
        </p:nvSpPr>
        <p:spPr>
          <a:xfrm>
            <a:off x="1160463" y="674688"/>
            <a:ext cx="4603750" cy="3452812"/>
          </a:xfrm>
          <a:ln/>
        </p:spPr>
      </p:sp>
      <p:sp>
        <p:nvSpPr>
          <p:cNvPr id="31748" name="Rectangle 3"/>
          <p:cNvSpPr>
            <a:spLocks noGrp="1" noChangeArrowheads="1"/>
          </p:cNvSpPr>
          <p:nvPr>
            <p:ph type="body" idx="1"/>
          </p:nvPr>
        </p:nvSpPr>
        <p:spPr>
          <a:xfrm>
            <a:off x="928688" y="4379913"/>
            <a:ext cx="4978400" cy="4044950"/>
          </a:xfrm>
          <a:noFill/>
        </p:spPr>
        <p:txBody>
          <a:bodyPr/>
          <a:lstStyle/>
          <a:p>
            <a:pPr eaLnBrk="1" hangingPunct="1"/>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07E0C43-1661-40B5-ACFE-885CA68C528C}" type="slidenum">
              <a:rPr lang="en-US" altLang="en-US"/>
              <a:pPr/>
              <a:t>10</a:t>
            </a:fld>
            <a:endParaRPr lang="en-US" altLang="en-US"/>
          </a:p>
        </p:txBody>
      </p:sp>
      <p:sp>
        <p:nvSpPr>
          <p:cNvPr id="33795" name="Rectangle 2"/>
          <p:cNvSpPr>
            <a:spLocks noGrp="1" noRot="1" noChangeAspect="1" noChangeArrowheads="1" noTextEdit="1"/>
          </p:cNvSpPr>
          <p:nvPr>
            <p:ph type="sldImg"/>
          </p:nvPr>
        </p:nvSpPr>
        <p:spPr>
          <a:xfrm>
            <a:off x="1160463" y="674688"/>
            <a:ext cx="4603750" cy="3452812"/>
          </a:xfrm>
          <a:ln/>
        </p:spPr>
      </p:sp>
      <p:sp>
        <p:nvSpPr>
          <p:cNvPr id="33796" name="Rectangle 3"/>
          <p:cNvSpPr>
            <a:spLocks noGrp="1" noChangeArrowheads="1"/>
          </p:cNvSpPr>
          <p:nvPr>
            <p:ph type="body" idx="1"/>
          </p:nvPr>
        </p:nvSpPr>
        <p:spPr>
          <a:xfrm>
            <a:off x="928688" y="4379913"/>
            <a:ext cx="4978400" cy="4044950"/>
          </a:xfrm>
          <a:noFill/>
        </p:spPr>
        <p:txBody>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BE9CC2A2-F11B-41BC-B811-75D9FB964AAE}" type="slidenum">
              <a:rPr lang="en-US" altLang="en-US"/>
              <a:pPr/>
              <a:t>21</a:t>
            </a:fld>
            <a:endParaRPr lang="en-US" altLang="en-US"/>
          </a:p>
        </p:txBody>
      </p:sp>
      <p:sp>
        <p:nvSpPr>
          <p:cNvPr id="46083" name="Rectangle 2"/>
          <p:cNvSpPr>
            <a:spLocks noGrp="1" noRot="1" noChangeAspect="1" noChangeArrowheads="1" noTextEdit="1"/>
          </p:cNvSpPr>
          <p:nvPr>
            <p:ph type="sldImg"/>
          </p:nvPr>
        </p:nvSpPr>
        <p:spPr>
          <a:xfrm>
            <a:off x="1160463" y="674688"/>
            <a:ext cx="4603750" cy="3452812"/>
          </a:xfrm>
          <a:ln/>
        </p:spPr>
      </p:sp>
      <p:sp>
        <p:nvSpPr>
          <p:cNvPr id="46084" name="Rectangle 3"/>
          <p:cNvSpPr>
            <a:spLocks noGrp="1" noChangeArrowheads="1"/>
          </p:cNvSpPr>
          <p:nvPr>
            <p:ph type="body" idx="1"/>
          </p:nvPr>
        </p:nvSpPr>
        <p:spPr>
          <a:xfrm>
            <a:off x="928688" y="4379913"/>
            <a:ext cx="4978400" cy="4044950"/>
          </a:xfrm>
          <a:noFill/>
        </p:spPr>
        <p:txBody>
          <a:bodyPr/>
          <a:lstStyle/>
          <a:p>
            <a:pPr eaLnBrk="1" hangingPunct="1"/>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72291621-5338-4C54-9B65-013D4785654F}" type="slidenum">
              <a:rPr lang="en-US" altLang="en-US"/>
              <a:pPr/>
              <a:t>22</a:t>
            </a:fld>
            <a:endParaRPr lang="en-US" altLang="en-US"/>
          </a:p>
        </p:txBody>
      </p:sp>
      <p:sp>
        <p:nvSpPr>
          <p:cNvPr id="48131" name="Rectangle 2"/>
          <p:cNvSpPr>
            <a:spLocks noGrp="1" noRot="1" noChangeAspect="1" noChangeArrowheads="1" noTextEdit="1"/>
          </p:cNvSpPr>
          <p:nvPr>
            <p:ph type="sldImg"/>
          </p:nvPr>
        </p:nvSpPr>
        <p:spPr>
          <a:xfrm>
            <a:off x="1160463" y="674688"/>
            <a:ext cx="4603750" cy="3452812"/>
          </a:xfrm>
          <a:ln/>
        </p:spPr>
      </p:sp>
      <p:sp>
        <p:nvSpPr>
          <p:cNvPr id="48132" name="Rectangle 3"/>
          <p:cNvSpPr>
            <a:spLocks noGrp="1" noChangeArrowheads="1"/>
          </p:cNvSpPr>
          <p:nvPr>
            <p:ph type="body" idx="1"/>
          </p:nvPr>
        </p:nvSpPr>
        <p:spPr>
          <a:xfrm>
            <a:off x="928688" y="4379913"/>
            <a:ext cx="4978400" cy="4044950"/>
          </a:xfrm>
          <a:noFill/>
        </p:spPr>
        <p:txBody>
          <a:bodyPr/>
          <a:lstStyle/>
          <a:p>
            <a:pPr eaLnBrk="1" hangingPunct="1"/>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0A2003DD-861D-4D59-92ED-CEF699689877}" type="slidenum">
              <a:rPr lang="en-US" altLang="en-US"/>
              <a:pPr/>
              <a:t>24</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en-US" smtClean="0">
                <a:latin typeface="Arial" charset="0"/>
              </a:rPr>
              <a:t>Đoạn code trên trả về 1 con trỏ tới vùng nhớ cấp phát cho m, nhưng khi ra khỏi hàm thì m đa được loại bỏ, vì vậy bộ nhớ đã đc giải phóng =&gt;con trỏ ấy không còn trỏ tới vùng nhớ có ý nghĩa nữa=&gt; giá trị # nhau.</a:t>
            </a:r>
          </a:p>
          <a:p>
            <a:pPr eaLnBrk="1" hangingPunct="1"/>
            <a:r>
              <a:rPr lang="en-US" altLang="en-US" smtClean="0">
                <a:latin typeface="Arial" charset="0"/>
              </a:rPr>
              <a:t>Đoạn 2, chú ý thứ tư thực hiện của For, khi p đã đc giải phóng thì không thể đc dùng để lấy next nữa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3E5D4-5F98-4CD0-A7BD-917BB3C19938}"/>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 xmlns:a16="http://schemas.microsoft.com/office/drawing/2014/main" id="{6C760863-4BFF-423A-A094-D3364E8DDC49}"/>
              </a:ext>
            </a:extLst>
          </p:cNvPr>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 xmlns:a16="http://schemas.microsoft.com/office/drawing/2014/main" id="{F11C0958-4522-4CB3-9B64-B498977C181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410C24EA-F609-4056-BAC1-3917EAA0C4B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AC4944DA-F24B-49D5-B3A8-4FA92633F0C7}"/>
              </a:ext>
            </a:extLst>
          </p:cNvPr>
          <p:cNvSpPr>
            <a:spLocks noGrp="1" noChangeArrowheads="1"/>
          </p:cNvSpPr>
          <p:nvPr>
            <p:ph type="sldNum" sz="quarter" idx="12"/>
          </p:nvPr>
        </p:nvSpPr>
        <p:spPr>
          <a:ln/>
        </p:spPr>
        <p:txBody>
          <a:bodyPr/>
          <a:lstStyle>
            <a:lvl1pPr>
              <a:defRPr/>
            </a:lvl1pPr>
          </a:lstStyle>
          <a:p>
            <a:fld id="{BA4199CE-8B35-4FAC-963E-A7346C8590BF}"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A9DB8-AF46-45F2-A4BD-1405A3000BA5}" type="datetimeFigureOut">
              <a:rPr lang="en-US" smtClean="0"/>
              <a:pPr/>
              <a:t>11/06/2021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84004-A5E4-43BB-A702-D51B00B56B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A9DB8-AF46-45F2-A4BD-1405A3000BA5}" type="datetimeFigureOut">
              <a:rPr lang="en-US" smtClean="0"/>
              <a:pPr/>
              <a:t>11/06/2021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84004-A5E4-43BB-A702-D51B00B56B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YAGNI" TargetMode="External"/><Relationship Id="rId2" Type="http://schemas.openxmlformats.org/officeDocument/2006/relationships/hyperlink" Target="http://en.wikipedia.org/wiki/K.I.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6.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notesSlide" Target="../notesSlides/notesSlide12.xml"/><Relationship Id="rId5" Type="http://schemas.openxmlformats.org/officeDocument/2006/relationships/tags" Target="../tags/tag15.xml"/><Relationship Id="rId10" Type="http://schemas.openxmlformats.org/officeDocument/2006/relationships/slideLayout" Target="../slideLayouts/slideLayout2.xml"/><Relationship Id="rId4" Type="http://schemas.openxmlformats.org/officeDocument/2006/relationships/tags" Target="../tags/tag14.xml"/><Relationship Id="rId9" Type="http://schemas.openxmlformats.org/officeDocument/2006/relationships/tags" Target="../tags/tag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DEBUGGING &amp;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altLang="en-US" smtClean="0"/>
              <a:t>Understand Error Messages (tt)</a:t>
            </a:r>
          </a:p>
        </p:txBody>
      </p:sp>
      <p:sp>
        <p:nvSpPr>
          <p:cNvPr id="32771" name="Rectangle 3"/>
          <p:cNvSpPr>
            <a:spLocks noGrp="1" noChangeArrowheads="1"/>
          </p:cNvSpPr>
          <p:nvPr>
            <p:ph type="body" idx="1"/>
          </p:nvPr>
        </p:nvSpPr>
        <p:spPr>
          <a:xfrm>
            <a:off x="457200" y="1066800"/>
            <a:ext cx="8229600" cy="1066800"/>
          </a:xfrm>
        </p:spPr>
        <p:txBody>
          <a:bodyPr/>
          <a:lstStyle/>
          <a:p>
            <a:pPr marL="223838" indent="-223838" eaLnBrk="1" hangingPunct="1">
              <a:lnSpc>
                <a:spcPct val="90000"/>
              </a:lnSpc>
              <a:buFontTx/>
              <a:buNone/>
            </a:pPr>
            <a:r>
              <a:rPr lang="en-US" altLang="en-US" smtClean="0"/>
              <a:t>(1) Hiểu đc các thông báo lỗi!!!</a:t>
            </a:r>
          </a:p>
          <a:p>
            <a:pPr marL="563563" lvl="1" indent="-223838" eaLnBrk="1" hangingPunct="1">
              <a:lnSpc>
                <a:spcPct val="90000"/>
              </a:lnSpc>
              <a:buFontTx/>
              <a:buChar char="•"/>
            </a:pPr>
            <a:r>
              <a:rPr lang="en-US" altLang="en-US" smtClean="0"/>
              <a:t>Một số là từ </a:t>
            </a:r>
            <a:r>
              <a:rPr lang="en-US" altLang="en-US" b="1" smtClean="0"/>
              <a:t>linker</a:t>
            </a:r>
          </a:p>
          <a:p>
            <a:pPr marL="563563" lvl="1" indent="-223838" eaLnBrk="1" hangingPunct="1">
              <a:lnSpc>
                <a:spcPct val="90000"/>
              </a:lnSpc>
            </a:pPr>
            <a:endParaRPr lang="en-US" altLang="en-US" smtClean="0"/>
          </a:p>
        </p:txBody>
      </p:sp>
      <p:sp>
        <p:nvSpPr>
          <p:cNvPr id="32772" name="Text Box 4"/>
          <p:cNvSpPr txBox="1">
            <a:spLocks noChangeArrowheads="1"/>
          </p:cNvSpPr>
          <p:nvPr/>
        </p:nvSpPr>
        <p:spPr bwMode="auto">
          <a:xfrm>
            <a:off x="1219200" y="2057400"/>
            <a:ext cx="4876800" cy="206057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#include &lt;stdio.h&gt;</a:t>
            </a:r>
          </a:p>
          <a:p>
            <a:pPr eaLnBrk="1" hangingPunct="1"/>
            <a:r>
              <a:rPr lang="en-US" altLang="en-US" sz="1600" b="1">
                <a:latin typeface="Courier New" pitchFamily="49" charset="0"/>
                <a:cs typeface="Courier New" pitchFamily="49" charset="0"/>
              </a:rPr>
              <a:t>int main(void)</a:t>
            </a:r>
          </a:p>
          <a:p>
            <a:pPr eaLnBrk="1" hangingPunct="1"/>
            <a:r>
              <a:rPr lang="en-US" altLang="en-US" sz="1600" b="1">
                <a:latin typeface="Courier New" pitchFamily="49" charset="0"/>
                <a:cs typeface="Courier New" pitchFamily="49" charset="0"/>
              </a:rPr>
              <a:t>/* Print "hello, world" to stdout and</a:t>
            </a:r>
          </a:p>
          <a:p>
            <a:pPr eaLnBrk="1" hangingPunct="1"/>
            <a:r>
              <a:rPr lang="en-US" altLang="en-US" sz="1600" b="1">
                <a:latin typeface="Courier New" pitchFamily="49" charset="0"/>
                <a:cs typeface="Courier New" pitchFamily="49" charset="0"/>
              </a:rPr>
              <a:t>   return 0. */ </a:t>
            </a:r>
          </a:p>
          <a:p>
            <a:pPr eaLnBrk="1" hangingPunct="1"/>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   prinf("hello, world\n")</a:t>
            </a:r>
          </a:p>
          <a:p>
            <a:pPr eaLnBrk="1" hangingPunct="1"/>
            <a:r>
              <a:rPr lang="en-US" altLang="en-US" sz="1600" b="1">
                <a:latin typeface="Courier New" pitchFamily="49" charset="0"/>
                <a:cs typeface="Courier New" pitchFamily="49" charset="0"/>
              </a:rPr>
              <a:t>   return 0;</a:t>
            </a:r>
          </a:p>
          <a:p>
            <a:pPr eaLnBrk="1" hangingPunct="1"/>
            <a:r>
              <a:rPr lang="en-US" altLang="en-US" sz="1600" b="1">
                <a:latin typeface="Courier New" pitchFamily="49" charset="0"/>
                <a:cs typeface="Courier New" pitchFamily="49" charset="0"/>
              </a:rPr>
              <a:t>}</a:t>
            </a:r>
          </a:p>
        </p:txBody>
      </p:sp>
      <p:sp>
        <p:nvSpPr>
          <p:cNvPr id="32773" name="Text Box 5"/>
          <p:cNvSpPr txBox="1">
            <a:spLocks noChangeArrowheads="1"/>
          </p:cNvSpPr>
          <p:nvPr/>
        </p:nvSpPr>
        <p:spPr bwMode="auto">
          <a:xfrm>
            <a:off x="1219200" y="5181600"/>
            <a:ext cx="6705600" cy="138112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400" b="1">
                <a:latin typeface="Courier New" pitchFamily="49" charset="0"/>
                <a:cs typeface="Courier New" pitchFamily="49" charset="0"/>
              </a:rPr>
              <a:t>$ gcc217 hello.c -o hello</a:t>
            </a:r>
          </a:p>
          <a:p>
            <a:pPr eaLnBrk="1" hangingPunct="1"/>
            <a:r>
              <a:rPr lang="en-US" altLang="en-US" sz="1400" b="1">
                <a:solidFill>
                  <a:srgbClr val="FF0000"/>
                </a:solidFill>
                <a:latin typeface="Courier New" pitchFamily="49" charset="0"/>
                <a:cs typeface="Courier New" pitchFamily="49" charset="0"/>
              </a:rPr>
              <a:t>hello.c: In function `main':</a:t>
            </a:r>
          </a:p>
          <a:p>
            <a:pPr eaLnBrk="1" hangingPunct="1"/>
            <a:r>
              <a:rPr lang="en-US" altLang="en-US" sz="1400" b="1">
                <a:solidFill>
                  <a:srgbClr val="FF0000"/>
                </a:solidFill>
                <a:latin typeface="Courier New" pitchFamily="49" charset="0"/>
                <a:cs typeface="Courier New" pitchFamily="49" charset="0"/>
              </a:rPr>
              <a:t>hello.c:6: warning: implicit declaration of function `prinf'</a:t>
            </a:r>
          </a:p>
          <a:p>
            <a:pPr eaLnBrk="1" hangingPunct="1"/>
            <a:r>
              <a:rPr lang="en-US" altLang="en-US" sz="1400" b="1">
                <a:solidFill>
                  <a:schemeClr val="accent2"/>
                </a:solidFill>
                <a:latin typeface="Courier New" pitchFamily="49" charset="0"/>
                <a:cs typeface="Courier New" pitchFamily="49" charset="0"/>
              </a:rPr>
              <a:t>/tmp/cc43ebjk.o(.text+0x25): In function `main':</a:t>
            </a:r>
          </a:p>
          <a:p>
            <a:pPr eaLnBrk="1" hangingPunct="1"/>
            <a:r>
              <a:rPr lang="en-US" altLang="en-US" sz="1400" b="1">
                <a:solidFill>
                  <a:schemeClr val="accent2"/>
                </a:solidFill>
                <a:latin typeface="Courier New" pitchFamily="49" charset="0"/>
                <a:cs typeface="Courier New" pitchFamily="49" charset="0"/>
              </a:rPr>
              <a:t>: undefined reference to `prinf'</a:t>
            </a:r>
          </a:p>
          <a:p>
            <a:pPr eaLnBrk="1" hangingPunct="1"/>
            <a:r>
              <a:rPr lang="en-US" altLang="en-US" sz="1400" b="1">
                <a:solidFill>
                  <a:schemeClr val="accent2"/>
                </a:solidFill>
                <a:latin typeface="Courier New" pitchFamily="49" charset="0"/>
                <a:cs typeface="Courier New" pitchFamily="49" charset="0"/>
              </a:rPr>
              <a:t>collect2: ld returned 1 exit status</a:t>
            </a:r>
          </a:p>
        </p:txBody>
      </p:sp>
      <p:sp>
        <p:nvSpPr>
          <p:cNvPr id="32774" name="Rectangle 6"/>
          <p:cNvSpPr>
            <a:spLocks noChangeArrowheads="1"/>
          </p:cNvSpPr>
          <p:nvPr/>
        </p:nvSpPr>
        <p:spPr bwMode="auto">
          <a:xfrm>
            <a:off x="6400800" y="1905000"/>
            <a:ext cx="1828800" cy="714375"/>
          </a:xfrm>
          <a:prstGeom prst="rect">
            <a:avLst/>
          </a:prstGeom>
          <a:solidFill>
            <a:schemeClr val="bg1"/>
          </a:solidFill>
          <a:ln w="12700">
            <a:solidFill>
              <a:schemeClr val="accent2"/>
            </a:solidFill>
            <a:miter lim="800000"/>
            <a:headEnd/>
            <a:tailEnd/>
          </a:ln>
          <a:effectLst/>
        </p:spPr>
        <p:txBody>
          <a:bodyPr anchor="ctr">
            <a:spAutoFit/>
          </a:bodyPr>
          <a:lstStyle/>
          <a:p>
            <a:pPr eaLnBrk="1" hangingPunct="1"/>
            <a:r>
              <a:rPr lang="en-US" altLang="en-US" sz="2000">
                <a:solidFill>
                  <a:schemeClr val="accent2"/>
                </a:solidFill>
                <a:cs typeface="Arial" charset="0"/>
              </a:rPr>
              <a:t>Misspelled function name</a:t>
            </a:r>
          </a:p>
        </p:txBody>
      </p:sp>
      <p:sp>
        <p:nvSpPr>
          <p:cNvPr id="32775" name="Oval 7"/>
          <p:cNvSpPr>
            <a:spLocks noChangeArrowheads="1"/>
          </p:cNvSpPr>
          <p:nvPr/>
        </p:nvSpPr>
        <p:spPr bwMode="auto">
          <a:xfrm>
            <a:off x="1600200" y="3276600"/>
            <a:ext cx="762000" cy="381000"/>
          </a:xfrm>
          <a:prstGeom prst="ellipse">
            <a:avLst/>
          </a:prstGeom>
          <a:noFill/>
          <a:ln w="12700">
            <a:solidFill>
              <a:schemeClr val="accent2"/>
            </a:solidFill>
            <a:round/>
            <a:headEnd/>
            <a:tailEnd/>
          </a:ln>
          <a:effectLst/>
        </p:spPr>
        <p:txBody>
          <a:bodyPr anchor="ctr">
            <a:spAutoFit/>
          </a:bodyPr>
          <a:lstStyle/>
          <a:p>
            <a:pPr eaLnBrk="1" hangingPunct="1"/>
            <a:endParaRPr lang="en-US"/>
          </a:p>
        </p:txBody>
      </p:sp>
      <p:cxnSp>
        <p:nvCxnSpPr>
          <p:cNvPr id="32776" name="AutoShape 8"/>
          <p:cNvCxnSpPr>
            <a:cxnSpLocks noChangeShapeType="1"/>
            <a:stCxn id="32774" idx="1"/>
            <a:endCxn id="32775" idx="7"/>
          </p:cNvCxnSpPr>
          <p:nvPr/>
        </p:nvCxnSpPr>
        <p:spPr bwMode="auto">
          <a:xfrm flipH="1">
            <a:off x="2251075" y="2262188"/>
            <a:ext cx="4149725" cy="1069975"/>
          </a:xfrm>
          <a:prstGeom prst="straightConnector1">
            <a:avLst/>
          </a:prstGeom>
          <a:noFill/>
          <a:ln w="12700">
            <a:solidFill>
              <a:schemeClr val="accent2"/>
            </a:solidFill>
            <a:round/>
            <a:headEnd/>
            <a:tailEnd type="triangle" w="lg" len="lg"/>
          </a:ln>
          <a:effectLst/>
        </p:spPr>
      </p:cxnSp>
      <p:sp>
        <p:nvSpPr>
          <p:cNvPr id="32777" name="Rectangle 9"/>
          <p:cNvSpPr>
            <a:spLocks noChangeArrowheads="1"/>
          </p:cNvSpPr>
          <p:nvPr/>
        </p:nvSpPr>
        <p:spPr bwMode="auto">
          <a:xfrm>
            <a:off x="838200" y="4251325"/>
            <a:ext cx="3810000" cy="7143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Compiler </a:t>
            </a:r>
            <a:r>
              <a:rPr lang="en-US" altLang="en-US" sz="2000" b="1">
                <a:solidFill>
                  <a:srgbClr val="FF0000"/>
                </a:solidFill>
                <a:cs typeface="Arial" charset="0"/>
              </a:rPr>
              <a:t>warning</a:t>
            </a:r>
            <a:r>
              <a:rPr lang="en-US" altLang="en-US" sz="2000">
                <a:solidFill>
                  <a:srgbClr val="FF0000"/>
                </a:solidFill>
                <a:cs typeface="Arial" charset="0"/>
              </a:rPr>
              <a:t> (not </a:t>
            </a:r>
            <a:r>
              <a:rPr lang="en-US" altLang="en-US" sz="2000" b="1">
                <a:solidFill>
                  <a:srgbClr val="FF0000"/>
                </a:solidFill>
                <a:cs typeface="Arial" charset="0"/>
              </a:rPr>
              <a:t>error</a:t>
            </a:r>
            <a:r>
              <a:rPr lang="en-US" altLang="en-US" sz="2000">
                <a:solidFill>
                  <a:srgbClr val="FF0000"/>
                </a:solidFill>
                <a:cs typeface="Arial" charset="0"/>
              </a:rPr>
              <a:t>): prinf() is called before declared</a:t>
            </a:r>
          </a:p>
        </p:txBody>
      </p:sp>
      <p:sp>
        <p:nvSpPr>
          <p:cNvPr id="32778" name="Rectangle 10"/>
          <p:cNvSpPr>
            <a:spLocks noChangeArrowheads="1"/>
          </p:cNvSpPr>
          <p:nvPr/>
        </p:nvSpPr>
        <p:spPr bwMode="auto">
          <a:xfrm>
            <a:off x="5410200" y="4251325"/>
            <a:ext cx="2971800" cy="714375"/>
          </a:xfrm>
          <a:prstGeom prst="rect">
            <a:avLst/>
          </a:prstGeom>
          <a:solidFill>
            <a:schemeClr val="bg1"/>
          </a:solidFill>
          <a:ln w="12700">
            <a:solidFill>
              <a:schemeClr val="accent2"/>
            </a:solidFill>
            <a:miter lim="800000"/>
            <a:headEnd/>
            <a:tailEnd/>
          </a:ln>
          <a:effectLst/>
        </p:spPr>
        <p:txBody>
          <a:bodyPr anchor="ctr">
            <a:spAutoFit/>
          </a:bodyPr>
          <a:lstStyle/>
          <a:p>
            <a:pPr eaLnBrk="1" hangingPunct="1"/>
            <a:r>
              <a:rPr lang="en-US" altLang="en-US" sz="2000">
                <a:solidFill>
                  <a:schemeClr val="accent2"/>
                </a:solidFill>
                <a:cs typeface="Arial" charset="0"/>
              </a:rPr>
              <a:t>Linker error: Cannot find definition of prinf()</a:t>
            </a:r>
          </a:p>
        </p:txBody>
      </p:sp>
      <p:sp>
        <p:nvSpPr>
          <p:cNvPr id="32779" name="Rectangle 11"/>
          <p:cNvSpPr>
            <a:spLocks noChangeArrowheads="1"/>
          </p:cNvSpPr>
          <p:nvPr/>
        </p:nvSpPr>
        <p:spPr bwMode="auto">
          <a:xfrm>
            <a:off x="1295400" y="5410200"/>
            <a:ext cx="6400800" cy="457200"/>
          </a:xfrm>
          <a:prstGeom prst="rect">
            <a:avLst/>
          </a:prstGeom>
          <a:noFill/>
          <a:ln w="12700">
            <a:solidFill>
              <a:srgbClr val="FF0000"/>
            </a:solidFill>
            <a:miter lim="800000"/>
            <a:headEnd/>
            <a:tailEnd type="none" w="lg" len="lg"/>
          </a:ln>
          <a:effectLst/>
        </p:spPr>
        <p:txBody>
          <a:bodyPr anchor="ctr">
            <a:spAutoFit/>
          </a:bodyPr>
          <a:lstStyle/>
          <a:p>
            <a:pPr eaLnBrk="1" hangingPunct="1"/>
            <a:endParaRPr lang="en-US"/>
          </a:p>
        </p:txBody>
      </p:sp>
      <p:cxnSp>
        <p:nvCxnSpPr>
          <p:cNvPr id="32780" name="AutoShape 12"/>
          <p:cNvCxnSpPr>
            <a:cxnSpLocks noChangeShapeType="1"/>
            <a:stCxn id="32777" idx="2"/>
            <a:endCxn id="32779" idx="0"/>
          </p:cNvCxnSpPr>
          <p:nvPr/>
        </p:nvCxnSpPr>
        <p:spPr bwMode="auto">
          <a:xfrm>
            <a:off x="2743200" y="4965700"/>
            <a:ext cx="1752600" cy="444500"/>
          </a:xfrm>
          <a:prstGeom prst="straightConnector1">
            <a:avLst/>
          </a:prstGeom>
          <a:noFill/>
          <a:ln w="12700">
            <a:solidFill>
              <a:srgbClr val="FF0000"/>
            </a:solidFill>
            <a:round/>
            <a:headEnd/>
            <a:tailEnd type="triangle" w="lg" len="lg"/>
          </a:ln>
          <a:effectLst/>
        </p:spPr>
      </p:cxnSp>
      <p:cxnSp>
        <p:nvCxnSpPr>
          <p:cNvPr id="32781" name="AutoShape 13"/>
          <p:cNvCxnSpPr>
            <a:cxnSpLocks noChangeShapeType="1"/>
            <a:stCxn id="32778" idx="2"/>
            <a:endCxn id="32782" idx="0"/>
          </p:cNvCxnSpPr>
          <p:nvPr/>
        </p:nvCxnSpPr>
        <p:spPr bwMode="auto">
          <a:xfrm flipH="1">
            <a:off x="3886200" y="4965700"/>
            <a:ext cx="3009900" cy="901700"/>
          </a:xfrm>
          <a:prstGeom prst="straightConnector1">
            <a:avLst/>
          </a:prstGeom>
          <a:noFill/>
          <a:ln w="12700">
            <a:solidFill>
              <a:schemeClr val="accent2"/>
            </a:solidFill>
            <a:round/>
            <a:headEnd/>
            <a:tailEnd type="triangle" w="lg" len="lg"/>
          </a:ln>
          <a:effectLst/>
        </p:spPr>
      </p:cxnSp>
      <p:sp>
        <p:nvSpPr>
          <p:cNvPr id="32782" name="Rectangle 14"/>
          <p:cNvSpPr>
            <a:spLocks noChangeArrowheads="1"/>
          </p:cNvSpPr>
          <p:nvPr/>
        </p:nvSpPr>
        <p:spPr bwMode="auto">
          <a:xfrm>
            <a:off x="1295400" y="5867400"/>
            <a:ext cx="5181600" cy="685800"/>
          </a:xfrm>
          <a:prstGeom prst="rect">
            <a:avLst/>
          </a:prstGeom>
          <a:noFill/>
          <a:ln w="12700">
            <a:solidFill>
              <a:schemeClr val="accent2"/>
            </a:solidFill>
            <a:miter lim="800000"/>
            <a:headEnd/>
            <a:tailEnd type="none" w="lg" len="lg"/>
          </a:ln>
          <a:effectLst/>
        </p:spPr>
        <p:txBody>
          <a:bodyPr anchor="ctr">
            <a:spAutoFit/>
          </a:bodyPr>
          <a:lstStyle/>
          <a:p>
            <a:pPr eaLnBrk="1" hangingPunct="1"/>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4819" name="Rectangle 3"/>
          <p:cNvSpPr>
            <a:spLocks noGrp="1" noChangeArrowheads="1"/>
          </p:cNvSpPr>
          <p:nvPr>
            <p:ph type="body" idx="1"/>
          </p:nvPr>
        </p:nvSpPr>
        <p:spPr>
          <a:xfrm>
            <a:off x="457200" y="1600200"/>
            <a:ext cx="8229600" cy="5029200"/>
          </a:xfrm>
        </p:spPr>
        <p:txBody>
          <a:bodyPr/>
          <a:lstStyle/>
          <a:p>
            <a:pPr eaLnBrk="1" hangingPunct="1">
              <a:lnSpc>
                <a:spcPct val="80000"/>
              </a:lnSpc>
            </a:pPr>
            <a:r>
              <a:rPr lang="en-US" altLang="en-US" sz="2400" b="1" smtClean="0"/>
              <a:t>Trình gỡ rối : </a:t>
            </a:r>
          </a:p>
          <a:p>
            <a:pPr lvl="1" eaLnBrk="1" hangingPunct="1">
              <a:lnSpc>
                <a:spcPct val="80000"/>
              </a:lnSpc>
            </a:pPr>
            <a:r>
              <a:rPr lang="en-US" altLang="en-US" sz="2000" smtClean="0"/>
              <a:t>IDE : kết hợp soạn thảo,biên dịch, gỡ rối …</a:t>
            </a:r>
          </a:p>
          <a:p>
            <a:pPr lvl="1" eaLnBrk="1" hangingPunct="1">
              <a:lnSpc>
                <a:spcPct val="80000"/>
              </a:lnSpc>
            </a:pPr>
            <a:r>
              <a:rPr lang="en-US" altLang="en-US" sz="2000" smtClean="0"/>
              <a:t>Các trình gỡ rối với giao diện đò họa cho phép chạy chương trình từng bước qua từng lệnh hoặc từng hàm, dừng ở những dòng lệnh đặc biệt hay khi xuất hiện những đk đặc biệt, bên canh đó có các công cụ cho phép định dạng và hiển thị giá trị các biến, biểu thức</a:t>
            </a:r>
          </a:p>
          <a:p>
            <a:pPr lvl="1" eaLnBrk="1" hangingPunct="1">
              <a:lnSpc>
                <a:spcPct val="80000"/>
              </a:lnSpc>
            </a:pPr>
            <a:r>
              <a:rPr lang="en-US" altLang="en-US" sz="2000" smtClean="0"/>
              <a:t>Trình gỡ rối có thể đc kích hoạt trực tiếp khi có lỗi.</a:t>
            </a:r>
          </a:p>
          <a:p>
            <a:pPr lvl="1" eaLnBrk="1" hangingPunct="1">
              <a:lnSpc>
                <a:spcPct val="80000"/>
              </a:lnSpc>
            </a:pPr>
            <a:r>
              <a:rPr lang="en-US" altLang="en-US" sz="2000" smtClean="0"/>
              <a:t>Thường để tìm ra lỗi , ta phải xem xét thứ tự các hàm đã đc kích hoạt ( theo vết) và hiển thị các giá trị các biến liên quan</a:t>
            </a:r>
          </a:p>
          <a:p>
            <a:pPr lvl="1" eaLnBrk="1" hangingPunct="1">
              <a:lnSpc>
                <a:spcPct val="80000"/>
              </a:lnSpc>
            </a:pPr>
            <a:r>
              <a:rPr lang="en-US" altLang="en-US" sz="2000" smtClean="0"/>
              <a:t>Nếu vẫn không phát hiện đc lỗi : dùng các BreakPoint  hoạc chạy từng bước – step by step</a:t>
            </a:r>
          </a:p>
          <a:p>
            <a:pPr lvl="1" eaLnBrk="1" hangingPunct="1">
              <a:lnSpc>
                <a:spcPct val="80000"/>
              </a:lnSpc>
            </a:pPr>
            <a:r>
              <a:rPr lang="en-US" altLang="en-US" sz="2000" smtClean="0"/>
              <a:t>Có nhiều công cụ gỡ rối mạnh và hiệu quả, tại sao ta vẫn mất nhiều thời gian và trí lực để gỡ rối ?</a:t>
            </a:r>
          </a:p>
          <a:p>
            <a:pPr lvl="1" eaLnBrk="1" hangingPunct="1">
              <a:lnSpc>
                <a:spcPct val="80000"/>
              </a:lnSpc>
            </a:pPr>
            <a:r>
              <a:rPr lang="en-US" altLang="en-US" sz="2000" smtClean="0"/>
              <a:t>Nhiều khi các công cụ không thể giúp dễ ràng tìm lỗi, nếu đưa ra 1 câu hỏi sai, trình gỡ rối sẽ cho 1 câu trả lời, nhưng ta có thể không biết là nó đang bị sai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5843" name="Rectangle 3"/>
          <p:cNvSpPr>
            <a:spLocks noGrp="1" noChangeArrowheads="1"/>
          </p:cNvSpPr>
          <p:nvPr>
            <p:ph type="body" idx="1"/>
          </p:nvPr>
        </p:nvSpPr>
        <p:spPr>
          <a:xfrm>
            <a:off x="457200" y="1447800"/>
            <a:ext cx="8229600" cy="4678363"/>
          </a:xfrm>
        </p:spPr>
        <p:txBody>
          <a:bodyPr/>
          <a:lstStyle/>
          <a:p>
            <a:pPr eaLnBrk="1" hangingPunct="1">
              <a:lnSpc>
                <a:spcPct val="80000"/>
              </a:lnSpc>
            </a:pPr>
            <a:r>
              <a:rPr lang="en-US" altLang="en-US" sz="2400" b="1" smtClean="0"/>
              <a:t>Có đầu mối , phát hiện dễ ràng :</a:t>
            </a:r>
          </a:p>
          <a:p>
            <a:pPr lvl="1" eaLnBrk="1" hangingPunct="1">
              <a:lnSpc>
                <a:spcPct val="80000"/>
              </a:lnSpc>
            </a:pPr>
            <a:r>
              <a:rPr lang="en-US" altLang="en-US" sz="2000" smtClean="0"/>
              <a:t>Khi có lỗi, ta thường đổ cho trình dịch, thư viện hay bất cứ nguyên nhân nào khác …tuy nhiên, cuối cùng thì lỗi vẫn thuộc về CT</a:t>
            </a:r>
          </a:p>
          <a:p>
            <a:pPr lvl="1" eaLnBrk="1" hangingPunct="1">
              <a:lnSpc>
                <a:spcPct val="80000"/>
              </a:lnSpc>
            </a:pPr>
            <a:r>
              <a:rPr lang="en-US" altLang="en-US" sz="2000" smtClean="0"/>
              <a:t>Rất may là hầu hết các lỗi thường đơn giản và dễ tìm. Hãy khảo sát các đầu mối của việc xuất ra kq có lỗi và cố gắng suy ra nguyên nhân gây ra nó</a:t>
            </a:r>
          </a:p>
          <a:p>
            <a:pPr lvl="1" eaLnBrk="1" hangingPunct="1">
              <a:lnSpc>
                <a:spcPct val="80000"/>
              </a:lnSpc>
            </a:pPr>
            <a:r>
              <a:rPr lang="en-US" altLang="en-US" sz="2000" smtClean="0"/>
              <a:t>Khi có đc 1 số thông tin về lỗi và nơi xảy ra lỗi, hãy tạm dừng để ngẫm nghĩ xem lỗi xảy ra ntn. </a:t>
            </a:r>
          </a:p>
          <a:p>
            <a:pPr lvl="1" eaLnBrk="1" hangingPunct="1">
              <a:lnSpc>
                <a:spcPct val="80000"/>
              </a:lnSpc>
            </a:pPr>
            <a:r>
              <a:rPr lang="en-US" altLang="en-US" sz="2000" smtClean="0"/>
              <a:t>Suy luận ngược trở lại trạng thái của CT bị hỏng để xđ nguyên nhân gây ra lỗi</a:t>
            </a:r>
          </a:p>
          <a:p>
            <a:pPr lvl="1" eaLnBrk="1" hangingPunct="1">
              <a:lnSpc>
                <a:spcPct val="80000"/>
              </a:lnSpc>
            </a:pPr>
            <a:r>
              <a:rPr lang="en-US" altLang="en-US" sz="2000" smtClean="0"/>
              <a:t>Gỡ rối liên quan đến việc lập luận lùi, giỗng như tìm kiếm các bí mật của 1 vụ án. 1 số vđề không thể xảy ra và chỉ có những thông tin xác thực mới đáng tin cậy. =&gt; phải đi ngược từ kết quả để khám phá nguyên nhân, khi có lời giải thích đầy đủ, ta sẽ biết đc vấn đề cần sửa và có thể phát hiện ra 1 số vđề khác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6867" name="Rectangle 3"/>
          <p:cNvSpPr>
            <a:spLocks noGrp="1" noChangeArrowheads="1"/>
          </p:cNvSpPr>
          <p:nvPr>
            <p:ph type="body" idx="1"/>
          </p:nvPr>
        </p:nvSpPr>
        <p:spPr/>
        <p:txBody>
          <a:bodyPr/>
          <a:lstStyle/>
          <a:p>
            <a:pPr eaLnBrk="1" hangingPunct="1"/>
            <a:r>
              <a:rPr lang="en-US" altLang="en-US" b="1" smtClean="0"/>
              <a:t>Tìm các lỗi tương tự :</a:t>
            </a:r>
          </a:p>
          <a:p>
            <a:pPr lvl="1" eaLnBrk="1" hangingPunct="1"/>
            <a:r>
              <a:rPr lang="en-US" altLang="en-US" smtClean="0"/>
              <a:t>Khi gặp vđề, hãy liên tưởng đến những trường hợp tương tự đã gặp</a:t>
            </a:r>
          </a:p>
          <a:p>
            <a:pPr lvl="1" eaLnBrk="1" hangingPunct="1"/>
            <a:r>
              <a:rPr lang="en-US" altLang="en-US" smtClean="0"/>
              <a:t>Vd1 : int n; scanf(“%d”,n); ?</a:t>
            </a:r>
          </a:p>
          <a:p>
            <a:pPr lvl="1" eaLnBrk="1" hangingPunct="1"/>
            <a:r>
              <a:rPr lang="en-US" altLang="en-US" smtClean="0"/>
              <a:t>Vd2 : int n=1; double d=PI;</a:t>
            </a:r>
          </a:p>
          <a:p>
            <a:pPr lvl="1" eaLnBrk="1" hangingPunct="1">
              <a:buFontTx/>
              <a:buNone/>
            </a:pPr>
            <a:r>
              <a:rPr lang="en-US" altLang="en-US" smtClean="0"/>
              <a:t>			printf(“%d  %f \n”,d,n); ??</a:t>
            </a:r>
          </a:p>
          <a:p>
            <a:pPr lvl="1" eaLnBrk="1" hangingPunct="1"/>
            <a:r>
              <a:rPr lang="en-US" altLang="en-US" smtClean="0"/>
              <a:t>Không khởi tạo biến ( với C) cũng sẽ gây ra những lỗi khó lường.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7891" name="Rectangle 3"/>
          <p:cNvSpPr>
            <a:spLocks noGrp="1" noChangeArrowheads="1"/>
          </p:cNvSpPr>
          <p:nvPr>
            <p:ph type="body" idx="1"/>
          </p:nvPr>
        </p:nvSpPr>
        <p:spPr/>
        <p:txBody>
          <a:bodyPr/>
          <a:lstStyle/>
          <a:p>
            <a:pPr eaLnBrk="1" hangingPunct="1"/>
            <a:r>
              <a:rPr lang="en-US" altLang="en-US" sz="2800" b="1" smtClean="0"/>
              <a:t>Kiểm tra sự thay đổi mới nhất</a:t>
            </a:r>
          </a:p>
          <a:p>
            <a:pPr lvl="1" eaLnBrk="1" hangingPunct="1"/>
            <a:r>
              <a:rPr lang="en-US" altLang="en-US" sz="2400" smtClean="0"/>
              <a:t>Lỗi thường xảy ra ở những đoạn CT mới đc bổ xung</a:t>
            </a:r>
          </a:p>
          <a:p>
            <a:pPr lvl="1" eaLnBrk="1" hangingPunct="1"/>
            <a:r>
              <a:rPr lang="en-US" altLang="en-US" sz="2400" smtClean="0"/>
              <a:t>Nếu phiên bản cũ OK, phiên bản mới có lỗi =&gt; lỗi chắc chắn nằm ở những đoạn CT mới</a:t>
            </a:r>
          </a:p>
          <a:p>
            <a:pPr lvl="1" eaLnBrk="1" hangingPunct="1"/>
            <a:r>
              <a:rPr lang="en-US" altLang="en-US" sz="2400" smtClean="0"/>
              <a:t>Lưu ý, khi sửa đổi, nâng cấp : hãy giữ lại phiên bản cũ – đơn giản là comment lại đoạn mã cũ</a:t>
            </a:r>
          </a:p>
          <a:p>
            <a:pPr lvl="1" eaLnBrk="1" hangingPunct="1"/>
            <a:r>
              <a:rPr lang="en-US" altLang="en-US" sz="2400" smtClean="0"/>
              <a:t>Đặc biệt, với các hệ thống lớn, làm việc nhóm thì việc sử dụng các hệ thống quản lý phiên bản mã nguồn và các cơ chế lưu lại quá trình sửa đổi là vô cùng hữu ích ( source safe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26627" name="Rectangle 3"/>
          <p:cNvSpPr>
            <a:spLocks noGrp="1" noChangeArrowheads="1"/>
          </p:cNvSpPr>
          <p:nvPr>
            <p:ph type="body" idx="1"/>
          </p:nvPr>
        </p:nvSpPr>
        <p:spPr>
          <a:xfrm>
            <a:off x="457200" y="1295400"/>
            <a:ext cx="8229600" cy="5562600"/>
          </a:xfrm>
        </p:spPr>
        <p:txBody>
          <a:bodyPr/>
          <a:lstStyle/>
          <a:p>
            <a:pPr eaLnBrk="1" hangingPunct="1">
              <a:lnSpc>
                <a:spcPct val="80000"/>
              </a:lnSpc>
            </a:pPr>
            <a:r>
              <a:rPr lang="en-US" altLang="en-US" sz="2000" b="1" dirty="0" err="1" smtClean="0"/>
              <a:t>Tránh</a:t>
            </a:r>
            <a:r>
              <a:rPr lang="en-US" altLang="en-US" sz="2000" b="1" dirty="0" smtClean="0"/>
              <a:t> </a:t>
            </a:r>
            <a:r>
              <a:rPr lang="en-US" altLang="en-US" sz="2000" b="1" dirty="0" err="1" smtClean="0"/>
              <a:t>mắc</a:t>
            </a:r>
            <a:r>
              <a:rPr lang="en-US" altLang="en-US" sz="2000" b="1" dirty="0" smtClean="0"/>
              <a:t> </a:t>
            </a:r>
            <a:r>
              <a:rPr lang="en-US" altLang="en-US" sz="2000" b="1" dirty="0" err="1" smtClean="0"/>
              <a:t>cùng</a:t>
            </a:r>
            <a:r>
              <a:rPr lang="en-US" altLang="en-US" sz="2000" b="1" dirty="0" smtClean="0"/>
              <a:t> 1 </a:t>
            </a:r>
            <a:r>
              <a:rPr lang="en-US" altLang="en-US" sz="2000" b="1" dirty="0" err="1" smtClean="0"/>
              <a:t>lỗi</a:t>
            </a:r>
            <a:r>
              <a:rPr lang="en-US" altLang="en-US" sz="2000" b="1" dirty="0" smtClean="0"/>
              <a:t> 2 </a:t>
            </a:r>
            <a:r>
              <a:rPr lang="en-US" altLang="en-US" sz="2000" b="1" dirty="0" err="1" smtClean="0"/>
              <a:t>lần</a:t>
            </a:r>
            <a:r>
              <a:rPr lang="en-US" altLang="en-US" sz="2000" b="1" dirty="0" smtClean="0"/>
              <a:t> :</a:t>
            </a:r>
            <a:r>
              <a:rPr lang="en-US" altLang="en-US" sz="2000" dirty="0" smtClean="0"/>
              <a:t> </a:t>
            </a:r>
            <a:r>
              <a:rPr lang="en-US" altLang="en-US" sz="2000" dirty="0" err="1" smtClean="0"/>
              <a:t>Sau</a:t>
            </a:r>
            <a:r>
              <a:rPr lang="en-US" altLang="en-US" sz="2000" dirty="0" smtClean="0"/>
              <a:t> </a:t>
            </a:r>
            <a:r>
              <a:rPr lang="en-US" altLang="en-US" sz="2000" dirty="0" err="1" smtClean="0"/>
              <a:t>khi</a:t>
            </a:r>
            <a:r>
              <a:rPr lang="en-US" altLang="en-US" sz="2000" dirty="0" smtClean="0"/>
              <a:t> </a:t>
            </a:r>
            <a:r>
              <a:rPr lang="en-US" altLang="en-US" sz="2000" dirty="0" err="1" smtClean="0"/>
              <a:t>sửa</a:t>
            </a:r>
            <a:r>
              <a:rPr lang="en-US" altLang="en-US" sz="2000" dirty="0" smtClean="0"/>
              <a:t> 1 </a:t>
            </a:r>
            <a:r>
              <a:rPr lang="en-US" altLang="en-US" sz="2000" dirty="0" err="1" smtClean="0"/>
              <a:t>lỗi</a:t>
            </a:r>
            <a:r>
              <a:rPr lang="en-US" altLang="en-US" sz="2000" dirty="0" smtClean="0"/>
              <a:t>, </a:t>
            </a:r>
            <a:r>
              <a:rPr lang="en-US" altLang="en-US" sz="2000" dirty="0" err="1" smtClean="0"/>
              <a:t>hãy</a:t>
            </a:r>
            <a:r>
              <a:rPr lang="en-US" altLang="en-US" sz="2000" dirty="0" smtClean="0"/>
              <a:t> </a:t>
            </a:r>
            <a:r>
              <a:rPr lang="en-US" altLang="en-US" sz="2000" dirty="0" err="1" smtClean="0"/>
              <a:t>suy</a:t>
            </a:r>
            <a:r>
              <a:rPr lang="en-US" altLang="en-US" sz="2000" dirty="0" smtClean="0"/>
              <a:t> </a:t>
            </a:r>
            <a:r>
              <a:rPr lang="en-US" altLang="en-US" sz="2000" dirty="0" err="1" smtClean="0"/>
              <a:t>nghĩ</a:t>
            </a:r>
            <a:r>
              <a:rPr lang="en-US" altLang="en-US" sz="2000" dirty="0" smtClean="0"/>
              <a:t> </a:t>
            </a:r>
            <a:r>
              <a:rPr lang="en-US" altLang="en-US" sz="2000" dirty="0" err="1" smtClean="0"/>
              <a:t>xem</a:t>
            </a:r>
            <a:r>
              <a:rPr lang="en-US" altLang="en-US" sz="2000" dirty="0" smtClean="0"/>
              <a:t> </a:t>
            </a:r>
            <a:r>
              <a:rPr lang="en-US" altLang="en-US" sz="2000" dirty="0" err="1" smtClean="0"/>
              <a:t>có</a:t>
            </a:r>
            <a:r>
              <a:rPr lang="en-US" altLang="en-US" sz="2000" dirty="0" smtClean="0"/>
              <a:t> </a:t>
            </a:r>
            <a:r>
              <a:rPr lang="en-US" altLang="en-US" sz="2000" dirty="0" err="1" smtClean="0"/>
              <a:t>lỗi</a:t>
            </a:r>
            <a:r>
              <a:rPr lang="en-US" altLang="en-US" sz="2000" dirty="0" smtClean="0"/>
              <a:t> </a:t>
            </a:r>
            <a:r>
              <a:rPr lang="en-US" altLang="en-US" sz="2000" dirty="0" err="1" smtClean="0"/>
              <a:t>tương</a:t>
            </a:r>
            <a:r>
              <a:rPr lang="en-US" altLang="en-US" sz="2000" dirty="0" smtClean="0"/>
              <a:t> </a:t>
            </a:r>
            <a:r>
              <a:rPr lang="en-US" altLang="en-US" sz="2000" dirty="0" err="1" smtClean="0"/>
              <a:t>tự</a:t>
            </a:r>
            <a:r>
              <a:rPr lang="en-US" altLang="en-US" sz="2000" dirty="0" smtClean="0"/>
              <a:t> ở </a:t>
            </a:r>
            <a:r>
              <a:rPr lang="en-US" altLang="en-US" sz="2000" dirty="0" err="1" smtClean="0"/>
              <a:t>nơi</a:t>
            </a:r>
            <a:r>
              <a:rPr lang="en-US" altLang="en-US" sz="2000" dirty="0" smtClean="0"/>
              <a:t> </a:t>
            </a:r>
            <a:r>
              <a:rPr lang="en-US" altLang="en-US" sz="2000" dirty="0" err="1" smtClean="0"/>
              <a:t>nào</a:t>
            </a:r>
            <a:r>
              <a:rPr lang="en-US" altLang="en-US" sz="2000" dirty="0" smtClean="0"/>
              <a:t> </a:t>
            </a:r>
            <a:r>
              <a:rPr lang="en-US" altLang="en-US" sz="2000" dirty="0" err="1" smtClean="0"/>
              <a:t>khác</a:t>
            </a:r>
            <a:r>
              <a:rPr lang="en-US" altLang="en-US" sz="2000" dirty="0" smtClean="0"/>
              <a:t> </a:t>
            </a:r>
            <a:r>
              <a:rPr lang="en-US" altLang="en-US" sz="2000" dirty="0" err="1" smtClean="0"/>
              <a:t>không</a:t>
            </a:r>
            <a:r>
              <a:rPr lang="en-US" altLang="en-US" sz="2000" dirty="0" smtClean="0"/>
              <a:t>. VD :</a:t>
            </a:r>
          </a:p>
          <a:p>
            <a:pPr eaLnBrk="1" hangingPunct="1">
              <a:lnSpc>
                <a:spcPct val="80000"/>
              </a:lnSpc>
              <a:buFontTx/>
              <a:buNone/>
            </a:pPr>
            <a:r>
              <a:rPr lang="en-US" altLang="en-US" sz="2000" b="1" dirty="0" smtClean="0"/>
              <a:t>for (</a:t>
            </a:r>
            <a:r>
              <a:rPr lang="en-US" altLang="en-US" sz="2000" b="1" dirty="0" err="1" smtClean="0"/>
              <a:t>i</a:t>
            </a:r>
            <a:r>
              <a:rPr lang="en-US" altLang="en-US" sz="2000" b="1" dirty="0" smtClean="0"/>
              <a:t>=1;i&lt;</a:t>
            </a:r>
            <a:r>
              <a:rPr lang="en-US" altLang="en-US" sz="2000" b="1" dirty="0" err="1" smtClean="0"/>
              <a:t>argc;i</a:t>
            </a:r>
            <a:r>
              <a:rPr lang="en-US" altLang="en-US" sz="2000" b="1" dirty="0" smtClean="0"/>
              <a:t>++) {</a:t>
            </a:r>
          </a:p>
          <a:p>
            <a:pPr eaLnBrk="1" hangingPunct="1">
              <a:lnSpc>
                <a:spcPct val="80000"/>
              </a:lnSpc>
              <a:buFontTx/>
              <a:buNone/>
            </a:pPr>
            <a:r>
              <a:rPr lang="en-US" altLang="en-US" sz="2000" b="1" dirty="0" smtClean="0"/>
              <a:t>   if (</a:t>
            </a:r>
            <a:r>
              <a:rPr lang="en-US" altLang="en-US" sz="2000" b="1" dirty="0" err="1" smtClean="0"/>
              <a:t>argv</a:t>
            </a:r>
            <a:r>
              <a:rPr lang="en-US" altLang="en-US" sz="2000" b="1" dirty="0" smtClean="0"/>
              <a:t>[</a:t>
            </a:r>
            <a:r>
              <a:rPr lang="en-US" altLang="en-US" sz="2000" b="1" dirty="0" err="1" smtClean="0"/>
              <a:t>i</a:t>
            </a:r>
            <a:r>
              <a:rPr lang="en-US" altLang="en-US" sz="2000" b="1" dirty="0" smtClean="0"/>
              <a:t>][0] !=‘-’)</a:t>
            </a:r>
          </a:p>
          <a:p>
            <a:pPr eaLnBrk="1" hangingPunct="1">
              <a:lnSpc>
                <a:spcPct val="80000"/>
              </a:lnSpc>
              <a:buFontTx/>
              <a:buNone/>
            </a:pPr>
            <a:r>
              <a:rPr lang="en-US" altLang="en-US" sz="2000" b="1" dirty="0" smtClean="0"/>
              <a:t>		break;</a:t>
            </a:r>
          </a:p>
          <a:p>
            <a:pPr eaLnBrk="1" hangingPunct="1">
              <a:lnSpc>
                <a:spcPct val="80000"/>
              </a:lnSpc>
              <a:buFontTx/>
              <a:buNone/>
            </a:pPr>
            <a:r>
              <a:rPr lang="en-US" altLang="en-US" sz="2000" b="1" dirty="0" smtClean="0"/>
              <a:t>	switch (</a:t>
            </a:r>
            <a:r>
              <a:rPr lang="en-US" altLang="en-US" sz="2000" b="1" dirty="0" err="1" smtClean="0"/>
              <a:t>argv</a:t>
            </a:r>
            <a:r>
              <a:rPr lang="en-US" altLang="en-US" sz="2000" b="1" dirty="0" smtClean="0"/>
              <a:t>[</a:t>
            </a:r>
            <a:r>
              <a:rPr lang="en-US" altLang="en-US" sz="2000" b="1" dirty="0" err="1" smtClean="0"/>
              <a:t>i</a:t>
            </a:r>
            <a:r>
              <a:rPr lang="en-US" altLang="en-US" sz="2000" b="1" dirty="0" smtClean="0"/>
              <a:t>][1]) {</a:t>
            </a:r>
          </a:p>
          <a:p>
            <a:pPr eaLnBrk="1" hangingPunct="1">
              <a:lnSpc>
                <a:spcPct val="80000"/>
              </a:lnSpc>
              <a:buFontTx/>
              <a:buNone/>
            </a:pPr>
            <a:r>
              <a:rPr lang="en-US" altLang="en-US" sz="2000" b="1" dirty="0" smtClean="0"/>
              <a:t>		case ‘o’ :  /* </a:t>
            </a:r>
            <a:r>
              <a:rPr lang="en-US" altLang="en-US" sz="2000" b="1" dirty="0" err="1" smtClean="0"/>
              <a:t>tên</a:t>
            </a:r>
            <a:r>
              <a:rPr lang="en-US" altLang="en-US" sz="2000" b="1" dirty="0" smtClean="0"/>
              <a:t> </a:t>
            </a:r>
            <a:r>
              <a:rPr lang="en-US" altLang="en-US" sz="2000" b="1" dirty="0" err="1" smtClean="0"/>
              <a:t>tệp</a:t>
            </a:r>
            <a:r>
              <a:rPr lang="en-US" altLang="en-US" sz="2000" b="1" dirty="0" smtClean="0"/>
              <a:t> </a:t>
            </a:r>
            <a:r>
              <a:rPr lang="en-US" altLang="en-US" sz="2000" b="1" dirty="0" err="1" smtClean="0"/>
              <a:t>ouput</a:t>
            </a:r>
            <a:r>
              <a:rPr lang="en-US" altLang="en-US" sz="2000" b="1" dirty="0" smtClean="0"/>
              <a:t>   </a:t>
            </a:r>
            <a:r>
              <a:rPr lang="en-US" altLang="en-US" sz="2000" b="1" dirty="0" smtClean="0">
                <a:solidFill>
                  <a:schemeClr val="hlink"/>
                </a:solidFill>
              </a:rPr>
              <a:t>“-</a:t>
            </a:r>
            <a:r>
              <a:rPr lang="en-US" altLang="en-US" sz="2000" b="1" dirty="0" err="1" smtClean="0">
                <a:solidFill>
                  <a:schemeClr val="hlink"/>
                </a:solidFill>
              </a:rPr>
              <a:t>oData</a:t>
            </a:r>
            <a:r>
              <a:rPr lang="en-US" altLang="en-US" sz="2000" b="1" dirty="0" smtClean="0">
                <a:solidFill>
                  <a:schemeClr val="hlink"/>
                </a:solidFill>
              </a:rPr>
              <a:t>”</a:t>
            </a:r>
            <a:r>
              <a:rPr lang="en-US" altLang="en-US" sz="2000" b="1" dirty="0" smtClean="0"/>
              <a:t> */</a:t>
            </a:r>
          </a:p>
          <a:p>
            <a:pPr eaLnBrk="1" hangingPunct="1">
              <a:lnSpc>
                <a:spcPct val="80000"/>
              </a:lnSpc>
              <a:buFontTx/>
              <a:buNone/>
            </a:pPr>
            <a:r>
              <a:rPr lang="en-US" altLang="en-US" sz="2000" b="1" dirty="0" smtClean="0"/>
              <a:t>			</a:t>
            </a:r>
            <a:r>
              <a:rPr lang="en-US" altLang="en-US" sz="2000" b="1" dirty="0" err="1" smtClean="0"/>
              <a:t>outname</a:t>
            </a:r>
            <a:r>
              <a:rPr lang="en-US" altLang="en-US" sz="2000" b="1" dirty="0" smtClean="0"/>
              <a:t> = </a:t>
            </a:r>
            <a:r>
              <a:rPr lang="en-US" altLang="en-US" sz="2000" b="1" dirty="0" err="1" smtClean="0"/>
              <a:t>argv</a:t>
            </a:r>
            <a:r>
              <a:rPr lang="en-US" altLang="en-US" sz="2000" b="1" dirty="0" smtClean="0"/>
              <a:t>[</a:t>
            </a:r>
            <a:r>
              <a:rPr lang="en-US" altLang="en-US" sz="2000" b="1" dirty="0" err="1" smtClean="0"/>
              <a:t>i</a:t>
            </a:r>
            <a:r>
              <a:rPr lang="en-US" altLang="en-US" sz="2000" b="1" dirty="0" smtClean="0"/>
              <a:t>]; break;</a:t>
            </a:r>
          </a:p>
          <a:p>
            <a:pPr eaLnBrk="1" hangingPunct="1">
              <a:lnSpc>
                <a:spcPct val="80000"/>
              </a:lnSpc>
              <a:buFontTx/>
              <a:buNone/>
            </a:pPr>
            <a:r>
              <a:rPr lang="en-US" altLang="en-US" sz="2000" b="1" dirty="0" smtClean="0"/>
              <a:t>		case ‘f’ :   /* </a:t>
            </a:r>
            <a:r>
              <a:rPr lang="en-US" altLang="en-US" sz="2000" b="1" dirty="0" err="1" smtClean="0"/>
              <a:t>Giá</a:t>
            </a:r>
            <a:r>
              <a:rPr lang="en-US" altLang="en-US" sz="2000" b="1" dirty="0" smtClean="0"/>
              <a:t> </a:t>
            </a:r>
            <a:r>
              <a:rPr lang="en-US" altLang="en-US" sz="2000" b="1" dirty="0" err="1" smtClean="0"/>
              <a:t>trị</a:t>
            </a:r>
            <a:r>
              <a:rPr lang="en-US" altLang="en-US" sz="2000" b="1" dirty="0" smtClean="0"/>
              <a:t> </a:t>
            </a:r>
            <a:r>
              <a:rPr lang="en-US" altLang="en-US" sz="2000" b="1" dirty="0" err="1" smtClean="0"/>
              <a:t>biên</a:t>
            </a:r>
            <a:r>
              <a:rPr lang="en-US" altLang="en-US" sz="2000" b="1" dirty="0" smtClean="0"/>
              <a:t> </a:t>
            </a:r>
            <a:r>
              <a:rPr lang="en-US" altLang="en-US" sz="2000" b="1" dirty="0" err="1" smtClean="0"/>
              <a:t>từ</a:t>
            </a:r>
            <a:r>
              <a:rPr lang="en-US" altLang="en-US" sz="2000" b="1" dirty="0" smtClean="0"/>
              <a:t> </a:t>
            </a:r>
            <a:r>
              <a:rPr lang="en-US" altLang="en-US" sz="2000" b="1" dirty="0" smtClean="0">
                <a:solidFill>
                  <a:schemeClr val="hlink"/>
                </a:solidFill>
              </a:rPr>
              <a:t>“-f100”</a:t>
            </a:r>
            <a:r>
              <a:rPr lang="en-US" altLang="en-US" sz="2000" b="1" dirty="0" smtClean="0"/>
              <a:t> */</a:t>
            </a:r>
          </a:p>
          <a:p>
            <a:pPr eaLnBrk="1" hangingPunct="1">
              <a:lnSpc>
                <a:spcPct val="80000"/>
              </a:lnSpc>
              <a:buFontTx/>
              <a:buNone/>
            </a:pPr>
            <a:r>
              <a:rPr lang="en-US" altLang="en-US" sz="2000" b="1" dirty="0" smtClean="0"/>
              <a:t>                      from = </a:t>
            </a:r>
            <a:r>
              <a:rPr lang="en-US" altLang="en-US" sz="2000" b="1" dirty="0" err="1" smtClean="0"/>
              <a:t>atoi</a:t>
            </a:r>
            <a:r>
              <a:rPr lang="en-US" altLang="en-US" sz="2000" b="1" dirty="0" smtClean="0"/>
              <a:t>(</a:t>
            </a:r>
            <a:r>
              <a:rPr lang="en-US" altLang="en-US" sz="2000" b="1" dirty="0" err="1" smtClean="0"/>
              <a:t>argv</a:t>
            </a:r>
            <a:r>
              <a:rPr lang="en-US" altLang="en-US" sz="2000" b="1" dirty="0" smtClean="0"/>
              <a:t>[</a:t>
            </a:r>
            <a:r>
              <a:rPr lang="en-US" altLang="en-US" sz="2000" b="1" dirty="0" err="1" smtClean="0"/>
              <a:t>i</a:t>
            </a:r>
            <a:r>
              <a:rPr lang="en-US" altLang="en-US" sz="2000" b="1" dirty="0" smtClean="0"/>
              <a:t>]); break;</a:t>
            </a:r>
          </a:p>
          <a:p>
            <a:pPr eaLnBrk="1" hangingPunct="1">
              <a:lnSpc>
                <a:spcPct val="80000"/>
              </a:lnSpc>
              <a:buFontTx/>
              <a:buNone/>
            </a:pPr>
            <a:r>
              <a:rPr lang="en-US" altLang="en-US" sz="2000" b="1" dirty="0" smtClean="0"/>
              <a:t>		case ‘t’ :   /*  </a:t>
            </a:r>
            <a:r>
              <a:rPr lang="en-US" altLang="en-US" sz="2000" b="1" dirty="0" err="1" smtClean="0"/>
              <a:t>đến</a:t>
            </a:r>
            <a:r>
              <a:rPr lang="en-US" altLang="en-US" sz="2000" b="1" dirty="0" smtClean="0"/>
              <a:t> </a:t>
            </a:r>
            <a:r>
              <a:rPr lang="en-US" altLang="en-US" sz="2000" b="1" dirty="0" smtClean="0">
                <a:solidFill>
                  <a:schemeClr val="hlink"/>
                </a:solidFill>
              </a:rPr>
              <a:t>“-t500”</a:t>
            </a:r>
            <a:r>
              <a:rPr lang="en-US" altLang="en-US" sz="2000" b="1" dirty="0" smtClean="0"/>
              <a:t> */</a:t>
            </a:r>
          </a:p>
          <a:p>
            <a:pPr eaLnBrk="1" hangingPunct="1">
              <a:lnSpc>
                <a:spcPct val="80000"/>
              </a:lnSpc>
              <a:buFontTx/>
              <a:buNone/>
            </a:pPr>
            <a:r>
              <a:rPr lang="en-US" altLang="en-US" sz="2000" b="1" dirty="0" smtClean="0"/>
              <a:t>			to = </a:t>
            </a:r>
            <a:r>
              <a:rPr lang="en-US" altLang="en-US" sz="2000" b="1" dirty="0" err="1" smtClean="0"/>
              <a:t>atoi</a:t>
            </a:r>
            <a:r>
              <a:rPr lang="en-US" altLang="en-US" sz="2000" b="1" dirty="0" smtClean="0"/>
              <a:t>(</a:t>
            </a:r>
            <a:r>
              <a:rPr lang="en-US" altLang="en-US" sz="2000" b="1" dirty="0" err="1" smtClean="0"/>
              <a:t>argv</a:t>
            </a:r>
            <a:r>
              <a:rPr lang="en-US" altLang="en-US" sz="2000" b="1" dirty="0" smtClean="0"/>
              <a:t>[</a:t>
            </a:r>
            <a:r>
              <a:rPr lang="en-US" altLang="en-US" sz="2000" b="1" dirty="0" err="1" smtClean="0"/>
              <a:t>i</a:t>
            </a:r>
            <a:r>
              <a:rPr lang="en-US" altLang="en-US" sz="2000" b="1" dirty="0" smtClean="0"/>
              <a:t>]); break;</a:t>
            </a:r>
          </a:p>
          <a:p>
            <a:pPr eaLnBrk="1" hangingPunct="1">
              <a:lnSpc>
                <a:spcPct val="80000"/>
              </a:lnSpc>
              <a:buFontTx/>
              <a:buNone/>
            </a:pPr>
            <a:r>
              <a:rPr lang="en-US" altLang="en-US" sz="2000" b="1" dirty="0" smtClean="0"/>
              <a:t>	}</a:t>
            </a:r>
          </a:p>
          <a:p>
            <a:pPr eaLnBrk="1" hangingPunct="1">
              <a:lnSpc>
                <a:spcPct val="80000"/>
              </a:lnSpc>
              <a:buFontTx/>
              <a:buNone/>
            </a:pPr>
            <a:r>
              <a:rPr lang="en-US" altLang="en-US" sz="2000" b="1" dirty="0" smtClean="0"/>
              <a:t>}</a:t>
            </a:r>
          </a:p>
          <a:p>
            <a:pPr eaLnBrk="1" hangingPunct="1">
              <a:lnSpc>
                <a:spcPct val="80000"/>
              </a:lnSpc>
              <a:buFontTx/>
              <a:buNone/>
            </a:pPr>
            <a:r>
              <a:rPr lang="en-US" altLang="en-US" sz="2000" b="1" dirty="0" err="1" smtClean="0"/>
              <a:t>Tệp</a:t>
            </a:r>
            <a:r>
              <a:rPr lang="en-US" altLang="en-US" sz="2000" b="1" dirty="0" smtClean="0"/>
              <a:t> tin </a:t>
            </a:r>
            <a:r>
              <a:rPr lang="en-US" altLang="en-US" sz="2000" b="1" dirty="0" err="1" smtClean="0"/>
              <a:t>sai</a:t>
            </a:r>
            <a:r>
              <a:rPr lang="en-US" altLang="en-US" sz="2000" b="1" dirty="0" smtClean="0"/>
              <a:t>, </a:t>
            </a:r>
            <a:r>
              <a:rPr lang="en-US" altLang="en-US" sz="2000" b="1" dirty="0" err="1" smtClean="0"/>
              <a:t>vì</a:t>
            </a:r>
            <a:r>
              <a:rPr lang="en-US" altLang="en-US" sz="2000" b="1" dirty="0" smtClean="0"/>
              <a:t> </a:t>
            </a:r>
            <a:r>
              <a:rPr lang="en-US" altLang="en-US" sz="2000" b="1" dirty="0" err="1" smtClean="0">
                <a:solidFill>
                  <a:srgbClr val="FF00FF"/>
                </a:solidFill>
              </a:rPr>
              <a:t>luôn</a:t>
            </a:r>
            <a:r>
              <a:rPr lang="en-US" altLang="en-US" sz="2000" b="1" dirty="0" smtClean="0">
                <a:solidFill>
                  <a:srgbClr val="FF00FF"/>
                </a:solidFill>
              </a:rPr>
              <a:t> </a:t>
            </a:r>
            <a:r>
              <a:rPr lang="en-US" altLang="en-US" sz="2000" b="1" dirty="0" err="1" smtClean="0">
                <a:solidFill>
                  <a:srgbClr val="FF00FF"/>
                </a:solidFill>
              </a:rPr>
              <a:t>có</a:t>
            </a:r>
            <a:r>
              <a:rPr lang="en-US" altLang="en-US" sz="2000" b="1" dirty="0" smtClean="0">
                <a:solidFill>
                  <a:srgbClr val="FF00FF"/>
                </a:solidFill>
              </a:rPr>
              <a:t> –o ở </a:t>
            </a:r>
            <a:r>
              <a:rPr lang="en-US" altLang="en-US" sz="2000" b="1" dirty="0" err="1" smtClean="0">
                <a:solidFill>
                  <a:srgbClr val="FF00FF"/>
                </a:solidFill>
              </a:rPr>
              <a:t>trước</a:t>
            </a:r>
            <a:r>
              <a:rPr lang="en-US" altLang="en-US" sz="2000" b="1" dirty="0" smtClean="0">
                <a:solidFill>
                  <a:srgbClr val="FF00FF"/>
                </a:solidFill>
              </a:rPr>
              <a:t> </a:t>
            </a:r>
            <a:r>
              <a:rPr lang="en-US" altLang="en-US" sz="2000" b="1" dirty="0" err="1" smtClean="0">
                <a:solidFill>
                  <a:srgbClr val="FF00FF"/>
                </a:solidFill>
              </a:rPr>
              <a:t>tên</a:t>
            </a:r>
            <a:r>
              <a:rPr lang="en-US" altLang="en-US" sz="2000" b="1" dirty="0" smtClean="0"/>
              <a:t>  =&gt; </a:t>
            </a:r>
            <a:r>
              <a:rPr lang="en-US" altLang="en-US" sz="2000" b="1" dirty="0" err="1" smtClean="0"/>
              <a:t>outname</a:t>
            </a:r>
            <a:r>
              <a:rPr lang="en-US" altLang="en-US" sz="2000" b="1" dirty="0" smtClean="0"/>
              <a:t>= </a:t>
            </a:r>
            <a:r>
              <a:rPr lang="en-US" altLang="en-US" sz="2000" b="1" dirty="0" smtClean="0">
                <a:solidFill>
                  <a:srgbClr val="FF00FF"/>
                </a:solidFill>
              </a:rPr>
              <a:t>&amp;</a:t>
            </a:r>
            <a:r>
              <a:rPr lang="en-US" altLang="en-US" sz="2000" b="1" dirty="0" err="1" smtClean="0">
                <a:solidFill>
                  <a:srgbClr val="FF00FF"/>
                </a:solidFill>
              </a:rPr>
              <a:t>agrv</a:t>
            </a:r>
            <a:r>
              <a:rPr lang="en-US" altLang="en-US" sz="2000" b="1" dirty="0" smtClean="0">
                <a:solidFill>
                  <a:srgbClr val="FF00FF"/>
                </a:solidFill>
              </a:rPr>
              <a:t>[</a:t>
            </a:r>
            <a:r>
              <a:rPr lang="en-US" altLang="en-US" sz="2000" b="1" dirty="0" err="1" smtClean="0">
                <a:solidFill>
                  <a:srgbClr val="FF00FF"/>
                </a:solidFill>
              </a:rPr>
              <a:t>i</a:t>
            </a:r>
            <a:r>
              <a:rPr lang="en-US" altLang="en-US" sz="2000" b="1" dirty="0" smtClean="0">
                <a:solidFill>
                  <a:srgbClr val="FF00FF"/>
                </a:solidFill>
              </a:rPr>
              <a:t>][2];</a:t>
            </a:r>
          </a:p>
          <a:p>
            <a:pPr eaLnBrk="1" hangingPunct="1">
              <a:lnSpc>
                <a:spcPct val="80000"/>
              </a:lnSpc>
              <a:buFontTx/>
              <a:buNone/>
            </a:pPr>
            <a:r>
              <a:rPr lang="en-US" altLang="en-US" sz="2000" b="1" dirty="0" err="1" smtClean="0"/>
              <a:t>Tương</a:t>
            </a:r>
            <a:r>
              <a:rPr lang="en-US" altLang="en-US" sz="2000" b="1" dirty="0" smtClean="0"/>
              <a:t> </a:t>
            </a:r>
            <a:r>
              <a:rPr lang="en-US" altLang="en-US" sz="2000" b="1" dirty="0" err="1" smtClean="0"/>
              <a:t>tự</a:t>
            </a:r>
            <a:r>
              <a:rPr lang="en-US" altLang="en-US" sz="2000" b="1" dirty="0" smtClean="0"/>
              <a:t> ?       </a:t>
            </a:r>
          </a:p>
          <a:p>
            <a:pPr eaLnBrk="1" hangingPunct="1">
              <a:lnSpc>
                <a:spcPct val="80000"/>
              </a:lnSpc>
              <a:buFontTx/>
              <a:buNone/>
            </a:pPr>
            <a:r>
              <a:rPr lang="en-US" altLang="en-US" sz="2000" b="1" dirty="0" err="1" smtClean="0"/>
              <a:t>Chú</a:t>
            </a:r>
            <a:r>
              <a:rPr lang="en-US" altLang="en-US" sz="2000" b="1" dirty="0" smtClean="0"/>
              <a:t> ý : </a:t>
            </a:r>
            <a:r>
              <a:rPr lang="en-US" altLang="en-US" sz="2000" b="1" dirty="0" err="1" smtClean="0"/>
              <a:t>nếu</a:t>
            </a:r>
            <a:r>
              <a:rPr lang="en-US" altLang="en-US" sz="2000" b="1" dirty="0" smtClean="0"/>
              <a:t> </a:t>
            </a:r>
            <a:r>
              <a:rPr lang="en-US" altLang="en-US" sz="2000" b="1" dirty="0" err="1" smtClean="0"/>
              <a:t>đơn</a:t>
            </a:r>
            <a:r>
              <a:rPr lang="en-US" altLang="en-US" sz="2000" b="1" dirty="0" smtClean="0"/>
              <a:t> </a:t>
            </a:r>
            <a:r>
              <a:rPr lang="en-US" altLang="en-US" sz="2000" b="1" dirty="0" err="1" smtClean="0"/>
              <a:t>giản</a:t>
            </a:r>
            <a:r>
              <a:rPr lang="en-US" altLang="en-US" sz="2000" b="1" dirty="0" smtClean="0"/>
              <a:t> </a:t>
            </a:r>
            <a:r>
              <a:rPr lang="en-US" altLang="en-US" sz="2000" b="1" dirty="0" err="1" smtClean="0"/>
              <a:t>có</a:t>
            </a:r>
            <a:r>
              <a:rPr lang="en-US" altLang="en-US" sz="2000" b="1" dirty="0" smtClean="0"/>
              <a:t> </a:t>
            </a:r>
            <a:r>
              <a:rPr lang="en-US" altLang="en-US" sz="2000" b="1" dirty="0" err="1" smtClean="0"/>
              <a:t>thể</a:t>
            </a:r>
            <a:r>
              <a:rPr lang="en-US" altLang="en-US" sz="2000" b="1" dirty="0" smtClean="0"/>
              <a:t> </a:t>
            </a:r>
            <a:r>
              <a:rPr lang="en-US" altLang="en-US" sz="2000" b="1" dirty="0" err="1" smtClean="0"/>
              <a:t>viết</a:t>
            </a:r>
            <a:r>
              <a:rPr lang="en-US" altLang="en-US" sz="2000" b="1" dirty="0" smtClean="0"/>
              <a:t> code </a:t>
            </a:r>
            <a:r>
              <a:rPr lang="en-US" altLang="en-US" sz="2000" b="1" dirty="0" err="1" smtClean="0"/>
              <a:t>khi</a:t>
            </a:r>
            <a:r>
              <a:rPr lang="en-US" altLang="en-US" sz="2000" b="1" dirty="0" smtClean="0"/>
              <a:t> </a:t>
            </a:r>
            <a:r>
              <a:rPr lang="en-US" altLang="en-US" sz="2000" b="1" dirty="0" err="1" smtClean="0"/>
              <a:t>ngủ</a:t>
            </a:r>
            <a:r>
              <a:rPr lang="en-US" altLang="en-US" sz="2000" b="1" dirty="0" smtClean="0"/>
              <a:t> </a:t>
            </a:r>
            <a:r>
              <a:rPr lang="en-US" altLang="en-US" sz="2000" b="1" dirty="0" err="1" smtClean="0"/>
              <a:t>thì</a:t>
            </a:r>
            <a:r>
              <a:rPr lang="en-US" altLang="en-US" sz="2000" b="1" dirty="0" smtClean="0"/>
              <a:t> </a:t>
            </a:r>
            <a:r>
              <a:rPr lang="en-US" altLang="en-US" sz="2000" b="1" dirty="0" err="1" smtClean="0"/>
              <a:t>cũng</a:t>
            </a:r>
            <a:r>
              <a:rPr lang="en-US" altLang="en-US" sz="2000" b="1" dirty="0" smtClean="0"/>
              <a:t> </a:t>
            </a:r>
            <a:r>
              <a:rPr lang="en-US" altLang="en-US" sz="2000" b="1" dirty="0" err="1" smtClean="0"/>
              <a:t>đừng</a:t>
            </a:r>
            <a:r>
              <a:rPr lang="en-US" altLang="en-US" sz="2000" b="1" dirty="0" smtClean="0"/>
              <a:t> </a:t>
            </a:r>
            <a:r>
              <a:rPr lang="en-US" altLang="en-US" sz="2000" b="1" dirty="0" err="1" smtClean="0"/>
              <a:t>ngủ</a:t>
            </a:r>
            <a:r>
              <a:rPr lang="en-US" altLang="en-US" sz="2000" b="1" dirty="0" smtClean="0"/>
              <a:t> </a:t>
            </a:r>
            <a:r>
              <a:rPr lang="en-US" altLang="en-US" sz="2000" b="1" dirty="0" err="1" smtClean="0"/>
              <a:t>gật</a:t>
            </a:r>
            <a:r>
              <a:rPr lang="en-US" altLang="en-US" sz="2000" b="1" dirty="0" smtClean="0"/>
              <a:t> </a:t>
            </a:r>
            <a:r>
              <a:rPr lang="en-US" altLang="en-US" sz="2000" b="1" dirty="0" err="1" smtClean="0"/>
              <a:t>khi</a:t>
            </a:r>
            <a:r>
              <a:rPr lang="en-US" altLang="en-US" sz="2000" b="1" dirty="0" smtClean="0"/>
              <a:t> </a:t>
            </a:r>
            <a:r>
              <a:rPr lang="en-US" altLang="en-US" sz="2000" b="1" dirty="0" err="1" smtClean="0"/>
              <a:t>viết</a:t>
            </a:r>
            <a:r>
              <a:rPr lang="en-US" altLang="en-US" sz="2000" b="1" dirty="0" smtClean="0"/>
              <a:t> code</a:t>
            </a:r>
          </a:p>
          <a:p>
            <a:pPr lvl="1" eaLnBrk="1" hangingPunct="1">
              <a:lnSpc>
                <a:spcPct val="80000"/>
              </a:lnSpc>
              <a:buFontTx/>
              <a:buNone/>
            </a:pPr>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3" end="13"/>
                                            </p:txEl>
                                          </p:spTgt>
                                        </p:tgtEl>
                                        <p:attrNameLst>
                                          <p:attrName>style.visibility</p:attrName>
                                        </p:attrNameLst>
                                      </p:cBhvr>
                                      <p:to>
                                        <p:strVal val="visible"/>
                                      </p:to>
                                    </p:set>
                                    <p:animEffect transition="in" filter="blinds(horizontal)">
                                      <p:cBhvr>
                                        <p:cTn id="7" dur="500"/>
                                        <p:tgtEl>
                                          <p:spTgt spid="26627">
                                            <p:txEl>
                                              <p:pRg st="13"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14" end="14"/>
                                            </p:txEl>
                                          </p:spTgt>
                                        </p:tgtEl>
                                        <p:attrNameLst>
                                          <p:attrName>style.visibility</p:attrName>
                                        </p:attrNameLst>
                                      </p:cBhvr>
                                      <p:to>
                                        <p:strVal val="visible"/>
                                      </p:to>
                                    </p:set>
                                    <p:animEffect transition="in" filter="blinds(horizontal)">
                                      <p:cBhvr>
                                        <p:cTn id="10" dur="500"/>
                                        <p:tgtEl>
                                          <p:spTgt spid="26627">
                                            <p:txEl>
                                              <p:pRg st="14" end="1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15" end="15"/>
                                            </p:txEl>
                                          </p:spTgt>
                                        </p:tgtEl>
                                        <p:attrNameLst>
                                          <p:attrName>style.visibility</p:attrName>
                                        </p:attrNameLst>
                                      </p:cBhvr>
                                      <p:to>
                                        <p:strVal val="visible"/>
                                      </p:to>
                                    </p:set>
                                    <p:animEffect transition="in" filter="blinds(horizontal)">
                                      <p:cBhvr>
                                        <p:cTn id="13" dur="500"/>
                                        <p:tgtEl>
                                          <p:spTgt spid="2662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9939" name="Rectangle 3"/>
          <p:cNvSpPr>
            <a:spLocks noGrp="1" noChangeArrowheads="1"/>
          </p:cNvSpPr>
          <p:nvPr>
            <p:ph type="body" idx="1"/>
          </p:nvPr>
        </p:nvSpPr>
        <p:spPr/>
        <p:txBody>
          <a:bodyPr/>
          <a:lstStyle/>
          <a:p>
            <a:pPr eaLnBrk="1" hangingPunct="1"/>
            <a:r>
              <a:rPr lang="en-US" altLang="en-US" b="1" smtClean="0"/>
              <a:t>Gỡ rối ngay khi gặp</a:t>
            </a:r>
          </a:p>
          <a:p>
            <a:pPr lvl="1" eaLnBrk="1" hangingPunct="1"/>
            <a:r>
              <a:rPr lang="en-US" altLang="en-US" b="1" smtClean="0"/>
              <a:t>Khi phát hiện lỗi, hãy sửa ngay, đừng để sau mới sửa, vì có thể lỗi không xuất hiện lại ( do tình huống)</a:t>
            </a:r>
          </a:p>
          <a:p>
            <a:pPr lvl="1" eaLnBrk="1" hangingPunct="1"/>
            <a:r>
              <a:rPr lang="en-US" altLang="en-US" b="1" smtClean="0"/>
              <a:t>Cũng đừng quá vội vàng, không suy nghĩ chín chắn, kỹ càng, vì có thể việc sửa chữa này ảnh hưởng tới các tình huống khác</a:t>
            </a:r>
          </a:p>
          <a:p>
            <a:pPr lvl="1" eaLnBrk="1" hangingPunct="1">
              <a:buFontTx/>
              <a:buNone/>
            </a:pPr>
            <a:endParaRPr lang="en-US" altLang="en-US" b="1" smtClean="0"/>
          </a:p>
          <a:p>
            <a:pPr lvl="1" eaLnBrk="1" hangingPunct="1"/>
            <a:endParaRPr lang="en-US" altLang="en-US"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40963" name="Rectangle 3"/>
          <p:cNvSpPr>
            <a:spLocks noGrp="1" noChangeArrowheads="1"/>
          </p:cNvSpPr>
          <p:nvPr>
            <p:ph type="body" idx="1"/>
          </p:nvPr>
        </p:nvSpPr>
        <p:spPr/>
        <p:txBody>
          <a:bodyPr/>
          <a:lstStyle/>
          <a:p>
            <a:pPr eaLnBrk="1" hangingPunct="1"/>
            <a:r>
              <a:rPr lang="en-US" altLang="en-US" b="1" smtClean="0"/>
              <a:t>Đọc trước khi gõ vào</a:t>
            </a:r>
          </a:p>
          <a:p>
            <a:pPr lvl="1" eaLnBrk="1" hangingPunct="1"/>
            <a:r>
              <a:rPr lang="en-US" altLang="en-US" b="1" smtClean="0"/>
              <a:t>Đừng vội vàng, khi không rõ điều gì thực sự gây ra lỗi và sửa không đúng chỗ sẽ có nguy cơ gây ra lỗi khác</a:t>
            </a:r>
          </a:p>
          <a:p>
            <a:pPr lvl="1" eaLnBrk="1" hangingPunct="1"/>
            <a:r>
              <a:rPr lang="en-US" altLang="en-US" b="1" smtClean="0"/>
              <a:t>Có thể viết đoạn code gây lỗi ra giấy=&gt; tạo cách nhìn khác, và tạo cơ hội để nghĩ suy</a:t>
            </a:r>
          </a:p>
          <a:p>
            <a:pPr lvl="1" eaLnBrk="1" hangingPunct="1"/>
            <a:r>
              <a:rPr lang="en-US" altLang="en-US" b="1" smtClean="0"/>
              <a:t>Đừng miên man chép cả đoạn không có nguy cơ gây lỗi, hoặc in toàn bộ code ra giấy in =&gt; phá vỡ cây cấu trúc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41987" name="Rectangle 3"/>
          <p:cNvSpPr>
            <a:spLocks noGrp="1" noChangeArrowheads="1"/>
          </p:cNvSpPr>
          <p:nvPr>
            <p:ph type="body" idx="1"/>
          </p:nvPr>
        </p:nvSpPr>
        <p:spPr>
          <a:xfrm>
            <a:off x="457200" y="1600200"/>
            <a:ext cx="8534400" cy="4525963"/>
          </a:xfrm>
        </p:spPr>
        <p:txBody>
          <a:bodyPr/>
          <a:lstStyle/>
          <a:p>
            <a:pPr eaLnBrk="1" hangingPunct="1">
              <a:lnSpc>
                <a:spcPct val="90000"/>
              </a:lnSpc>
            </a:pPr>
            <a:r>
              <a:rPr lang="en-US" altLang="en-US" b="1" smtClean="0"/>
              <a:t>Giải thích cho người khác về đoạn code</a:t>
            </a:r>
          </a:p>
          <a:p>
            <a:pPr lvl="1" eaLnBrk="1" hangingPunct="1">
              <a:lnSpc>
                <a:spcPct val="90000"/>
              </a:lnSpc>
            </a:pPr>
            <a:r>
              <a:rPr lang="en-US" altLang="en-US" b="1" smtClean="0"/>
              <a:t>Tạo đk để ngẫm nghĩ</a:t>
            </a:r>
          </a:p>
          <a:p>
            <a:pPr lvl="1" eaLnBrk="1" hangingPunct="1">
              <a:lnSpc>
                <a:spcPct val="90000"/>
              </a:lnSpc>
            </a:pPr>
            <a:r>
              <a:rPr lang="en-US" altLang="en-US" b="1" smtClean="0"/>
              <a:t>Thậm chí có thể giải thích cho người không phải LTV</a:t>
            </a:r>
          </a:p>
          <a:p>
            <a:pPr lvl="1" eaLnBrk="1" hangingPunct="1">
              <a:lnSpc>
                <a:spcPct val="90000"/>
              </a:lnSpc>
            </a:pPr>
            <a:r>
              <a:rPr lang="en-US" altLang="en-US" b="1" smtClean="0"/>
              <a:t>Extrem programming : làm việc theo cặp, pair programming, người này LT, người kia kiểm tra, và ngược lại</a:t>
            </a:r>
          </a:p>
          <a:p>
            <a:pPr lvl="1" eaLnBrk="1" hangingPunct="1">
              <a:lnSpc>
                <a:spcPct val="90000"/>
              </a:lnSpc>
            </a:pPr>
            <a:r>
              <a:rPr lang="en-US" altLang="en-US" b="1" smtClean="0"/>
              <a:t>Khi gặp vấn đề, khó khăn, chậm tiến độ, lập tức thay đổi công việc =&gt; rút ra khỏi luồng quán tính sai lâm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43011" name="Rectangle 3"/>
          <p:cNvSpPr>
            <a:spLocks noGrp="1" noChangeArrowheads="1"/>
          </p:cNvSpPr>
          <p:nvPr>
            <p:ph type="body" idx="1"/>
          </p:nvPr>
        </p:nvSpPr>
        <p:spPr/>
        <p:txBody>
          <a:bodyPr/>
          <a:lstStyle/>
          <a:p>
            <a:pPr eaLnBrk="1" hangingPunct="1"/>
            <a:r>
              <a:rPr lang="en-US" altLang="en-US" b="1" smtClean="0"/>
              <a:t>Làm cho lỗi xuất hiện lại</a:t>
            </a:r>
          </a:p>
          <a:p>
            <a:pPr lvl="1" eaLnBrk="1" hangingPunct="1"/>
            <a:r>
              <a:rPr lang="en-US" altLang="en-US" b="1" smtClean="0"/>
              <a:t>Cố gắng làm cho lỗi có thể xuất hiện lại khi cần</a:t>
            </a:r>
          </a:p>
          <a:p>
            <a:pPr lvl="1" eaLnBrk="1" hangingPunct="1"/>
            <a:r>
              <a:rPr lang="en-US" altLang="en-US" b="1" smtClean="0"/>
              <a:t>Nếu không đc, thì thử tìm nguyên nhân tại sao lại không đc</a:t>
            </a:r>
          </a:p>
          <a:p>
            <a:pPr eaLnBrk="1" hangingPunct="1"/>
            <a:r>
              <a:rPr lang="en-US" altLang="en-US" b="1" smtClean="0"/>
              <a:t>Chia để trị</a:t>
            </a:r>
          </a:p>
          <a:p>
            <a:pPr lvl="1" eaLnBrk="1" hangingPunct="1"/>
            <a:r>
              <a:rPr lang="en-US" altLang="en-US" b="1" smtClean="0"/>
              <a:t>Thu hẹp phạm vi</a:t>
            </a:r>
          </a:p>
          <a:p>
            <a:pPr lvl="1" eaLnBrk="1" hangingPunct="1"/>
            <a:r>
              <a:rPr lang="en-US" altLang="en-US" b="1" smtClean="0"/>
              <a:t>Tập trung vào dữ liệu gây lỗi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smtClean="0"/>
              <a:t> DEBUGGING </a:t>
            </a:r>
            <a:r>
              <a:rPr lang="en-US" altLang="zh-CN" dirty="0" err="1" smtClean="0"/>
              <a:t>Khái</a:t>
            </a:r>
            <a:r>
              <a:rPr lang="en-US" altLang="zh-CN" dirty="0" smtClean="0"/>
              <a:t> </a:t>
            </a:r>
            <a:r>
              <a:rPr lang="en-US" altLang="zh-CN" dirty="0" err="1"/>
              <a:t>niệm</a:t>
            </a:r>
            <a:endParaRPr lang="en-US" dirty="0"/>
          </a:p>
        </p:txBody>
      </p:sp>
      <p:sp>
        <p:nvSpPr>
          <p:cNvPr id="122" name="Google Shape;122;p5"/>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Gỡ lỗi là quá trình định vị và gỡ bỏ các lỗi của chương trình</a:t>
            </a:r>
            <a:endParaRPr lang="vi-VN" dirty="0">
              <a:sym typeface="Times New Roman"/>
            </a:endParaRPr>
          </a:p>
          <a:p>
            <a:pPr lvl="0"/>
            <a:r>
              <a:rPr lang="vi-VN" altLang="zh-CN" dirty="0">
                <a:sym typeface="Times New Roman"/>
              </a:rPr>
              <a:t>Ước tính có tới 85% thời gian của việc gỡ lỗi là định vị ra nơi xảy ra lỗi và 15% là sửa chữa các lỗi này</a:t>
            </a:r>
            <a:endParaRPr lang="vi-VN" dirty="0">
              <a:sym typeface="Times New Roman"/>
            </a:endParaRPr>
          </a:p>
          <a:p>
            <a:pPr lvl="0"/>
            <a:r>
              <a:rPr lang="vi-VN" altLang="zh-CN" dirty="0">
                <a:sym typeface="Times New Roman"/>
              </a:rPr>
              <a:t>Nếu chương trình được thiết kế với cấu trúc tốt, được viết bằng phong cách lập trình tốt và áp dụng các kỹ thuật viết chương trình hiệu quả, bẫy lỗi thì chi phí cho việc gỡ rối sẽ được giảm thiểu.</a:t>
            </a:r>
            <a:endParaRPr lang="vi-VN" dirty="0">
              <a:sym typeface="Times New Roman"/>
            </a:endParaRPr>
          </a:p>
          <a:p>
            <a:pPr lvl="0"/>
            <a:endParaRPr lang="vi-VN" dirty="0">
              <a:sym typeface="Times New Roman"/>
            </a:endParaRPr>
          </a:p>
        </p:txBody>
      </p:sp>
      <p:sp>
        <p:nvSpPr>
          <p:cNvPr id="10" name="Slide Number Placeholder 9">
            <a:extLst>
              <a:ext uri="{FF2B5EF4-FFF2-40B4-BE49-F238E27FC236}">
                <a16:creationId xmlns="" xmlns:a16="http://schemas.microsoft.com/office/drawing/2014/main" id="{CFA91528-7809-4176-978F-3D113B123F7D}"/>
              </a:ext>
            </a:extLst>
          </p:cNvPr>
          <p:cNvSpPr>
            <a:spLocks noGrp="1"/>
          </p:cNvSpPr>
          <p:nvPr>
            <p:ph type="sldNum" sz="quarter" idx="12"/>
          </p:nvPr>
        </p:nvSpPr>
        <p:spPr>
          <a:xfrm>
            <a:off x="7943850" y="6487970"/>
            <a:ext cx="1143000" cy="365125"/>
          </a:xfrm>
        </p:spPr>
        <p:txBody>
          <a:bodyPr/>
          <a:lstStyle/>
          <a:p>
            <a:r>
              <a:rPr lang="en-US" altLang="zh-CN"/>
              <a:t>5</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44035" name="Rectangle 3"/>
          <p:cNvSpPr>
            <a:spLocks noGrp="1" noChangeArrowheads="1"/>
          </p:cNvSpPr>
          <p:nvPr>
            <p:ph type="body" idx="1"/>
          </p:nvPr>
        </p:nvSpPr>
        <p:spPr>
          <a:xfrm>
            <a:off x="457200" y="1600200"/>
            <a:ext cx="8686800" cy="4525963"/>
          </a:xfrm>
        </p:spPr>
        <p:txBody>
          <a:bodyPr/>
          <a:lstStyle/>
          <a:p>
            <a:pPr eaLnBrk="1" hangingPunct="1">
              <a:lnSpc>
                <a:spcPct val="80000"/>
              </a:lnSpc>
            </a:pPr>
            <a:r>
              <a:rPr lang="en-US" altLang="en-US" sz="2800" b="1" smtClean="0"/>
              <a:t>Hiển thị kết quả để định vị khu vực gây lỗi</a:t>
            </a:r>
          </a:p>
          <a:p>
            <a:pPr lvl="1" eaLnBrk="1" hangingPunct="1">
              <a:lnSpc>
                <a:spcPct val="80000"/>
              </a:lnSpc>
            </a:pPr>
            <a:r>
              <a:rPr lang="en-US" altLang="en-US" sz="2400" b="1" smtClean="0"/>
              <a:t>Thêm vào các dòng lệnh in giá trị các biến liên quan, hoặc đơn giản xác định tiến trình thực hiện : “đến đây 1” …</a:t>
            </a:r>
          </a:p>
          <a:p>
            <a:pPr eaLnBrk="1" hangingPunct="1">
              <a:lnSpc>
                <a:spcPct val="80000"/>
              </a:lnSpc>
            </a:pPr>
            <a:r>
              <a:rPr lang="en-US" altLang="en-US" sz="2800" b="1" smtClean="0"/>
              <a:t>Viết mã tự kiểm tra</a:t>
            </a:r>
          </a:p>
          <a:p>
            <a:pPr lvl="1" eaLnBrk="1" hangingPunct="1">
              <a:lnSpc>
                <a:spcPct val="80000"/>
              </a:lnSpc>
            </a:pPr>
            <a:r>
              <a:rPr lang="en-US" altLang="en-US" sz="2400" b="1" smtClean="0"/>
              <a:t>Viết thêm 1 hàm để kiểm tra, gắn vào trước và sau đoạn có nguy cơ, comment lại sau khi đã xử lý lỗi</a:t>
            </a:r>
          </a:p>
          <a:p>
            <a:pPr eaLnBrk="1" hangingPunct="1">
              <a:lnSpc>
                <a:spcPct val="80000"/>
              </a:lnSpc>
            </a:pPr>
            <a:r>
              <a:rPr lang="en-US" altLang="en-US" sz="2800" b="1" smtClean="0"/>
              <a:t>Tạo log file</a:t>
            </a:r>
          </a:p>
          <a:p>
            <a:pPr eaLnBrk="1" hangingPunct="1">
              <a:lnSpc>
                <a:spcPct val="80000"/>
              </a:lnSpc>
            </a:pPr>
            <a:r>
              <a:rPr lang="en-US" altLang="en-US" sz="2800" b="1" smtClean="0"/>
              <a:t>Lưu vết </a:t>
            </a:r>
          </a:p>
          <a:p>
            <a:pPr lvl="1" eaLnBrk="1" hangingPunct="1">
              <a:lnSpc>
                <a:spcPct val="80000"/>
              </a:lnSpc>
            </a:pPr>
            <a:r>
              <a:rPr lang="en-US" altLang="en-US" sz="2400" b="1" smtClean="0"/>
              <a:t>Giúp ghi nhớ đc các vấn đề đã xảy ra, và giải quyết các vđề tương tự sau này, cũng như khi chuyển giao CT cho người khác..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altLang="en-US" sz="4000" smtClean="0"/>
              <a:t>Hiển thị KQ ..</a:t>
            </a:r>
          </a:p>
        </p:txBody>
      </p:sp>
      <p:sp>
        <p:nvSpPr>
          <p:cNvPr id="45059" name="Rectangle 3"/>
          <p:cNvSpPr>
            <a:spLocks noGrp="1" noChangeArrowheads="1"/>
          </p:cNvSpPr>
          <p:nvPr>
            <p:ph type="body" idx="1"/>
          </p:nvPr>
        </p:nvSpPr>
        <p:spPr>
          <a:xfrm>
            <a:off x="457200" y="990600"/>
            <a:ext cx="8229600" cy="5135563"/>
          </a:xfrm>
        </p:spPr>
        <p:txBody>
          <a:bodyPr/>
          <a:lstStyle/>
          <a:p>
            <a:pPr marL="223838" indent="-223838" eaLnBrk="1" hangingPunct="1">
              <a:buFontTx/>
              <a:buNone/>
            </a:pPr>
            <a:r>
              <a:rPr lang="en-US" altLang="en-US" smtClean="0"/>
              <a:t>In các giá trị tại các điểm nhạy cảm</a:t>
            </a:r>
          </a:p>
          <a:p>
            <a:pPr marL="563563" lvl="1" indent="-223838" eaLnBrk="1" hangingPunct="1"/>
            <a:r>
              <a:rPr lang="en-US" altLang="en-US" smtClean="0"/>
              <a:t>Poor:</a:t>
            </a:r>
          </a:p>
          <a:p>
            <a:pPr marL="563563" lvl="1" indent="-223838" eaLnBrk="1" hangingPunct="1"/>
            <a:endParaRPr lang="en-US" altLang="en-US" smtClean="0"/>
          </a:p>
          <a:p>
            <a:pPr marL="563563" lvl="1" indent="-223838" eaLnBrk="1" hangingPunct="1"/>
            <a:endParaRPr lang="en-US" altLang="en-US" smtClean="0"/>
          </a:p>
          <a:p>
            <a:pPr marL="563563" lvl="1" indent="-223838" eaLnBrk="1" hangingPunct="1"/>
            <a:r>
              <a:rPr lang="en-US" altLang="en-US" smtClean="0"/>
              <a:t>Maybe better:</a:t>
            </a:r>
          </a:p>
          <a:p>
            <a:pPr marL="563563" lvl="1" indent="-223838" eaLnBrk="1" hangingPunct="1"/>
            <a:endParaRPr lang="en-US" altLang="en-US" smtClean="0"/>
          </a:p>
          <a:p>
            <a:pPr marL="563563" lvl="1" indent="-223838" eaLnBrk="1" hangingPunct="1"/>
            <a:endParaRPr lang="en-US" altLang="en-US" smtClean="0"/>
          </a:p>
          <a:p>
            <a:pPr marL="563563" lvl="1" indent="-223838" eaLnBrk="1" hangingPunct="1"/>
            <a:r>
              <a:rPr lang="en-US" altLang="en-US" smtClean="0"/>
              <a:t>Better:</a:t>
            </a:r>
          </a:p>
        </p:txBody>
      </p:sp>
      <p:sp>
        <p:nvSpPr>
          <p:cNvPr id="45060" name="Text Box 4"/>
          <p:cNvSpPr txBox="1">
            <a:spLocks noChangeArrowheads="1"/>
          </p:cNvSpPr>
          <p:nvPr/>
        </p:nvSpPr>
        <p:spPr bwMode="auto">
          <a:xfrm>
            <a:off x="1295400" y="2819400"/>
            <a:ext cx="3505200" cy="349250"/>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printf("%d", </a:t>
            </a:r>
            <a:r>
              <a:rPr lang="en-US" altLang="en-US" sz="1600" b="1" i="1">
                <a:latin typeface="Courier New" pitchFamily="49" charset="0"/>
                <a:cs typeface="Courier New" pitchFamily="49" charset="0"/>
              </a:rPr>
              <a:t>keyvariable</a:t>
            </a:r>
            <a:r>
              <a:rPr lang="en-US" altLang="en-US" sz="1600" b="1">
                <a:latin typeface="Courier New" pitchFamily="49" charset="0"/>
                <a:cs typeface="Courier New" pitchFamily="49" charset="0"/>
              </a:rPr>
              <a:t>);</a:t>
            </a:r>
          </a:p>
        </p:txBody>
      </p:sp>
      <p:sp>
        <p:nvSpPr>
          <p:cNvPr id="45061" name="Rectangle 5"/>
          <p:cNvSpPr>
            <a:spLocks noChangeArrowheads="1"/>
          </p:cNvSpPr>
          <p:nvPr/>
        </p:nvSpPr>
        <p:spPr bwMode="auto">
          <a:xfrm>
            <a:off x="5867400" y="2362200"/>
            <a:ext cx="2895600" cy="10191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stdout is buffered; CT có thể có lỗi trước khi hiện ra output </a:t>
            </a:r>
          </a:p>
        </p:txBody>
      </p:sp>
      <p:sp>
        <p:nvSpPr>
          <p:cNvPr id="45062" name="Text Box 6"/>
          <p:cNvSpPr txBox="1">
            <a:spLocks noChangeArrowheads="1"/>
          </p:cNvSpPr>
          <p:nvPr/>
        </p:nvSpPr>
        <p:spPr bwMode="auto">
          <a:xfrm>
            <a:off x="1295400" y="5562600"/>
            <a:ext cx="3505200" cy="59372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printf("%d", </a:t>
            </a:r>
            <a:r>
              <a:rPr lang="en-US" altLang="en-US" sz="1600" b="1" i="1">
                <a:latin typeface="Courier New" pitchFamily="49" charset="0"/>
                <a:cs typeface="Courier New" pitchFamily="49" charset="0"/>
              </a:rPr>
              <a:t>keyvariable</a:t>
            </a:r>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fflush(stdout);</a:t>
            </a:r>
          </a:p>
        </p:txBody>
      </p:sp>
      <p:sp>
        <p:nvSpPr>
          <p:cNvPr id="45063" name="Text Box 7"/>
          <p:cNvSpPr txBox="1">
            <a:spLocks noChangeArrowheads="1"/>
          </p:cNvSpPr>
          <p:nvPr/>
        </p:nvSpPr>
        <p:spPr bwMode="auto">
          <a:xfrm>
            <a:off x="1295400" y="4267200"/>
            <a:ext cx="3657600" cy="349250"/>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printf("%d\n", </a:t>
            </a:r>
            <a:r>
              <a:rPr lang="en-US" altLang="en-US" sz="1600" b="1" i="1">
                <a:latin typeface="Courier New" pitchFamily="49" charset="0"/>
                <a:cs typeface="Courier New" pitchFamily="49" charset="0"/>
              </a:rPr>
              <a:t>keyvariable</a:t>
            </a:r>
            <a:r>
              <a:rPr lang="en-US" altLang="en-US" sz="1600" b="1">
                <a:latin typeface="Courier New" pitchFamily="49" charset="0"/>
                <a:cs typeface="Courier New" pitchFamily="49" charset="0"/>
              </a:rPr>
              <a:t>);</a:t>
            </a:r>
          </a:p>
        </p:txBody>
      </p:sp>
      <p:sp>
        <p:nvSpPr>
          <p:cNvPr id="45064" name="Rectangle 8"/>
          <p:cNvSpPr>
            <a:spLocks noChangeArrowheads="1"/>
          </p:cNvSpPr>
          <p:nvPr/>
        </p:nvSpPr>
        <p:spPr bwMode="auto">
          <a:xfrm>
            <a:off x="5867400" y="5257800"/>
            <a:ext cx="2895600" cy="10191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Gọi fflush() để làm sạch buffer 1 cách tường minh</a:t>
            </a:r>
          </a:p>
        </p:txBody>
      </p:sp>
      <p:sp>
        <p:nvSpPr>
          <p:cNvPr id="45065" name="Rectangle 9"/>
          <p:cNvSpPr>
            <a:spLocks noChangeArrowheads="1"/>
          </p:cNvSpPr>
          <p:nvPr/>
        </p:nvSpPr>
        <p:spPr bwMode="auto">
          <a:xfrm>
            <a:off x="5867400" y="3886200"/>
            <a:ext cx="2895600" cy="10191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In '\n' sẽ xóa bộ nhớ đệm stdout , nhưng sẽ không xóa khi in ra  file</a:t>
            </a:r>
          </a:p>
        </p:txBody>
      </p:sp>
      <p:cxnSp>
        <p:nvCxnSpPr>
          <p:cNvPr id="45066" name="AutoShape 10"/>
          <p:cNvCxnSpPr>
            <a:cxnSpLocks noChangeShapeType="1"/>
            <a:stCxn id="45061" idx="1"/>
            <a:endCxn id="45060" idx="3"/>
          </p:cNvCxnSpPr>
          <p:nvPr/>
        </p:nvCxnSpPr>
        <p:spPr bwMode="auto">
          <a:xfrm flipH="1">
            <a:off x="4800600" y="2871788"/>
            <a:ext cx="1066800" cy="122237"/>
          </a:xfrm>
          <a:prstGeom prst="straightConnector1">
            <a:avLst/>
          </a:prstGeom>
          <a:noFill/>
          <a:ln w="12700">
            <a:solidFill>
              <a:srgbClr val="FF0000"/>
            </a:solidFill>
            <a:round/>
            <a:headEnd/>
            <a:tailEnd type="triangle" w="lg" len="lg"/>
          </a:ln>
          <a:effectLst/>
        </p:spPr>
      </p:cxnSp>
      <p:cxnSp>
        <p:nvCxnSpPr>
          <p:cNvPr id="45067" name="AutoShape 11"/>
          <p:cNvCxnSpPr>
            <a:cxnSpLocks noChangeShapeType="1"/>
            <a:stCxn id="45064" idx="1"/>
            <a:endCxn id="45062" idx="3"/>
          </p:cNvCxnSpPr>
          <p:nvPr/>
        </p:nvCxnSpPr>
        <p:spPr bwMode="auto">
          <a:xfrm flipH="1">
            <a:off x="4800600" y="5767388"/>
            <a:ext cx="1066800" cy="92075"/>
          </a:xfrm>
          <a:prstGeom prst="straightConnector1">
            <a:avLst/>
          </a:prstGeom>
          <a:noFill/>
          <a:ln w="12700">
            <a:solidFill>
              <a:srgbClr val="FF0000"/>
            </a:solidFill>
            <a:round/>
            <a:headEnd/>
            <a:tailEnd type="triangle" w="lg" len="lg"/>
          </a:ln>
          <a:effectLst/>
        </p:spPr>
      </p:cxnSp>
      <p:cxnSp>
        <p:nvCxnSpPr>
          <p:cNvPr id="45068" name="AutoShape 12"/>
          <p:cNvCxnSpPr>
            <a:cxnSpLocks noChangeShapeType="1"/>
            <a:stCxn id="45065" idx="1"/>
            <a:endCxn id="45063" idx="3"/>
          </p:cNvCxnSpPr>
          <p:nvPr/>
        </p:nvCxnSpPr>
        <p:spPr bwMode="auto">
          <a:xfrm flipH="1">
            <a:off x="4953000" y="4395788"/>
            <a:ext cx="914400" cy="46037"/>
          </a:xfrm>
          <a:prstGeom prst="straightConnector1">
            <a:avLst/>
          </a:prstGeom>
          <a:noFill/>
          <a:ln w="12700">
            <a:solidFill>
              <a:srgbClr val="FF0000"/>
            </a:solidFill>
            <a:round/>
            <a:headEnd/>
            <a:tailEnd type="triangle" w="lg" len="lg"/>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792162"/>
          </a:xfrm>
        </p:spPr>
        <p:txBody>
          <a:bodyPr/>
          <a:lstStyle/>
          <a:p>
            <a:pPr eaLnBrk="1" hangingPunct="1"/>
            <a:r>
              <a:rPr lang="en-US" altLang="en-US" smtClean="0"/>
              <a:t>Hiển thị KQ (cont.)</a:t>
            </a:r>
          </a:p>
        </p:txBody>
      </p:sp>
      <p:sp>
        <p:nvSpPr>
          <p:cNvPr id="47107" name="Rectangle 3"/>
          <p:cNvSpPr>
            <a:spLocks noGrp="1" noChangeArrowheads="1"/>
          </p:cNvSpPr>
          <p:nvPr>
            <p:ph type="body" idx="1"/>
          </p:nvPr>
        </p:nvSpPr>
        <p:spPr>
          <a:xfrm>
            <a:off x="457200" y="1143000"/>
            <a:ext cx="8229600" cy="4983163"/>
          </a:xfrm>
        </p:spPr>
        <p:txBody>
          <a:bodyPr/>
          <a:lstStyle/>
          <a:p>
            <a:pPr marL="223838" indent="-223838" eaLnBrk="1" hangingPunct="1">
              <a:buFontTx/>
              <a:buNone/>
            </a:pPr>
            <a:endParaRPr lang="en-US" altLang="en-US" smtClean="0"/>
          </a:p>
          <a:p>
            <a:pPr marL="563563" lvl="1" indent="-223838" eaLnBrk="1" hangingPunct="1"/>
            <a:r>
              <a:rPr lang="en-US" altLang="en-US" smtClean="0"/>
              <a:t>Maybe even better:</a:t>
            </a:r>
          </a:p>
          <a:p>
            <a:pPr marL="563563" lvl="1" indent="-223838" eaLnBrk="1" hangingPunct="1"/>
            <a:endParaRPr lang="en-US" altLang="en-US" smtClean="0"/>
          </a:p>
          <a:p>
            <a:pPr marL="563563" lvl="1" indent="-223838" eaLnBrk="1" hangingPunct="1"/>
            <a:endParaRPr lang="en-US" altLang="en-US" smtClean="0"/>
          </a:p>
          <a:p>
            <a:pPr marL="563563" lvl="1" indent="-223838" eaLnBrk="1" hangingPunct="1"/>
            <a:r>
              <a:rPr lang="en-US" altLang="en-US" smtClean="0"/>
              <a:t>Maybe better still:</a:t>
            </a:r>
          </a:p>
          <a:p>
            <a:pPr marL="563563" lvl="1" indent="-223838" eaLnBrk="1" hangingPunct="1"/>
            <a:endParaRPr lang="en-US" altLang="en-US" smtClean="0"/>
          </a:p>
          <a:p>
            <a:pPr marL="563563" lvl="1" indent="-223838" eaLnBrk="1" hangingPunct="1"/>
            <a:endParaRPr lang="en-US" altLang="en-US" smtClean="0"/>
          </a:p>
          <a:p>
            <a:pPr marL="563563" lvl="1" indent="-223838" eaLnBrk="1" hangingPunct="1"/>
            <a:endParaRPr lang="en-US" altLang="en-US" smtClean="0"/>
          </a:p>
          <a:p>
            <a:pPr marL="563563" lvl="1" indent="-223838" eaLnBrk="1" hangingPunct="1"/>
            <a:endParaRPr lang="en-US" altLang="en-US" smtClean="0"/>
          </a:p>
          <a:p>
            <a:pPr marL="563563" lvl="1" indent="-223838" eaLnBrk="1" hangingPunct="1">
              <a:buFontTx/>
              <a:buNone/>
            </a:pPr>
            <a:endParaRPr lang="en-US" altLang="en-US" smtClean="0"/>
          </a:p>
        </p:txBody>
      </p:sp>
      <p:sp>
        <p:nvSpPr>
          <p:cNvPr id="47108" name="Text Box 4"/>
          <p:cNvSpPr txBox="1">
            <a:spLocks noChangeArrowheads="1"/>
          </p:cNvSpPr>
          <p:nvPr/>
        </p:nvSpPr>
        <p:spPr bwMode="auto">
          <a:xfrm>
            <a:off x="1295400" y="2667000"/>
            <a:ext cx="4495800" cy="349250"/>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fprintf(stderr, "%d", </a:t>
            </a:r>
            <a:r>
              <a:rPr lang="en-US" altLang="en-US" sz="1600" b="1" i="1">
                <a:latin typeface="Courier New" pitchFamily="49" charset="0"/>
                <a:cs typeface="Courier New" pitchFamily="49" charset="0"/>
              </a:rPr>
              <a:t>keyvariable</a:t>
            </a:r>
            <a:r>
              <a:rPr lang="en-US" altLang="en-US" sz="1600" b="1">
                <a:latin typeface="Courier New" pitchFamily="49" charset="0"/>
                <a:cs typeface="Courier New" pitchFamily="49" charset="0"/>
              </a:rPr>
              <a:t>);</a:t>
            </a:r>
          </a:p>
        </p:txBody>
      </p:sp>
      <p:sp>
        <p:nvSpPr>
          <p:cNvPr id="47109" name="Text Box 5"/>
          <p:cNvSpPr txBox="1">
            <a:spLocks noChangeArrowheads="1"/>
          </p:cNvSpPr>
          <p:nvPr/>
        </p:nvSpPr>
        <p:spPr bwMode="auto">
          <a:xfrm>
            <a:off x="1295400" y="4114800"/>
            <a:ext cx="4495800" cy="108267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FILE *fp = fopen("logfile", "w");</a:t>
            </a:r>
          </a:p>
          <a:p>
            <a:pPr eaLnBrk="1" hangingPunct="1"/>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fprintf(fp, "%d", </a:t>
            </a:r>
            <a:r>
              <a:rPr lang="en-US" altLang="en-US" sz="1600" b="1" i="1">
                <a:latin typeface="Courier New" pitchFamily="49" charset="0"/>
                <a:cs typeface="Courier New" pitchFamily="49" charset="0"/>
              </a:rPr>
              <a:t>keyvariable</a:t>
            </a:r>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fflush(fp);</a:t>
            </a:r>
          </a:p>
        </p:txBody>
      </p:sp>
      <p:sp>
        <p:nvSpPr>
          <p:cNvPr id="47110" name="Rectangle 6"/>
          <p:cNvSpPr>
            <a:spLocks noChangeArrowheads="1"/>
          </p:cNvSpPr>
          <p:nvPr/>
        </p:nvSpPr>
        <p:spPr bwMode="auto">
          <a:xfrm>
            <a:off x="6248400" y="1600200"/>
            <a:ext cx="2590800" cy="16287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In debugging output ra </a:t>
            </a:r>
            <a:r>
              <a:rPr lang="en-US" altLang="en-US" sz="2000" b="1">
                <a:solidFill>
                  <a:srgbClr val="FF0000"/>
                </a:solidFill>
                <a:cs typeface="Arial" charset="0"/>
              </a:rPr>
              <a:t>stderr</a:t>
            </a:r>
            <a:r>
              <a:rPr lang="en-US" altLang="en-US" sz="2000">
                <a:solidFill>
                  <a:srgbClr val="FF0000"/>
                </a:solidFill>
                <a:cs typeface="Arial" charset="0"/>
              </a:rPr>
              <a:t>; debugging output có thể tách biệt với các in ân của CT</a:t>
            </a:r>
          </a:p>
        </p:txBody>
      </p:sp>
      <p:sp>
        <p:nvSpPr>
          <p:cNvPr id="47111" name="Rectangle 7"/>
          <p:cNvSpPr>
            <a:spLocks noChangeArrowheads="1"/>
          </p:cNvSpPr>
          <p:nvPr/>
        </p:nvSpPr>
        <p:spPr bwMode="auto">
          <a:xfrm>
            <a:off x="6248400" y="4419600"/>
            <a:ext cx="2590800" cy="4095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Ghi ra 1 a log file</a:t>
            </a:r>
          </a:p>
        </p:txBody>
      </p:sp>
      <p:cxnSp>
        <p:nvCxnSpPr>
          <p:cNvPr id="47112" name="AutoShape 8"/>
          <p:cNvCxnSpPr>
            <a:cxnSpLocks noChangeShapeType="1"/>
            <a:stCxn id="47110" idx="1"/>
            <a:endCxn id="47108" idx="3"/>
          </p:cNvCxnSpPr>
          <p:nvPr/>
        </p:nvCxnSpPr>
        <p:spPr bwMode="auto">
          <a:xfrm flipH="1">
            <a:off x="5791200" y="2414588"/>
            <a:ext cx="457200" cy="427037"/>
          </a:xfrm>
          <a:prstGeom prst="straightConnector1">
            <a:avLst/>
          </a:prstGeom>
          <a:noFill/>
          <a:ln w="12700">
            <a:solidFill>
              <a:srgbClr val="FF0000"/>
            </a:solidFill>
            <a:round/>
            <a:headEnd/>
            <a:tailEnd type="triangle" w="lg" len="lg"/>
          </a:ln>
          <a:effectLst/>
        </p:spPr>
      </p:cxnSp>
      <p:cxnSp>
        <p:nvCxnSpPr>
          <p:cNvPr id="47113" name="AutoShape 9"/>
          <p:cNvCxnSpPr>
            <a:cxnSpLocks noChangeShapeType="1"/>
            <a:stCxn id="47111" idx="1"/>
            <a:endCxn id="47109" idx="3"/>
          </p:cNvCxnSpPr>
          <p:nvPr/>
        </p:nvCxnSpPr>
        <p:spPr bwMode="auto">
          <a:xfrm flipH="1">
            <a:off x="5791200" y="4624388"/>
            <a:ext cx="457200" cy="31750"/>
          </a:xfrm>
          <a:prstGeom prst="straightConnector1">
            <a:avLst/>
          </a:prstGeom>
          <a:noFill/>
          <a:ln w="12700">
            <a:solidFill>
              <a:srgbClr val="FF0000"/>
            </a:solidFill>
            <a:round/>
            <a:headEnd/>
            <a:tailEnd type="triangle" w="lg" len="lg"/>
          </a:ln>
          <a:effectLst/>
        </p:spPr>
      </p:cxnSp>
      <p:sp>
        <p:nvSpPr>
          <p:cNvPr id="47114" name="Rectangle 10"/>
          <p:cNvSpPr>
            <a:spLocks noChangeArrowheads="1"/>
          </p:cNvSpPr>
          <p:nvPr/>
        </p:nvSpPr>
        <p:spPr bwMode="auto">
          <a:xfrm>
            <a:off x="6248400" y="3505200"/>
            <a:ext cx="2590800" cy="7143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Ngoài ra:  stderr không dùng buffer</a:t>
            </a:r>
          </a:p>
        </p:txBody>
      </p:sp>
      <p:cxnSp>
        <p:nvCxnSpPr>
          <p:cNvPr id="47115" name="AutoShape 11"/>
          <p:cNvCxnSpPr>
            <a:cxnSpLocks noChangeShapeType="1"/>
            <a:stCxn id="47114" idx="1"/>
            <a:endCxn id="47108" idx="3"/>
          </p:cNvCxnSpPr>
          <p:nvPr/>
        </p:nvCxnSpPr>
        <p:spPr bwMode="auto">
          <a:xfrm flipH="1" flipV="1">
            <a:off x="5791200" y="2841625"/>
            <a:ext cx="457200" cy="1020763"/>
          </a:xfrm>
          <a:prstGeom prst="straightConnector1">
            <a:avLst/>
          </a:prstGeom>
          <a:noFill/>
          <a:ln w="12700">
            <a:solidFill>
              <a:srgbClr val="FF0000"/>
            </a:solidFill>
            <a:round/>
            <a:headEnd/>
            <a:tailEnd type="triangle" w="lg" len="lg"/>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Các phương pháp gỡ rối</a:t>
            </a:r>
          </a:p>
        </p:txBody>
      </p:sp>
      <p:sp>
        <p:nvSpPr>
          <p:cNvPr id="33795" name="Rectangle 3"/>
          <p:cNvSpPr>
            <a:spLocks noGrp="1" noChangeArrowheads="1"/>
          </p:cNvSpPr>
          <p:nvPr>
            <p:ph type="body" idx="1"/>
          </p:nvPr>
        </p:nvSpPr>
        <p:spPr/>
        <p:txBody>
          <a:bodyPr/>
          <a:lstStyle/>
          <a:p>
            <a:pPr eaLnBrk="1" hangingPunct="1">
              <a:lnSpc>
                <a:spcPct val="80000"/>
              </a:lnSpc>
            </a:pPr>
            <a:r>
              <a:rPr lang="en-US" altLang="en-US" sz="2400" b="1" smtClean="0"/>
              <a:t>Phương sách cuối cùng</a:t>
            </a:r>
          </a:p>
          <a:p>
            <a:pPr lvl="1" eaLnBrk="1" hangingPunct="1">
              <a:lnSpc>
                <a:spcPct val="80000"/>
              </a:lnSpc>
            </a:pPr>
            <a:r>
              <a:rPr lang="en-US" altLang="en-US" sz="2000" b="1" smtClean="0"/>
              <a:t>Dùng 1 trình gỡ rối để chạy từng bước</a:t>
            </a:r>
          </a:p>
          <a:p>
            <a:pPr lvl="1" eaLnBrk="1" hangingPunct="1">
              <a:lnSpc>
                <a:spcPct val="80000"/>
              </a:lnSpc>
            </a:pPr>
            <a:r>
              <a:rPr lang="en-US" altLang="en-US" sz="2000" b="1" smtClean="0"/>
              <a:t>Nhiều khi vấn đề tưởng quá đơn giản nhưng lại không phát hiện được, ví dụ các toán tử so sánh trong pascal va VB có độ ưu tiên ngang nhau, nhưng với C ? </a:t>
            </a:r>
          </a:p>
          <a:p>
            <a:pPr lvl="1" eaLnBrk="1" hangingPunct="1">
              <a:lnSpc>
                <a:spcPct val="80000"/>
              </a:lnSpc>
              <a:buFontTx/>
              <a:buNone/>
            </a:pPr>
            <a:r>
              <a:rPr lang="en-US" altLang="en-US" sz="2000" b="1" smtClean="0"/>
              <a:t>( == và != nhỏ hơn &lt;,&lt;=,&gt;,&gt;=   !)</a:t>
            </a:r>
          </a:p>
          <a:p>
            <a:pPr lvl="1" eaLnBrk="1" hangingPunct="1">
              <a:lnSpc>
                <a:spcPct val="80000"/>
              </a:lnSpc>
            </a:pPr>
            <a:r>
              <a:rPr lang="en-US" altLang="en-US" sz="2000" b="1" smtClean="0"/>
              <a:t>Thứ tự các đối số của lời gọi hàm : ví dụ : strcpy(s1,s2)</a:t>
            </a:r>
          </a:p>
          <a:p>
            <a:pPr lvl="1" eaLnBrk="1" hangingPunct="1">
              <a:lnSpc>
                <a:spcPct val="80000"/>
              </a:lnSpc>
            </a:pPr>
            <a:r>
              <a:rPr lang="en-US" altLang="en-US" sz="2000" b="1" smtClean="0"/>
              <a:t>Thứ tự thực hiện các phép toán</a:t>
            </a:r>
          </a:p>
          <a:p>
            <a:pPr lvl="1" eaLnBrk="1" hangingPunct="1">
              <a:lnSpc>
                <a:spcPct val="80000"/>
              </a:lnSpc>
              <a:buFontTx/>
              <a:buNone/>
            </a:pPr>
            <a:r>
              <a:rPr lang="en-US" altLang="en-US" sz="2000" b="1" smtClean="0"/>
              <a:t>			int m[6]={1,2,3,4,5,6}, *p,*q;</a:t>
            </a:r>
          </a:p>
          <a:p>
            <a:pPr lvl="1" eaLnBrk="1" hangingPunct="1">
              <a:lnSpc>
                <a:spcPct val="80000"/>
              </a:lnSpc>
              <a:buFontTx/>
              <a:buNone/>
            </a:pPr>
            <a:r>
              <a:rPr lang="en-US" altLang="en-US" sz="2000" b="1" smtClean="0"/>
              <a:t>			p=m; q=p+2; *p++ =*q++; *p=*q;   ???</a:t>
            </a:r>
          </a:p>
          <a:p>
            <a:pPr lvl="1" eaLnBrk="1" hangingPunct="1">
              <a:lnSpc>
                <a:spcPct val="80000"/>
              </a:lnSpc>
            </a:pPr>
            <a:r>
              <a:rPr lang="en-US" altLang="en-US" sz="2000" b="1" smtClean="0"/>
              <a:t>Lỗi loại này khó tìm vì bản thân ý nghĩ của ta vạch ra 1 hướng suy nghĩ sai lệch : coi điều không đúng là đúng</a:t>
            </a:r>
          </a:p>
          <a:p>
            <a:pPr lvl="1" eaLnBrk="1" hangingPunct="1">
              <a:lnSpc>
                <a:spcPct val="80000"/>
              </a:lnSpc>
            </a:pPr>
            <a:r>
              <a:rPr lang="en-US" altLang="en-US" sz="2000" b="1" smtClean="0"/>
              <a:t>Đôi khi lỗi là do nguyên nhân khách quan : Trình biên dịch, thư viện hay hệ điều hành, hoặc lỗi phần cứng : 1994 lỗi xử lý dấu chấm động trong bộ xử lý Pentium</a:t>
            </a:r>
          </a:p>
          <a:p>
            <a:pPr lvl="1" eaLnBrk="1" hangingPunct="1">
              <a:lnSpc>
                <a:spcPct val="80000"/>
              </a:lnSpc>
              <a:buFontTx/>
              <a:buNone/>
            </a:pPr>
            <a:endParaRPr lang="en-US" altLang="en-US" sz="20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diamond(in)">
                                      <p:cBhvr>
                                        <p:cTn id="7" dur="2000"/>
                                        <p:tgtEl>
                                          <p:spTgt spid="337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diamond(in)">
                                      <p:cBhvr>
                                        <p:cTn id="12" dur="20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diamond(in)">
                                      <p:cBhvr>
                                        <p:cTn id="17" dur="2000"/>
                                        <p:tgtEl>
                                          <p:spTgt spid="337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3795">
                                            <p:txEl>
                                              <p:pRg st="5" end="5"/>
                                            </p:txEl>
                                          </p:spTgt>
                                        </p:tgtEl>
                                        <p:attrNameLst>
                                          <p:attrName>style.visibility</p:attrName>
                                        </p:attrNameLst>
                                      </p:cBhvr>
                                      <p:to>
                                        <p:strVal val="visible"/>
                                      </p:to>
                                    </p:set>
                                    <p:animEffect transition="in" filter="diamond(in)">
                                      <p:cBhvr>
                                        <p:cTn id="22" dur="2000"/>
                                        <p:tgtEl>
                                          <p:spTgt spid="3379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animEffect transition="in" filter="diamond(in)">
                                      <p:cBhvr>
                                        <p:cTn id="27" dur="2000"/>
                                        <p:tgtEl>
                                          <p:spTgt spid="337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3795">
                                            <p:txEl>
                                              <p:pRg st="7" end="7"/>
                                            </p:txEl>
                                          </p:spTgt>
                                        </p:tgtEl>
                                        <p:attrNameLst>
                                          <p:attrName>style.visibility</p:attrName>
                                        </p:attrNameLst>
                                      </p:cBhvr>
                                      <p:to>
                                        <p:strVal val="visible"/>
                                      </p:to>
                                    </p:set>
                                    <p:animEffect transition="in" filter="diamond(in)">
                                      <p:cBhvr>
                                        <p:cTn id="32" dur="2000"/>
                                        <p:tgtEl>
                                          <p:spTgt spid="337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33795">
                                            <p:txEl>
                                              <p:pRg st="8" end="8"/>
                                            </p:txEl>
                                          </p:spTgt>
                                        </p:tgtEl>
                                        <p:attrNameLst>
                                          <p:attrName>style.visibility</p:attrName>
                                        </p:attrNameLst>
                                      </p:cBhvr>
                                      <p:to>
                                        <p:strVal val="visible"/>
                                      </p:to>
                                    </p:set>
                                    <p:animEffect transition="in" filter="diamond(in)">
                                      <p:cBhvr>
                                        <p:cTn id="37" dur="2000"/>
                                        <p:tgtEl>
                                          <p:spTgt spid="337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33795">
                                            <p:txEl>
                                              <p:pRg st="9" end="9"/>
                                            </p:txEl>
                                          </p:spTgt>
                                        </p:tgtEl>
                                        <p:attrNameLst>
                                          <p:attrName>style.visibility</p:attrName>
                                        </p:attrNameLst>
                                      </p:cBhvr>
                                      <p:to>
                                        <p:strVal val="visible"/>
                                      </p:to>
                                    </p:set>
                                    <p:animEffect transition="in" filter="diamond(in)">
                                      <p:cBhvr>
                                        <p:cTn id="42" dur="2000"/>
                                        <p:tgtEl>
                                          <p:spTgt spid="33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533400"/>
            <a:ext cx="8229600" cy="5592763"/>
          </a:xfrm>
        </p:spPr>
        <p:txBody>
          <a:bodyPr/>
          <a:lstStyle/>
          <a:p>
            <a:pPr eaLnBrk="1" hangingPunct="1">
              <a:lnSpc>
                <a:spcPct val="80000"/>
              </a:lnSpc>
            </a:pPr>
            <a:r>
              <a:rPr lang="en-US" altLang="en-US" sz="2800" b="1" dirty="0" err="1" smtClean="0"/>
              <a:t>Các</a:t>
            </a:r>
            <a:r>
              <a:rPr lang="en-US" altLang="en-US" sz="2800" b="1" dirty="0" smtClean="0"/>
              <a:t> </a:t>
            </a:r>
            <a:r>
              <a:rPr lang="en-US" altLang="en-US" sz="2800" b="1" dirty="0" err="1" smtClean="0"/>
              <a:t>lỗi</a:t>
            </a:r>
            <a:r>
              <a:rPr lang="en-US" altLang="en-US" sz="2800" b="1" dirty="0" smtClean="0"/>
              <a:t> </a:t>
            </a:r>
            <a:r>
              <a:rPr lang="en-US" altLang="en-US" sz="2800" b="1" dirty="0" err="1" smtClean="0"/>
              <a:t>xuất</a:t>
            </a:r>
            <a:r>
              <a:rPr lang="en-US" altLang="en-US" sz="2800" b="1" dirty="0" smtClean="0"/>
              <a:t> </a:t>
            </a:r>
            <a:r>
              <a:rPr lang="en-US" altLang="en-US" sz="2800" b="1" dirty="0" err="1" smtClean="0"/>
              <a:t>hiện</a:t>
            </a:r>
            <a:r>
              <a:rPr lang="en-US" altLang="en-US" sz="2800" b="1" dirty="0" smtClean="0"/>
              <a:t> </a:t>
            </a:r>
            <a:r>
              <a:rPr lang="en-US" altLang="en-US" sz="2800" b="1" dirty="0" err="1" smtClean="0"/>
              <a:t>thất</a:t>
            </a:r>
            <a:r>
              <a:rPr lang="en-US" altLang="en-US" sz="2800" b="1" dirty="0" smtClean="0"/>
              <a:t> </a:t>
            </a:r>
            <a:r>
              <a:rPr lang="en-US" altLang="en-US" sz="2800" b="1" dirty="0" err="1" smtClean="0"/>
              <a:t>thường</a:t>
            </a:r>
            <a:r>
              <a:rPr lang="en-US" altLang="en-US" sz="2800" b="1" dirty="0" smtClean="0"/>
              <a:t> :</a:t>
            </a:r>
          </a:p>
          <a:p>
            <a:pPr lvl="1" eaLnBrk="1" hangingPunct="1">
              <a:lnSpc>
                <a:spcPct val="80000"/>
              </a:lnSpc>
            </a:pPr>
            <a:r>
              <a:rPr lang="en-US" altLang="en-US" sz="2400" b="1" dirty="0" err="1" smtClean="0"/>
              <a:t>Khó</a:t>
            </a:r>
            <a:r>
              <a:rPr lang="en-US" altLang="en-US" sz="2400" b="1" dirty="0" smtClean="0"/>
              <a:t> </a:t>
            </a:r>
            <a:r>
              <a:rPr lang="en-US" altLang="en-US" sz="2400" b="1" dirty="0" err="1" smtClean="0"/>
              <a:t>giải</a:t>
            </a:r>
            <a:r>
              <a:rPr lang="en-US" altLang="en-US" sz="2400" b="1" dirty="0" smtClean="0"/>
              <a:t> </a:t>
            </a:r>
            <a:r>
              <a:rPr lang="en-US" altLang="en-US" sz="2400" b="1" dirty="0" err="1" smtClean="0"/>
              <a:t>quyết</a:t>
            </a:r>
            <a:endParaRPr lang="en-US" altLang="en-US" sz="2400" b="1" dirty="0" smtClean="0"/>
          </a:p>
          <a:p>
            <a:pPr lvl="1" eaLnBrk="1" hangingPunct="1">
              <a:lnSpc>
                <a:spcPct val="80000"/>
              </a:lnSpc>
            </a:pPr>
            <a:r>
              <a:rPr lang="en-US" altLang="en-US" sz="2400" b="1" dirty="0" err="1" smtClean="0"/>
              <a:t>Thường</a:t>
            </a:r>
            <a:r>
              <a:rPr lang="en-US" altLang="en-US" sz="2400" b="1" dirty="0" smtClean="0"/>
              <a:t> </a:t>
            </a:r>
            <a:r>
              <a:rPr lang="en-US" altLang="en-US" sz="2400" b="1" dirty="0" err="1" smtClean="0"/>
              <a:t>gán</a:t>
            </a:r>
            <a:r>
              <a:rPr lang="en-US" altLang="en-US" sz="2400" b="1" dirty="0" smtClean="0"/>
              <a:t> </a:t>
            </a:r>
            <a:r>
              <a:rPr lang="en-US" altLang="en-US" sz="2400" b="1" dirty="0" err="1" smtClean="0"/>
              <a:t>cho</a:t>
            </a:r>
            <a:r>
              <a:rPr lang="en-US" altLang="en-US" sz="2400" b="1" dirty="0" smtClean="0"/>
              <a:t> </a:t>
            </a:r>
            <a:r>
              <a:rPr lang="en-US" altLang="en-US" sz="2400" b="1" dirty="0" err="1" smtClean="0"/>
              <a:t>lỗi</a:t>
            </a:r>
            <a:r>
              <a:rPr lang="en-US" altLang="en-US" sz="2400" b="1" dirty="0" smtClean="0"/>
              <a:t> </a:t>
            </a:r>
            <a:r>
              <a:rPr lang="en-US" altLang="en-US" sz="2400" b="1" dirty="0" err="1" smtClean="0"/>
              <a:t>của</a:t>
            </a:r>
            <a:r>
              <a:rPr lang="en-US" altLang="en-US" sz="2400" b="1" dirty="0" smtClean="0"/>
              <a:t> </a:t>
            </a:r>
            <a:r>
              <a:rPr lang="en-US" altLang="en-US" sz="2400" b="1" dirty="0" err="1" smtClean="0"/>
              <a:t>máy</a:t>
            </a:r>
            <a:r>
              <a:rPr lang="en-US" altLang="en-US" sz="2400" b="1" dirty="0" smtClean="0"/>
              <a:t> </a:t>
            </a:r>
            <a:r>
              <a:rPr lang="en-US" altLang="en-US" sz="2400" b="1" dirty="0" err="1" smtClean="0"/>
              <a:t>tính</a:t>
            </a:r>
            <a:r>
              <a:rPr lang="en-US" altLang="en-US" sz="2400" b="1" dirty="0" smtClean="0"/>
              <a:t>, </a:t>
            </a:r>
            <a:r>
              <a:rPr lang="en-US" altLang="en-US" sz="2400" b="1" dirty="0" err="1" smtClean="0"/>
              <a:t>hệ</a:t>
            </a:r>
            <a:r>
              <a:rPr lang="en-US" altLang="en-US" sz="2400" b="1" dirty="0" smtClean="0"/>
              <a:t> </a:t>
            </a:r>
            <a:r>
              <a:rPr lang="en-US" altLang="en-US" sz="2400" b="1" dirty="0" err="1" smtClean="0"/>
              <a:t>điều</a:t>
            </a:r>
            <a:r>
              <a:rPr lang="en-US" altLang="en-US" sz="2400" b="1" dirty="0" smtClean="0"/>
              <a:t> </a:t>
            </a:r>
            <a:r>
              <a:rPr lang="en-US" altLang="en-US" sz="2400" b="1" dirty="0" err="1" smtClean="0"/>
              <a:t>hành</a:t>
            </a:r>
            <a:r>
              <a:rPr lang="en-US" altLang="en-US" sz="2400" b="1" dirty="0" smtClean="0"/>
              <a:t> …</a:t>
            </a:r>
          </a:p>
          <a:p>
            <a:pPr lvl="1" eaLnBrk="1" hangingPunct="1">
              <a:lnSpc>
                <a:spcPct val="80000"/>
              </a:lnSpc>
            </a:pPr>
            <a:r>
              <a:rPr lang="en-US" altLang="en-US" sz="2400" b="1" dirty="0" err="1" smtClean="0"/>
              <a:t>Thực</a:t>
            </a:r>
            <a:r>
              <a:rPr lang="en-US" altLang="en-US" sz="2400" b="1" dirty="0" smtClean="0"/>
              <a:t> </a:t>
            </a:r>
            <a:r>
              <a:rPr lang="en-US" altLang="en-US" sz="2400" b="1" dirty="0" err="1" smtClean="0"/>
              <a:t>ra</a:t>
            </a:r>
            <a:r>
              <a:rPr lang="en-US" altLang="en-US" sz="2400" b="1" dirty="0" smtClean="0"/>
              <a:t> </a:t>
            </a:r>
            <a:r>
              <a:rPr lang="en-US" altLang="en-US" sz="2400" b="1" dirty="0" err="1" smtClean="0"/>
              <a:t>là</a:t>
            </a:r>
            <a:r>
              <a:rPr lang="en-US" altLang="en-US" sz="2400" b="1" dirty="0" smtClean="0"/>
              <a:t> do </a:t>
            </a:r>
            <a:r>
              <a:rPr lang="en-US" altLang="en-US" sz="2400" b="1" dirty="0" err="1" smtClean="0"/>
              <a:t>thông</a:t>
            </a:r>
            <a:r>
              <a:rPr lang="en-US" altLang="en-US" sz="2400" b="1" dirty="0" smtClean="0"/>
              <a:t> tin </a:t>
            </a:r>
            <a:r>
              <a:rPr lang="en-US" altLang="en-US" sz="2400" b="1" dirty="0" err="1" smtClean="0"/>
              <a:t>của</a:t>
            </a:r>
            <a:r>
              <a:rPr lang="en-US" altLang="en-US" sz="2400" b="1" dirty="0" smtClean="0"/>
              <a:t> </a:t>
            </a:r>
            <a:r>
              <a:rPr lang="en-US" altLang="en-US" sz="2400" b="1" dirty="0" err="1" smtClean="0"/>
              <a:t>chính</a:t>
            </a:r>
            <a:r>
              <a:rPr lang="en-US" altLang="en-US" sz="2400" b="1" dirty="0" smtClean="0"/>
              <a:t> CT : </a:t>
            </a:r>
            <a:r>
              <a:rPr lang="en-US" altLang="en-US" sz="2400" b="1" dirty="0" err="1" smtClean="0"/>
              <a:t>không</a:t>
            </a:r>
            <a:r>
              <a:rPr lang="en-US" altLang="en-US" sz="2400" b="1" dirty="0" smtClean="0"/>
              <a:t> </a:t>
            </a:r>
            <a:r>
              <a:rPr lang="en-US" altLang="en-US" sz="2400" b="1" dirty="0" err="1" smtClean="0"/>
              <a:t>phải</a:t>
            </a:r>
            <a:r>
              <a:rPr lang="en-US" altLang="en-US" sz="2400" b="1" dirty="0" smtClean="0"/>
              <a:t> do </a:t>
            </a:r>
            <a:r>
              <a:rPr lang="en-US" altLang="en-US" sz="2400" b="1" dirty="0" err="1" smtClean="0"/>
              <a:t>thuật</a:t>
            </a:r>
            <a:r>
              <a:rPr lang="en-US" altLang="en-US" sz="2400" b="1" dirty="0" smtClean="0"/>
              <a:t> </a:t>
            </a:r>
            <a:r>
              <a:rPr lang="en-US" altLang="en-US" sz="2400" b="1" dirty="0" err="1" smtClean="0"/>
              <a:t>toán</a:t>
            </a:r>
            <a:r>
              <a:rPr lang="en-US" altLang="en-US" sz="2400" b="1" dirty="0" smtClean="0"/>
              <a:t>, </a:t>
            </a:r>
            <a:r>
              <a:rPr lang="en-US" altLang="en-US" sz="2400" b="1" dirty="0" err="1" smtClean="0"/>
              <a:t>mà</a:t>
            </a:r>
            <a:r>
              <a:rPr lang="en-US" altLang="en-US" sz="2400" b="1" dirty="0" smtClean="0"/>
              <a:t> do </a:t>
            </a:r>
            <a:r>
              <a:rPr lang="en-US" altLang="en-US" sz="2400" b="1" dirty="0" err="1" smtClean="0"/>
              <a:t>thông</a:t>
            </a:r>
            <a:r>
              <a:rPr lang="en-US" altLang="en-US" sz="2400" b="1" dirty="0" smtClean="0"/>
              <a:t> tin </a:t>
            </a:r>
            <a:r>
              <a:rPr lang="en-US" altLang="en-US" sz="2400" b="1" dirty="0" err="1" smtClean="0"/>
              <a:t>bị</a:t>
            </a:r>
            <a:r>
              <a:rPr lang="en-US" altLang="en-US" sz="2400" b="1" dirty="0" smtClean="0"/>
              <a:t> </a:t>
            </a:r>
            <a:r>
              <a:rPr lang="en-US" altLang="en-US" sz="2400" b="1" dirty="0" err="1" smtClean="0"/>
              <a:t>thay</a:t>
            </a:r>
            <a:r>
              <a:rPr lang="en-US" altLang="en-US" sz="2400" b="1" dirty="0" smtClean="0"/>
              <a:t> </a:t>
            </a:r>
            <a:r>
              <a:rPr lang="en-US" altLang="en-US" sz="2400" b="1" dirty="0" err="1" smtClean="0"/>
              <a:t>đổi</a:t>
            </a:r>
            <a:r>
              <a:rPr lang="en-US" altLang="en-US" sz="2400" b="1" dirty="0" smtClean="0"/>
              <a:t> qua </a:t>
            </a:r>
            <a:r>
              <a:rPr lang="en-US" altLang="en-US" sz="2400" b="1" dirty="0" err="1" smtClean="0"/>
              <a:t>mỗi</a:t>
            </a:r>
            <a:r>
              <a:rPr lang="en-US" altLang="en-US" sz="2400" b="1" dirty="0" smtClean="0"/>
              <a:t> </a:t>
            </a:r>
            <a:r>
              <a:rPr lang="en-US" altLang="en-US" sz="2400" b="1" dirty="0" err="1" smtClean="0"/>
              <a:t>lần</a:t>
            </a:r>
            <a:r>
              <a:rPr lang="en-US" altLang="en-US" sz="2400" b="1" dirty="0" smtClean="0"/>
              <a:t> </a:t>
            </a:r>
            <a:r>
              <a:rPr lang="en-US" altLang="en-US" sz="2400" b="1" dirty="0" err="1" smtClean="0"/>
              <a:t>chạy</a:t>
            </a:r>
            <a:endParaRPr lang="en-US" altLang="en-US" sz="2400" b="1" dirty="0" smtClean="0"/>
          </a:p>
          <a:p>
            <a:pPr lvl="1" eaLnBrk="1" hangingPunct="1">
              <a:lnSpc>
                <a:spcPct val="80000"/>
              </a:lnSpc>
            </a:pPr>
            <a:r>
              <a:rPr lang="en-US" altLang="en-US" sz="2400" b="1" dirty="0" err="1" smtClean="0"/>
              <a:t>Các</a:t>
            </a:r>
            <a:r>
              <a:rPr lang="en-US" altLang="en-US" sz="2400" b="1" dirty="0" smtClean="0"/>
              <a:t> </a:t>
            </a:r>
            <a:r>
              <a:rPr lang="en-US" altLang="en-US" sz="2400" b="1" dirty="0" err="1" smtClean="0"/>
              <a:t>biến</a:t>
            </a:r>
            <a:r>
              <a:rPr lang="en-US" altLang="en-US" sz="2400" b="1" dirty="0" smtClean="0"/>
              <a:t> </a:t>
            </a:r>
            <a:r>
              <a:rPr lang="en-US" altLang="en-US" sz="2400" b="1" dirty="0" err="1" smtClean="0"/>
              <a:t>đã</a:t>
            </a:r>
            <a:r>
              <a:rPr lang="en-US" altLang="en-US" sz="2400" b="1" dirty="0" smtClean="0"/>
              <a:t> </a:t>
            </a:r>
            <a:r>
              <a:rPr lang="en-US" altLang="en-US" sz="2400" b="1" dirty="0" err="1" smtClean="0"/>
              <a:t>đc</a:t>
            </a:r>
            <a:r>
              <a:rPr lang="en-US" altLang="en-US" sz="2400" b="1" dirty="0" smtClean="0"/>
              <a:t> </a:t>
            </a:r>
            <a:r>
              <a:rPr lang="en-US" altLang="en-US" sz="2400" b="1" dirty="0" err="1" smtClean="0"/>
              <a:t>khởi</a:t>
            </a:r>
            <a:r>
              <a:rPr lang="en-US" altLang="en-US" sz="2400" b="1" dirty="0" smtClean="0"/>
              <a:t> </a:t>
            </a:r>
            <a:r>
              <a:rPr lang="en-US" altLang="en-US" sz="2400" b="1" dirty="0" err="1" smtClean="0"/>
              <a:t>tạo</a:t>
            </a:r>
            <a:r>
              <a:rPr lang="en-US" altLang="en-US" sz="2400" b="1" dirty="0" smtClean="0"/>
              <a:t> </a:t>
            </a:r>
            <a:r>
              <a:rPr lang="en-US" altLang="en-US" sz="2400" b="1" dirty="0" err="1" smtClean="0"/>
              <a:t>hết</a:t>
            </a:r>
            <a:r>
              <a:rPr lang="en-US" altLang="en-US" sz="2400" b="1" dirty="0" smtClean="0"/>
              <a:t> </a:t>
            </a:r>
            <a:r>
              <a:rPr lang="en-US" altLang="en-US" sz="2400" b="1" dirty="0" err="1" smtClean="0"/>
              <a:t>chưa</a:t>
            </a:r>
            <a:r>
              <a:rPr lang="en-US" altLang="en-US" sz="2400" b="1" dirty="0" smtClean="0"/>
              <a:t> ?</a:t>
            </a:r>
          </a:p>
          <a:p>
            <a:pPr lvl="1" eaLnBrk="1" hangingPunct="1">
              <a:lnSpc>
                <a:spcPct val="80000"/>
              </a:lnSpc>
            </a:pPr>
            <a:r>
              <a:rPr lang="en-US" altLang="en-US" sz="2400" b="1" dirty="0" err="1" smtClean="0"/>
              <a:t>Lỗi</a:t>
            </a:r>
            <a:r>
              <a:rPr lang="en-US" altLang="en-US" sz="2400" b="1" dirty="0" smtClean="0"/>
              <a:t> </a:t>
            </a:r>
            <a:r>
              <a:rPr lang="en-US" altLang="en-US" sz="2400" b="1" dirty="0" err="1" smtClean="0"/>
              <a:t>cấp</a:t>
            </a:r>
            <a:r>
              <a:rPr lang="en-US" altLang="en-US" sz="2400" b="1" dirty="0" smtClean="0"/>
              <a:t> </a:t>
            </a:r>
            <a:r>
              <a:rPr lang="en-US" altLang="en-US" sz="2400" b="1" dirty="0" err="1" smtClean="0"/>
              <a:t>phát</a:t>
            </a:r>
            <a:r>
              <a:rPr lang="en-US" altLang="en-US" sz="2400" b="1" dirty="0" smtClean="0"/>
              <a:t> </a:t>
            </a:r>
            <a:r>
              <a:rPr lang="en-US" altLang="en-US" sz="2400" b="1" dirty="0" err="1" smtClean="0"/>
              <a:t>bộ</a:t>
            </a:r>
            <a:r>
              <a:rPr lang="en-US" altLang="en-US" sz="2400" b="1" dirty="0" smtClean="0"/>
              <a:t> </a:t>
            </a:r>
            <a:r>
              <a:rPr lang="en-US" altLang="en-US" sz="2400" b="1" dirty="0" err="1" smtClean="0"/>
              <a:t>nhớ</a:t>
            </a:r>
            <a:r>
              <a:rPr lang="en-US" altLang="en-US" sz="2400" b="1" dirty="0" smtClean="0"/>
              <a:t> ? </a:t>
            </a:r>
            <a:r>
              <a:rPr lang="en-US" altLang="en-US" sz="2400" b="1" dirty="0" err="1" smtClean="0"/>
              <a:t>Vd</a:t>
            </a:r>
            <a:r>
              <a:rPr lang="en-US" altLang="en-US" sz="2400" b="1" dirty="0" smtClean="0"/>
              <a:t> :</a:t>
            </a:r>
          </a:p>
          <a:p>
            <a:pPr lvl="1" eaLnBrk="1" hangingPunct="1">
              <a:lnSpc>
                <a:spcPct val="80000"/>
              </a:lnSpc>
              <a:buFontTx/>
              <a:buNone/>
            </a:pPr>
            <a:r>
              <a:rPr lang="en-US" altLang="en-US" sz="2400" b="1" dirty="0" smtClean="0"/>
              <a:t>	char *</a:t>
            </a:r>
            <a:r>
              <a:rPr lang="en-US" altLang="en-US" sz="2400" b="1" dirty="0" err="1" smtClean="0"/>
              <a:t>vd</a:t>
            </a:r>
            <a:r>
              <a:rPr lang="en-US" altLang="en-US" sz="2400" b="1" dirty="0" smtClean="0"/>
              <a:t>( char *s) { </a:t>
            </a:r>
          </a:p>
          <a:p>
            <a:pPr lvl="1" eaLnBrk="1" hangingPunct="1">
              <a:lnSpc>
                <a:spcPct val="80000"/>
              </a:lnSpc>
              <a:buFontTx/>
              <a:buNone/>
            </a:pPr>
            <a:r>
              <a:rPr lang="en-US" altLang="en-US" sz="2400" b="1" dirty="0" smtClean="0"/>
              <a:t>			char m[101];</a:t>
            </a:r>
          </a:p>
          <a:p>
            <a:pPr lvl="1" eaLnBrk="1" hangingPunct="1">
              <a:lnSpc>
                <a:spcPct val="80000"/>
              </a:lnSpc>
              <a:buFontTx/>
              <a:buNone/>
            </a:pPr>
            <a:r>
              <a:rPr lang="en-US" altLang="en-US" sz="2400" b="1" dirty="0" smtClean="0"/>
              <a:t>			</a:t>
            </a:r>
            <a:r>
              <a:rPr lang="en-US" altLang="en-US" sz="2400" b="1" dirty="0" err="1" smtClean="0"/>
              <a:t>strncpy</a:t>
            </a:r>
            <a:r>
              <a:rPr lang="en-US" altLang="en-US" sz="2400" b="1" dirty="0" smtClean="0"/>
              <a:t>(m,s,100);</a:t>
            </a:r>
          </a:p>
          <a:p>
            <a:pPr lvl="1" eaLnBrk="1" hangingPunct="1">
              <a:lnSpc>
                <a:spcPct val="80000"/>
              </a:lnSpc>
              <a:buFontTx/>
              <a:buNone/>
            </a:pPr>
            <a:r>
              <a:rPr lang="en-US" altLang="en-US" sz="2400" b="1" dirty="0" smtClean="0"/>
              <a:t>			return m;</a:t>
            </a:r>
          </a:p>
          <a:p>
            <a:pPr lvl="1" eaLnBrk="1" hangingPunct="1">
              <a:lnSpc>
                <a:spcPct val="80000"/>
              </a:lnSpc>
              <a:buFontTx/>
              <a:buNone/>
            </a:pPr>
            <a:r>
              <a:rPr lang="en-US" altLang="en-US" sz="2400" b="1" dirty="0" smtClean="0"/>
              <a:t>	}</a:t>
            </a:r>
          </a:p>
          <a:p>
            <a:pPr lvl="1" eaLnBrk="1" hangingPunct="1">
              <a:lnSpc>
                <a:spcPct val="80000"/>
              </a:lnSpc>
              <a:buFontTx/>
              <a:buChar char="-"/>
            </a:pPr>
            <a:r>
              <a:rPr lang="en-US" altLang="en-US" sz="2400" b="1" dirty="0" err="1" smtClean="0"/>
              <a:t>Giải</a:t>
            </a:r>
            <a:r>
              <a:rPr lang="en-US" altLang="en-US" sz="2400" b="1" dirty="0" smtClean="0"/>
              <a:t> </a:t>
            </a:r>
            <a:r>
              <a:rPr lang="en-US" altLang="en-US" sz="2400" b="1" dirty="0" err="1" smtClean="0"/>
              <a:t>phóng</a:t>
            </a:r>
            <a:r>
              <a:rPr lang="en-US" altLang="en-US" sz="2400" b="1" dirty="0" smtClean="0"/>
              <a:t> </a:t>
            </a:r>
            <a:r>
              <a:rPr lang="en-US" altLang="en-US" sz="2400" b="1" dirty="0" err="1" smtClean="0"/>
              <a:t>bộ</a:t>
            </a:r>
            <a:r>
              <a:rPr lang="en-US" altLang="en-US" sz="2400" b="1" dirty="0" smtClean="0"/>
              <a:t> </a:t>
            </a:r>
            <a:r>
              <a:rPr lang="en-US" altLang="en-US" sz="2400" b="1" dirty="0" err="1" smtClean="0"/>
              <a:t>nhớ</a:t>
            </a:r>
            <a:r>
              <a:rPr lang="en-US" altLang="en-US" sz="2400" b="1" dirty="0" smtClean="0"/>
              <a:t> </a:t>
            </a:r>
            <a:r>
              <a:rPr lang="en-US" altLang="en-US" sz="2400" b="1" dirty="0" err="1" smtClean="0"/>
              <a:t>động</a:t>
            </a:r>
            <a:r>
              <a:rPr lang="en-US" altLang="en-US" sz="2400" b="1" dirty="0" smtClean="0"/>
              <a:t> ?</a:t>
            </a:r>
          </a:p>
          <a:p>
            <a:pPr lvl="1" eaLnBrk="1" hangingPunct="1">
              <a:lnSpc>
                <a:spcPct val="80000"/>
              </a:lnSpc>
              <a:buFontTx/>
              <a:buNone/>
            </a:pPr>
            <a:r>
              <a:rPr lang="en-US" altLang="en-US" sz="2400" b="1" dirty="0" smtClean="0"/>
              <a:t>	for (p=</a:t>
            </a:r>
            <a:r>
              <a:rPr lang="en-US" altLang="en-US" sz="2400" b="1" dirty="0" err="1" smtClean="0"/>
              <a:t>listp</a:t>
            </a:r>
            <a:r>
              <a:rPr lang="en-US" altLang="en-US" sz="2400" b="1" dirty="0" smtClean="0"/>
              <a:t>; p!=NULL; p=p-&gt;next) free(p) ;       ???</a:t>
            </a:r>
          </a:p>
          <a:p>
            <a:pPr lvl="1" eaLnBrk="1" hangingPunct="1">
              <a:lnSpc>
                <a:spcPct val="80000"/>
              </a:lnSpc>
              <a:buFontTx/>
              <a:buNone/>
            </a:pPr>
            <a:endParaRPr lang="en-US" altLang="en-US" sz="2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Tóm lại</a:t>
            </a:r>
          </a:p>
        </p:txBody>
      </p:sp>
      <p:sp>
        <p:nvSpPr>
          <p:cNvPr id="52227" name="Rectangle 3"/>
          <p:cNvSpPr>
            <a:spLocks noGrp="1" noChangeArrowheads="1"/>
          </p:cNvSpPr>
          <p:nvPr>
            <p:ph type="body" idx="1"/>
          </p:nvPr>
        </p:nvSpPr>
        <p:spPr>
          <a:xfrm>
            <a:off x="457200" y="1447800"/>
            <a:ext cx="8229600" cy="4678363"/>
          </a:xfrm>
        </p:spPr>
        <p:txBody>
          <a:bodyPr/>
          <a:lstStyle/>
          <a:p>
            <a:pPr eaLnBrk="1" hangingPunct="1"/>
            <a:r>
              <a:rPr lang="en-US" altLang="en-US" sz="2800" smtClean="0"/>
              <a:t>Gỡ rối là 1 nghệ thuật mà ta phải luyện tập thường xuyên</a:t>
            </a:r>
          </a:p>
          <a:p>
            <a:pPr eaLnBrk="1" hangingPunct="1"/>
            <a:r>
              <a:rPr lang="en-US" altLang="en-US" sz="2800" smtClean="0"/>
              <a:t>Nhưng đó là nghệ thuật mà ta không mê đc</a:t>
            </a:r>
          </a:p>
          <a:p>
            <a:pPr eaLnBrk="1" hangingPunct="1"/>
            <a:r>
              <a:rPr lang="en-US" altLang="en-US" sz="2800" smtClean="0"/>
              <a:t>Mã nguồn viết tốt có ít lỗi hơn và dễ tìm hơn</a:t>
            </a:r>
          </a:p>
          <a:p>
            <a:pPr eaLnBrk="1" hangingPunct="1"/>
            <a:r>
              <a:rPr lang="en-US" altLang="en-US" sz="2800" smtClean="0"/>
              <a:t>Đầu tiên phải nghĩ đến nguồn gốc sinh ra lỗi</a:t>
            </a:r>
          </a:p>
          <a:p>
            <a:pPr eaLnBrk="1" hangingPunct="1"/>
            <a:r>
              <a:rPr lang="en-US" altLang="en-US" sz="2800" smtClean="0"/>
              <a:t>Hãy suy nghĩ kỹ càng, có hệ thống để định vị khu vực gây lỗi</a:t>
            </a:r>
          </a:p>
          <a:p>
            <a:pPr eaLnBrk="1" hangingPunct="1"/>
            <a:r>
              <a:rPr lang="en-US" altLang="en-US" sz="2800" smtClean="0">
                <a:solidFill>
                  <a:srgbClr val="FF00FF"/>
                </a:solidFill>
              </a:rPr>
              <a:t>Không gì bằng học từ chính lỗi của mình</a:t>
            </a:r>
            <a:r>
              <a:rPr lang="en-US" altLang="en-US" sz="2800" smtClean="0"/>
              <a:t> – điều này càng đúng đối với LTV</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sz="4000" smtClean="0"/>
              <a:t>Thêm – Những lỗi thường gặp với C, C++</a:t>
            </a:r>
          </a:p>
        </p:txBody>
      </p:sp>
      <p:sp>
        <p:nvSpPr>
          <p:cNvPr id="53251" name="Rectangle 3"/>
          <p:cNvSpPr>
            <a:spLocks noGrp="1" noChangeArrowheads="1"/>
          </p:cNvSpPr>
          <p:nvPr>
            <p:ph type="body" idx="1"/>
          </p:nvPr>
        </p:nvSpPr>
        <p:spPr>
          <a:xfrm>
            <a:off x="457200" y="1600200"/>
            <a:ext cx="8229600" cy="5257800"/>
          </a:xfrm>
        </p:spPr>
        <p:txBody>
          <a:bodyPr/>
          <a:lstStyle/>
          <a:p>
            <a:pPr eaLnBrk="1" hangingPunct="1">
              <a:lnSpc>
                <a:spcPct val="80000"/>
              </a:lnSpc>
              <a:buFontTx/>
              <a:buNone/>
            </a:pPr>
            <a:r>
              <a:rPr lang="en-US" altLang="en-US" sz="2000" dirty="0" smtClean="0"/>
              <a:t>1. Array as a parameter handled improperly – </a:t>
            </a:r>
            <a:r>
              <a:rPr lang="en-US" altLang="en-US" sz="2000" dirty="0" err="1" smtClean="0"/>
              <a:t>Tham</a:t>
            </a:r>
            <a:r>
              <a:rPr lang="en-US" altLang="en-US" sz="2000" dirty="0" smtClean="0"/>
              <a:t> </a:t>
            </a:r>
            <a:r>
              <a:rPr lang="en-US" altLang="en-US" sz="2000" dirty="0" err="1" smtClean="0"/>
              <a:t>số</a:t>
            </a:r>
            <a:r>
              <a:rPr lang="en-US" altLang="en-US" sz="2000" dirty="0" smtClean="0"/>
              <a:t> </a:t>
            </a:r>
            <a:r>
              <a:rPr lang="en-US" altLang="en-US" sz="2000" dirty="0" err="1" smtClean="0"/>
              <a:t>mảng</a:t>
            </a:r>
            <a:r>
              <a:rPr lang="en-US" altLang="en-US" sz="2000" dirty="0" smtClean="0"/>
              <a:t> </a:t>
            </a:r>
            <a:r>
              <a:rPr lang="en-US" altLang="en-US" sz="2000" dirty="0" err="1" smtClean="0"/>
              <a:t>đc</a:t>
            </a:r>
            <a:r>
              <a:rPr lang="en-US" altLang="en-US" sz="2000" dirty="0" smtClean="0"/>
              <a:t> </a:t>
            </a:r>
            <a:r>
              <a:rPr lang="en-US" altLang="en-US" sz="2000" dirty="0" err="1" smtClean="0"/>
              <a:t>xử</a:t>
            </a:r>
            <a:r>
              <a:rPr lang="en-US" altLang="en-US" sz="2000" dirty="0" smtClean="0"/>
              <a:t> </a:t>
            </a:r>
            <a:r>
              <a:rPr lang="en-US" altLang="en-US" sz="2000" dirty="0" err="1" smtClean="0"/>
              <a:t>lý</a:t>
            </a:r>
            <a:r>
              <a:rPr lang="en-US" altLang="en-US" sz="2000" dirty="0" smtClean="0"/>
              <a:t> </a:t>
            </a:r>
            <a:r>
              <a:rPr lang="en-US" altLang="en-US" sz="2000" dirty="0" err="1" smtClean="0"/>
              <a:t>không</a:t>
            </a:r>
            <a:r>
              <a:rPr lang="en-US" altLang="en-US" sz="2000" dirty="0" smtClean="0"/>
              <a:t> </a:t>
            </a:r>
            <a:r>
              <a:rPr lang="en-US" altLang="en-US" sz="2000" dirty="0" err="1" smtClean="0"/>
              <a:t>đúng</a:t>
            </a:r>
            <a:r>
              <a:rPr lang="en-US" altLang="en-US" sz="2000" dirty="0" smtClean="0"/>
              <a:t> </a:t>
            </a:r>
            <a:r>
              <a:rPr lang="en-US" altLang="en-US" sz="2000" dirty="0" err="1" smtClean="0"/>
              <a:t>cách</a:t>
            </a:r>
            <a:endParaRPr lang="en-US" altLang="en-US" sz="2000" dirty="0" smtClean="0"/>
          </a:p>
          <a:p>
            <a:pPr eaLnBrk="1" hangingPunct="1">
              <a:lnSpc>
                <a:spcPct val="80000"/>
              </a:lnSpc>
              <a:buFontTx/>
              <a:buNone/>
            </a:pPr>
            <a:r>
              <a:rPr lang="en-US" altLang="en-US" sz="2000" dirty="0" smtClean="0"/>
              <a:t>2. Array index out of bounds – </a:t>
            </a:r>
            <a:r>
              <a:rPr lang="en-US" altLang="en-US" sz="2000" dirty="0" err="1" smtClean="0"/>
              <a:t>Vượt</a:t>
            </a:r>
            <a:r>
              <a:rPr lang="en-US" altLang="en-US" sz="2000" dirty="0" smtClean="0"/>
              <a:t> </a:t>
            </a:r>
            <a:r>
              <a:rPr lang="en-US" altLang="en-US" sz="2000" dirty="0" err="1" smtClean="0"/>
              <a:t>ra</a:t>
            </a:r>
            <a:r>
              <a:rPr lang="en-US" altLang="en-US" sz="2000" dirty="0" smtClean="0"/>
              <a:t> </a:t>
            </a:r>
            <a:r>
              <a:rPr lang="en-US" altLang="en-US" sz="2000" dirty="0" err="1" smtClean="0"/>
              <a:t>ngoài</a:t>
            </a:r>
            <a:r>
              <a:rPr lang="en-US" altLang="en-US" sz="2000" dirty="0" smtClean="0"/>
              <a:t> </a:t>
            </a:r>
            <a:r>
              <a:rPr lang="en-US" altLang="en-US" sz="2000" dirty="0" err="1" smtClean="0"/>
              <a:t>phạm</a:t>
            </a:r>
            <a:r>
              <a:rPr lang="en-US" altLang="en-US" sz="2000" dirty="0" smtClean="0"/>
              <a:t> vi </a:t>
            </a:r>
            <a:r>
              <a:rPr lang="en-US" altLang="en-US" sz="2000" dirty="0" err="1" smtClean="0"/>
              <a:t>chỉ</a:t>
            </a:r>
            <a:r>
              <a:rPr lang="en-US" altLang="en-US" sz="2000" dirty="0" smtClean="0"/>
              <a:t> </a:t>
            </a:r>
            <a:r>
              <a:rPr lang="en-US" altLang="en-US" sz="2000" dirty="0" err="1" smtClean="0"/>
              <a:t>số</a:t>
            </a:r>
            <a:r>
              <a:rPr lang="en-US" altLang="en-US" sz="2000" dirty="0" smtClean="0"/>
              <a:t> </a:t>
            </a:r>
            <a:r>
              <a:rPr lang="en-US" altLang="en-US" sz="2000" dirty="0" err="1" smtClean="0"/>
              <a:t>mảng</a:t>
            </a:r>
            <a:endParaRPr lang="en-US" altLang="en-US" sz="2000" dirty="0" smtClean="0"/>
          </a:p>
          <a:p>
            <a:pPr eaLnBrk="1" hangingPunct="1">
              <a:lnSpc>
                <a:spcPct val="80000"/>
              </a:lnSpc>
              <a:buFontTx/>
              <a:buNone/>
            </a:pPr>
            <a:r>
              <a:rPr lang="en-US" altLang="en-US" sz="2000" dirty="0" smtClean="0"/>
              <a:t>3. Call-by-value used instead of call-by reference for function parameters to be modified  – </a:t>
            </a:r>
            <a:r>
              <a:rPr lang="en-US" altLang="en-US" sz="2000" dirty="0" err="1" smtClean="0"/>
              <a:t>Gọi</a:t>
            </a:r>
            <a:r>
              <a:rPr lang="en-US" altLang="en-US" sz="2000" dirty="0" smtClean="0"/>
              <a:t> </a:t>
            </a:r>
            <a:r>
              <a:rPr lang="en-US" altLang="en-US" sz="2000" dirty="0" err="1" smtClean="0"/>
              <a:t>theo</a:t>
            </a:r>
            <a:r>
              <a:rPr lang="en-US" altLang="en-US" sz="2000" dirty="0" smtClean="0"/>
              <a:t> </a:t>
            </a:r>
            <a:r>
              <a:rPr lang="en-US" altLang="en-US" sz="2000" dirty="0" err="1" smtClean="0"/>
              <a:t>giá</a:t>
            </a:r>
            <a:r>
              <a:rPr lang="en-US" altLang="en-US" sz="2000" dirty="0" smtClean="0"/>
              <a:t> </a:t>
            </a:r>
            <a:r>
              <a:rPr lang="en-US" altLang="en-US" sz="2000" dirty="0" err="1" smtClean="0"/>
              <a:t>trị</a:t>
            </a:r>
            <a:r>
              <a:rPr lang="en-US" altLang="en-US" sz="2000" dirty="0" smtClean="0"/>
              <a:t>, </a:t>
            </a:r>
            <a:r>
              <a:rPr lang="en-US" altLang="en-US" sz="2000" dirty="0" err="1" smtClean="0"/>
              <a:t>thay</a:t>
            </a:r>
            <a:r>
              <a:rPr lang="en-US" altLang="en-US" sz="2000" dirty="0" smtClean="0"/>
              <a:t> </a:t>
            </a:r>
            <a:r>
              <a:rPr lang="en-US" altLang="en-US" sz="2000" dirty="0" err="1" smtClean="0"/>
              <a:t>vì</a:t>
            </a:r>
            <a:r>
              <a:rPr lang="en-US" altLang="en-US" sz="2000" dirty="0" smtClean="0"/>
              <a:t> </a:t>
            </a:r>
            <a:r>
              <a:rPr lang="en-US" altLang="en-US" sz="2000" dirty="0" err="1" smtClean="0"/>
              <a:t>gọi</a:t>
            </a:r>
            <a:r>
              <a:rPr lang="en-US" altLang="en-US" sz="2000" dirty="0" smtClean="0"/>
              <a:t> </a:t>
            </a:r>
            <a:r>
              <a:rPr lang="en-US" altLang="en-US" sz="2000" dirty="0" err="1" smtClean="0"/>
              <a:t>theo</a:t>
            </a:r>
            <a:r>
              <a:rPr lang="en-US" altLang="en-US" sz="2000" dirty="0" smtClean="0"/>
              <a:t> </a:t>
            </a:r>
            <a:r>
              <a:rPr lang="en-US" altLang="en-US" sz="2000" dirty="0" err="1" smtClean="0"/>
              <a:t>tham</a:t>
            </a:r>
            <a:r>
              <a:rPr lang="en-US" altLang="en-US" sz="2000" dirty="0" smtClean="0"/>
              <a:t> </a:t>
            </a:r>
            <a:r>
              <a:rPr lang="en-US" altLang="en-US" sz="2000" dirty="0" err="1" smtClean="0"/>
              <a:t>chiếu</a:t>
            </a:r>
            <a:r>
              <a:rPr lang="en-US" altLang="en-US" sz="2000" dirty="0" smtClean="0"/>
              <a:t> </a:t>
            </a:r>
            <a:r>
              <a:rPr lang="en-US" altLang="en-US" sz="2000" dirty="0" err="1" smtClean="0"/>
              <a:t>cho</a:t>
            </a:r>
            <a:r>
              <a:rPr lang="en-US" altLang="en-US" sz="2000" dirty="0" smtClean="0"/>
              <a:t> </a:t>
            </a:r>
            <a:r>
              <a:rPr lang="en-US" altLang="en-US" sz="2000" dirty="0" err="1" smtClean="0"/>
              <a:t>hàm</a:t>
            </a:r>
            <a:r>
              <a:rPr lang="en-US" altLang="en-US" sz="2000" dirty="0" smtClean="0"/>
              <a:t> </a:t>
            </a:r>
            <a:r>
              <a:rPr lang="en-US" altLang="en-US" sz="2000" dirty="0" err="1" smtClean="0"/>
              <a:t>để</a:t>
            </a:r>
            <a:r>
              <a:rPr lang="en-US" altLang="en-US" sz="2000" dirty="0" smtClean="0"/>
              <a:t> </a:t>
            </a:r>
            <a:r>
              <a:rPr lang="en-US" altLang="en-US" sz="2000" dirty="0" err="1" smtClean="0"/>
              <a:t>sửa</a:t>
            </a:r>
            <a:endParaRPr lang="en-US" altLang="en-US" sz="2000" dirty="0" smtClean="0"/>
          </a:p>
          <a:p>
            <a:pPr eaLnBrk="1" hangingPunct="1">
              <a:lnSpc>
                <a:spcPct val="80000"/>
              </a:lnSpc>
              <a:buFontTx/>
              <a:buNone/>
            </a:pPr>
            <a:r>
              <a:rPr lang="en-US" altLang="en-US" sz="2000" dirty="0" smtClean="0"/>
              <a:t>4. Comparison operators misused – </a:t>
            </a:r>
            <a:r>
              <a:rPr lang="en-US" altLang="en-US" sz="2000" dirty="0" err="1" smtClean="0"/>
              <a:t>Các</a:t>
            </a:r>
            <a:r>
              <a:rPr lang="en-US" altLang="en-US" sz="2000" dirty="0" smtClean="0"/>
              <a:t> </a:t>
            </a:r>
            <a:r>
              <a:rPr lang="en-US" altLang="en-US" sz="2000" dirty="0" err="1" smtClean="0"/>
              <a:t>toán</a:t>
            </a:r>
            <a:r>
              <a:rPr lang="en-US" altLang="en-US" sz="2000" dirty="0" smtClean="0"/>
              <a:t> </a:t>
            </a:r>
            <a:r>
              <a:rPr lang="en-US" altLang="en-US" sz="2000" dirty="0" err="1" smtClean="0"/>
              <a:t>tử</a:t>
            </a:r>
            <a:r>
              <a:rPr lang="en-US" altLang="en-US" sz="2000" dirty="0" smtClean="0"/>
              <a:t> so </a:t>
            </a:r>
            <a:r>
              <a:rPr lang="en-US" altLang="en-US" sz="2000" dirty="0" err="1" smtClean="0"/>
              <a:t>sánh</a:t>
            </a:r>
            <a:r>
              <a:rPr lang="en-US" altLang="en-US" sz="2000" dirty="0" smtClean="0"/>
              <a:t> </a:t>
            </a:r>
            <a:r>
              <a:rPr lang="en-US" altLang="en-US" sz="2000" dirty="0" err="1" smtClean="0"/>
              <a:t>bị</a:t>
            </a:r>
            <a:r>
              <a:rPr lang="en-US" altLang="en-US" sz="2000" dirty="0" smtClean="0"/>
              <a:t> </a:t>
            </a:r>
            <a:r>
              <a:rPr lang="en-US" altLang="en-US" sz="2000" dirty="0" err="1" smtClean="0"/>
              <a:t>dùng</a:t>
            </a:r>
            <a:r>
              <a:rPr lang="en-US" altLang="en-US" sz="2000" dirty="0" smtClean="0"/>
              <a:t> </a:t>
            </a:r>
            <a:r>
              <a:rPr lang="en-US" altLang="en-US" sz="2000" dirty="0" err="1" smtClean="0"/>
              <a:t>sai</a:t>
            </a:r>
            <a:endParaRPr lang="en-US" altLang="en-US" sz="2000" dirty="0" smtClean="0"/>
          </a:p>
          <a:p>
            <a:pPr eaLnBrk="1" hangingPunct="1">
              <a:lnSpc>
                <a:spcPct val="80000"/>
              </a:lnSpc>
              <a:buFontTx/>
              <a:buNone/>
            </a:pPr>
            <a:r>
              <a:rPr lang="en-US" altLang="en-US" sz="2000" dirty="0" smtClean="0"/>
              <a:t>5. Compound statement not used  -  </a:t>
            </a:r>
            <a:r>
              <a:rPr lang="en-US" altLang="en-US" sz="2000" dirty="0" err="1" smtClean="0"/>
              <a:t>Lệnh</a:t>
            </a:r>
            <a:r>
              <a:rPr lang="en-US" altLang="en-US" sz="2000" dirty="0" smtClean="0"/>
              <a:t> </a:t>
            </a:r>
            <a:r>
              <a:rPr lang="en-US" altLang="en-US" sz="2000" dirty="0" err="1" smtClean="0"/>
              <a:t>phức</a:t>
            </a:r>
            <a:r>
              <a:rPr lang="en-US" altLang="en-US" sz="2000" dirty="0" smtClean="0"/>
              <a:t> </a:t>
            </a:r>
            <a:r>
              <a:rPr lang="en-US" altLang="en-US" sz="2000" dirty="0" err="1" smtClean="0"/>
              <a:t>hợp</a:t>
            </a:r>
            <a:r>
              <a:rPr lang="en-US" altLang="en-US" sz="2000" dirty="0" smtClean="0"/>
              <a:t> </a:t>
            </a:r>
            <a:r>
              <a:rPr lang="en-US" altLang="en-US" sz="2000" dirty="0" err="1" smtClean="0"/>
              <a:t>không</a:t>
            </a:r>
            <a:r>
              <a:rPr lang="en-US" altLang="en-US" sz="2000" dirty="0" smtClean="0"/>
              <a:t> </a:t>
            </a:r>
            <a:r>
              <a:rPr lang="en-US" altLang="en-US" sz="2000" dirty="0" err="1" smtClean="0"/>
              <a:t>đc</a:t>
            </a:r>
            <a:r>
              <a:rPr lang="en-US" altLang="en-US" sz="2000" dirty="0" smtClean="0"/>
              <a:t> </a:t>
            </a:r>
            <a:r>
              <a:rPr lang="en-US" altLang="en-US" sz="2000" dirty="0" err="1" smtClean="0"/>
              <a:t>dùng</a:t>
            </a:r>
            <a:endParaRPr lang="en-US" altLang="en-US" sz="2000" dirty="0" smtClean="0"/>
          </a:p>
          <a:p>
            <a:pPr eaLnBrk="1" hangingPunct="1">
              <a:lnSpc>
                <a:spcPct val="80000"/>
              </a:lnSpc>
              <a:buFontTx/>
              <a:buNone/>
            </a:pPr>
            <a:r>
              <a:rPr lang="en-US" altLang="en-US" sz="2000" dirty="0" smtClean="0"/>
              <a:t>6. Dangling else			- </a:t>
            </a:r>
            <a:r>
              <a:rPr lang="en-US" altLang="en-US" sz="2000" dirty="0" err="1" smtClean="0"/>
              <a:t>nhánh</a:t>
            </a:r>
            <a:r>
              <a:rPr lang="en-US" altLang="en-US" sz="2000" dirty="0" smtClean="0"/>
              <a:t> else </a:t>
            </a:r>
            <a:r>
              <a:rPr lang="en-US" altLang="en-US" sz="2000" dirty="0" err="1" smtClean="0"/>
              <a:t>khong</a:t>
            </a:r>
            <a:r>
              <a:rPr lang="en-US" altLang="en-US" sz="2000" dirty="0" smtClean="0"/>
              <a:t> </a:t>
            </a:r>
            <a:r>
              <a:rPr lang="en-US" altLang="en-US" sz="2000" dirty="0" err="1" smtClean="0"/>
              <a:t>hợp</a:t>
            </a:r>
            <a:r>
              <a:rPr lang="en-US" altLang="en-US" sz="2000" dirty="0" smtClean="0"/>
              <a:t> </a:t>
            </a:r>
            <a:r>
              <a:rPr lang="en-US" altLang="en-US" sz="2000" dirty="0" err="1" smtClean="0"/>
              <a:t>lệ</a:t>
            </a:r>
            <a:endParaRPr lang="en-US" altLang="en-US" sz="2000" dirty="0" smtClean="0"/>
          </a:p>
          <a:p>
            <a:pPr eaLnBrk="1" hangingPunct="1">
              <a:lnSpc>
                <a:spcPct val="80000"/>
              </a:lnSpc>
              <a:buFontTx/>
              <a:buNone/>
            </a:pPr>
            <a:r>
              <a:rPr lang="en-US" altLang="en-US" sz="2000" dirty="0" smtClean="0"/>
              <a:t>7. Division by zero attempted     - </a:t>
            </a:r>
            <a:r>
              <a:rPr lang="en-US" altLang="en-US" sz="2000" dirty="0" err="1" smtClean="0"/>
              <a:t>Chia</a:t>
            </a:r>
            <a:r>
              <a:rPr lang="en-US" altLang="en-US" sz="2000" dirty="0" smtClean="0"/>
              <a:t> </a:t>
            </a:r>
            <a:r>
              <a:rPr lang="en-US" altLang="en-US" sz="2000" dirty="0" err="1" smtClean="0"/>
              <a:t>cho</a:t>
            </a:r>
            <a:r>
              <a:rPr lang="en-US" altLang="en-US" sz="2000" dirty="0" smtClean="0"/>
              <a:t> 0</a:t>
            </a:r>
          </a:p>
          <a:p>
            <a:pPr eaLnBrk="1" hangingPunct="1">
              <a:lnSpc>
                <a:spcPct val="80000"/>
              </a:lnSpc>
              <a:buFontTx/>
              <a:buNone/>
            </a:pPr>
            <a:r>
              <a:rPr lang="en-US" altLang="en-US" sz="2000" dirty="0" smtClean="0"/>
              <a:t>8. Division using integers so quotient gets truncated – </a:t>
            </a:r>
            <a:r>
              <a:rPr lang="en-US" altLang="en-US" sz="2000" dirty="0" err="1" smtClean="0"/>
              <a:t>Dùng</a:t>
            </a:r>
            <a:r>
              <a:rPr lang="en-US" altLang="en-US" sz="2000" dirty="0" smtClean="0"/>
              <a:t> </a:t>
            </a:r>
            <a:r>
              <a:rPr lang="en-US" altLang="en-US" sz="2000" dirty="0" err="1" smtClean="0"/>
              <a:t>phép</a:t>
            </a:r>
            <a:r>
              <a:rPr lang="en-US" altLang="en-US" sz="2000" dirty="0" smtClean="0"/>
              <a:t> </a:t>
            </a:r>
            <a:r>
              <a:rPr lang="en-US" altLang="en-US" sz="2000" dirty="0" err="1" smtClean="0"/>
              <a:t>chia</a:t>
            </a:r>
            <a:r>
              <a:rPr lang="en-US" altLang="en-US" sz="2000" dirty="0" smtClean="0"/>
              <a:t> </a:t>
            </a:r>
            <a:r>
              <a:rPr lang="en-US" altLang="en-US" sz="2000" dirty="0" err="1" smtClean="0"/>
              <a:t>số</a:t>
            </a:r>
            <a:r>
              <a:rPr lang="en-US" altLang="en-US" sz="2000" dirty="0" smtClean="0"/>
              <a:t> </a:t>
            </a:r>
            <a:r>
              <a:rPr lang="en-US" altLang="en-US" sz="2000" dirty="0" err="1" smtClean="0"/>
              <a:t>nguyên</a:t>
            </a:r>
            <a:r>
              <a:rPr lang="en-US" altLang="en-US" sz="2000" dirty="0" smtClean="0"/>
              <a:t> </a:t>
            </a:r>
            <a:r>
              <a:rPr lang="en-US" altLang="en-US" sz="2000" dirty="0" err="1" smtClean="0"/>
              <a:t>nên</a:t>
            </a:r>
            <a:r>
              <a:rPr lang="en-US" altLang="en-US" sz="2000" dirty="0" smtClean="0"/>
              <a:t> </a:t>
            </a:r>
            <a:r>
              <a:rPr lang="en-US" altLang="en-US" sz="2000" dirty="0" err="1" smtClean="0"/>
              <a:t>phần</a:t>
            </a:r>
            <a:r>
              <a:rPr lang="en-US" altLang="en-US" sz="2000" dirty="0" smtClean="0"/>
              <a:t> </a:t>
            </a:r>
            <a:r>
              <a:rPr lang="en-US" altLang="en-US" sz="2000" dirty="0" err="1" smtClean="0"/>
              <a:t>thập</a:t>
            </a:r>
            <a:r>
              <a:rPr lang="en-US" altLang="en-US" sz="2000" dirty="0" smtClean="0"/>
              <a:t> </a:t>
            </a:r>
            <a:r>
              <a:rPr lang="en-US" altLang="en-US" sz="2000" dirty="0" err="1" smtClean="0"/>
              <a:t>phân</a:t>
            </a:r>
            <a:r>
              <a:rPr lang="en-US" altLang="en-US" sz="2000" dirty="0" smtClean="0"/>
              <a:t> </a:t>
            </a:r>
            <a:r>
              <a:rPr lang="en-US" altLang="en-US" sz="2000" dirty="0" err="1" smtClean="0"/>
              <a:t>bị</a:t>
            </a:r>
            <a:r>
              <a:rPr lang="en-US" altLang="en-US" sz="2000" dirty="0" smtClean="0"/>
              <a:t> </a:t>
            </a:r>
            <a:r>
              <a:rPr lang="en-US" altLang="en-US" sz="2000" dirty="0" err="1" smtClean="0"/>
              <a:t>cắt</a:t>
            </a:r>
            <a:endParaRPr lang="en-US" altLang="en-US" sz="2000" dirty="0" smtClean="0"/>
          </a:p>
          <a:p>
            <a:pPr eaLnBrk="1" hangingPunct="1">
              <a:lnSpc>
                <a:spcPct val="80000"/>
              </a:lnSpc>
              <a:buFontTx/>
              <a:buNone/>
            </a:pPr>
            <a:r>
              <a:rPr lang="en-US" altLang="en-US" sz="2000" dirty="0" smtClean="0"/>
              <a:t>9. Files not closed properly (buffer not flushed) - File </a:t>
            </a:r>
            <a:r>
              <a:rPr lang="en-US" altLang="en-US" sz="2000" dirty="0" err="1" smtClean="0"/>
              <a:t>không</a:t>
            </a:r>
            <a:r>
              <a:rPr lang="en-US" altLang="en-US" sz="2000" dirty="0" smtClean="0"/>
              <a:t> </a:t>
            </a:r>
            <a:r>
              <a:rPr lang="en-US" altLang="en-US" sz="2000" dirty="0" err="1" smtClean="0"/>
              <a:t>đc</a:t>
            </a:r>
            <a:r>
              <a:rPr lang="en-US" altLang="en-US" sz="2000" dirty="0" smtClean="0"/>
              <a:t> </a:t>
            </a:r>
            <a:r>
              <a:rPr lang="en-US" altLang="en-US" sz="2000" dirty="0" err="1" smtClean="0"/>
              <a:t>đóng</a:t>
            </a:r>
            <a:r>
              <a:rPr lang="en-US" altLang="en-US" sz="2000" dirty="0" smtClean="0"/>
              <a:t> </a:t>
            </a:r>
            <a:r>
              <a:rPr lang="en-US" altLang="en-US" sz="2000" dirty="0" err="1" smtClean="0"/>
              <a:t>phù</a:t>
            </a:r>
            <a:r>
              <a:rPr lang="en-US" altLang="en-US" sz="2000" dirty="0" smtClean="0"/>
              <a:t> </a:t>
            </a:r>
            <a:r>
              <a:rPr lang="en-US" altLang="en-US" sz="2000" dirty="0" err="1" smtClean="0"/>
              <a:t>hợp</a:t>
            </a:r>
            <a:r>
              <a:rPr lang="en-US" altLang="en-US" sz="2000" dirty="0" smtClean="0"/>
              <a:t> ( buffer </a:t>
            </a:r>
            <a:r>
              <a:rPr lang="en-US" altLang="en-US" sz="2000" dirty="0" err="1" smtClean="0"/>
              <a:t>không</a:t>
            </a:r>
            <a:r>
              <a:rPr lang="en-US" altLang="en-US" sz="2000" dirty="0" smtClean="0"/>
              <a:t> </a:t>
            </a:r>
            <a:r>
              <a:rPr lang="en-US" altLang="en-US" sz="2000" dirty="0" err="1" smtClean="0"/>
              <a:t>dọn</a:t>
            </a:r>
            <a:r>
              <a:rPr lang="en-US" altLang="en-US" sz="2000" dirty="0" smtClean="0"/>
              <a:t> </a:t>
            </a:r>
            <a:r>
              <a:rPr lang="en-US" altLang="en-US" sz="2000" dirty="0" err="1" smtClean="0"/>
              <a:t>dẹp</a:t>
            </a:r>
            <a:r>
              <a:rPr lang="en-US" altLang="en-US" sz="2000" dirty="0" smtClean="0"/>
              <a:t>)</a:t>
            </a:r>
          </a:p>
          <a:p>
            <a:pPr eaLnBrk="1" hangingPunct="1">
              <a:lnSpc>
                <a:spcPct val="80000"/>
              </a:lnSpc>
              <a:buFontTx/>
              <a:buNone/>
            </a:pPr>
            <a:r>
              <a:rPr lang="en-US" altLang="en-US" sz="2000" dirty="0" smtClean="0"/>
              <a:t>10. Infinite loop  - </a:t>
            </a:r>
            <a:r>
              <a:rPr lang="en-US" altLang="en-US" sz="2000" dirty="0" err="1" smtClean="0"/>
              <a:t>lặp</a:t>
            </a:r>
            <a:r>
              <a:rPr lang="en-US" altLang="en-US" sz="2000" dirty="0" smtClean="0"/>
              <a:t> </a:t>
            </a:r>
            <a:r>
              <a:rPr lang="en-US" altLang="en-US" sz="2000" dirty="0" err="1" smtClean="0"/>
              <a:t>vô</a:t>
            </a:r>
            <a:r>
              <a:rPr lang="en-US" altLang="en-US" sz="2000" dirty="0" smtClean="0"/>
              <a:t> </a:t>
            </a:r>
            <a:r>
              <a:rPr lang="en-US" altLang="en-US" sz="2000" dirty="0" err="1" smtClean="0"/>
              <a:t>hạn</a:t>
            </a:r>
            <a:endParaRPr lang="en-US" altLang="en-US" sz="2000" dirty="0" smtClean="0"/>
          </a:p>
          <a:p>
            <a:pPr eaLnBrk="1" hangingPunct="1">
              <a:lnSpc>
                <a:spcPct val="80000"/>
              </a:lnSpc>
              <a:buFontTx/>
              <a:buNone/>
            </a:pPr>
            <a:r>
              <a:rPr lang="en-US" altLang="en-US" sz="2000" dirty="0" smtClean="0"/>
              <a:t>11. Global variables used – </a:t>
            </a:r>
            <a:r>
              <a:rPr lang="en-US" altLang="en-US" sz="2000" dirty="0" err="1" smtClean="0"/>
              <a:t>dùng</a:t>
            </a:r>
            <a:r>
              <a:rPr lang="en-US" altLang="en-US" sz="2000" dirty="0" smtClean="0"/>
              <a:t> </a:t>
            </a:r>
            <a:r>
              <a:rPr lang="en-US" altLang="en-US" sz="2000" dirty="0" err="1" smtClean="0"/>
              <a:t>biến</a:t>
            </a:r>
            <a:r>
              <a:rPr lang="en-US" altLang="en-US" sz="2000" dirty="0" smtClean="0"/>
              <a:t> </a:t>
            </a:r>
            <a:r>
              <a:rPr lang="en-US" altLang="en-US" sz="2000" dirty="0" err="1" smtClean="0"/>
              <a:t>tổng</a:t>
            </a:r>
            <a:r>
              <a:rPr lang="en-US" altLang="en-US" sz="2000" dirty="0" smtClean="0"/>
              <a:t> </a:t>
            </a:r>
            <a:r>
              <a:rPr lang="en-US" altLang="en-US" sz="2000" dirty="0" err="1" smtClean="0"/>
              <a:t>thể</a:t>
            </a:r>
            <a:endParaRPr lang="en-US"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228600"/>
            <a:ext cx="8534400" cy="6629400"/>
          </a:xfrm>
        </p:spPr>
        <p:txBody>
          <a:bodyPr/>
          <a:lstStyle/>
          <a:p>
            <a:pPr eaLnBrk="1" hangingPunct="1">
              <a:lnSpc>
                <a:spcPct val="80000"/>
              </a:lnSpc>
              <a:buFontTx/>
              <a:buNone/>
            </a:pPr>
            <a:r>
              <a:rPr lang="en-US" altLang="en-US" sz="2400" smtClean="0"/>
              <a:t>12. IF-ELSE not used properly – dùng if-else không chuân</a:t>
            </a:r>
          </a:p>
          <a:p>
            <a:pPr eaLnBrk="1" hangingPunct="1">
              <a:lnSpc>
                <a:spcPct val="80000"/>
              </a:lnSpc>
              <a:buFontTx/>
              <a:buNone/>
            </a:pPr>
            <a:r>
              <a:rPr lang="en-US" altLang="en-US" sz="2400" smtClean="0"/>
              <a:t>13. Left side of assignment not an L-value -  phía trái phép gán không phải biến</a:t>
            </a:r>
          </a:p>
          <a:p>
            <a:pPr eaLnBrk="1" hangingPunct="1">
              <a:lnSpc>
                <a:spcPct val="80000"/>
              </a:lnSpc>
              <a:buFontTx/>
              <a:buNone/>
            </a:pPr>
            <a:r>
              <a:rPr lang="en-US" altLang="en-US" sz="2400" smtClean="0"/>
              <a:t>14. Loop has no body – vòng lặp không có thân</a:t>
            </a:r>
          </a:p>
          <a:p>
            <a:pPr eaLnBrk="1" hangingPunct="1">
              <a:lnSpc>
                <a:spcPct val="80000"/>
              </a:lnSpc>
              <a:buFontTx/>
              <a:buNone/>
            </a:pPr>
            <a:r>
              <a:rPr lang="en-US" altLang="en-US" sz="2400" smtClean="0"/>
              <a:t>15. Missing "&amp;" or missing "const" with a call-by-reference</a:t>
            </a:r>
          </a:p>
          <a:p>
            <a:pPr eaLnBrk="1" hangingPunct="1">
              <a:lnSpc>
                <a:spcPct val="80000"/>
              </a:lnSpc>
              <a:buFontTx/>
              <a:buNone/>
            </a:pPr>
            <a:r>
              <a:rPr lang="en-US" altLang="en-US" sz="2400" smtClean="0"/>
              <a:t>function parameter – thiếu dấu &amp; hay từ khóa const với lời gọi tham số hàm theo tham chiếu</a:t>
            </a:r>
          </a:p>
          <a:p>
            <a:pPr eaLnBrk="1" hangingPunct="1">
              <a:lnSpc>
                <a:spcPct val="80000"/>
              </a:lnSpc>
              <a:buFontTx/>
              <a:buNone/>
            </a:pPr>
            <a:r>
              <a:rPr lang="en-US" altLang="en-US" sz="2400" smtClean="0"/>
              <a:t>16. Missing bracket for body of function or compound statement – Thiếu cặp {} cho thân của hàm hay nhóm lệnh</a:t>
            </a:r>
          </a:p>
          <a:p>
            <a:pPr eaLnBrk="1" hangingPunct="1">
              <a:lnSpc>
                <a:spcPct val="80000"/>
              </a:lnSpc>
              <a:buFontTx/>
              <a:buNone/>
            </a:pPr>
            <a:r>
              <a:rPr lang="en-US" altLang="en-US" sz="2400" smtClean="0"/>
              <a:t>17. Mission reference to namespace  - Thiếu tham chiếu tới tên miền</a:t>
            </a:r>
          </a:p>
          <a:p>
            <a:pPr eaLnBrk="1" hangingPunct="1">
              <a:lnSpc>
                <a:spcPct val="80000"/>
              </a:lnSpc>
              <a:buFontTx/>
              <a:buNone/>
            </a:pPr>
            <a:r>
              <a:rPr lang="en-US" altLang="en-US" sz="2400" smtClean="0"/>
              <a:t>18. Missing return statement in a value-returning function – Thiếu return</a:t>
            </a:r>
          </a:p>
          <a:p>
            <a:pPr eaLnBrk="1" hangingPunct="1">
              <a:lnSpc>
                <a:spcPct val="80000"/>
              </a:lnSpc>
              <a:buFontTx/>
              <a:buNone/>
            </a:pPr>
            <a:r>
              <a:rPr lang="en-US" altLang="en-US" sz="2400" smtClean="0"/>
              <a:t>19. Missing semi-colon in simple statement, function  prototypes, struct definitions or class definitions – thiếu dấu ;  trong lệnh đơn …</a:t>
            </a:r>
          </a:p>
          <a:p>
            <a:pPr eaLnBrk="1" hangingPunct="1">
              <a:lnSpc>
                <a:spcPct val="80000"/>
              </a:lnSpc>
              <a:buFontTx/>
              <a:buNone/>
            </a:pPr>
            <a:r>
              <a:rPr lang="en-US" altLang="en-US" sz="2400" smtClean="0"/>
              <a:t>20. Mismatched data types in expressions – kiểu dữ liệu không hợp </a:t>
            </a:r>
          </a:p>
          <a:p>
            <a:pPr eaLnBrk="1" hangingPunct="1">
              <a:lnSpc>
                <a:spcPct val="80000"/>
              </a:lnSpc>
              <a:buFontTx/>
              <a:buNone/>
            </a:pPr>
            <a:r>
              <a:rPr lang="en-US" altLang="en-US" sz="2400" smtClean="0"/>
              <a:t>21. Operator precedence misunderstood  - Hiểu sai thứ tự các phép toán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457200" y="228600"/>
            <a:ext cx="8229600" cy="5897563"/>
          </a:xfrm>
        </p:spPr>
        <p:txBody>
          <a:bodyPr>
            <a:normAutofit lnSpcReduction="10000"/>
          </a:bodyPr>
          <a:lstStyle/>
          <a:p>
            <a:pPr eaLnBrk="1" hangingPunct="1">
              <a:lnSpc>
                <a:spcPct val="90000"/>
              </a:lnSpc>
              <a:buFontTx/>
              <a:buNone/>
            </a:pPr>
            <a:r>
              <a:rPr lang="en-US" altLang="en-US" sz="2400" dirty="0" smtClean="0"/>
              <a:t>22. Off-by-one error in a loop – </a:t>
            </a:r>
            <a:r>
              <a:rPr lang="en-US" altLang="en-US" sz="2400" dirty="0" err="1" smtClean="0"/>
              <a:t>Thoát</a:t>
            </a:r>
            <a:r>
              <a:rPr lang="en-US" altLang="en-US" sz="2400" dirty="0" smtClean="0"/>
              <a:t> </a:t>
            </a:r>
            <a:r>
              <a:rPr lang="en-US" altLang="en-US" sz="2400" dirty="0" err="1" smtClean="0"/>
              <a:t>khỏi</a:t>
            </a:r>
            <a:r>
              <a:rPr lang="en-US" altLang="en-US" sz="2400" dirty="0" smtClean="0"/>
              <a:t> </a:t>
            </a:r>
            <a:r>
              <a:rPr lang="en-US" altLang="en-US" sz="2400" dirty="0" err="1" smtClean="0"/>
              <a:t>bởi</a:t>
            </a:r>
            <a:r>
              <a:rPr lang="en-US" altLang="en-US" sz="2400" dirty="0" smtClean="0"/>
              <a:t> 1 </a:t>
            </a:r>
            <a:r>
              <a:rPr lang="en-US" altLang="en-US" sz="2400" dirty="0" err="1" smtClean="0"/>
              <a:t>lỗi</a:t>
            </a:r>
            <a:r>
              <a:rPr lang="en-US" altLang="en-US" sz="2400" dirty="0" smtClean="0"/>
              <a:t> </a:t>
            </a:r>
            <a:r>
              <a:rPr lang="en-US" altLang="en-US" sz="2400" dirty="0" err="1" smtClean="0"/>
              <a:t>trong</a:t>
            </a:r>
            <a:r>
              <a:rPr lang="en-US" altLang="en-US" sz="2400" dirty="0" smtClean="0"/>
              <a:t> </a:t>
            </a:r>
            <a:r>
              <a:rPr lang="en-US" altLang="en-US" sz="2400" dirty="0" err="1" smtClean="0"/>
              <a:t>vòng</a:t>
            </a:r>
            <a:r>
              <a:rPr lang="en-US" altLang="en-US" sz="2400" dirty="0" smtClean="0"/>
              <a:t> </a:t>
            </a:r>
            <a:r>
              <a:rPr lang="en-US" altLang="en-US" sz="2400" dirty="0" err="1" smtClean="0"/>
              <a:t>lặp</a:t>
            </a:r>
            <a:endParaRPr lang="en-US" altLang="en-US" sz="2400" dirty="0" smtClean="0"/>
          </a:p>
          <a:p>
            <a:pPr eaLnBrk="1" hangingPunct="1">
              <a:lnSpc>
                <a:spcPct val="90000"/>
              </a:lnSpc>
              <a:buFontTx/>
              <a:buNone/>
            </a:pPr>
            <a:r>
              <a:rPr lang="en-US" altLang="en-US" sz="2400" dirty="0" smtClean="0"/>
              <a:t>23. Overused (overloaded) local variable names -  </a:t>
            </a:r>
            <a:r>
              <a:rPr lang="en-US" altLang="en-US" sz="2400" dirty="0" err="1" smtClean="0"/>
              <a:t>Trùng</a:t>
            </a:r>
            <a:r>
              <a:rPr lang="en-US" altLang="en-US" sz="2400" dirty="0" smtClean="0"/>
              <a:t> </a:t>
            </a:r>
            <a:r>
              <a:rPr lang="en-US" altLang="en-US" sz="2400" dirty="0" err="1" smtClean="0"/>
              <a:t>tên</a:t>
            </a:r>
            <a:r>
              <a:rPr lang="en-US" altLang="en-US" sz="2400" dirty="0" smtClean="0"/>
              <a:t> </a:t>
            </a:r>
            <a:r>
              <a:rPr lang="en-US" altLang="en-US" sz="2400" dirty="0" err="1" smtClean="0"/>
              <a:t>biến</a:t>
            </a:r>
            <a:r>
              <a:rPr lang="en-US" altLang="en-US" sz="2400" dirty="0" smtClean="0"/>
              <a:t> </a:t>
            </a:r>
            <a:r>
              <a:rPr lang="en-US" altLang="en-US" sz="2400" dirty="0" err="1" smtClean="0"/>
              <a:t>cục</a:t>
            </a:r>
            <a:r>
              <a:rPr lang="en-US" altLang="en-US" sz="2400" dirty="0" smtClean="0"/>
              <a:t> </a:t>
            </a:r>
            <a:r>
              <a:rPr lang="en-US" altLang="en-US" sz="2400" dirty="0" err="1" smtClean="0"/>
              <a:t>bộ</a:t>
            </a:r>
            <a:endParaRPr lang="en-US" altLang="en-US" sz="2400" dirty="0" smtClean="0"/>
          </a:p>
          <a:p>
            <a:pPr eaLnBrk="1" hangingPunct="1">
              <a:lnSpc>
                <a:spcPct val="90000"/>
              </a:lnSpc>
              <a:buFontTx/>
              <a:buNone/>
            </a:pPr>
            <a:r>
              <a:rPr lang="en-US" altLang="en-US" sz="2400" dirty="0" smtClean="0"/>
              <a:t>24. Pointers not set properly or overwritten in error – Con </a:t>
            </a:r>
            <a:r>
              <a:rPr lang="en-US" altLang="en-US" sz="2400" dirty="0" err="1" smtClean="0"/>
              <a:t>trỏ</a:t>
            </a:r>
            <a:r>
              <a:rPr lang="en-US" altLang="en-US" sz="2400" dirty="0" smtClean="0"/>
              <a:t> </a:t>
            </a:r>
            <a:r>
              <a:rPr lang="en-US" altLang="en-US" sz="2400" dirty="0" err="1" smtClean="0"/>
              <a:t>không</a:t>
            </a:r>
            <a:r>
              <a:rPr lang="en-US" altLang="en-US" sz="2400" dirty="0" smtClean="0"/>
              <a:t> </a:t>
            </a:r>
            <a:r>
              <a:rPr lang="en-US" altLang="en-US" sz="2400" dirty="0" err="1" smtClean="0"/>
              <a:t>đc</a:t>
            </a:r>
            <a:r>
              <a:rPr lang="en-US" altLang="en-US" sz="2400" dirty="0" smtClean="0"/>
              <a:t> </a:t>
            </a:r>
            <a:r>
              <a:rPr lang="en-US" altLang="en-US" sz="2400" dirty="0" err="1" smtClean="0"/>
              <a:t>xác</a:t>
            </a:r>
            <a:r>
              <a:rPr lang="en-US" altLang="en-US" sz="2400" dirty="0" smtClean="0"/>
              <a:t> </a:t>
            </a:r>
            <a:r>
              <a:rPr lang="en-US" altLang="en-US" sz="2400" dirty="0" err="1" smtClean="0"/>
              <a:t>định</a:t>
            </a:r>
            <a:r>
              <a:rPr lang="en-US" altLang="en-US" sz="2400" dirty="0" smtClean="0"/>
              <a:t> </a:t>
            </a:r>
            <a:r>
              <a:rPr lang="en-US" altLang="en-US" sz="2400" dirty="0" err="1" smtClean="0"/>
              <a:t>đúng</a:t>
            </a:r>
            <a:r>
              <a:rPr lang="en-US" altLang="en-US" sz="2400" dirty="0" smtClean="0"/>
              <a:t> </a:t>
            </a:r>
            <a:r>
              <a:rPr lang="en-US" altLang="en-US" sz="2400" dirty="0" err="1" smtClean="0"/>
              <a:t>hoặc</a:t>
            </a:r>
            <a:r>
              <a:rPr lang="en-US" altLang="en-US" sz="2400" dirty="0" smtClean="0"/>
              <a:t> </a:t>
            </a:r>
            <a:r>
              <a:rPr lang="en-US" altLang="en-US" sz="2400" dirty="0" err="1" smtClean="0"/>
              <a:t>trỏ</a:t>
            </a:r>
            <a:r>
              <a:rPr lang="en-US" altLang="en-US" sz="2400" dirty="0" smtClean="0"/>
              <a:t> </a:t>
            </a:r>
            <a:r>
              <a:rPr lang="en-US" altLang="en-US" sz="2400" dirty="0" err="1" smtClean="0"/>
              <a:t>vào</a:t>
            </a:r>
            <a:r>
              <a:rPr lang="en-US" altLang="en-US" sz="2400" dirty="0" smtClean="0"/>
              <a:t> 1 </a:t>
            </a:r>
            <a:r>
              <a:rPr lang="en-US" altLang="en-US" sz="2400" dirty="0" err="1" smtClean="0"/>
              <a:t>vị</a:t>
            </a:r>
            <a:r>
              <a:rPr lang="en-US" altLang="en-US" sz="2400" dirty="0" smtClean="0"/>
              <a:t> </a:t>
            </a:r>
            <a:r>
              <a:rPr lang="en-US" altLang="en-US" sz="2400" dirty="0" err="1" smtClean="0"/>
              <a:t>trí</a:t>
            </a:r>
            <a:r>
              <a:rPr lang="en-US" altLang="en-US" sz="2400" dirty="0" smtClean="0"/>
              <a:t> </a:t>
            </a:r>
            <a:r>
              <a:rPr lang="en-US" altLang="en-US" sz="2400" dirty="0" err="1" smtClean="0"/>
              <a:t>không</a:t>
            </a:r>
            <a:r>
              <a:rPr lang="en-US" altLang="en-US" sz="2400" dirty="0" smtClean="0"/>
              <a:t> </a:t>
            </a:r>
            <a:r>
              <a:rPr lang="en-US" altLang="en-US" sz="2400" dirty="0" err="1" smtClean="0"/>
              <a:t>có</a:t>
            </a:r>
            <a:endParaRPr lang="en-US" altLang="en-US" sz="2400" dirty="0" smtClean="0"/>
          </a:p>
          <a:p>
            <a:pPr eaLnBrk="1" hangingPunct="1">
              <a:lnSpc>
                <a:spcPct val="90000"/>
              </a:lnSpc>
              <a:buFontTx/>
              <a:buNone/>
            </a:pPr>
            <a:r>
              <a:rPr lang="en-US" altLang="en-US" sz="2400" dirty="0" smtClean="0"/>
              <a:t>25. Return with value attempted in void function – </a:t>
            </a:r>
            <a:r>
              <a:rPr lang="en-US" altLang="en-US" sz="2400" dirty="0" err="1" smtClean="0"/>
              <a:t>trả</a:t>
            </a:r>
            <a:r>
              <a:rPr lang="en-US" altLang="en-US" sz="2400" dirty="0" smtClean="0"/>
              <a:t> </a:t>
            </a:r>
            <a:r>
              <a:rPr lang="en-US" altLang="en-US" sz="2400" dirty="0" err="1" smtClean="0"/>
              <a:t>về</a:t>
            </a:r>
            <a:r>
              <a:rPr lang="en-US" altLang="en-US" sz="2400" dirty="0" smtClean="0"/>
              <a:t> 1 </a:t>
            </a:r>
            <a:r>
              <a:rPr lang="en-US" altLang="en-US" sz="2400" dirty="0" err="1" smtClean="0"/>
              <a:t>giá</a:t>
            </a:r>
            <a:r>
              <a:rPr lang="en-US" altLang="en-US" sz="2400" dirty="0" smtClean="0"/>
              <a:t> </a:t>
            </a:r>
            <a:r>
              <a:rPr lang="en-US" altLang="en-US" sz="2400" dirty="0" err="1" smtClean="0"/>
              <a:t>trị</a:t>
            </a:r>
            <a:r>
              <a:rPr lang="en-US" altLang="en-US" sz="2400" dirty="0" smtClean="0"/>
              <a:t> </a:t>
            </a:r>
            <a:r>
              <a:rPr lang="en-US" altLang="en-US" sz="2400" dirty="0" err="1" smtClean="0"/>
              <a:t>trong</a:t>
            </a:r>
            <a:r>
              <a:rPr lang="en-US" altLang="en-US" sz="2400" dirty="0" smtClean="0"/>
              <a:t> 1 </a:t>
            </a:r>
            <a:r>
              <a:rPr lang="en-US" altLang="en-US" sz="2400" dirty="0" err="1" smtClean="0"/>
              <a:t>hàm</a:t>
            </a:r>
            <a:r>
              <a:rPr lang="en-US" altLang="en-US" sz="2400" dirty="0" smtClean="0"/>
              <a:t> void</a:t>
            </a:r>
          </a:p>
          <a:p>
            <a:pPr eaLnBrk="1" hangingPunct="1">
              <a:lnSpc>
                <a:spcPct val="90000"/>
              </a:lnSpc>
              <a:buFontTx/>
              <a:buNone/>
            </a:pPr>
            <a:r>
              <a:rPr lang="en-US" altLang="en-US" sz="2400" dirty="0" smtClean="0"/>
              <a:t>26. Undeclared variable name – </a:t>
            </a:r>
            <a:r>
              <a:rPr lang="en-US" altLang="en-US" sz="2400" dirty="0" err="1" smtClean="0"/>
              <a:t>không</a:t>
            </a:r>
            <a:r>
              <a:rPr lang="en-US" altLang="en-US" sz="2400" dirty="0" smtClean="0"/>
              <a:t> </a:t>
            </a:r>
            <a:r>
              <a:rPr lang="en-US" altLang="en-US" sz="2400" dirty="0" err="1" smtClean="0"/>
              <a:t>khai</a:t>
            </a:r>
            <a:r>
              <a:rPr lang="en-US" altLang="en-US" sz="2400" dirty="0" smtClean="0"/>
              <a:t> </a:t>
            </a:r>
            <a:r>
              <a:rPr lang="en-US" altLang="en-US" sz="2400" dirty="0" err="1" smtClean="0"/>
              <a:t>báo</a:t>
            </a:r>
            <a:r>
              <a:rPr lang="en-US" altLang="en-US" sz="2400" dirty="0" smtClean="0"/>
              <a:t> </a:t>
            </a:r>
            <a:r>
              <a:rPr lang="en-US" altLang="en-US" sz="2400" dirty="0" err="1" smtClean="0"/>
              <a:t>biến</a:t>
            </a:r>
            <a:endParaRPr lang="en-US" altLang="en-US" sz="2400" dirty="0" smtClean="0"/>
          </a:p>
          <a:p>
            <a:pPr eaLnBrk="1" hangingPunct="1">
              <a:lnSpc>
                <a:spcPct val="90000"/>
              </a:lnSpc>
              <a:buFontTx/>
              <a:buNone/>
            </a:pPr>
            <a:r>
              <a:rPr lang="en-US" altLang="en-US" sz="2400" dirty="0" smtClean="0"/>
              <a:t>27. Un-initialized variables – </a:t>
            </a:r>
            <a:r>
              <a:rPr lang="en-US" altLang="en-US" sz="2400" dirty="0" err="1" smtClean="0"/>
              <a:t>Không</a:t>
            </a:r>
            <a:r>
              <a:rPr lang="en-US" altLang="en-US" sz="2400" dirty="0" smtClean="0"/>
              <a:t> </a:t>
            </a:r>
            <a:r>
              <a:rPr lang="en-US" altLang="en-US" sz="2400" dirty="0" err="1" smtClean="0"/>
              <a:t>khởi</a:t>
            </a:r>
            <a:r>
              <a:rPr lang="en-US" altLang="en-US" sz="2400" dirty="0" smtClean="0"/>
              <a:t> </a:t>
            </a:r>
            <a:r>
              <a:rPr lang="en-US" altLang="en-US" sz="2400" dirty="0" err="1" smtClean="0"/>
              <a:t>tạo</a:t>
            </a:r>
            <a:r>
              <a:rPr lang="en-US" altLang="en-US" sz="2400" dirty="0" smtClean="0"/>
              <a:t> </a:t>
            </a:r>
            <a:r>
              <a:rPr lang="en-US" altLang="en-US" sz="2400" dirty="0" err="1" smtClean="0"/>
              <a:t>giá</a:t>
            </a:r>
            <a:r>
              <a:rPr lang="en-US" altLang="en-US" sz="2400" dirty="0" smtClean="0"/>
              <a:t> </a:t>
            </a:r>
            <a:r>
              <a:rPr lang="en-US" altLang="en-US" sz="2400" dirty="0" err="1" smtClean="0"/>
              <a:t>trị</a:t>
            </a:r>
            <a:endParaRPr lang="en-US" altLang="en-US" sz="2400" dirty="0" smtClean="0"/>
          </a:p>
          <a:p>
            <a:pPr eaLnBrk="1" hangingPunct="1">
              <a:lnSpc>
                <a:spcPct val="90000"/>
              </a:lnSpc>
              <a:buFontTx/>
              <a:buNone/>
            </a:pPr>
            <a:r>
              <a:rPr lang="en-US" altLang="en-US" sz="2400" dirty="0" smtClean="0"/>
              <a:t>28. Unmatched parentheses – </a:t>
            </a:r>
            <a:r>
              <a:rPr lang="en-US" altLang="en-US" sz="2400" dirty="0" err="1" smtClean="0"/>
              <a:t>thiếu</a:t>
            </a:r>
            <a:r>
              <a:rPr lang="en-US" altLang="en-US" sz="2400" dirty="0" smtClean="0"/>
              <a:t> }</a:t>
            </a:r>
          </a:p>
          <a:p>
            <a:pPr eaLnBrk="1" hangingPunct="1">
              <a:lnSpc>
                <a:spcPct val="90000"/>
              </a:lnSpc>
              <a:buFontTx/>
              <a:buNone/>
            </a:pPr>
            <a:r>
              <a:rPr lang="en-US" altLang="en-US" sz="2400" dirty="0" smtClean="0"/>
              <a:t>29. Un-terminated strings     - </a:t>
            </a:r>
            <a:r>
              <a:rPr lang="en-US" altLang="en-US" sz="2400" dirty="0" err="1" smtClean="0"/>
              <a:t>xâu</a:t>
            </a:r>
            <a:r>
              <a:rPr lang="en-US" altLang="en-US" sz="2400" dirty="0" smtClean="0"/>
              <a:t> </a:t>
            </a:r>
            <a:r>
              <a:rPr lang="en-US" altLang="en-US" sz="2400" dirty="0" err="1" smtClean="0"/>
              <a:t>không</a:t>
            </a:r>
            <a:r>
              <a:rPr lang="en-US" altLang="en-US" sz="2400" dirty="0" smtClean="0"/>
              <a:t> </a:t>
            </a:r>
            <a:r>
              <a:rPr lang="en-US" altLang="en-US" sz="2400" dirty="0" err="1" smtClean="0"/>
              <a:t>kết</a:t>
            </a:r>
            <a:r>
              <a:rPr lang="en-US" altLang="en-US" sz="2400" dirty="0" smtClean="0"/>
              <a:t> </a:t>
            </a:r>
            <a:r>
              <a:rPr lang="en-US" altLang="en-US" sz="2400" dirty="0" err="1" smtClean="0"/>
              <a:t>thúc</a:t>
            </a:r>
            <a:r>
              <a:rPr lang="en-US" altLang="en-US" sz="2400" dirty="0" smtClean="0"/>
              <a:t> , </a:t>
            </a:r>
            <a:r>
              <a:rPr lang="en-US" altLang="en-US" sz="2400" dirty="0" err="1" smtClean="0"/>
              <a:t>thiếu</a:t>
            </a:r>
            <a:r>
              <a:rPr lang="en-US" altLang="en-US" sz="2400" dirty="0" smtClean="0"/>
              <a:t> /0</a:t>
            </a:r>
          </a:p>
          <a:p>
            <a:pPr eaLnBrk="1" hangingPunct="1">
              <a:lnSpc>
                <a:spcPct val="90000"/>
              </a:lnSpc>
              <a:buFontTx/>
              <a:buNone/>
            </a:pPr>
            <a:r>
              <a:rPr lang="en-US" altLang="en-US" sz="2400" dirty="0" smtClean="0"/>
              <a:t>30. Using "=" when "= =" is intended or vice versa</a:t>
            </a:r>
          </a:p>
          <a:p>
            <a:pPr eaLnBrk="1" hangingPunct="1">
              <a:lnSpc>
                <a:spcPct val="90000"/>
              </a:lnSpc>
              <a:buFontTx/>
              <a:buNone/>
            </a:pPr>
            <a:r>
              <a:rPr lang="en-US" altLang="en-US" sz="2400" dirty="0" smtClean="0"/>
              <a:t>31. Using "&amp;" when "&amp;&amp;" is intended or vice versa</a:t>
            </a:r>
          </a:p>
          <a:p>
            <a:pPr eaLnBrk="1" hangingPunct="1">
              <a:lnSpc>
                <a:spcPct val="90000"/>
              </a:lnSpc>
              <a:buFontTx/>
              <a:buNone/>
            </a:pPr>
            <a:r>
              <a:rPr lang="en-US" altLang="en-US" sz="2400" dirty="0" smtClean="0"/>
              <a:t>32. "while" used improperly instead of "if“ – while </a:t>
            </a:r>
            <a:r>
              <a:rPr lang="en-US" altLang="en-US" sz="2400" dirty="0" err="1" smtClean="0"/>
              <a:t>đc</a:t>
            </a:r>
            <a:r>
              <a:rPr lang="en-US" altLang="en-US" sz="2400" dirty="0" smtClean="0"/>
              <a:t> </a:t>
            </a:r>
            <a:r>
              <a:rPr lang="en-US" altLang="en-US" sz="2400" dirty="0" err="1" smtClean="0"/>
              <a:t>dùng</a:t>
            </a:r>
            <a:r>
              <a:rPr lang="en-US" altLang="en-US" sz="2400" dirty="0" smtClean="0"/>
              <a:t> </a:t>
            </a:r>
            <a:r>
              <a:rPr lang="en-US" altLang="en-US" sz="2400" dirty="0" err="1" smtClean="0"/>
              <a:t>thay</a:t>
            </a:r>
            <a:r>
              <a:rPr lang="en-US" altLang="en-US" sz="2400" dirty="0" smtClean="0"/>
              <a:t> </a:t>
            </a:r>
            <a:r>
              <a:rPr lang="en-US" altLang="en-US" sz="2400" dirty="0" err="1" smtClean="0"/>
              <a:t>vì</a:t>
            </a:r>
            <a:r>
              <a:rPr lang="en-US" altLang="en-US" sz="2400" dirty="0" smtClean="0"/>
              <a:t> if</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609600" y="3429000"/>
            <a:ext cx="8229600" cy="3200400"/>
          </a:xfrm>
        </p:spPr>
        <p:txBody>
          <a:bodyPr/>
          <a:lstStyle/>
          <a:p>
            <a:pPr eaLnBrk="1" hangingPunct="1">
              <a:lnSpc>
                <a:spcPct val="80000"/>
              </a:lnSpc>
              <a:buFontTx/>
              <a:buNone/>
            </a:pPr>
            <a:endParaRPr lang="en-US" altLang="en-US" sz="2000" noProof="1" smtClean="0"/>
          </a:p>
          <a:p>
            <a:pPr eaLnBrk="1" hangingPunct="1">
              <a:lnSpc>
                <a:spcPct val="80000"/>
              </a:lnSpc>
              <a:buFontTx/>
              <a:buNone/>
            </a:pPr>
            <a:r>
              <a:rPr lang="en-US" altLang="en-US" sz="2000" noProof="1" smtClean="0"/>
              <a:t>ALTER Proc [dbo].[GetSoHDTC_Integer] as</a:t>
            </a:r>
          </a:p>
          <a:p>
            <a:pPr eaLnBrk="1" hangingPunct="1">
              <a:lnSpc>
                <a:spcPct val="80000"/>
              </a:lnSpc>
              <a:buFontTx/>
              <a:buNone/>
            </a:pPr>
            <a:r>
              <a:rPr lang="en-US" altLang="en-US" sz="2000" noProof="1" smtClean="0"/>
              <a:t>SELECT top 1 (a.SoHDTC+1) as SoHDTC</a:t>
            </a:r>
          </a:p>
          <a:p>
            <a:pPr eaLnBrk="1" hangingPunct="1">
              <a:lnSpc>
                <a:spcPct val="80000"/>
              </a:lnSpc>
              <a:buFontTx/>
              <a:buNone/>
            </a:pPr>
            <a:r>
              <a:rPr lang="en-US" altLang="en-US" sz="2000" noProof="1" smtClean="0"/>
              <a:t>FROM</a:t>
            </a:r>
          </a:p>
          <a:p>
            <a:pPr eaLnBrk="1" hangingPunct="1">
              <a:lnSpc>
                <a:spcPct val="80000"/>
              </a:lnSpc>
              <a:buFontTx/>
              <a:buNone/>
            </a:pPr>
            <a:r>
              <a:rPr lang="en-US" altLang="en-US" sz="2000" noProof="1" smtClean="0"/>
              <a:t>(SELECT  CAST(SoHoaDonTC AS int)as SoHDTC,ngay as ngaylap  FROM HoaDon </a:t>
            </a:r>
          </a:p>
          <a:p>
            <a:pPr eaLnBrk="1" hangingPunct="1">
              <a:lnSpc>
                <a:spcPct val="80000"/>
              </a:lnSpc>
              <a:buFontTx/>
              <a:buNone/>
            </a:pPr>
            <a:r>
              <a:rPr lang="en-US" altLang="en-US" sz="2000" noProof="1" smtClean="0"/>
              <a:t> union all</a:t>
            </a:r>
          </a:p>
          <a:p>
            <a:pPr eaLnBrk="1" hangingPunct="1">
              <a:lnSpc>
                <a:spcPct val="80000"/>
              </a:lnSpc>
              <a:buFontTx/>
              <a:buNone/>
            </a:pPr>
            <a:r>
              <a:rPr lang="en-US" altLang="en-US" sz="2000" noProof="1" smtClean="0"/>
              <a:t> SELECT CAST(SoHoaDonTC AS int)as SoHDTC ,ngaylap FROM HoaDonPhu</a:t>
            </a:r>
          </a:p>
          <a:p>
            <a:pPr eaLnBrk="1" hangingPunct="1">
              <a:lnSpc>
                <a:spcPct val="80000"/>
              </a:lnSpc>
              <a:buFontTx/>
              <a:buNone/>
            </a:pPr>
            <a:r>
              <a:rPr lang="en-US" altLang="en-US" sz="2000" noProof="1" smtClean="0"/>
              <a:t>) a order by ngaylap desc</a:t>
            </a:r>
          </a:p>
          <a:p>
            <a:pPr eaLnBrk="1" hangingPunct="1">
              <a:lnSpc>
                <a:spcPct val="80000"/>
              </a:lnSpc>
              <a:buFontTx/>
              <a:buNone/>
            </a:pPr>
            <a:endParaRPr lang="en-US" altLang="en-US" sz="2000" smtClean="0"/>
          </a:p>
        </p:txBody>
      </p:sp>
      <p:sp>
        <p:nvSpPr>
          <p:cNvPr id="56323" name="Rectangle 4"/>
          <p:cNvSpPr>
            <a:spLocks noChangeArrowheads="1"/>
          </p:cNvSpPr>
          <p:nvPr/>
        </p:nvSpPr>
        <p:spPr bwMode="auto">
          <a:xfrm>
            <a:off x="533400" y="304800"/>
            <a:ext cx="8229600" cy="3200400"/>
          </a:xfrm>
          <a:prstGeom prst="rect">
            <a:avLst/>
          </a:prstGeom>
          <a:noFill/>
          <a:ln w="9525">
            <a:noFill/>
            <a:miter lim="800000"/>
            <a:headEnd/>
            <a:tailEnd/>
          </a:ln>
          <a:effectLst/>
        </p:spPr>
        <p:txBody>
          <a:bodyPr/>
          <a:lstStyle/>
          <a:p>
            <a:pPr marL="342900" indent="-342900" eaLnBrk="1" hangingPunct="1">
              <a:lnSpc>
                <a:spcPct val="80000"/>
              </a:lnSpc>
              <a:spcBef>
                <a:spcPct val="20000"/>
              </a:spcBef>
            </a:pPr>
            <a:endParaRPr lang="en-US" altLang="en-US" sz="2000" noProof="1"/>
          </a:p>
          <a:p>
            <a:pPr marL="342900" indent="-342900" eaLnBrk="1" hangingPunct="1">
              <a:lnSpc>
                <a:spcPct val="80000"/>
              </a:lnSpc>
              <a:spcBef>
                <a:spcPct val="20000"/>
              </a:spcBef>
            </a:pPr>
            <a:r>
              <a:rPr lang="en-US" altLang="en-US" sz="2000"/>
              <a:t>Doan store sau tra ve soHD co gia tri bang sohd duoc tao ra gan day nhat +1 ( de tao soHD ngam dinh cho hoa don moi).</a:t>
            </a:r>
          </a:p>
          <a:p>
            <a:pPr marL="342900" indent="-342900" eaLnBrk="1" hangingPunct="1">
              <a:lnSpc>
                <a:spcPct val="80000"/>
              </a:lnSpc>
              <a:spcBef>
                <a:spcPct val="20000"/>
              </a:spcBef>
            </a:pPr>
            <a:r>
              <a:rPr lang="en-US" altLang="en-US" sz="2000"/>
              <a:t>SoHD nay khong bao gio vuot qua gioi han int, vi moi dot nguoi ta in 1 so gioi han hoa don ( khoang 10 000 hoac 20 000 HD), danh so tu 1. Het dot cu, in dot moi, va so lai quay ve 1.Hoa don goc thi chi 1 loai, nhung 1 so duoc in tu may tinh, 1 so viet tay, vi vay duoc luu vao may tinh trong 2 bang ( HoaDon va HoaDoanPhu)</a:t>
            </a:r>
          </a:p>
          <a:p>
            <a:pPr marL="342900" indent="-342900" eaLnBrk="1" hangingPunct="1">
              <a:lnSpc>
                <a:spcPct val="80000"/>
              </a:lnSpc>
              <a:spcBef>
                <a:spcPct val="20000"/>
              </a:spcBef>
            </a:pPr>
            <a:r>
              <a:rPr lang="en-US" altLang="en-US" sz="2000"/>
              <a:t>Store va chuong trinh tao hoa don chay tot tu nam 2005, gan day, tu nhien xuat hien loi : timeout. Sau gan 1 tuan ra soat, tim hieu, LTV xac dinh loi la tai store nay. Tim hieu nguyen nhan va cach xu ly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altLang="en-US" dirty="0" err="1" smtClean="0"/>
              <a:t>Gỡ</a:t>
            </a:r>
            <a:r>
              <a:rPr lang="en-US" altLang="en-US" dirty="0" smtClean="0"/>
              <a:t> </a:t>
            </a:r>
            <a:r>
              <a:rPr lang="en-US" altLang="en-US" dirty="0" err="1" smtClean="0"/>
              <a:t>rối</a:t>
            </a:r>
            <a:r>
              <a:rPr lang="en-US" altLang="en-US" dirty="0" smtClean="0"/>
              <a:t> - </a:t>
            </a:r>
            <a:r>
              <a:rPr lang="en-US" altLang="en-US" dirty="0" err="1" smtClean="0"/>
              <a:t>debbuging</a:t>
            </a:r>
            <a:endParaRPr lang="en-US" altLang="en-US" dirty="0" smtClean="0"/>
          </a:p>
        </p:txBody>
      </p:sp>
      <p:sp>
        <p:nvSpPr>
          <p:cNvPr id="24579" name="Rectangle 3"/>
          <p:cNvSpPr>
            <a:spLocks noGrp="1" noChangeArrowheads="1"/>
          </p:cNvSpPr>
          <p:nvPr>
            <p:ph type="body" idx="1"/>
          </p:nvPr>
        </p:nvSpPr>
        <p:spPr>
          <a:xfrm>
            <a:off x="457200" y="1295400"/>
            <a:ext cx="8229600" cy="4830763"/>
          </a:xfrm>
        </p:spPr>
        <p:txBody>
          <a:bodyPr/>
          <a:lstStyle/>
          <a:p>
            <a:pPr eaLnBrk="1" hangingPunct="1">
              <a:lnSpc>
                <a:spcPct val="80000"/>
              </a:lnSpc>
            </a:pPr>
            <a:r>
              <a:rPr lang="en-US" altLang="en-US" sz="2000" smtClean="0"/>
              <a:t>Các chương trình đã viết có thể đã có nhiều lỗi ? – tại sao phần mềm lại phức tạp vây ?</a:t>
            </a:r>
          </a:p>
          <a:p>
            <a:pPr eaLnBrk="1" hangingPunct="1">
              <a:lnSpc>
                <a:spcPct val="80000"/>
              </a:lnSpc>
            </a:pPr>
            <a:r>
              <a:rPr lang="en-US" altLang="en-US" sz="2000" smtClean="0"/>
              <a:t>Sự phức tạp của Ct liên quan đến cách thức tương tác của các thành phần của ct đó, mà 1 phần mềm lại bao gồm nhiều thành phần và các tương tác giữa chúng</a:t>
            </a:r>
          </a:p>
          <a:p>
            <a:pPr eaLnBrk="1" hangingPunct="1">
              <a:lnSpc>
                <a:spcPct val="80000"/>
              </a:lnSpc>
            </a:pPr>
            <a:r>
              <a:rPr lang="en-US" altLang="en-US" sz="2000" smtClean="0"/>
              <a:t>Nhiều kỹ thuật làm giảm số lượng các thành phần tương tác :</a:t>
            </a:r>
          </a:p>
          <a:p>
            <a:pPr lvl="1" eaLnBrk="1" hangingPunct="1">
              <a:lnSpc>
                <a:spcPct val="80000"/>
              </a:lnSpc>
            </a:pPr>
            <a:r>
              <a:rPr lang="en-US" altLang="en-US" sz="1800" smtClean="0"/>
              <a:t>Che giấu thông tin</a:t>
            </a:r>
          </a:p>
          <a:p>
            <a:pPr lvl="1" eaLnBrk="1" hangingPunct="1">
              <a:lnSpc>
                <a:spcPct val="80000"/>
              </a:lnSpc>
            </a:pPr>
            <a:r>
              <a:rPr lang="en-US" altLang="en-US" sz="1800" smtClean="0"/>
              <a:t>Trừu tượng hóa …</a:t>
            </a:r>
          </a:p>
          <a:p>
            <a:pPr eaLnBrk="1" hangingPunct="1">
              <a:lnSpc>
                <a:spcPct val="80000"/>
              </a:lnSpc>
            </a:pPr>
            <a:r>
              <a:rPr lang="en-US" altLang="en-US" sz="2000" smtClean="0"/>
              <a:t>Có các kỹ thuật nhàm đảm bảo tính toàn vẹn thiết kế phần mềm</a:t>
            </a:r>
          </a:p>
          <a:p>
            <a:pPr lvl="1" eaLnBrk="1" hangingPunct="1">
              <a:lnSpc>
                <a:spcPct val="80000"/>
              </a:lnSpc>
            </a:pPr>
            <a:r>
              <a:rPr lang="en-US" altLang="en-US" sz="1800" smtClean="0"/>
              <a:t>Documentation</a:t>
            </a:r>
          </a:p>
          <a:p>
            <a:pPr lvl="1" eaLnBrk="1" hangingPunct="1">
              <a:lnSpc>
                <a:spcPct val="80000"/>
              </a:lnSpc>
            </a:pPr>
            <a:r>
              <a:rPr lang="en-US" altLang="en-US" sz="1800" smtClean="0"/>
              <a:t>Lập mô hình</a:t>
            </a:r>
          </a:p>
          <a:p>
            <a:pPr lvl="1" eaLnBrk="1" hangingPunct="1">
              <a:lnSpc>
                <a:spcPct val="80000"/>
              </a:lnSpc>
            </a:pPr>
            <a:r>
              <a:rPr lang="en-US" altLang="en-US" sz="1800" smtClean="0"/>
              <a:t>Phân tích các yêu cầu</a:t>
            </a:r>
          </a:p>
          <a:p>
            <a:pPr lvl="1" eaLnBrk="1" hangingPunct="1">
              <a:lnSpc>
                <a:spcPct val="80000"/>
              </a:lnSpc>
            </a:pPr>
            <a:r>
              <a:rPr lang="en-US" altLang="en-US" sz="1800" smtClean="0"/>
              <a:t>Kiểm tra hình thức</a:t>
            </a:r>
          </a:p>
          <a:p>
            <a:pPr eaLnBrk="1" hangingPunct="1">
              <a:lnSpc>
                <a:spcPct val="80000"/>
              </a:lnSpc>
            </a:pPr>
            <a:r>
              <a:rPr lang="en-US" altLang="en-US" sz="2000" smtClean="0"/>
              <a:t>Nhưng chưa có 1 kỹ thuật nào làm thay đổi cách thức xây dựng phần mềm =&gt; luôn xuất hiện lỗi khi test, phai loại bỏ = gỡ rối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sz="4000" smtClean="0"/>
              <a:t>Phong benh hon chua benh :</a:t>
            </a:r>
            <a:br>
              <a:rPr lang="en-US" altLang="en-US" sz="4000" smtClean="0"/>
            </a:br>
            <a:r>
              <a:rPr lang="en-US" altLang="en-US" sz="4000" smtClean="0"/>
              <a:t>Cac ky thuat viet code chat luong</a:t>
            </a:r>
          </a:p>
        </p:txBody>
      </p:sp>
      <p:sp>
        <p:nvSpPr>
          <p:cNvPr id="57347" name="Rectangle 3"/>
          <p:cNvSpPr>
            <a:spLocks noGrp="1" noChangeArrowheads="1"/>
          </p:cNvSpPr>
          <p:nvPr>
            <p:ph type="body" idx="1"/>
          </p:nvPr>
        </p:nvSpPr>
        <p:spPr/>
        <p:txBody>
          <a:bodyPr/>
          <a:lstStyle/>
          <a:p>
            <a:pPr eaLnBrk="1" hangingPunct="1"/>
            <a:r>
              <a:rPr lang="en-US" altLang="en-US" smtClean="0"/>
              <a:t>Viet code co chat luong nham tranh gay ra loi</a:t>
            </a:r>
          </a:p>
          <a:p>
            <a:pPr lvl="1" eaLnBrk="1" hangingPunct="1">
              <a:buFontTx/>
              <a:buNone/>
            </a:pPr>
            <a:r>
              <a:rPr lang="en-US" altLang="en-US" b="1" smtClean="0"/>
              <a:t>1. Think before coding</a:t>
            </a:r>
          </a:p>
          <a:p>
            <a:pPr lvl="1" eaLnBrk="1" hangingPunct="1">
              <a:buFontTx/>
              <a:buNone/>
            </a:pPr>
            <a:r>
              <a:rPr lang="en-US" altLang="en-US" b="1" smtClean="0"/>
              <a:t>2. Fix bugs immediately</a:t>
            </a:r>
          </a:p>
          <a:p>
            <a:pPr lvl="1" eaLnBrk="1" hangingPunct="1">
              <a:buFontTx/>
              <a:buNone/>
            </a:pPr>
            <a:r>
              <a:rPr lang="en-US" altLang="en-US" b="1" smtClean="0"/>
              <a:t>3. Test individual functional elements</a:t>
            </a:r>
          </a:p>
          <a:p>
            <a:pPr lvl="1" eaLnBrk="1" hangingPunct="1">
              <a:buFontTx/>
              <a:buNone/>
            </a:pPr>
            <a:r>
              <a:rPr lang="en-US" altLang="en-US" b="1" smtClean="0"/>
              <a:t>4. Test complete puzzle ( Đừng tưởng đã test từng hàm là xong …)</a:t>
            </a:r>
          </a:p>
          <a:p>
            <a:pPr lvl="1" eaLnBrk="1" hangingPunct="1">
              <a:buFontTx/>
              <a:buNone/>
            </a:pPr>
            <a:r>
              <a:rPr lang="en-US" altLang="en-US" b="1" smtClean="0"/>
              <a:t>5. Write robust code components (đừng làm việc nửa chừng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57200" y="762000"/>
            <a:ext cx="8458200" cy="5364163"/>
          </a:xfrm>
        </p:spPr>
        <p:txBody>
          <a:bodyPr/>
          <a:lstStyle/>
          <a:p>
            <a:pPr eaLnBrk="1" hangingPunct="1">
              <a:lnSpc>
                <a:spcPct val="90000"/>
              </a:lnSpc>
              <a:buFontTx/>
              <a:buNone/>
            </a:pPr>
            <a:r>
              <a:rPr lang="en-US" altLang="en-US" sz="2800" b="1" smtClean="0"/>
              <a:t>6. Fail as early as possible (Phát hiện và ngăn chặn lỗi ngay từ đầu=&gt; tiết kiệm ..)</a:t>
            </a:r>
          </a:p>
          <a:p>
            <a:pPr eaLnBrk="1" hangingPunct="1">
              <a:lnSpc>
                <a:spcPct val="90000"/>
              </a:lnSpc>
              <a:buFontTx/>
              <a:buNone/>
            </a:pPr>
            <a:r>
              <a:rPr lang="en-US" altLang="en-US" sz="2800" b="1" smtClean="0"/>
              <a:t>7. </a:t>
            </a:r>
            <a:r>
              <a:rPr lang="en-US" altLang="ja-JP" sz="2800" b="1" smtClean="0">
                <a:ea typeface="ＭＳ Ｐゴシック" charset="-128"/>
              </a:rPr>
              <a:t>Prefer strong typing over dynamic binding</a:t>
            </a:r>
            <a:r>
              <a:rPr lang="en-US" altLang="ja-JP" sz="2800" smtClean="0">
                <a:ea typeface="ＭＳ Ｐゴシック" charset="-128"/>
              </a:rPr>
              <a:t> </a:t>
            </a:r>
          </a:p>
          <a:p>
            <a:pPr eaLnBrk="1" hangingPunct="1">
              <a:lnSpc>
                <a:spcPct val="90000"/>
              </a:lnSpc>
              <a:buFontTx/>
              <a:buNone/>
            </a:pPr>
            <a:r>
              <a:rPr lang="en-US" altLang="ja-JP" sz="2800" smtClean="0">
                <a:ea typeface="ＭＳ Ｐゴシック" charset="-128"/>
              </a:rPr>
              <a:t>8. </a:t>
            </a:r>
            <a:r>
              <a:rPr lang="en-US" altLang="ja-JP" sz="2800" b="1" smtClean="0">
                <a:ea typeface="ＭＳ Ｐゴシック" charset="-128"/>
              </a:rPr>
              <a:t>Write self-explanatory code</a:t>
            </a:r>
            <a:r>
              <a:rPr lang="en-US" altLang="ja-JP" sz="2800" smtClean="0">
                <a:ea typeface="ＭＳ Ｐゴシック" charset="-128"/>
              </a:rPr>
              <a:t> </a:t>
            </a:r>
          </a:p>
          <a:p>
            <a:pPr eaLnBrk="1" hangingPunct="1">
              <a:lnSpc>
                <a:spcPct val="90000"/>
              </a:lnSpc>
              <a:buFontTx/>
              <a:buNone/>
            </a:pPr>
            <a:r>
              <a:rPr lang="en-US" altLang="ja-JP" sz="2800" smtClean="0">
                <a:ea typeface="ＭＳ Ｐゴシック" charset="-128"/>
              </a:rPr>
              <a:t>9. </a:t>
            </a:r>
            <a:r>
              <a:rPr lang="en-US" altLang="ja-JP" sz="2800" b="1" smtClean="0">
                <a:ea typeface="ＭＳ Ｐゴシック" charset="-128"/>
              </a:rPr>
              <a:t>Avoid sophisticated code</a:t>
            </a:r>
            <a:r>
              <a:rPr lang="en-US" altLang="ja-JP" sz="2800" smtClean="0">
                <a:ea typeface="ＭＳ Ｐゴシック" charset="-128"/>
              </a:rPr>
              <a:t> </a:t>
            </a:r>
          </a:p>
          <a:p>
            <a:pPr eaLnBrk="1" hangingPunct="1">
              <a:lnSpc>
                <a:spcPct val="90000"/>
              </a:lnSpc>
              <a:buFontTx/>
              <a:buNone/>
            </a:pPr>
            <a:r>
              <a:rPr lang="en-US" altLang="ja-JP" sz="2800" smtClean="0">
                <a:ea typeface="ＭＳ Ｐゴシック" charset="-128"/>
              </a:rPr>
              <a:t>10. Use good programming style</a:t>
            </a:r>
          </a:p>
          <a:p>
            <a:pPr eaLnBrk="1" hangingPunct="1">
              <a:lnSpc>
                <a:spcPct val="90000"/>
              </a:lnSpc>
              <a:buFontTx/>
              <a:buNone/>
            </a:pPr>
            <a:r>
              <a:rPr lang="en-US" altLang="ja-JP" sz="2800" smtClean="0">
                <a:ea typeface="ＭＳ Ｐゴシック" charset="-128"/>
              </a:rPr>
              <a:t>11. </a:t>
            </a:r>
            <a:r>
              <a:rPr lang="en-US" altLang="ja-JP" sz="2800" b="1" smtClean="0">
                <a:ea typeface="ＭＳ Ｐゴシック" charset="-128"/>
              </a:rPr>
              <a:t>Avoid magic constants</a:t>
            </a:r>
            <a:r>
              <a:rPr lang="en-US" altLang="ja-JP" sz="2800" smtClean="0">
                <a:ea typeface="ＭＳ Ｐゴシック" charset="-128"/>
              </a:rPr>
              <a:t> ( đừng dùng các hằng trực tiếp trong code !)</a:t>
            </a:r>
          </a:p>
          <a:p>
            <a:pPr eaLnBrk="1" hangingPunct="1">
              <a:lnSpc>
                <a:spcPct val="90000"/>
              </a:lnSpc>
              <a:buFontTx/>
              <a:buNone/>
            </a:pPr>
            <a:r>
              <a:rPr lang="en-US" altLang="en-US" sz="2800" b="1" smtClean="0"/>
              <a:t>12.Keep related code close together</a:t>
            </a:r>
          </a:p>
          <a:p>
            <a:pPr eaLnBrk="1" hangingPunct="1">
              <a:lnSpc>
                <a:spcPct val="90000"/>
              </a:lnSpc>
              <a:buFontTx/>
              <a:buNone/>
            </a:pPr>
            <a:r>
              <a:rPr lang="en-US" altLang="en-US" sz="2800" b="1" smtClean="0"/>
              <a:t>13. </a:t>
            </a:r>
            <a:r>
              <a:rPr lang="en-US" altLang="ja-JP" sz="2800" b="1" smtClean="0">
                <a:ea typeface="ＭＳ Ｐゴシック" charset="-128"/>
              </a:rPr>
              <a:t>Build a house, not an empire</a:t>
            </a:r>
            <a:r>
              <a:rPr lang="en-US" altLang="ja-JP" sz="2800" smtClean="0">
                <a:ea typeface="ＭＳ Ｐゴシック" charset="-128"/>
              </a:rPr>
              <a:t> (</a:t>
            </a:r>
            <a:r>
              <a:rPr lang="en-US" altLang="ja-JP" sz="2800" smtClean="0">
                <a:ea typeface="ＭＳ Ｐゴシック" charset="-128"/>
                <a:hlinkClick r:id="rId2"/>
              </a:rPr>
              <a:t>K.I.S.S. principle (Keep it simple, stupid)</a:t>
            </a:r>
            <a:r>
              <a:rPr lang="en-US" altLang="ja-JP" sz="2800" smtClean="0">
                <a:ea typeface="ＭＳ Ｐゴシック" charset="-128"/>
              </a:rPr>
              <a:t> and the </a:t>
            </a:r>
            <a:r>
              <a:rPr lang="en-US" altLang="ja-JP" sz="2800" smtClean="0">
                <a:ea typeface="ＭＳ Ｐゴシック" charset="-128"/>
                <a:hlinkClick r:id="rId3"/>
              </a:rPr>
              <a:t>YAGNI principle (You aren't gonna need it)</a:t>
            </a:r>
            <a:r>
              <a:rPr lang="en-US" altLang="ja-JP" sz="2800" smtClean="0">
                <a:ea typeface="ＭＳ Ｐゴシック" charset="-128"/>
              </a:rPr>
              <a:t> )</a:t>
            </a:r>
            <a:endParaRPr lang="en-US" altLang="en-US"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Bài</a:t>
            </a:r>
            <a:r>
              <a:rPr lang="en-US" dirty="0" smtClean="0"/>
              <a:t> </a:t>
            </a:r>
            <a:r>
              <a:rPr lang="en-US" dirty="0" err="1" smtClean="0"/>
              <a:t>tập</a:t>
            </a:r>
            <a:r>
              <a:rPr lang="en-US" dirty="0" smtClean="0"/>
              <a:t> </a:t>
            </a:r>
            <a:r>
              <a:rPr lang="en-US" dirty="0" err="1" smtClean="0"/>
              <a:t>Chốt</a:t>
            </a:r>
            <a:endParaRPr lang="en-US" dirty="0"/>
          </a:p>
        </p:txBody>
      </p:sp>
      <p:sp>
        <p:nvSpPr>
          <p:cNvPr id="3" name="Content Placeholder 2"/>
          <p:cNvSpPr>
            <a:spLocks noGrp="1"/>
          </p:cNvSpPr>
          <p:nvPr>
            <p:ph idx="1"/>
          </p:nvPr>
        </p:nvSpPr>
        <p:spPr/>
        <p:txBody>
          <a:bodyPr/>
          <a:lstStyle/>
          <a:p>
            <a:r>
              <a:rPr lang="en-US" dirty="0" err="1" smtClean="0"/>
              <a:t>Sưu</a:t>
            </a:r>
            <a:r>
              <a:rPr lang="en-US" dirty="0" smtClean="0"/>
              <a:t> </a:t>
            </a:r>
            <a:r>
              <a:rPr lang="en-US" dirty="0" err="1" smtClean="0"/>
              <a:t>tầm</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lý</a:t>
            </a:r>
            <a:r>
              <a:rPr lang="en-US" dirty="0" smtClean="0"/>
              <a:t> </a:t>
            </a:r>
            <a:r>
              <a:rPr lang="en-US" dirty="0" err="1" smtClean="0"/>
              <a:t>thú</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C/C++, </a:t>
            </a:r>
            <a:r>
              <a:rPr lang="en-US" dirty="0" err="1" smtClean="0"/>
              <a:t>Kỹ</a:t>
            </a:r>
            <a:r>
              <a:rPr lang="en-US" dirty="0" smtClean="0"/>
              <a:t> </a:t>
            </a:r>
            <a:r>
              <a:rPr lang="en-US" dirty="0" err="1" smtClean="0"/>
              <a:t>thuật</a:t>
            </a:r>
            <a:r>
              <a:rPr lang="en-US" dirty="0" smtClean="0"/>
              <a:t> </a:t>
            </a:r>
            <a:r>
              <a:rPr lang="en-US" dirty="0" err="1" smtClean="0"/>
              <a:t>lập</a:t>
            </a:r>
            <a:r>
              <a:rPr lang="en-US" dirty="0" smtClean="0"/>
              <a:t> </a:t>
            </a:r>
            <a:r>
              <a:rPr lang="en-US" dirty="0" err="1" smtClean="0"/>
              <a:t>trình</a:t>
            </a:r>
            <a:r>
              <a:rPr lang="en-US" dirty="0" smtClean="0"/>
              <a:t>…</a:t>
            </a:r>
          </a:p>
          <a:p>
            <a:r>
              <a:rPr lang="en-US" dirty="0" err="1" smtClean="0"/>
              <a:t>Tối</a:t>
            </a:r>
            <a:r>
              <a:rPr lang="en-US" dirty="0" smtClean="0"/>
              <a:t> </a:t>
            </a:r>
            <a:r>
              <a:rPr lang="en-US" dirty="0" err="1" smtClean="0"/>
              <a:t>thiểu</a:t>
            </a:r>
            <a:r>
              <a:rPr lang="en-US" dirty="0" smtClean="0"/>
              <a:t> 5 </a:t>
            </a:r>
            <a:r>
              <a:rPr lang="en-US" dirty="0" err="1" smtClean="0"/>
              <a:t>trang</a:t>
            </a:r>
            <a:r>
              <a:rPr lang="en-US" dirty="0" smtClean="0"/>
              <a:t> </a:t>
            </a:r>
            <a:r>
              <a:rPr lang="en-US" dirty="0" err="1" smtClean="0"/>
              <a:t>DOC,docx</a:t>
            </a:r>
            <a:endParaRPr lang="en-US" dirty="0" smtClean="0"/>
          </a:p>
          <a:p>
            <a:r>
              <a:rPr lang="en-US" dirty="0" err="1" smtClean="0"/>
              <a:t>Thời</a:t>
            </a:r>
            <a:r>
              <a:rPr lang="en-US" dirty="0" smtClean="0"/>
              <a:t> </a:t>
            </a:r>
            <a:r>
              <a:rPr lang="en-US" dirty="0" err="1" smtClean="0"/>
              <a:t>hạn</a:t>
            </a:r>
            <a:r>
              <a:rPr lang="en-US" dirty="0" smtClean="0"/>
              <a:t>, </a:t>
            </a:r>
            <a:r>
              <a:rPr lang="en-US" dirty="0" err="1" smtClean="0"/>
              <a:t>trước</a:t>
            </a:r>
            <a:r>
              <a:rPr lang="en-US" dirty="0" smtClean="0"/>
              <a:t> </a:t>
            </a:r>
            <a:r>
              <a:rPr lang="en-US" dirty="0" err="1" smtClean="0"/>
              <a:t>ngày</a:t>
            </a:r>
            <a:r>
              <a:rPr lang="en-US" dirty="0" smtClean="0"/>
              <a:t> 18/6</a:t>
            </a:r>
          </a:p>
          <a:p>
            <a:r>
              <a:rPr lang="en-US" dirty="0" err="1" smtClean="0"/>
              <a:t>Gộp</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cac</a:t>
            </a:r>
            <a:r>
              <a:rPr lang="en-US" dirty="0" smtClean="0"/>
              <a:t> </a:t>
            </a:r>
            <a:r>
              <a:rPr lang="en-US" dirty="0" err="1" smtClean="0"/>
              <a:t>bài</a:t>
            </a:r>
            <a:r>
              <a:rPr lang="en-US" dirty="0" smtClean="0"/>
              <a:t> </a:t>
            </a:r>
            <a:r>
              <a:rPr lang="en-US" dirty="0" err="1" smtClean="0"/>
              <a:t>tập</a:t>
            </a:r>
            <a:r>
              <a:rPr lang="en-US" dirty="0" smtClean="0"/>
              <a:t> </a:t>
            </a:r>
            <a:r>
              <a:rPr lang="en-US" dirty="0" err="1" smtClean="0"/>
              <a:t>đã</a:t>
            </a:r>
            <a:r>
              <a:rPr lang="en-US" dirty="0" smtClean="0"/>
              <a:t> </a:t>
            </a:r>
            <a:r>
              <a:rPr lang="en-US" dirty="0" err="1" smtClean="0"/>
              <a:t>làm</a:t>
            </a:r>
            <a:r>
              <a:rPr lang="en-US" dirty="0" smtClean="0"/>
              <a:t> </a:t>
            </a:r>
            <a:r>
              <a:rPr lang="en-US" dirty="0" err="1" smtClean="0"/>
              <a:t>vào</a:t>
            </a:r>
            <a:r>
              <a:rPr lang="en-US" dirty="0" smtClean="0"/>
              <a:t> 1 file zip, ten file </a:t>
            </a:r>
            <a:r>
              <a:rPr lang="en-US" dirty="0" err="1" smtClean="0"/>
              <a:t>là</a:t>
            </a:r>
            <a:r>
              <a:rPr lang="en-US" dirty="0" smtClean="0"/>
              <a:t> tensv.zip hay .</a:t>
            </a:r>
            <a:r>
              <a:rPr lang="en-US" dirty="0" err="1" smtClean="0"/>
              <a:t>zar</a:t>
            </a:r>
            <a:endParaRPr lang="en-US" dirty="0" smtClean="0"/>
          </a:p>
          <a:p>
            <a:r>
              <a:rPr lang="en-US" dirty="0" err="1" smtClean="0"/>
              <a:t>Nộp</a:t>
            </a:r>
            <a:r>
              <a:rPr lang="en-US" dirty="0" smtClean="0"/>
              <a:t> </a:t>
            </a:r>
            <a:r>
              <a:rPr lang="en-US" dirty="0" smtClean="0"/>
              <a:t>file </a:t>
            </a:r>
            <a:r>
              <a:rPr lang="en-US" dirty="0" smtClean="0"/>
              <a:t>.doc </a:t>
            </a:r>
            <a:r>
              <a:rPr lang="en-US" dirty="0" err="1" smtClean="0"/>
              <a:t>va</a:t>
            </a:r>
            <a:r>
              <a:rPr lang="en-US" dirty="0" smtClean="0"/>
              <a:t> file </a:t>
            </a:r>
            <a:r>
              <a:rPr lang="en-US" dirty="0" err="1" smtClean="0"/>
              <a:t>nen</a:t>
            </a:r>
            <a:r>
              <a:rPr lang="en-US" dirty="0" smtClean="0"/>
              <a:t> </a:t>
            </a:r>
            <a:r>
              <a:rPr lang="en-US" dirty="0" err="1" smtClean="0"/>
              <a:t>vào</a:t>
            </a:r>
            <a:r>
              <a:rPr lang="en-US" dirty="0" smtClean="0"/>
              <a:t> </a:t>
            </a:r>
            <a:r>
              <a:rPr lang="en-US" dirty="0" err="1" smtClean="0"/>
              <a:t>assigment</a:t>
            </a:r>
            <a:r>
              <a:rPr lang="en-US" dirty="0" smtClean="0"/>
              <a:t> </a:t>
            </a:r>
            <a:r>
              <a:rPr lang="en-US" dirty="0" err="1" smtClean="0"/>
              <a:t>bai</a:t>
            </a:r>
            <a:r>
              <a:rPr lang="en-US" dirty="0" smtClean="0"/>
              <a:t> tap tong hop </a:t>
            </a:r>
            <a:r>
              <a:rPr lang="en-US" dirty="0" err="1" smtClean="0"/>
              <a:t>trong</a:t>
            </a:r>
            <a:r>
              <a:rPr lang="en-US" dirty="0" smtClean="0"/>
              <a:t> </a:t>
            </a:r>
            <a:r>
              <a:rPr lang="en-US" dirty="0" err="1" smtClean="0"/>
              <a:t>muc</a:t>
            </a:r>
            <a:r>
              <a:rPr lang="en-US" dirty="0" smtClean="0"/>
              <a:t> general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2. </a:t>
            </a:r>
            <a:r>
              <a:rPr lang="en-US" altLang="zh-CN" dirty="0" err="1"/>
              <a:t>Kiểm</a:t>
            </a:r>
            <a:r>
              <a:rPr lang="en-US" altLang="zh-CN" dirty="0"/>
              <a:t> </a:t>
            </a:r>
            <a:r>
              <a:rPr lang="en-US" altLang="zh-CN" dirty="0" err="1"/>
              <a:t>thử</a:t>
            </a:r>
            <a:endParaRPr lang="en-US" dirty="0"/>
          </a:p>
        </p:txBody>
      </p:sp>
      <p:sp>
        <p:nvSpPr>
          <p:cNvPr id="234" name="Google Shape;234;p19"/>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Khó có thể khẳng định 1 chương trình lớn có làm việc chuẩn hay không</a:t>
            </a:r>
            <a:endParaRPr lang="vi-VN">
              <a:sym typeface="Times New Roman"/>
            </a:endParaRPr>
          </a:p>
          <a:p>
            <a:pPr lvl="0"/>
            <a:r>
              <a:rPr lang="vi-VN" altLang="zh-CN">
                <a:sym typeface="Times New Roman"/>
              </a:rPr>
              <a:t>Khi xây dựng 1 chương trình lớn, 1 lập trình viên chuyên nghiệp sẽ dành thời gian cho việc viết test code  không ít hơn thời gian dành cho viết bản thân chương trình</a:t>
            </a:r>
            <a:endParaRPr lang="vi-VN">
              <a:sym typeface="Times New Roman"/>
            </a:endParaRPr>
          </a:p>
          <a:p>
            <a:pPr lvl="0"/>
            <a:r>
              <a:rPr lang="vi-VN" altLang="zh-CN">
                <a:sym typeface="Times New Roman"/>
              </a:rPr>
              <a:t>Lập trình viên chuyên nghiệp là người có khả năng, kiến thức rộng về các kỹ thuật và chiến lược testing</a:t>
            </a:r>
            <a:endParaRPr lang="vi-VN">
              <a:sym typeface="Times New Roman"/>
            </a:endParaRPr>
          </a:p>
        </p:txBody>
      </p:sp>
      <p:sp>
        <p:nvSpPr>
          <p:cNvPr id="10" name="Slide Number Placeholder 9">
            <a:extLst>
              <a:ext uri="{FF2B5EF4-FFF2-40B4-BE49-F238E27FC236}">
                <a16:creationId xmlns="" xmlns:a16="http://schemas.microsoft.com/office/drawing/2014/main" id="{2089567D-C366-41FB-B734-BD2DDCF8550F}"/>
              </a:ext>
            </a:extLst>
          </p:cNvPr>
          <p:cNvSpPr>
            <a:spLocks noGrp="1"/>
          </p:cNvSpPr>
          <p:nvPr>
            <p:ph type="sldNum" sz="quarter" idx="12"/>
          </p:nvPr>
        </p:nvSpPr>
        <p:spPr>
          <a:xfrm>
            <a:off x="7943850" y="6487970"/>
            <a:ext cx="1143000" cy="365125"/>
          </a:xfrm>
        </p:spPr>
        <p:txBody>
          <a:bodyPr/>
          <a:lstStyle/>
          <a:p>
            <a:r>
              <a:rPr lang="en-US" altLang="zh-CN"/>
              <a:t>19</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2.1. Khái niệm</a:t>
            </a:r>
            <a:endParaRPr lang="en-US"/>
          </a:p>
        </p:txBody>
      </p:sp>
      <p:sp>
        <p:nvSpPr>
          <p:cNvPr id="242" name="Google Shape;242;p20"/>
          <p:cNvSpPr txBox="1">
            <a:spLocks noGrp="1"/>
          </p:cNvSpPr>
          <p:nvPr>
            <p:ph idx="1"/>
          </p:nvPr>
        </p:nvSpPr>
        <p:spPr>
          <a:xfrm>
            <a:off x="0" y="838200"/>
            <a:ext cx="9144000" cy="4982442"/>
          </a:xfrm>
          <a:noFill/>
          <a:ln>
            <a:noFill/>
          </a:ln>
        </p:spPr>
        <p:txBody>
          <a:bodyPr spcFirstLastPara="1" wrap="square" lIns="91425" tIns="45700" rIns="91425" bIns="45700" anchor="t" anchorCtr="0">
            <a:noAutofit/>
          </a:bodyPr>
          <a:lstStyle/>
          <a:p>
            <a:pPr lvl="0"/>
            <a:r>
              <a:rPr lang="vi-VN" altLang="zh-CN" dirty="0">
                <a:sym typeface="Times New Roman"/>
              </a:rPr>
              <a:t>Beizer: Việc thực hiện test là để chứng minh tính đúng đắn giữa 1 phần tử và các đặc tả của nó.</a:t>
            </a:r>
            <a:endParaRPr lang="vi-VN" dirty="0">
              <a:sym typeface="Times New Roman"/>
            </a:endParaRPr>
          </a:p>
          <a:p>
            <a:pPr lvl="0"/>
            <a:r>
              <a:rPr lang="vi-VN" altLang="zh-CN" dirty="0">
                <a:sym typeface="Times New Roman"/>
              </a:rPr>
              <a:t>Myers: Là quá trình thực hiện 1 chương trình với mục đích tìm ra lỗi.</a:t>
            </a:r>
            <a:endParaRPr lang="vi-VN" dirty="0">
              <a:sym typeface="Times New Roman"/>
            </a:endParaRPr>
          </a:p>
          <a:p>
            <a:pPr lvl="0"/>
            <a:r>
              <a:rPr lang="vi-VN" altLang="zh-CN" dirty="0">
                <a:sym typeface="Times New Roman"/>
              </a:rPr>
              <a:t>IEEE: Là quá trình kiểm tra hay đánh giá 1 hệ thống hay 1 thành phần hệ thống một cách thủ công hay tự động để kiểm chứng rằng nó thỏa mãn những yêu cầu đặc thù hoặc để xác định sự khác biệt giữa kết quả mong đợi và kết quả thực tế</a:t>
            </a:r>
            <a:endParaRPr lang="vi-VN" dirty="0">
              <a:sym typeface="Times New Roman"/>
            </a:endParaRPr>
          </a:p>
          <a:p>
            <a:pPr lvl="0"/>
            <a:endParaRPr lang="vi-VN" dirty="0">
              <a:sym typeface="Times New Roman"/>
            </a:endParaRPr>
          </a:p>
        </p:txBody>
      </p:sp>
      <p:sp>
        <p:nvSpPr>
          <p:cNvPr id="10" name="Slide Number Placeholder 9">
            <a:extLst>
              <a:ext uri="{FF2B5EF4-FFF2-40B4-BE49-F238E27FC236}">
                <a16:creationId xmlns="" xmlns:a16="http://schemas.microsoft.com/office/drawing/2014/main" id="{838CC8EB-4025-409E-9938-469852F8E784}"/>
              </a:ext>
            </a:extLst>
          </p:cNvPr>
          <p:cNvSpPr>
            <a:spLocks noGrp="1"/>
          </p:cNvSpPr>
          <p:nvPr>
            <p:ph type="sldNum" sz="quarter" idx="12"/>
          </p:nvPr>
        </p:nvSpPr>
        <p:spPr>
          <a:xfrm>
            <a:off x="7943850" y="6487970"/>
            <a:ext cx="1143000" cy="365125"/>
          </a:xfrm>
        </p:spPr>
        <p:txBody>
          <a:bodyPr/>
          <a:lstStyle/>
          <a:p>
            <a:r>
              <a:rPr lang="en-US" altLang="zh-CN"/>
              <a:t>20</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D8BD7988-982F-43EB-B612-A24E412043DB}" type="slidenum">
              <a:rPr lang="en-US" smtClean="0"/>
              <a:pPr/>
              <a:t>35</a:t>
            </a:fld>
            <a:endParaRPr lang="en-US" smtClean="0"/>
          </a:p>
        </p:txBody>
      </p:sp>
      <p:sp>
        <p:nvSpPr>
          <p:cNvPr id="7171" name="Rectangle 2"/>
          <p:cNvSpPr>
            <a:spLocks noGrp="1" noChangeArrowheads="1"/>
          </p:cNvSpPr>
          <p:nvPr>
            <p:ph type="title"/>
            <p:custDataLst>
              <p:tags r:id="rId1"/>
            </p:custDataLst>
          </p:nvPr>
        </p:nvSpPr>
        <p:spPr/>
        <p:txBody>
          <a:bodyPr/>
          <a:lstStyle/>
          <a:p>
            <a:r>
              <a:rPr lang="en-US" smtClean="0"/>
              <a:t>Program Verification</a:t>
            </a:r>
          </a:p>
        </p:txBody>
      </p:sp>
      <p:sp>
        <p:nvSpPr>
          <p:cNvPr id="7172" name="Rectangle 3"/>
          <p:cNvSpPr>
            <a:spLocks noGrp="1" noChangeArrowheads="1"/>
          </p:cNvSpPr>
          <p:nvPr>
            <p:ph type="body" idx="1"/>
            <p:custDataLst>
              <p:tags r:id="rId2"/>
            </p:custDataLst>
          </p:nvPr>
        </p:nvSpPr>
        <p:spPr/>
        <p:txBody>
          <a:bodyPr/>
          <a:lstStyle/>
          <a:p>
            <a:endParaRPr lang="en-US" sz="2800" smtClean="0"/>
          </a:p>
          <a:p>
            <a:r>
              <a:rPr lang="en-US" sz="2800" smtClean="0"/>
              <a:t>Lý tưởng:  Chứng minh được rằng CT của ta là chính xác, đúng đắn</a:t>
            </a:r>
          </a:p>
          <a:p>
            <a:pPr lvl="1"/>
            <a:r>
              <a:rPr lang="en-US" sz="2400" smtClean="0"/>
              <a:t>Có thể chứng minh các thuộc tính của CT?</a:t>
            </a:r>
          </a:p>
          <a:p>
            <a:pPr lvl="1"/>
            <a:r>
              <a:rPr lang="en-US" sz="2400" smtClean="0"/>
              <a:t>Có thể CM điều đó kể cả khi CT kết thúc?!!!</a:t>
            </a:r>
          </a:p>
        </p:txBody>
      </p:sp>
      <p:sp>
        <p:nvSpPr>
          <p:cNvPr id="7173" name="Rectangle 4"/>
          <p:cNvSpPr>
            <a:spLocks noChangeArrowheads="1"/>
          </p:cNvSpPr>
          <p:nvPr>
            <p:custDataLst>
              <p:tags r:id="rId3"/>
            </p:custDataLst>
          </p:nvPr>
        </p:nvSpPr>
        <p:spPr bwMode="auto">
          <a:xfrm>
            <a:off x="3581400" y="3733800"/>
            <a:ext cx="1981200" cy="1143000"/>
          </a:xfrm>
          <a:prstGeom prst="rect">
            <a:avLst/>
          </a:prstGeom>
          <a:noFill/>
          <a:ln w="28575">
            <a:solidFill>
              <a:schemeClr val="accent2"/>
            </a:solidFill>
            <a:miter lim="800000"/>
            <a:headEnd/>
            <a:tailEnd/>
          </a:ln>
        </p:spPr>
        <p:txBody>
          <a:bodyPr wrap="none" anchor="ctr"/>
          <a:lstStyle/>
          <a:p>
            <a:pPr algn="ctr">
              <a:buFontTx/>
              <a:buNone/>
            </a:pPr>
            <a:r>
              <a:rPr lang="en-US">
                <a:solidFill>
                  <a:schemeClr val="accent2"/>
                </a:solidFill>
                <a:latin typeface="Arial" charset="0"/>
              </a:rPr>
              <a:t>Program</a:t>
            </a:r>
            <a:br>
              <a:rPr lang="en-US">
                <a:solidFill>
                  <a:schemeClr val="accent2"/>
                </a:solidFill>
                <a:latin typeface="Arial" charset="0"/>
              </a:rPr>
            </a:br>
            <a:r>
              <a:rPr lang="en-US">
                <a:solidFill>
                  <a:schemeClr val="accent2"/>
                </a:solidFill>
                <a:latin typeface="Arial" charset="0"/>
              </a:rPr>
              <a:t>Checker</a:t>
            </a:r>
            <a:endParaRPr lang="en-US">
              <a:latin typeface="Arial" charset="0"/>
            </a:endParaRPr>
          </a:p>
        </p:txBody>
      </p:sp>
      <p:sp>
        <p:nvSpPr>
          <p:cNvPr id="7174" name="Text Box 5"/>
          <p:cNvSpPr txBox="1">
            <a:spLocks noChangeArrowheads="1"/>
          </p:cNvSpPr>
          <p:nvPr>
            <p:custDataLst>
              <p:tags r:id="rId4"/>
            </p:custDataLst>
          </p:nvPr>
        </p:nvSpPr>
        <p:spPr bwMode="auto">
          <a:xfrm>
            <a:off x="827088" y="4419600"/>
            <a:ext cx="1827212" cy="457200"/>
          </a:xfrm>
          <a:prstGeom prst="rect">
            <a:avLst/>
          </a:prstGeom>
          <a:noFill/>
          <a:ln w="9525">
            <a:noFill/>
            <a:miter lim="800000"/>
            <a:headEnd/>
            <a:tailEnd/>
          </a:ln>
        </p:spPr>
        <p:txBody>
          <a:bodyPr wrap="none">
            <a:spAutoFit/>
          </a:bodyPr>
          <a:lstStyle/>
          <a:p>
            <a:pPr algn="ctr">
              <a:buFontTx/>
              <a:buNone/>
            </a:pPr>
            <a:r>
              <a:rPr lang="en-US" b="1">
                <a:solidFill>
                  <a:schemeClr val="folHlink"/>
                </a:solidFill>
                <a:latin typeface="Courier New" pitchFamily="49" charset="0"/>
              </a:rPr>
              <a:t>program.c</a:t>
            </a:r>
          </a:p>
        </p:txBody>
      </p:sp>
      <p:sp>
        <p:nvSpPr>
          <p:cNvPr id="7175" name="Text Box 6"/>
          <p:cNvSpPr txBox="1">
            <a:spLocks noChangeArrowheads="1"/>
          </p:cNvSpPr>
          <p:nvPr>
            <p:custDataLst>
              <p:tags r:id="rId5"/>
            </p:custDataLst>
          </p:nvPr>
        </p:nvSpPr>
        <p:spPr bwMode="auto">
          <a:xfrm>
            <a:off x="6477000" y="4011613"/>
            <a:ext cx="1878013" cy="457200"/>
          </a:xfrm>
          <a:prstGeom prst="rect">
            <a:avLst/>
          </a:prstGeom>
          <a:noFill/>
          <a:ln w="9525">
            <a:noFill/>
            <a:miter lim="800000"/>
            <a:headEnd/>
            <a:tailEnd/>
          </a:ln>
        </p:spPr>
        <p:txBody>
          <a:bodyPr wrap="none">
            <a:spAutoFit/>
          </a:bodyPr>
          <a:lstStyle/>
          <a:p>
            <a:pPr algn="ctr">
              <a:buFontTx/>
              <a:buNone/>
            </a:pPr>
            <a:r>
              <a:rPr lang="en-US">
                <a:solidFill>
                  <a:schemeClr val="folHlink"/>
                </a:solidFill>
                <a:latin typeface="Arial" charset="0"/>
              </a:rPr>
              <a:t>Right/Wrong</a:t>
            </a:r>
          </a:p>
        </p:txBody>
      </p:sp>
      <p:sp>
        <p:nvSpPr>
          <p:cNvPr id="7176" name="Line 7"/>
          <p:cNvSpPr>
            <a:spLocks noChangeShapeType="1"/>
          </p:cNvSpPr>
          <p:nvPr>
            <p:custDataLst>
              <p:tags r:id="rId6"/>
            </p:custDataLst>
          </p:nvPr>
        </p:nvSpPr>
        <p:spPr bwMode="auto">
          <a:xfrm>
            <a:off x="2743200" y="4648200"/>
            <a:ext cx="762000" cy="0"/>
          </a:xfrm>
          <a:prstGeom prst="line">
            <a:avLst/>
          </a:prstGeom>
          <a:noFill/>
          <a:ln w="19050">
            <a:solidFill>
              <a:schemeClr val="folHlink"/>
            </a:solidFill>
            <a:round/>
            <a:headEnd/>
            <a:tailEnd type="triangle" w="med" len="med"/>
          </a:ln>
        </p:spPr>
        <p:txBody>
          <a:bodyPr wrap="none" anchor="ctr"/>
          <a:lstStyle/>
          <a:p>
            <a:endParaRPr lang="en-US"/>
          </a:p>
        </p:txBody>
      </p:sp>
      <p:sp>
        <p:nvSpPr>
          <p:cNvPr id="7177" name="Line 8"/>
          <p:cNvSpPr>
            <a:spLocks noChangeShapeType="1"/>
          </p:cNvSpPr>
          <p:nvPr>
            <p:custDataLst>
              <p:tags r:id="rId7"/>
            </p:custDataLst>
          </p:nvPr>
        </p:nvSpPr>
        <p:spPr bwMode="auto">
          <a:xfrm>
            <a:off x="5638800" y="4267200"/>
            <a:ext cx="762000" cy="0"/>
          </a:xfrm>
          <a:prstGeom prst="line">
            <a:avLst/>
          </a:prstGeom>
          <a:noFill/>
          <a:ln w="19050">
            <a:solidFill>
              <a:schemeClr val="folHlink"/>
            </a:solidFill>
            <a:round/>
            <a:headEnd/>
            <a:tailEnd type="triangle" w="med" len="med"/>
          </a:ln>
        </p:spPr>
        <p:txBody>
          <a:bodyPr wrap="none" anchor="ctr"/>
          <a:lstStyle/>
          <a:p>
            <a:endParaRPr lang="en-US"/>
          </a:p>
        </p:txBody>
      </p:sp>
      <p:sp>
        <p:nvSpPr>
          <p:cNvPr id="7178" name="Text Box 9"/>
          <p:cNvSpPr txBox="1">
            <a:spLocks noChangeArrowheads="1"/>
          </p:cNvSpPr>
          <p:nvPr>
            <p:custDataLst>
              <p:tags r:id="rId8"/>
            </p:custDataLst>
          </p:nvPr>
        </p:nvSpPr>
        <p:spPr bwMode="auto">
          <a:xfrm>
            <a:off x="838200" y="3771900"/>
            <a:ext cx="1912938" cy="457200"/>
          </a:xfrm>
          <a:prstGeom prst="rect">
            <a:avLst/>
          </a:prstGeom>
          <a:noFill/>
          <a:ln w="9525">
            <a:noFill/>
            <a:miter lim="800000"/>
            <a:headEnd/>
            <a:tailEnd/>
          </a:ln>
        </p:spPr>
        <p:txBody>
          <a:bodyPr wrap="none">
            <a:spAutoFit/>
          </a:bodyPr>
          <a:lstStyle/>
          <a:p>
            <a:pPr algn="ctr">
              <a:buFontTx/>
              <a:buNone/>
            </a:pPr>
            <a:r>
              <a:rPr lang="en-US">
                <a:solidFill>
                  <a:schemeClr val="folHlink"/>
                </a:solidFill>
                <a:latin typeface="Arial" charset="0"/>
              </a:rPr>
              <a:t>Specification</a:t>
            </a:r>
          </a:p>
        </p:txBody>
      </p:sp>
      <p:sp>
        <p:nvSpPr>
          <p:cNvPr id="7179" name="Line 10"/>
          <p:cNvSpPr>
            <a:spLocks noChangeShapeType="1"/>
          </p:cNvSpPr>
          <p:nvPr>
            <p:custDataLst>
              <p:tags r:id="rId9"/>
            </p:custDataLst>
          </p:nvPr>
        </p:nvSpPr>
        <p:spPr bwMode="auto">
          <a:xfrm>
            <a:off x="2743200" y="4038600"/>
            <a:ext cx="762000" cy="0"/>
          </a:xfrm>
          <a:prstGeom prst="line">
            <a:avLst/>
          </a:prstGeom>
          <a:noFill/>
          <a:ln w="19050">
            <a:solidFill>
              <a:schemeClr val="folHlink"/>
            </a:solidFill>
            <a:round/>
            <a:headEnd/>
            <a:tailEnd type="triangle" w="med" len="med"/>
          </a:ln>
        </p:spPr>
        <p:txBody>
          <a:bodyPr wrap="none" anchor="ctr"/>
          <a:lstStyle/>
          <a:p>
            <a:endParaRPr lang="en-US"/>
          </a:p>
        </p:txBody>
      </p:sp>
      <p:sp>
        <p:nvSpPr>
          <p:cNvPr id="7180" name="Text Box 11"/>
          <p:cNvSpPr txBox="1">
            <a:spLocks noChangeArrowheads="1"/>
          </p:cNvSpPr>
          <p:nvPr>
            <p:custDataLst>
              <p:tags r:id="rId10"/>
            </p:custDataLst>
          </p:nvPr>
        </p:nvSpPr>
        <p:spPr bwMode="auto">
          <a:xfrm>
            <a:off x="4419600" y="4800600"/>
            <a:ext cx="519113" cy="762000"/>
          </a:xfrm>
          <a:prstGeom prst="rect">
            <a:avLst/>
          </a:prstGeom>
          <a:noFill/>
          <a:ln w="9525">
            <a:noFill/>
            <a:miter lim="800000"/>
            <a:headEnd/>
            <a:tailEnd/>
          </a:ln>
        </p:spPr>
        <p:txBody>
          <a:bodyPr wrap="none">
            <a:spAutoFit/>
          </a:bodyPr>
          <a:lstStyle/>
          <a:p>
            <a:pPr algn="ctr">
              <a:buFontTx/>
              <a:buNone/>
            </a:pPr>
            <a:r>
              <a:rPr lang="en-US" sz="4400" b="1">
                <a:solidFill>
                  <a:schemeClr val="accent2"/>
                </a:solidFill>
                <a:latin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274BC9E0-E47A-4E7F-9E35-D8E8BA7D0D41}" type="slidenum">
              <a:rPr lang="en-US" smtClean="0"/>
              <a:pPr/>
              <a:t>36</a:t>
            </a:fld>
            <a:endParaRPr lang="en-US" smtClean="0"/>
          </a:p>
        </p:txBody>
      </p:sp>
      <p:sp>
        <p:nvSpPr>
          <p:cNvPr id="8195" name="Rectangle 2"/>
          <p:cNvSpPr>
            <a:spLocks noGrp="1" noChangeArrowheads="1"/>
          </p:cNvSpPr>
          <p:nvPr>
            <p:ph type="title"/>
            <p:custDataLst>
              <p:tags r:id="rId1"/>
            </p:custDataLst>
          </p:nvPr>
        </p:nvSpPr>
        <p:spPr/>
        <p:txBody>
          <a:bodyPr/>
          <a:lstStyle/>
          <a:p>
            <a:r>
              <a:rPr lang="en-US" smtClean="0"/>
              <a:t>Program Testing</a:t>
            </a:r>
          </a:p>
        </p:txBody>
      </p:sp>
      <p:sp>
        <p:nvSpPr>
          <p:cNvPr id="8196" name="Rectangle 3"/>
          <p:cNvSpPr>
            <a:spLocks noGrp="1" noChangeArrowheads="1"/>
          </p:cNvSpPr>
          <p:nvPr>
            <p:ph type="body" idx="1"/>
            <p:custDataLst>
              <p:tags r:id="rId2"/>
            </p:custDataLst>
          </p:nvPr>
        </p:nvSpPr>
        <p:spPr/>
        <p:txBody>
          <a:bodyPr/>
          <a:lstStyle/>
          <a:p>
            <a:endParaRPr lang="en-US" sz="2800" smtClean="0"/>
          </a:p>
          <a:p>
            <a:r>
              <a:rPr lang="en-US" sz="2800" smtClean="0"/>
              <a:t>Hiện thực :  Thuyết phục bản thân rằng CT có thể làm việc</a:t>
            </a:r>
          </a:p>
        </p:txBody>
      </p:sp>
      <p:sp>
        <p:nvSpPr>
          <p:cNvPr id="8197" name="Rectangle 4"/>
          <p:cNvSpPr>
            <a:spLocks noChangeArrowheads="1"/>
          </p:cNvSpPr>
          <p:nvPr>
            <p:custDataLst>
              <p:tags r:id="rId3"/>
            </p:custDataLst>
          </p:nvPr>
        </p:nvSpPr>
        <p:spPr bwMode="auto">
          <a:xfrm>
            <a:off x="3502025" y="3248025"/>
            <a:ext cx="1981200" cy="1143000"/>
          </a:xfrm>
          <a:prstGeom prst="rect">
            <a:avLst/>
          </a:prstGeom>
          <a:noFill/>
          <a:ln w="28575">
            <a:solidFill>
              <a:schemeClr val="accent2"/>
            </a:solidFill>
            <a:miter lim="800000"/>
            <a:headEnd/>
            <a:tailEnd/>
          </a:ln>
        </p:spPr>
        <p:txBody>
          <a:bodyPr wrap="none" anchor="ctr"/>
          <a:lstStyle/>
          <a:p>
            <a:pPr algn="ctr">
              <a:buFontTx/>
              <a:buNone/>
            </a:pPr>
            <a:r>
              <a:rPr lang="en-US">
                <a:solidFill>
                  <a:schemeClr val="accent2"/>
                </a:solidFill>
                <a:latin typeface="Arial" charset="0"/>
              </a:rPr>
              <a:t>Testing</a:t>
            </a:r>
            <a:br>
              <a:rPr lang="en-US">
                <a:solidFill>
                  <a:schemeClr val="accent2"/>
                </a:solidFill>
                <a:latin typeface="Arial" charset="0"/>
              </a:rPr>
            </a:br>
            <a:r>
              <a:rPr lang="en-US">
                <a:solidFill>
                  <a:schemeClr val="accent2"/>
                </a:solidFill>
                <a:latin typeface="Arial" charset="0"/>
              </a:rPr>
              <a:t>Strategy</a:t>
            </a:r>
            <a:endParaRPr lang="en-US">
              <a:latin typeface="Arial" charset="0"/>
            </a:endParaRPr>
          </a:p>
        </p:txBody>
      </p:sp>
      <p:sp>
        <p:nvSpPr>
          <p:cNvPr id="8198" name="Text Box 5"/>
          <p:cNvSpPr txBox="1">
            <a:spLocks noChangeArrowheads="1"/>
          </p:cNvSpPr>
          <p:nvPr>
            <p:custDataLst>
              <p:tags r:id="rId4"/>
            </p:custDataLst>
          </p:nvPr>
        </p:nvSpPr>
        <p:spPr bwMode="auto">
          <a:xfrm>
            <a:off x="773113" y="3933825"/>
            <a:ext cx="1827212" cy="457200"/>
          </a:xfrm>
          <a:prstGeom prst="rect">
            <a:avLst/>
          </a:prstGeom>
          <a:noFill/>
          <a:ln w="9525">
            <a:noFill/>
            <a:miter lim="800000"/>
            <a:headEnd/>
            <a:tailEnd/>
          </a:ln>
        </p:spPr>
        <p:txBody>
          <a:bodyPr wrap="none">
            <a:spAutoFit/>
          </a:bodyPr>
          <a:lstStyle/>
          <a:p>
            <a:pPr algn="ctr">
              <a:buFontTx/>
              <a:buNone/>
            </a:pPr>
            <a:r>
              <a:rPr lang="en-US" b="1">
                <a:solidFill>
                  <a:schemeClr val="folHlink"/>
                </a:solidFill>
                <a:latin typeface="Courier New" pitchFamily="49" charset="0"/>
              </a:rPr>
              <a:t>program.c</a:t>
            </a:r>
          </a:p>
        </p:txBody>
      </p:sp>
      <p:sp>
        <p:nvSpPr>
          <p:cNvPr id="8199" name="Text Box 6"/>
          <p:cNvSpPr txBox="1">
            <a:spLocks noChangeArrowheads="1"/>
          </p:cNvSpPr>
          <p:nvPr>
            <p:custDataLst>
              <p:tags r:id="rId5"/>
            </p:custDataLst>
          </p:nvPr>
        </p:nvSpPr>
        <p:spPr bwMode="auto">
          <a:xfrm>
            <a:off x="6400800" y="3352800"/>
            <a:ext cx="1878013" cy="822325"/>
          </a:xfrm>
          <a:prstGeom prst="rect">
            <a:avLst/>
          </a:prstGeom>
          <a:noFill/>
          <a:ln w="9525">
            <a:noFill/>
            <a:miter lim="800000"/>
            <a:headEnd/>
            <a:tailEnd/>
          </a:ln>
        </p:spPr>
        <p:txBody>
          <a:bodyPr wrap="none">
            <a:spAutoFit/>
          </a:bodyPr>
          <a:lstStyle/>
          <a:p>
            <a:pPr algn="ctr">
              <a:buFontTx/>
              <a:buNone/>
            </a:pPr>
            <a:r>
              <a:rPr lang="en-US">
                <a:solidFill>
                  <a:schemeClr val="folHlink"/>
                </a:solidFill>
                <a:latin typeface="Arial" charset="0"/>
              </a:rPr>
              <a:t>Probably</a:t>
            </a:r>
          </a:p>
          <a:p>
            <a:pPr algn="ctr">
              <a:buFontTx/>
              <a:buNone/>
            </a:pPr>
            <a:r>
              <a:rPr lang="en-US">
                <a:solidFill>
                  <a:schemeClr val="folHlink"/>
                </a:solidFill>
                <a:latin typeface="Arial" charset="0"/>
              </a:rPr>
              <a:t>Right/Wrong</a:t>
            </a:r>
          </a:p>
        </p:txBody>
      </p:sp>
      <p:sp>
        <p:nvSpPr>
          <p:cNvPr id="8200" name="Line 7"/>
          <p:cNvSpPr>
            <a:spLocks noChangeShapeType="1"/>
          </p:cNvSpPr>
          <p:nvPr>
            <p:custDataLst>
              <p:tags r:id="rId6"/>
            </p:custDataLst>
          </p:nvPr>
        </p:nvSpPr>
        <p:spPr bwMode="auto">
          <a:xfrm>
            <a:off x="2663825" y="4162425"/>
            <a:ext cx="762000" cy="0"/>
          </a:xfrm>
          <a:prstGeom prst="line">
            <a:avLst/>
          </a:prstGeom>
          <a:noFill/>
          <a:ln w="19050">
            <a:solidFill>
              <a:schemeClr val="folHlink"/>
            </a:solidFill>
            <a:round/>
            <a:headEnd/>
            <a:tailEnd type="triangle" w="med" len="med"/>
          </a:ln>
        </p:spPr>
        <p:txBody>
          <a:bodyPr wrap="none" anchor="ctr"/>
          <a:lstStyle/>
          <a:p>
            <a:endParaRPr lang="en-US"/>
          </a:p>
        </p:txBody>
      </p:sp>
      <p:sp>
        <p:nvSpPr>
          <p:cNvPr id="8201" name="Line 8"/>
          <p:cNvSpPr>
            <a:spLocks noChangeShapeType="1"/>
          </p:cNvSpPr>
          <p:nvPr>
            <p:custDataLst>
              <p:tags r:id="rId7"/>
            </p:custDataLst>
          </p:nvPr>
        </p:nvSpPr>
        <p:spPr bwMode="auto">
          <a:xfrm>
            <a:off x="5559425" y="3781425"/>
            <a:ext cx="762000" cy="0"/>
          </a:xfrm>
          <a:prstGeom prst="line">
            <a:avLst/>
          </a:prstGeom>
          <a:noFill/>
          <a:ln w="19050">
            <a:solidFill>
              <a:schemeClr val="folHlink"/>
            </a:solidFill>
            <a:round/>
            <a:headEnd/>
            <a:tailEnd type="triangle" w="med" len="med"/>
          </a:ln>
        </p:spPr>
        <p:txBody>
          <a:bodyPr wrap="none" anchor="ctr"/>
          <a:lstStyle/>
          <a:p>
            <a:endParaRPr lang="en-US"/>
          </a:p>
        </p:txBody>
      </p:sp>
      <p:sp>
        <p:nvSpPr>
          <p:cNvPr id="8202" name="Text Box 9"/>
          <p:cNvSpPr txBox="1">
            <a:spLocks noChangeArrowheads="1"/>
          </p:cNvSpPr>
          <p:nvPr>
            <p:custDataLst>
              <p:tags r:id="rId8"/>
            </p:custDataLst>
          </p:nvPr>
        </p:nvSpPr>
        <p:spPr bwMode="auto">
          <a:xfrm>
            <a:off x="758825" y="3286125"/>
            <a:ext cx="1912938" cy="457200"/>
          </a:xfrm>
          <a:prstGeom prst="rect">
            <a:avLst/>
          </a:prstGeom>
          <a:noFill/>
          <a:ln w="9525">
            <a:noFill/>
            <a:miter lim="800000"/>
            <a:headEnd/>
            <a:tailEnd/>
          </a:ln>
        </p:spPr>
        <p:txBody>
          <a:bodyPr wrap="none">
            <a:spAutoFit/>
          </a:bodyPr>
          <a:lstStyle/>
          <a:p>
            <a:pPr algn="ctr">
              <a:buFontTx/>
              <a:buNone/>
            </a:pPr>
            <a:r>
              <a:rPr lang="en-US">
                <a:solidFill>
                  <a:schemeClr val="folHlink"/>
                </a:solidFill>
                <a:latin typeface="Arial" charset="0"/>
              </a:rPr>
              <a:t>Specification</a:t>
            </a:r>
          </a:p>
        </p:txBody>
      </p:sp>
      <p:sp>
        <p:nvSpPr>
          <p:cNvPr id="8203" name="Line 10"/>
          <p:cNvSpPr>
            <a:spLocks noChangeShapeType="1"/>
          </p:cNvSpPr>
          <p:nvPr>
            <p:custDataLst>
              <p:tags r:id="rId9"/>
            </p:custDataLst>
          </p:nvPr>
        </p:nvSpPr>
        <p:spPr bwMode="auto">
          <a:xfrm>
            <a:off x="2663825" y="3552825"/>
            <a:ext cx="762000" cy="0"/>
          </a:xfrm>
          <a:prstGeom prst="line">
            <a:avLst/>
          </a:prstGeom>
          <a:noFill/>
          <a:ln w="19050">
            <a:solidFill>
              <a:schemeClr val="folHlink"/>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2.2. Phương pháp kiểm thử</a:t>
            </a:r>
            <a:endParaRPr lang="vi-VN"/>
          </a:p>
        </p:txBody>
      </p:sp>
      <p:sp>
        <p:nvSpPr>
          <p:cNvPr id="250" name="Google Shape;250;p21"/>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Black-Box: Testing chỉ dựa trên việc phân tích các yêu cầu - requirements (unit/component specification, user documentation, v.v.). Còn được gọi là functional testing.</a:t>
            </a:r>
            <a:endParaRPr lang="vi-VN">
              <a:sym typeface="Times New Roman"/>
            </a:endParaRPr>
          </a:p>
          <a:p>
            <a:pPr lvl="0"/>
            <a:r>
              <a:rPr lang="vi-VN" altLang="zh-CN">
                <a:sym typeface="Times New Roman"/>
              </a:rPr>
              <a:t>White-Box: Testing dựa trên việc phân tích các logic bên trong - internal logic (design, code, v.v.). (Nhưng kết quả mong đợi vẫn đến từ requirements.) Còn được gọi là structural testing.</a:t>
            </a:r>
            <a:endParaRPr lang="vi-VN">
              <a:sym typeface="Times New Roman"/>
            </a:endParaRPr>
          </a:p>
        </p:txBody>
      </p:sp>
      <p:sp>
        <p:nvSpPr>
          <p:cNvPr id="10" name="Slide Number Placeholder 9">
            <a:extLst>
              <a:ext uri="{FF2B5EF4-FFF2-40B4-BE49-F238E27FC236}">
                <a16:creationId xmlns="" xmlns:a16="http://schemas.microsoft.com/office/drawing/2014/main" id="{7B858269-DE37-4929-8CBA-FE7C4651745D}"/>
              </a:ext>
            </a:extLst>
          </p:cNvPr>
          <p:cNvSpPr>
            <a:spLocks noGrp="1"/>
          </p:cNvSpPr>
          <p:nvPr>
            <p:ph type="sldNum" sz="quarter" idx="12"/>
          </p:nvPr>
        </p:nvSpPr>
        <p:spPr>
          <a:xfrm>
            <a:off x="7943850" y="6487970"/>
            <a:ext cx="1143000" cy="365125"/>
          </a:xfrm>
        </p:spPr>
        <p:txBody>
          <a:bodyPr/>
          <a:lstStyle/>
          <a:p>
            <a:r>
              <a:rPr lang="en-US" altLang="zh-CN"/>
              <a:t>21</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đen</a:t>
            </a:r>
            <a:endParaRPr lang="en-US"/>
          </a:p>
        </p:txBody>
      </p:sp>
      <p:sp>
        <p:nvSpPr>
          <p:cNvPr id="258" name="Google Shape;258;p22"/>
          <p:cNvSpPr txBox="1">
            <a:spLocks noGrp="1"/>
          </p:cNvSpPr>
          <p:nvPr>
            <p:ph idx="1"/>
          </p:nvPr>
        </p:nvSpPr>
        <p:spPr>
          <a:xfrm>
            <a:off x="304800" y="762000"/>
            <a:ext cx="8839200" cy="5314951"/>
          </a:xfrm>
          <a:noFill/>
          <a:ln>
            <a:noFill/>
          </a:ln>
        </p:spPr>
        <p:txBody>
          <a:bodyPr spcFirstLastPara="1" wrap="square" lIns="91425" tIns="45700" rIns="91425" bIns="45700" anchor="t" anchorCtr="0">
            <a:noAutofit/>
          </a:bodyPr>
          <a:lstStyle/>
          <a:p>
            <a:pPr lvl="0"/>
            <a:r>
              <a:rPr lang="vi-VN" altLang="zh-CN" dirty="0">
                <a:sym typeface="Times New Roman"/>
              </a:rPr>
              <a:t>Black-box testing sử dụng mô tả bên ngoài của phần mềm để kiểm thử, bao gồm các đặc tả (specifications), yêu cầu (requirements) và thiết kế (design). </a:t>
            </a:r>
            <a:endParaRPr lang="vi-VN" dirty="0">
              <a:sym typeface="Times New Roman"/>
            </a:endParaRPr>
          </a:p>
          <a:p>
            <a:pPr lvl="0"/>
            <a:r>
              <a:rPr lang="vi-VN" altLang="zh-CN" dirty="0">
                <a:sym typeface="Times New Roman"/>
              </a:rPr>
              <a:t>Không có sự hiểu biết cấu trúc bên trong của phần mềm</a:t>
            </a:r>
            <a:endParaRPr lang="vi-VN" dirty="0">
              <a:sym typeface="Times New Roman"/>
            </a:endParaRPr>
          </a:p>
          <a:p>
            <a:pPr lvl="0"/>
            <a:r>
              <a:rPr lang="vi-VN" altLang="zh-CN" dirty="0">
                <a:sym typeface="Times New Roman"/>
              </a:rPr>
              <a:t>Các dạng đầu vào có dạng hàm hoặc không, hợp lệ và không không hợp lệ và biết trước đầu hợp lệ và không biết trước đầu ra</a:t>
            </a:r>
            <a:endParaRPr lang="vi-VN" dirty="0">
              <a:sym typeface="Times New Roman"/>
            </a:endParaRPr>
          </a:p>
          <a:p>
            <a:pPr lvl="0"/>
            <a:r>
              <a:rPr lang="vi-VN" altLang="zh-CN" dirty="0">
                <a:sym typeface="Times New Roman"/>
              </a:rPr>
              <a:t>Được sử dụng để kiểm thử phần mềm tại mức: mô đun, tích hợp, hàm, hệ thống và chấp nhận.</a:t>
            </a:r>
            <a:endParaRPr lang="vi-VN" dirty="0">
              <a:sym typeface="Times New Roman"/>
            </a:endParaRPr>
          </a:p>
          <a:p>
            <a:pPr lvl="0"/>
            <a:endParaRPr lang="vi-VN" dirty="0">
              <a:sym typeface="Times New Roman"/>
            </a:endParaRPr>
          </a:p>
        </p:txBody>
      </p:sp>
      <p:sp>
        <p:nvSpPr>
          <p:cNvPr id="10" name="Slide Number Placeholder 9">
            <a:extLst>
              <a:ext uri="{FF2B5EF4-FFF2-40B4-BE49-F238E27FC236}">
                <a16:creationId xmlns="" xmlns:a16="http://schemas.microsoft.com/office/drawing/2014/main" id="{02532475-6A35-45D5-A685-DC4EC69B6524}"/>
              </a:ext>
            </a:extLst>
          </p:cNvPr>
          <p:cNvSpPr>
            <a:spLocks noGrp="1"/>
          </p:cNvSpPr>
          <p:nvPr>
            <p:ph type="sldNum" sz="quarter" idx="12"/>
          </p:nvPr>
        </p:nvSpPr>
        <p:spPr>
          <a:xfrm>
            <a:off x="7943850" y="6487970"/>
            <a:ext cx="1143000" cy="365125"/>
          </a:xfrm>
        </p:spPr>
        <p:txBody>
          <a:bodyPr/>
          <a:lstStyle/>
          <a:p>
            <a:r>
              <a:rPr lang="en-US" altLang="zh-CN"/>
              <a:t>22</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đen (2)</a:t>
            </a:r>
            <a:endParaRPr lang="en-US"/>
          </a:p>
        </p:txBody>
      </p:sp>
      <p:sp>
        <p:nvSpPr>
          <p:cNvPr id="266" name="Google Shape;266;p23"/>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Ưu điểm của kiểm thử hộp đen là khả năng đơn giản hoá kiểm thử tại các mức độ được đánh giá là khó kiểm thử</a:t>
            </a:r>
            <a:endParaRPr lang="vi-VN">
              <a:sym typeface="Times New Roman"/>
            </a:endParaRPr>
          </a:p>
          <a:p>
            <a:pPr lvl="0"/>
            <a:r>
              <a:rPr lang="vi-VN" altLang="zh-CN">
                <a:sym typeface="Times New Roman"/>
              </a:rPr>
              <a:t>Nhược điểm là khó đánh giá còn bộ giá trị nào chưa được kiểm thử hay không</a:t>
            </a:r>
            <a:endParaRPr lang="vi-VN">
              <a:sym typeface="Times New Roman"/>
            </a:endParaRPr>
          </a:p>
        </p:txBody>
      </p:sp>
      <p:sp>
        <p:nvSpPr>
          <p:cNvPr id="10" name="Slide Number Placeholder 9">
            <a:extLst>
              <a:ext uri="{FF2B5EF4-FFF2-40B4-BE49-F238E27FC236}">
                <a16:creationId xmlns="" xmlns:a16="http://schemas.microsoft.com/office/drawing/2014/main" id="{242047EC-B365-4821-BF11-4FCF373C8C1B}"/>
              </a:ext>
            </a:extLst>
          </p:cNvPr>
          <p:cNvSpPr>
            <a:spLocks noGrp="1"/>
          </p:cNvSpPr>
          <p:nvPr>
            <p:ph type="sldNum" sz="quarter" idx="12"/>
          </p:nvPr>
        </p:nvSpPr>
        <p:spPr>
          <a:xfrm>
            <a:off x="7943850" y="6487970"/>
            <a:ext cx="1143000" cy="365125"/>
          </a:xfrm>
        </p:spPr>
        <p:txBody>
          <a:bodyPr/>
          <a:lstStyle/>
          <a:p>
            <a:r>
              <a:rPr lang="en-US" altLang="zh-CN"/>
              <a:t>23</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altLang="en-US" sz="2400" smtClean="0"/>
              <a:t>Ngay LTV chuyên nghiệp cũng tốn nhiều thời gian cho  gỡ rối !</a:t>
            </a:r>
          </a:p>
          <a:p>
            <a:pPr eaLnBrk="1" hangingPunct="1">
              <a:lnSpc>
                <a:spcPct val="90000"/>
              </a:lnSpc>
            </a:pPr>
            <a:r>
              <a:rPr lang="en-US" altLang="en-US" sz="2400" smtClean="0"/>
              <a:t>Luôn rút kinh nghiệm từ các lỗi trước đó</a:t>
            </a:r>
          </a:p>
          <a:p>
            <a:pPr eaLnBrk="1" hangingPunct="1">
              <a:lnSpc>
                <a:spcPct val="90000"/>
              </a:lnSpc>
            </a:pPr>
            <a:r>
              <a:rPr lang="en-US" altLang="en-US" sz="2400" smtClean="0"/>
              <a:t>Viết code và gây lỗi là điều bình thường – vấn đề là làm sao để không lặp lại</a:t>
            </a:r>
          </a:p>
          <a:p>
            <a:pPr eaLnBrk="1" hangingPunct="1">
              <a:lnSpc>
                <a:spcPct val="90000"/>
              </a:lnSpc>
            </a:pPr>
            <a:r>
              <a:rPr lang="en-US" altLang="en-US" sz="2400" smtClean="0"/>
              <a:t>LTV giỏi là người giỏi gỡ rối</a:t>
            </a:r>
          </a:p>
          <a:p>
            <a:pPr eaLnBrk="1" hangingPunct="1">
              <a:lnSpc>
                <a:spcPct val="90000"/>
              </a:lnSpc>
            </a:pPr>
            <a:r>
              <a:rPr lang="en-US" altLang="en-US" sz="2400" smtClean="0"/>
              <a:t>Gỡ rối không đơn giản, tốn thời gian =&gt; cần tránh gây ra lỗi. Các cách làm giảm thời gian gỡ rối là :</a:t>
            </a:r>
          </a:p>
          <a:p>
            <a:pPr lvl="1" eaLnBrk="1" hangingPunct="1">
              <a:lnSpc>
                <a:spcPct val="90000"/>
              </a:lnSpc>
            </a:pPr>
            <a:r>
              <a:rPr lang="en-US" altLang="en-US" sz="2000" smtClean="0"/>
              <a:t>Thiết kế tốt</a:t>
            </a:r>
          </a:p>
          <a:p>
            <a:pPr lvl="1" eaLnBrk="1" hangingPunct="1">
              <a:lnSpc>
                <a:spcPct val="90000"/>
              </a:lnSpc>
            </a:pPr>
            <a:r>
              <a:rPr lang="en-US" altLang="en-US" sz="2000" smtClean="0"/>
              <a:t>Phong cách LT tốt</a:t>
            </a:r>
          </a:p>
          <a:p>
            <a:pPr lvl="1" eaLnBrk="1" hangingPunct="1">
              <a:lnSpc>
                <a:spcPct val="90000"/>
              </a:lnSpc>
            </a:pPr>
            <a:r>
              <a:rPr lang="en-US" altLang="en-US" sz="2000" smtClean="0"/>
              <a:t>Kiểm tra các ĐK biên</a:t>
            </a:r>
          </a:p>
          <a:p>
            <a:pPr lvl="1" eaLnBrk="1" hangingPunct="1">
              <a:lnSpc>
                <a:spcPct val="90000"/>
              </a:lnSpc>
            </a:pPr>
            <a:r>
              <a:rPr lang="en-US" altLang="en-US" sz="2000" smtClean="0"/>
              <a:t>Kiểm tra các “khẳng định” – assertion và tính đúng đắn trong mã nguôn</a:t>
            </a:r>
          </a:p>
          <a:p>
            <a:pPr lvl="1" eaLnBrk="1" hangingPunct="1">
              <a:lnSpc>
                <a:spcPct val="90000"/>
              </a:lnSpc>
            </a:pPr>
            <a:r>
              <a:rPr lang="en-US" altLang="en-US" sz="2000" smtClean="0"/>
              <a:t>Thiết kế giao tiếp tốt, giới hạn việc sử dụng dữ liệu toàn cục</a:t>
            </a:r>
          </a:p>
          <a:p>
            <a:pPr lvl="1" eaLnBrk="1" hangingPunct="1">
              <a:lnSpc>
                <a:spcPct val="90000"/>
              </a:lnSpc>
            </a:pPr>
            <a:r>
              <a:rPr lang="en-US" altLang="en-US" sz="2000" smtClean="0"/>
              <a:t>Dùng các công cụ kiểm tra</a:t>
            </a:r>
          </a:p>
          <a:p>
            <a:pPr eaLnBrk="1" hangingPunct="1">
              <a:lnSpc>
                <a:spcPct val="90000"/>
              </a:lnSpc>
            </a:pPr>
            <a:r>
              <a:rPr lang="en-US" altLang="en-US" sz="2400" smtClean="0"/>
              <a:t>Phòng bệnh hơn chữa bệnh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trắng</a:t>
            </a:r>
            <a:endParaRPr lang="en-US"/>
          </a:p>
        </p:txBody>
      </p:sp>
      <p:sp>
        <p:nvSpPr>
          <p:cNvPr id="274" name="Google Shape;274;p24"/>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Còn được gọi là clear box testing, glass box testing, transparent box testing, hoặc structural testing, thường thiết kế các trường hợp kiểm thử dựa vào cấu trúc bên trong của phần mềm.</a:t>
            </a:r>
            <a:endParaRPr lang="vi-VN">
              <a:sym typeface="Times New Roman"/>
            </a:endParaRPr>
          </a:p>
          <a:p>
            <a:pPr lvl="0"/>
            <a:r>
              <a:rPr lang="vi-VN" altLang="zh-CN">
                <a:sym typeface="Times New Roman"/>
              </a:rPr>
              <a:t>WBT đòi hỏi kĩ thuật lập trình am hiểu cấu trúc bên trong của phần mềm (các đường, luồng dữ liệu, chức năng, kết quả)</a:t>
            </a:r>
            <a:endParaRPr lang="vi-VN">
              <a:sym typeface="Times New Roman"/>
            </a:endParaRPr>
          </a:p>
          <a:p>
            <a:pPr lvl="0"/>
            <a:r>
              <a:rPr lang="vi-VN" altLang="zh-CN">
                <a:sym typeface="Times New Roman"/>
              </a:rPr>
              <a:t>Phương thức: Chọn các đầu vào và xem các đầu ra</a:t>
            </a:r>
            <a:endParaRPr lang="vi-VN">
              <a:sym typeface="Times New Roman"/>
            </a:endParaRPr>
          </a:p>
        </p:txBody>
      </p:sp>
      <p:sp>
        <p:nvSpPr>
          <p:cNvPr id="10" name="Slide Number Placeholder 9">
            <a:extLst>
              <a:ext uri="{FF2B5EF4-FFF2-40B4-BE49-F238E27FC236}">
                <a16:creationId xmlns="" xmlns:a16="http://schemas.microsoft.com/office/drawing/2014/main" id="{C9953FDC-7940-4C3B-9987-C45D2BEE6111}"/>
              </a:ext>
            </a:extLst>
          </p:cNvPr>
          <p:cNvSpPr>
            <a:spLocks noGrp="1"/>
          </p:cNvSpPr>
          <p:nvPr>
            <p:ph type="sldNum" sz="quarter" idx="12"/>
          </p:nvPr>
        </p:nvSpPr>
        <p:spPr>
          <a:xfrm>
            <a:off x="7943850" y="6487970"/>
            <a:ext cx="1143000" cy="365125"/>
          </a:xfrm>
        </p:spPr>
        <p:txBody>
          <a:bodyPr/>
          <a:lstStyle/>
          <a:p>
            <a:r>
              <a:rPr lang="en-US" altLang="zh-CN"/>
              <a:t>24</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trắng (2)</a:t>
            </a:r>
            <a:endParaRPr lang="en-US"/>
          </a:p>
        </p:txBody>
      </p:sp>
      <p:sp>
        <p:nvSpPr>
          <p:cNvPr id="282" name="Google Shape;282;p25"/>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Đặc điểm</a:t>
            </a:r>
            <a:endParaRPr lang="vi-VN">
              <a:sym typeface="Times New Roman"/>
            </a:endParaRPr>
          </a:p>
          <a:p>
            <a:pPr lvl="1"/>
            <a:r>
              <a:rPr lang="vi-VN" altLang="zh-CN">
                <a:sym typeface="Times New Roman"/>
              </a:rPr>
              <a:t>Phụ thuộc vào các cài đặt hiện tại của hệ thống và của phần mềm, nếu có sự thay đổi thì các bài test cũng cần thay đổi theo.</a:t>
            </a:r>
            <a:endParaRPr lang="vi-VN">
              <a:sym typeface="Times New Roman"/>
            </a:endParaRPr>
          </a:p>
          <a:p>
            <a:pPr lvl="1"/>
            <a:r>
              <a:rPr lang="vi-VN" altLang="zh-CN">
                <a:sym typeface="Times New Roman"/>
              </a:rPr>
              <a:t>Được ứng dụng trong các kiểm tra ở cấp độ mô đun (điển hình), tích hợp (có khả năng) và hệ thống của quá trình test phần mềm.</a:t>
            </a:r>
            <a:endParaRPr lang="vi-VN">
              <a:sym typeface="Times New Roman"/>
            </a:endParaRPr>
          </a:p>
        </p:txBody>
      </p:sp>
      <p:sp>
        <p:nvSpPr>
          <p:cNvPr id="10" name="Slide Number Placeholder 9">
            <a:extLst>
              <a:ext uri="{FF2B5EF4-FFF2-40B4-BE49-F238E27FC236}">
                <a16:creationId xmlns="" xmlns:a16="http://schemas.microsoft.com/office/drawing/2014/main" id="{B30F8673-DC14-482C-8753-D5651C1E938A}"/>
              </a:ext>
            </a:extLst>
          </p:cNvPr>
          <p:cNvSpPr>
            <a:spLocks noGrp="1"/>
          </p:cNvSpPr>
          <p:nvPr>
            <p:ph type="sldNum" sz="quarter" idx="12"/>
          </p:nvPr>
        </p:nvSpPr>
        <p:spPr>
          <a:xfrm>
            <a:off x="7943850" y="6487970"/>
            <a:ext cx="1143000" cy="365125"/>
          </a:xfrm>
        </p:spPr>
        <p:txBody>
          <a:bodyPr/>
          <a:lstStyle/>
          <a:p>
            <a:r>
              <a:rPr lang="en-US" altLang="zh-CN"/>
              <a:t>25</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xám</a:t>
            </a:r>
            <a:endParaRPr lang="en-US"/>
          </a:p>
        </p:txBody>
      </p:sp>
      <p:sp>
        <p:nvSpPr>
          <p:cNvPr id="290" name="Google Shape;290;p26"/>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Là sự kết hợp của kiểm thử hộp đen và kiểm thử hộp trắng khi mà người kiểm thử biết được một phần cấu trúc bên trong của phần mềm</a:t>
            </a:r>
            <a:endParaRPr lang="vi-VN">
              <a:sym typeface="Times New Roman"/>
            </a:endParaRPr>
          </a:p>
          <a:p>
            <a:pPr lvl="0"/>
            <a:r>
              <a:rPr lang="vi-VN" altLang="zh-CN">
                <a:sym typeface="Times New Roman"/>
              </a:rPr>
              <a:t>Khác với kiểm thử hộp đen</a:t>
            </a:r>
            <a:endParaRPr lang="vi-VN">
              <a:sym typeface="Times New Roman"/>
            </a:endParaRPr>
          </a:p>
          <a:p>
            <a:pPr lvl="1"/>
            <a:r>
              <a:rPr lang="vi-VN" altLang="zh-CN">
                <a:sym typeface="Times New Roman"/>
              </a:rPr>
              <a:t>Là dạng kiểm thử tốt và có sự kết hợp các kĩ thuật của cả kiểm thử hộp đen và hộp trắng</a:t>
            </a:r>
            <a:endParaRPr lang="vi-VN">
              <a:sym typeface="Times New Roman"/>
            </a:endParaRPr>
          </a:p>
        </p:txBody>
      </p:sp>
      <p:sp>
        <p:nvSpPr>
          <p:cNvPr id="10" name="Slide Number Placeholder 9">
            <a:extLst>
              <a:ext uri="{FF2B5EF4-FFF2-40B4-BE49-F238E27FC236}">
                <a16:creationId xmlns="" xmlns:a16="http://schemas.microsoft.com/office/drawing/2014/main" id="{9E8662C4-D739-490D-BAC8-5A14EDCA1773}"/>
              </a:ext>
            </a:extLst>
          </p:cNvPr>
          <p:cNvSpPr>
            <a:spLocks noGrp="1"/>
          </p:cNvSpPr>
          <p:nvPr>
            <p:ph type="sldNum" sz="quarter" idx="12"/>
          </p:nvPr>
        </p:nvSpPr>
        <p:spPr>
          <a:xfrm>
            <a:off x="7943850" y="6487970"/>
            <a:ext cx="1143000" cy="365125"/>
          </a:xfrm>
        </p:spPr>
        <p:txBody>
          <a:bodyPr/>
          <a:lstStyle/>
          <a:p>
            <a:r>
              <a:rPr lang="en-US" altLang="zh-CN"/>
              <a:t>26</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Những ai cần biết đến kiểm thử</a:t>
            </a:r>
            <a:endParaRPr lang="en-US"/>
          </a:p>
        </p:txBody>
      </p:sp>
      <p:sp>
        <p:nvSpPr>
          <p:cNvPr id="298" name="Google Shape;298;p27"/>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t>Programmers</a:t>
            </a:r>
            <a:endParaRPr lang="vi-VN" dirty="0"/>
          </a:p>
          <a:p>
            <a:pPr lvl="1"/>
            <a:r>
              <a:rPr lang="vi-VN" altLang="zh-CN" dirty="0"/>
              <a:t>White-box testing</a:t>
            </a:r>
            <a:endParaRPr lang="vi-VN" dirty="0"/>
          </a:p>
          <a:p>
            <a:pPr lvl="2"/>
            <a:r>
              <a:rPr lang="vi-VN" altLang="zh-CN" dirty="0"/>
              <a:t>Ưu điểm:  Người triển khai nắm rõ mọi luồng dữ liệu</a:t>
            </a:r>
            <a:endParaRPr lang="vi-VN" dirty="0"/>
          </a:p>
          <a:p>
            <a:pPr lvl="2"/>
            <a:r>
              <a:rPr lang="vi-VN" altLang="zh-CN" dirty="0"/>
              <a:t>Nhược:  Bị ảnh hưởng bởi cách thức code được thiết kế/viết</a:t>
            </a:r>
            <a:endParaRPr lang="vi-VN" dirty="0"/>
          </a:p>
          <a:p>
            <a:r>
              <a:rPr lang="vi-VN" altLang="zh-CN" dirty="0"/>
              <a:t>Quality Assurance (QA) engineers</a:t>
            </a:r>
            <a:endParaRPr lang="vi-VN" dirty="0"/>
          </a:p>
          <a:p>
            <a:pPr lvl="2"/>
            <a:r>
              <a:rPr lang="vi-VN" altLang="zh-CN" dirty="0"/>
              <a:t>Black-box testing</a:t>
            </a:r>
            <a:endParaRPr lang="vi-VN" dirty="0"/>
          </a:p>
          <a:p>
            <a:pPr lvl="2"/>
            <a:r>
              <a:rPr lang="vi-VN" altLang="zh-CN" dirty="0"/>
              <a:t>Pro:  Không có khái niệm về implementation</a:t>
            </a:r>
            <a:endParaRPr lang="vi-VN" dirty="0"/>
          </a:p>
          <a:p>
            <a:pPr lvl="2"/>
            <a:r>
              <a:rPr lang="vi-VN" altLang="zh-CN" dirty="0"/>
              <a:t>Con:  Không muốn test mọi logical paths</a:t>
            </a:r>
            <a:endParaRPr lang="vi-VN" dirty="0"/>
          </a:p>
        </p:txBody>
      </p:sp>
      <p:sp>
        <p:nvSpPr>
          <p:cNvPr id="10" name="Slide Number Placeholder 9">
            <a:extLst>
              <a:ext uri="{FF2B5EF4-FFF2-40B4-BE49-F238E27FC236}">
                <a16:creationId xmlns="" xmlns:a16="http://schemas.microsoft.com/office/drawing/2014/main" id="{98E37BC7-CD5F-4616-83CD-D9D015870485}"/>
              </a:ext>
            </a:extLst>
          </p:cNvPr>
          <p:cNvSpPr>
            <a:spLocks noGrp="1"/>
          </p:cNvSpPr>
          <p:nvPr>
            <p:ph type="sldNum" sz="quarter" idx="12"/>
          </p:nvPr>
        </p:nvSpPr>
        <p:spPr>
          <a:xfrm>
            <a:off x="7943850" y="6487970"/>
            <a:ext cx="1143000" cy="365125"/>
          </a:xfrm>
        </p:spPr>
        <p:txBody>
          <a:bodyPr/>
          <a:lstStyle/>
          <a:p>
            <a:r>
              <a:rPr lang="en-US" altLang="zh-CN"/>
              <a:t>27</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Các mức độ kiểm thử</a:t>
            </a:r>
            <a:endParaRPr lang="en-US"/>
          </a:p>
        </p:txBody>
      </p:sp>
      <p:sp>
        <p:nvSpPr>
          <p:cNvPr id="306" name="Google Shape;306;p28"/>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en-US" altLang="zh-CN">
                <a:sym typeface="Times New Roman"/>
              </a:rPr>
              <a:t>Unit: kiểm thử các công việc nhỏ nhất của lập trình viên để có thể lập kế hoạch và theo dõi hợp lý (vd : function, procedure, module, object class,…)</a:t>
            </a:r>
            <a:endParaRPr lang="en-US">
              <a:sym typeface="Times New Roman"/>
            </a:endParaRPr>
          </a:p>
          <a:p>
            <a:pPr lvl="0"/>
            <a:r>
              <a:rPr lang="en-US" altLang="zh-CN">
                <a:sym typeface="Times New Roman"/>
              </a:rPr>
              <a:t>Component: kiểm thử tập hợp các units tạo thành một thành phần (vd: program, package, task, interacting object classes,…)</a:t>
            </a:r>
            <a:endParaRPr lang="en-US">
              <a:sym typeface="Times New Roman"/>
            </a:endParaRPr>
          </a:p>
          <a:p>
            <a:pPr lvl="0"/>
            <a:r>
              <a:rPr lang="en-US" altLang="zh-CN">
                <a:sym typeface="Times New Roman"/>
              </a:rPr>
              <a:t>Product: kiểm thử các thành phần tạo thành một sản phẩm (subsystem, application,…)</a:t>
            </a:r>
            <a:endParaRPr lang="en-US">
              <a:sym typeface="Times New Roman"/>
            </a:endParaRPr>
          </a:p>
        </p:txBody>
      </p:sp>
      <p:sp>
        <p:nvSpPr>
          <p:cNvPr id="10" name="Slide Number Placeholder 9">
            <a:extLst>
              <a:ext uri="{FF2B5EF4-FFF2-40B4-BE49-F238E27FC236}">
                <a16:creationId xmlns="" xmlns:a16="http://schemas.microsoft.com/office/drawing/2014/main" id="{FC6E50A9-7EAF-4A39-8777-47DB6BF6BD10}"/>
              </a:ext>
            </a:extLst>
          </p:cNvPr>
          <p:cNvSpPr>
            <a:spLocks noGrp="1"/>
          </p:cNvSpPr>
          <p:nvPr>
            <p:ph type="sldNum" sz="quarter" idx="12"/>
          </p:nvPr>
        </p:nvSpPr>
        <p:spPr/>
        <p:txBody>
          <a:bodyPr/>
          <a:lstStyle/>
          <a:p>
            <a:r>
              <a:rPr lang="en-US" altLang="zh-CN"/>
              <a:t>28</a:t>
            </a: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Các mức độ kiểm thử (2)</a:t>
            </a:r>
            <a:endParaRPr lang="en-US"/>
          </a:p>
        </p:txBody>
      </p:sp>
      <p:sp>
        <p:nvSpPr>
          <p:cNvPr id="313" name="Google Shape;313;p29"/>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dirty="0">
                <a:sym typeface="Times New Roman"/>
              </a:rPr>
              <a:t>System: kiểm thử toàn bộ hệ thống</a:t>
            </a:r>
            <a:endParaRPr lang="vi-VN" dirty="0">
              <a:sym typeface="Times New Roman"/>
            </a:endParaRPr>
          </a:p>
          <a:p>
            <a:pPr lvl="0"/>
            <a:r>
              <a:rPr lang="vi-VN" altLang="zh-CN" dirty="0">
                <a:sym typeface="Times New Roman"/>
              </a:rPr>
              <a:t>Việc kiểm thử thường:</a:t>
            </a:r>
            <a:endParaRPr lang="vi-VN" dirty="0">
              <a:sym typeface="Times New Roman"/>
            </a:endParaRPr>
          </a:p>
          <a:p>
            <a:pPr lvl="1"/>
            <a:r>
              <a:rPr lang="vi-VN" altLang="zh-CN" dirty="0">
                <a:sym typeface="Times New Roman"/>
              </a:rPr>
              <a:t>Bắt đầu = functional (black-box) tests,</a:t>
            </a:r>
            <a:endParaRPr lang="vi-VN" dirty="0">
              <a:sym typeface="Times New Roman"/>
            </a:endParaRPr>
          </a:p>
          <a:p>
            <a:pPr lvl="1"/>
            <a:r>
              <a:rPr lang="vi-VN" altLang="zh-CN" dirty="0">
                <a:sym typeface="Times New Roman"/>
              </a:rPr>
              <a:t>Rồi thêm = structural (white-box) tests, và</a:t>
            </a:r>
            <a:endParaRPr lang="vi-VN" dirty="0">
              <a:sym typeface="Times New Roman"/>
            </a:endParaRPr>
          </a:p>
          <a:p>
            <a:pPr lvl="1"/>
            <a:r>
              <a:rPr lang="vi-VN" altLang="zh-CN" dirty="0">
                <a:sym typeface="Times New Roman"/>
              </a:rPr>
              <a:t>Tiến hành từ unit level đến system level với một hoặc một vài bước tích hợp</a:t>
            </a:r>
            <a:endParaRPr lang="vi-VN" dirty="0">
              <a:sym typeface="Times New Roman"/>
            </a:endParaRPr>
          </a:p>
        </p:txBody>
      </p:sp>
      <p:sp>
        <p:nvSpPr>
          <p:cNvPr id="10" name="Slide Number Placeholder 9">
            <a:extLst>
              <a:ext uri="{FF2B5EF4-FFF2-40B4-BE49-F238E27FC236}">
                <a16:creationId xmlns="" xmlns:a16="http://schemas.microsoft.com/office/drawing/2014/main" id="{59304C27-3F15-4ED2-930C-83CA389610AA}"/>
              </a:ext>
            </a:extLst>
          </p:cNvPr>
          <p:cNvSpPr>
            <a:spLocks noGrp="1"/>
          </p:cNvSpPr>
          <p:nvPr>
            <p:ph type="sldNum" sz="quarter" idx="12"/>
          </p:nvPr>
        </p:nvSpPr>
        <p:spPr/>
        <p:txBody>
          <a:bodyPr/>
          <a:lstStyle/>
          <a:p>
            <a:r>
              <a:rPr lang="en-US" altLang="zh-CN"/>
              <a:t>29</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Kiểm thử tất cả mọi thứ?</a:t>
            </a:r>
            <a:endParaRPr lang="en-US"/>
          </a:p>
        </p:txBody>
      </p:sp>
      <p:sp>
        <p:nvSpPr>
          <p:cNvPr id="10" name="Content Placeholder 9">
            <a:extLst>
              <a:ext uri="{FF2B5EF4-FFF2-40B4-BE49-F238E27FC236}">
                <a16:creationId xmlns="" xmlns:a16="http://schemas.microsoft.com/office/drawing/2014/main" id="{79B2776D-7D9A-4821-B8B5-1D5DC42EC22D}"/>
              </a:ext>
            </a:extLst>
          </p:cNvPr>
          <p:cNvSpPr>
            <a:spLocks noGrp="1"/>
          </p:cNvSpPr>
          <p:nvPr>
            <p:ph idx="1"/>
          </p:nvPr>
        </p:nvSpPr>
        <p:spPr/>
        <p:txBody>
          <a:bodyPr/>
          <a:lstStyle/>
          <a:p>
            <a:endParaRPr lang="en-US"/>
          </a:p>
        </p:txBody>
      </p:sp>
      <p:pic>
        <p:nvPicPr>
          <p:cNvPr id="321" name="Google Shape;321;p30"/>
          <p:cNvPicPr preferRelativeResize="0"/>
          <p:nvPr/>
        </p:nvPicPr>
        <p:blipFill rotWithShape="1">
          <a:blip r:embed="rId3">
            <a:alphaModFix/>
          </a:blip>
          <a:srcRect/>
          <a:stretch/>
        </p:blipFill>
        <p:spPr>
          <a:xfrm>
            <a:off x="533400" y="1257928"/>
            <a:ext cx="8458201" cy="2971800"/>
          </a:xfrm>
          <a:prstGeom prst="rect">
            <a:avLst/>
          </a:prstGeom>
          <a:noFill/>
          <a:ln>
            <a:noFill/>
          </a:ln>
        </p:spPr>
      </p:pic>
      <p:sp>
        <p:nvSpPr>
          <p:cNvPr id="322" name="Google Shape;322;p30"/>
          <p:cNvSpPr/>
          <p:nvPr/>
        </p:nvSpPr>
        <p:spPr>
          <a:xfrm>
            <a:off x="311700" y="4703496"/>
            <a:ext cx="8382000" cy="169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Chi phí cho 'exhaustive' testing:</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20 x 4 x 3 x 10 x 2 x 100 = 480,000 tests</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Nếu 1 giây cho 1 test, 8000 phút, 133 giờ, 17.7 ngày</a:t>
            </a:r>
            <a:endParaRPr sz="1900" b="1"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	(chưa kể nhầm lẫn hoặc test đi test lại)</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nếu 10 secs = 34 wks, 1 min = 4 yrs, 10 min = 40 yrs</a:t>
            </a:r>
            <a:endParaRPr sz="1900" b="0" i="0" u="none" strike="noStrike" cap="none">
              <a:solidFill>
                <a:schemeClr val="dk1"/>
              </a:solidFill>
              <a:latin typeface="Cambria"/>
              <a:ea typeface="Cambria"/>
              <a:cs typeface="Cambria"/>
              <a:sym typeface="Cambria"/>
            </a:endParaRPr>
          </a:p>
        </p:txBody>
      </p:sp>
      <p:sp>
        <p:nvSpPr>
          <p:cNvPr id="12" name="Slide Number Placeholder 11">
            <a:extLst>
              <a:ext uri="{FF2B5EF4-FFF2-40B4-BE49-F238E27FC236}">
                <a16:creationId xmlns="" xmlns:a16="http://schemas.microsoft.com/office/drawing/2014/main" id="{AACF36BA-7A2F-4D02-8F05-A27F486C22E4}"/>
              </a:ext>
            </a:extLst>
          </p:cNvPr>
          <p:cNvSpPr>
            <a:spLocks noGrp="1"/>
          </p:cNvSpPr>
          <p:nvPr>
            <p:ph type="sldNum" sz="quarter" idx="12"/>
          </p:nvPr>
        </p:nvSpPr>
        <p:spPr/>
        <p:txBody>
          <a:bodyPr/>
          <a:lstStyle/>
          <a:p>
            <a:r>
              <a:rPr lang="en-US" altLang="zh-CN"/>
              <a:t>30</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fr-FR" altLang="zh-CN"/>
              <a:t>Bao nhiêu testing là đủ?</a:t>
            </a:r>
            <a:endParaRPr lang="fr-FR"/>
          </a:p>
        </p:txBody>
      </p:sp>
      <p:sp>
        <p:nvSpPr>
          <p:cNvPr id="329" name="Google Shape;329;p31"/>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a:sym typeface="Times New Roman"/>
              </a:rPr>
              <a:t>Không bao giờ đủ!</a:t>
            </a:r>
            <a:endParaRPr lang="vi-VN">
              <a:sym typeface="Times New Roman"/>
            </a:endParaRPr>
          </a:p>
          <a:p>
            <a:pPr lvl="0"/>
            <a:r>
              <a:rPr lang="vi-VN" altLang="zh-CN">
                <a:sym typeface="Times New Roman"/>
              </a:rPr>
              <a:t>Khi bạn thực hiện những test mà bạn đã lên kế hoạch</a:t>
            </a:r>
            <a:endParaRPr lang="vi-VN">
              <a:sym typeface="Times New Roman"/>
            </a:endParaRPr>
          </a:p>
          <a:p>
            <a:pPr lvl="0"/>
            <a:r>
              <a:rPr lang="vi-VN" altLang="zh-CN">
                <a:sym typeface="Times New Roman"/>
              </a:rPr>
              <a:t>Khi khách hàng/người sử dụng thấy thỏa mãn</a:t>
            </a:r>
            <a:endParaRPr lang="vi-VN">
              <a:sym typeface="Times New Roman"/>
            </a:endParaRPr>
          </a:p>
          <a:p>
            <a:pPr lvl="0"/>
            <a:r>
              <a:rPr lang="vi-VN" altLang="zh-CN">
                <a:sym typeface="Times New Roman"/>
              </a:rPr>
              <a:t>Khi bạn đã chứng minh được/tin tưởng rằng hệ thống hoạt động đúng, chính xác</a:t>
            </a:r>
            <a:endParaRPr lang="vi-VN">
              <a:sym typeface="Times New Roman"/>
            </a:endParaRPr>
          </a:p>
          <a:p>
            <a:pPr lvl="0"/>
            <a:r>
              <a:rPr lang="vi-VN" altLang="zh-CN">
                <a:sym typeface="Times New Roman"/>
              </a:rPr>
              <a:t>Phụ thuộc vào risks for your system</a:t>
            </a:r>
            <a:endParaRPr lang="vi-VN">
              <a:sym typeface="Times New Roman"/>
            </a:endParaRPr>
          </a:p>
        </p:txBody>
      </p:sp>
      <p:sp>
        <p:nvSpPr>
          <p:cNvPr id="10" name="Slide Number Placeholder 9">
            <a:extLst>
              <a:ext uri="{FF2B5EF4-FFF2-40B4-BE49-F238E27FC236}">
                <a16:creationId xmlns="" xmlns:a16="http://schemas.microsoft.com/office/drawing/2014/main" id="{13144C2A-43AC-4C75-A032-C5CC88CCDC44}"/>
              </a:ext>
            </a:extLst>
          </p:cNvPr>
          <p:cNvSpPr>
            <a:spLocks noGrp="1"/>
          </p:cNvSpPr>
          <p:nvPr>
            <p:ph type="sldNum" sz="quarter" idx="12"/>
          </p:nvPr>
        </p:nvSpPr>
        <p:spPr/>
        <p:txBody>
          <a:bodyPr/>
          <a:lstStyle/>
          <a:p>
            <a:r>
              <a:rPr lang="en-US" altLang="zh-CN"/>
              <a:t>31</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fr-FR" altLang="zh-CN"/>
              <a:t>Bao nhiêu testing là đủ? (2)</a:t>
            </a:r>
            <a:endParaRPr lang="fr-FR"/>
          </a:p>
        </p:txBody>
      </p:sp>
      <p:sp>
        <p:nvSpPr>
          <p:cNvPr id="336" name="Google Shape;336;p32"/>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a:sym typeface="Times New Roman"/>
              </a:rPr>
              <a:t>Dùng RISK để xác định:</a:t>
            </a:r>
            <a:endParaRPr lang="vi-VN">
              <a:sym typeface="Times New Roman"/>
            </a:endParaRPr>
          </a:p>
          <a:p>
            <a:pPr lvl="1"/>
            <a:r>
              <a:rPr lang="vi-VN" altLang="zh-CN">
                <a:sym typeface="Times New Roman"/>
              </a:rPr>
              <a:t>Cái gì phải test trước</a:t>
            </a:r>
            <a:endParaRPr lang="vi-VN">
              <a:sym typeface="Times New Roman"/>
            </a:endParaRPr>
          </a:p>
          <a:p>
            <a:pPr lvl="1"/>
            <a:r>
              <a:rPr lang="vi-VN" altLang="zh-CN">
                <a:sym typeface="Times New Roman"/>
              </a:rPr>
              <a:t>Cái gì phải test nhiều</a:t>
            </a:r>
            <a:endParaRPr lang="vi-VN">
              <a:sym typeface="Times New Roman"/>
            </a:endParaRPr>
          </a:p>
          <a:p>
            <a:pPr lvl="1"/>
            <a:r>
              <a:rPr lang="vi-VN" altLang="zh-CN">
                <a:sym typeface="Times New Roman"/>
              </a:rPr>
              <a:t>Mỗi phần tử cần test kỹ như thế nào? Tức là đâu là trọng tâm</a:t>
            </a:r>
            <a:endParaRPr lang="vi-VN">
              <a:sym typeface="Times New Roman"/>
            </a:endParaRPr>
          </a:p>
          <a:p>
            <a:pPr lvl="1"/>
            <a:r>
              <a:rPr lang="vi-VN" altLang="zh-CN">
                <a:sym typeface="Times New Roman"/>
              </a:rPr>
              <a:t>Cái gì không cần test (tại thời điểm này…)</a:t>
            </a:r>
            <a:endParaRPr lang="vi-VN">
              <a:sym typeface="Times New Roman"/>
            </a:endParaRPr>
          </a:p>
        </p:txBody>
      </p:sp>
      <p:sp>
        <p:nvSpPr>
          <p:cNvPr id="10" name="Slide Number Placeholder 9">
            <a:extLst>
              <a:ext uri="{FF2B5EF4-FFF2-40B4-BE49-F238E27FC236}">
                <a16:creationId xmlns="" xmlns:a16="http://schemas.microsoft.com/office/drawing/2014/main" id="{032A6F22-92C4-4A68-A9B1-15B86F6991DE}"/>
              </a:ext>
            </a:extLst>
          </p:cNvPr>
          <p:cNvSpPr>
            <a:spLocks noGrp="1"/>
          </p:cNvSpPr>
          <p:nvPr>
            <p:ph type="sldNum" sz="quarter" idx="12"/>
          </p:nvPr>
        </p:nvSpPr>
        <p:spPr/>
        <p:txBody>
          <a:bodyPr/>
          <a:lstStyle/>
          <a:p>
            <a:r>
              <a:rPr lang="en-US" altLang="zh-CN"/>
              <a:t>32</a:t>
            </a: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fld id="{1845EA4F-2182-405D-9142-D82E22DB5407}" type="slidenum">
              <a:rPr lang="en-US" smtClean="0"/>
              <a:pPr/>
              <a:t>49</a:t>
            </a:fld>
            <a:endParaRPr lang="en-US" smtClean="0"/>
          </a:p>
        </p:txBody>
      </p:sp>
      <p:sp>
        <p:nvSpPr>
          <p:cNvPr id="59395" name="Rectangle 2"/>
          <p:cNvSpPr>
            <a:spLocks noGrp="1" noChangeArrowheads="1"/>
          </p:cNvSpPr>
          <p:nvPr>
            <p:ph type="title"/>
          </p:nvPr>
        </p:nvSpPr>
        <p:spPr/>
        <p:txBody>
          <a:bodyPr/>
          <a:lstStyle/>
          <a:p>
            <a:r>
              <a:rPr lang="en-US" sz="3200" b="0" dirty="0" err="1" smtClean="0"/>
              <a:t>Nguyên</a:t>
            </a:r>
            <a:r>
              <a:rPr lang="en-US" sz="3200" b="0" dirty="0" smtClean="0"/>
              <a:t> </a:t>
            </a:r>
            <a:r>
              <a:rPr lang="en-US" sz="3200" b="0" dirty="0" err="1" smtClean="0"/>
              <a:t>tắc</a:t>
            </a:r>
            <a:r>
              <a:rPr lang="en-US" sz="3200" b="0" dirty="0" smtClean="0"/>
              <a:t> </a:t>
            </a:r>
            <a:r>
              <a:rPr lang="en-US" sz="3200" b="0" dirty="0" err="1" smtClean="0"/>
              <a:t>quan</a:t>
            </a:r>
            <a:r>
              <a:rPr lang="en-US" sz="3200" b="0" dirty="0" smtClean="0"/>
              <a:t> </a:t>
            </a:r>
            <a:r>
              <a:rPr lang="en-US" sz="3200" b="0" dirty="0" err="1" smtClean="0"/>
              <a:t>trọng</a:t>
            </a:r>
            <a:r>
              <a:rPr lang="en-US" sz="3200" b="0" dirty="0" smtClean="0"/>
              <a:t> </a:t>
            </a:r>
            <a:r>
              <a:rPr lang="en-US" sz="3200" b="0" dirty="0" err="1" smtClean="0"/>
              <a:t>nhất</a:t>
            </a:r>
            <a:r>
              <a:rPr lang="en-US" sz="3200" b="0" dirty="0" smtClean="0"/>
              <a:t> </a:t>
            </a:r>
            <a:br>
              <a:rPr lang="en-US" sz="3200" b="0" dirty="0" smtClean="0"/>
            </a:br>
            <a:endParaRPr lang="en-US" sz="3200" b="0" dirty="0" smtClean="0"/>
          </a:p>
        </p:txBody>
      </p:sp>
      <p:sp>
        <p:nvSpPr>
          <p:cNvPr id="59396" name="Rectangle 3"/>
          <p:cNvSpPr>
            <a:spLocks noGrp="1" noChangeArrowheads="1"/>
          </p:cNvSpPr>
          <p:nvPr>
            <p:ph type="body" idx="1"/>
          </p:nvPr>
        </p:nvSpPr>
        <p:spPr/>
        <p:txBody>
          <a:bodyPr/>
          <a:lstStyle/>
          <a:p>
            <a:r>
              <a:rPr lang="en-US" b="1" smtClean="0"/>
              <a:t>Ưu tiên tests</a:t>
            </a:r>
          </a:p>
          <a:p>
            <a:pPr>
              <a:buFontTx/>
              <a:buNone/>
            </a:pPr>
            <a:r>
              <a:rPr lang="en-US" b="1" smtClean="0"/>
              <a:t>Để,</a:t>
            </a:r>
          </a:p>
          <a:p>
            <a:pPr>
              <a:buFontTx/>
              <a:buNone/>
            </a:pPr>
            <a:r>
              <a:rPr lang="en-US" b="1" smtClean="0"/>
              <a:t>Khi bạn kết thúc testing,</a:t>
            </a:r>
          </a:p>
          <a:p>
            <a:pPr>
              <a:buFontTx/>
              <a:buNone/>
            </a:pPr>
            <a:r>
              <a:rPr lang="en-US" b="1" smtClean="0"/>
              <a:t>Bạn đã thực hiện việc test tốt nhất trong quãng thời gian có thể.</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457200"/>
            <a:ext cx="8229600" cy="5668963"/>
          </a:xfrm>
        </p:spPr>
        <p:txBody>
          <a:bodyPr/>
          <a:lstStyle/>
          <a:p>
            <a:pPr eaLnBrk="1" hangingPunct="1">
              <a:lnSpc>
                <a:spcPct val="90000"/>
              </a:lnSpc>
            </a:pPr>
            <a:r>
              <a:rPr lang="en-US" altLang="en-US" sz="2400" smtClean="0"/>
              <a:t>Động lực chính cho việc cải tiến các ngôn ngữ LT là cố gắng ngăn chặn các lỗi thông qua các đặc trưng ngôn ngữ như :</a:t>
            </a:r>
          </a:p>
          <a:p>
            <a:pPr lvl="1" eaLnBrk="1" hangingPunct="1">
              <a:lnSpc>
                <a:spcPct val="90000"/>
              </a:lnSpc>
            </a:pPr>
            <a:r>
              <a:rPr lang="en-US" altLang="en-US" sz="2000" smtClean="0"/>
              <a:t>Kiểm tra các giới hạn biên của các chỉ số</a:t>
            </a:r>
          </a:p>
          <a:p>
            <a:pPr lvl="1" eaLnBrk="1" hangingPunct="1">
              <a:lnSpc>
                <a:spcPct val="90000"/>
              </a:lnSpc>
            </a:pPr>
            <a:r>
              <a:rPr lang="en-US" altLang="en-US" sz="2000" smtClean="0"/>
              <a:t>Hạn chế không dùng con trỏ, bộ dọn dẹp, các kiểu dữ liệu chuỗi</a:t>
            </a:r>
          </a:p>
          <a:p>
            <a:pPr lvl="1" eaLnBrk="1" hangingPunct="1">
              <a:lnSpc>
                <a:spcPct val="90000"/>
              </a:lnSpc>
            </a:pPr>
            <a:r>
              <a:rPr lang="en-US" altLang="en-US" sz="2000" smtClean="0"/>
              <a:t>Xác định kiểu nhập/xuất</a:t>
            </a:r>
          </a:p>
          <a:p>
            <a:pPr lvl="1" eaLnBrk="1" hangingPunct="1">
              <a:lnSpc>
                <a:spcPct val="90000"/>
              </a:lnSpc>
            </a:pPr>
            <a:r>
              <a:rPr lang="en-US" altLang="en-US" sz="2000" smtClean="0"/>
              <a:t>Kiểm tra dữ liệu chặt chẽ.</a:t>
            </a:r>
          </a:p>
          <a:p>
            <a:pPr eaLnBrk="1" hangingPunct="1">
              <a:lnSpc>
                <a:spcPct val="90000"/>
              </a:lnSpc>
            </a:pPr>
            <a:r>
              <a:rPr lang="en-US" altLang="en-US" sz="2400" smtClean="0"/>
              <a:t>Mỗi ngôn ngữ cũng có những đặc tính dễ gây lỗi : lệnh goto, biến toàn cục, con trỏ trỏ tới vùng không xác định, chuyển kiểu tự động…</a:t>
            </a:r>
          </a:p>
          <a:p>
            <a:pPr eaLnBrk="1" hangingPunct="1">
              <a:lnSpc>
                <a:spcPct val="90000"/>
              </a:lnSpc>
            </a:pPr>
            <a:r>
              <a:rPr lang="en-US" altLang="en-US" sz="2400" smtClean="0"/>
              <a:t>LTV cần biết trước những đặc thù để tránh các lỗi tiềm ẩn, đồng thời cần kích hoạt mọi khả năng kiểm tra của trình biên dịch và quan tâm đến các cảnh báo</a:t>
            </a:r>
          </a:p>
          <a:p>
            <a:pPr eaLnBrk="1" hangingPunct="1">
              <a:lnSpc>
                <a:spcPct val="90000"/>
              </a:lnSpc>
            </a:pPr>
            <a:r>
              <a:rPr lang="en-US" altLang="en-US" sz="2400" smtClean="0"/>
              <a:t>Ví dụ : so sánh C,Pascal, VB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B611C65B-95A1-4A63-A815-D55F7EBD99C4}" type="slidenum">
              <a:rPr lang="en-US" smtClean="0"/>
              <a:pPr/>
              <a:t>50</a:t>
            </a:fld>
            <a:endParaRPr lang="en-US" smtClean="0"/>
          </a:p>
        </p:txBody>
      </p:sp>
      <p:sp>
        <p:nvSpPr>
          <p:cNvPr id="60419" name="Rectangle 2"/>
          <p:cNvSpPr>
            <a:spLocks noGrp="1" noChangeArrowheads="1"/>
          </p:cNvSpPr>
          <p:nvPr>
            <p:ph type="title"/>
          </p:nvPr>
        </p:nvSpPr>
        <p:spPr/>
        <p:txBody>
          <a:bodyPr/>
          <a:lstStyle/>
          <a:p>
            <a:r>
              <a:rPr lang="en-US" i="1" smtClean="0">
                <a:solidFill>
                  <a:srgbClr val="FF66FF"/>
                </a:solidFill>
              </a:rPr>
              <a:t>The testing paradox</a:t>
            </a:r>
          </a:p>
        </p:txBody>
      </p:sp>
      <p:sp>
        <p:nvSpPr>
          <p:cNvPr id="60420" name="Rectangle 3"/>
          <p:cNvSpPr>
            <a:spLocks noGrp="1" noChangeArrowheads="1"/>
          </p:cNvSpPr>
          <p:nvPr>
            <p:ph type="body" idx="1"/>
          </p:nvPr>
        </p:nvSpPr>
        <p:spPr/>
        <p:txBody>
          <a:bodyPr>
            <a:normAutofit fontScale="85000" lnSpcReduction="10000"/>
          </a:bodyPr>
          <a:lstStyle/>
          <a:p>
            <a:r>
              <a:rPr lang="en-US" b="1" dirty="0" err="1" smtClean="0"/>
              <a:t>Mục</a:t>
            </a:r>
            <a:r>
              <a:rPr lang="en-US" b="1" dirty="0" smtClean="0"/>
              <a:t> </a:t>
            </a:r>
            <a:r>
              <a:rPr lang="en-US" b="1" dirty="0" err="1" smtClean="0"/>
              <a:t>đích</a:t>
            </a:r>
            <a:r>
              <a:rPr lang="en-US" b="1" dirty="0" smtClean="0"/>
              <a:t> </a:t>
            </a:r>
            <a:r>
              <a:rPr lang="en-US" b="1" dirty="0" err="1" smtClean="0"/>
              <a:t>của</a:t>
            </a:r>
            <a:r>
              <a:rPr lang="en-US" b="1" dirty="0" smtClean="0"/>
              <a:t>  testing: </a:t>
            </a:r>
            <a:r>
              <a:rPr lang="en-US" b="1" dirty="0" err="1" smtClean="0">
                <a:solidFill>
                  <a:schemeClr val="accent1"/>
                </a:solidFill>
              </a:rPr>
              <a:t>để</a:t>
            </a:r>
            <a:r>
              <a:rPr lang="en-US" b="1" dirty="0" smtClean="0">
                <a:solidFill>
                  <a:schemeClr val="accent1"/>
                </a:solidFill>
              </a:rPr>
              <a:t> </a:t>
            </a:r>
            <a:r>
              <a:rPr lang="en-US" b="1" dirty="0" err="1" smtClean="0">
                <a:solidFill>
                  <a:schemeClr val="accent1"/>
                </a:solidFill>
              </a:rPr>
              <a:t>tìm</a:t>
            </a:r>
            <a:r>
              <a:rPr lang="en-US" b="1" dirty="0" smtClean="0">
                <a:solidFill>
                  <a:schemeClr val="accent1"/>
                </a:solidFill>
              </a:rPr>
              <a:t> </a:t>
            </a:r>
            <a:r>
              <a:rPr lang="en-US" b="1" dirty="0" err="1" smtClean="0">
                <a:solidFill>
                  <a:schemeClr val="accent1"/>
                </a:solidFill>
              </a:rPr>
              <a:t>ra</a:t>
            </a:r>
            <a:r>
              <a:rPr lang="en-US" b="1" dirty="0" smtClean="0">
                <a:solidFill>
                  <a:schemeClr val="accent1"/>
                </a:solidFill>
              </a:rPr>
              <a:t> </a:t>
            </a:r>
            <a:r>
              <a:rPr lang="en-US" b="1" dirty="0" err="1" smtClean="0">
                <a:solidFill>
                  <a:schemeClr val="accent1"/>
                </a:solidFill>
              </a:rPr>
              <a:t>lỗi</a:t>
            </a:r>
            <a:endParaRPr lang="en-US" b="1" dirty="0" smtClean="0">
              <a:solidFill>
                <a:schemeClr val="accent1"/>
              </a:solidFill>
            </a:endParaRPr>
          </a:p>
          <a:p>
            <a:r>
              <a:rPr lang="en-US" b="1" dirty="0" err="1" smtClean="0"/>
              <a:t>Tìm</a:t>
            </a:r>
            <a:r>
              <a:rPr lang="en-US" b="1" dirty="0" smtClean="0"/>
              <a:t> </a:t>
            </a:r>
            <a:r>
              <a:rPr lang="en-US" b="1" dirty="0" err="1" smtClean="0"/>
              <a:t>thấy</a:t>
            </a:r>
            <a:r>
              <a:rPr lang="en-US" b="1" dirty="0" smtClean="0"/>
              <a:t> </a:t>
            </a:r>
            <a:r>
              <a:rPr lang="en-US" b="1" dirty="0" err="1" smtClean="0"/>
              <a:t>lỗi</a:t>
            </a:r>
            <a:r>
              <a:rPr lang="en-US" b="1" dirty="0" smtClean="0"/>
              <a:t> </a:t>
            </a:r>
            <a:r>
              <a:rPr lang="en-US" b="1" dirty="0" err="1" smtClean="0">
                <a:solidFill>
                  <a:srgbClr val="FF0000"/>
                </a:solidFill>
              </a:rPr>
              <a:t>làm</a:t>
            </a:r>
            <a:r>
              <a:rPr lang="en-US" b="1" dirty="0" smtClean="0">
                <a:solidFill>
                  <a:srgbClr val="FF0000"/>
                </a:solidFill>
              </a:rPr>
              <a:t> </a:t>
            </a:r>
            <a:r>
              <a:rPr lang="en-US" b="1" dirty="0" err="1" smtClean="0">
                <a:solidFill>
                  <a:srgbClr val="FF0000"/>
                </a:solidFill>
              </a:rPr>
              <a:t>mất</a:t>
            </a:r>
            <a:r>
              <a:rPr lang="en-US" b="1" dirty="0" smtClean="0">
                <a:solidFill>
                  <a:srgbClr val="FF0000"/>
                </a:solidFill>
              </a:rPr>
              <a:t> (</a:t>
            </a:r>
            <a:r>
              <a:rPr lang="en-US" b="1" dirty="0" err="1" smtClean="0">
                <a:solidFill>
                  <a:srgbClr val="FF0000"/>
                </a:solidFill>
              </a:rPr>
              <a:t>hủy</a:t>
            </a:r>
            <a:r>
              <a:rPr lang="en-US" b="1" dirty="0" smtClean="0">
                <a:solidFill>
                  <a:srgbClr val="FF0000"/>
                </a:solidFill>
              </a:rPr>
              <a:t> </a:t>
            </a:r>
            <a:r>
              <a:rPr lang="en-US" b="1" dirty="0" err="1" smtClean="0">
                <a:solidFill>
                  <a:srgbClr val="FF0000"/>
                </a:solidFill>
              </a:rPr>
              <a:t>hoại</a:t>
            </a:r>
            <a:r>
              <a:rPr lang="en-US" b="1" dirty="0" smtClean="0">
                <a:solidFill>
                  <a:srgbClr val="FF0000"/>
                </a:solidFill>
              </a:rPr>
              <a:t>) </a:t>
            </a:r>
            <a:r>
              <a:rPr lang="en-US" b="1" dirty="0" err="1" smtClean="0">
                <a:solidFill>
                  <a:srgbClr val="FF0000"/>
                </a:solidFill>
              </a:rPr>
              <a:t>sự</a:t>
            </a:r>
            <a:r>
              <a:rPr lang="en-US" b="1" dirty="0" smtClean="0">
                <a:solidFill>
                  <a:srgbClr val="FF0000"/>
                </a:solidFill>
              </a:rPr>
              <a:t> </a:t>
            </a:r>
            <a:r>
              <a:rPr lang="en-US" b="1" dirty="0" err="1" smtClean="0">
                <a:solidFill>
                  <a:srgbClr val="FF0000"/>
                </a:solidFill>
              </a:rPr>
              <a:t>tự</a:t>
            </a:r>
            <a:r>
              <a:rPr lang="en-US" b="1" dirty="0" smtClean="0">
                <a:solidFill>
                  <a:srgbClr val="FF0000"/>
                </a:solidFill>
              </a:rPr>
              <a:t> tin</a:t>
            </a:r>
            <a:r>
              <a:rPr lang="en-US" b="1" dirty="0" smtClean="0"/>
              <a:t> - confidence</a:t>
            </a:r>
          </a:p>
          <a:p>
            <a:endParaRPr lang="en-US" b="1" dirty="0" smtClean="0"/>
          </a:p>
          <a:p>
            <a:pPr>
              <a:buFontTx/>
              <a:buNone/>
            </a:pPr>
            <a:r>
              <a:rPr lang="en-US" b="1" dirty="0" smtClean="0"/>
              <a:t>  =&gt; </a:t>
            </a:r>
            <a:r>
              <a:rPr lang="en-US" b="1" dirty="0" err="1" smtClean="0"/>
              <a:t>Mục</a:t>
            </a:r>
            <a:r>
              <a:rPr lang="en-US" b="1" dirty="0" smtClean="0"/>
              <a:t> </a:t>
            </a:r>
            <a:r>
              <a:rPr lang="en-US" b="1" dirty="0" err="1" smtClean="0"/>
              <a:t>đích</a:t>
            </a:r>
            <a:r>
              <a:rPr lang="en-US" b="1" dirty="0" smtClean="0"/>
              <a:t> </a:t>
            </a:r>
            <a:r>
              <a:rPr lang="en-US" b="1" dirty="0" err="1" smtClean="0"/>
              <a:t>của</a:t>
            </a:r>
            <a:r>
              <a:rPr lang="en-US" b="1" dirty="0" smtClean="0"/>
              <a:t> testing: </a:t>
            </a:r>
            <a:r>
              <a:rPr lang="en-US" b="1" dirty="0" err="1" smtClean="0">
                <a:solidFill>
                  <a:srgbClr val="FF0000"/>
                </a:solidFill>
              </a:rPr>
              <a:t>hủy</a:t>
            </a:r>
            <a:r>
              <a:rPr lang="en-US" b="1" dirty="0" smtClean="0">
                <a:solidFill>
                  <a:srgbClr val="FF0000"/>
                </a:solidFill>
              </a:rPr>
              <a:t> </a:t>
            </a:r>
            <a:r>
              <a:rPr lang="en-US" b="1" dirty="0" err="1" smtClean="0">
                <a:solidFill>
                  <a:srgbClr val="FF0000"/>
                </a:solidFill>
              </a:rPr>
              <a:t>hoại</a:t>
            </a:r>
            <a:r>
              <a:rPr lang="en-US" b="1" dirty="0" smtClean="0">
                <a:solidFill>
                  <a:srgbClr val="FF0000"/>
                </a:solidFill>
              </a:rPr>
              <a:t> </a:t>
            </a:r>
            <a:r>
              <a:rPr lang="en-US" b="1" dirty="0" err="1" smtClean="0">
                <a:solidFill>
                  <a:srgbClr val="FF0000"/>
                </a:solidFill>
              </a:rPr>
              <a:t>sự</a:t>
            </a:r>
            <a:r>
              <a:rPr lang="en-US" b="1" dirty="0" smtClean="0">
                <a:solidFill>
                  <a:srgbClr val="FF0000"/>
                </a:solidFill>
              </a:rPr>
              <a:t> </a:t>
            </a:r>
            <a:r>
              <a:rPr lang="en-US" b="1" dirty="0" err="1" smtClean="0">
                <a:solidFill>
                  <a:srgbClr val="FF0000"/>
                </a:solidFill>
              </a:rPr>
              <a:t>tự</a:t>
            </a:r>
            <a:r>
              <a:rPr lang="en-US" b="1" dirty="0" smtClean="0">
                <a:solidFill>
                  <a:srgbClr val="FF0000"/>
                </a:solidFill>
              </a:rPr>
              <a:t> tin</a:t>
            </a:r>
          </a:p>
          <a:p>
            <a:endParaRPr lang="en-US" b="1" dirty="0" smtClean="0"/>
          </a:p>
          <a:p>
            <a:r>
              <a:rPr lang="en-US" b="1" dirty="0" err="1" smtClean="0"/>
              <a:t>Nhưng</a:t>
            </a:r>
            <a:r>
              <a:rPr lang="en-US" b="1" dirty="0" smtClean="0"/>
              <a:t> </a:t>
            </a:r>
            <a:r>
              <a:rPr lang="en-US" b="1" dirty="0" err="1" smtClean="0"/>
              <a:t>mục</a:t>
            </a:r>
            <a:r>
              <a:rPr lang="en-US" b="1" dirty="0" smtClean="0"/>
              <a:t> </a:t>
            </a:r>
            <a:r>
              <a:rPr lang="en-US" b="1" dirty="0" err="1" smtClean="0"/>
              <a:t>đích</a:t>
            </a:r>
            <a:r>
              <a:rPr lang="en-US" b="1" dirty="0" smtClean="0"/>
              <a:t> </a:t>
            </a:r>
            <a:r>
              <a:rPr lang="en-US" b="1" dirty="0" err="1" smtClean="0"/>
              <a:t>của</a:t>
            </a:r>
            <a:r>
              <a:rPr lang="en-US" b="1" dirty="0" smtClean="0"/>
              <a:t> testing: </a:t>
            </a:r>
            <a:r>
              <a:rPr lang="en-US" b="1" dirty="0" err="1" smtClean="0">
                <a:solidFill>
                  <a:srgbClr val="FF0000"/>
                </a:solidFill>
              </a:rPr>
              <a:t>Xây</a:t>
            </a:r>
            <a:r>
              <a:rPr lang="en-US" b="1" dirty="0" smtClean="0">
                <a:solidFill>
                  <a:srgbClr val="FF0000"/>
                </a:solidFill>
              </a:rPr>
              <a:t> </a:t>
            </a:r>
            <a:r>
              <a:rPr lang="en-US" b="1" dirty="0" err="1" smtClean="0">
                <a:solidFill>
                  <a:srgbClr val="FF0000"/>
                </a:solidFill>
              </a:rPr>
              <a:t>dựng</a:t>
            </a:r>
            <a:r>
              <a:rPr lang="en-US" b="1" dirty="0" smtClean="0">
                <a:solidFill>
                  <a:srgbClr val="FF0000"/>
                </a:solidFill>
              </a:rPr>
              <a:t> </a:t>
            </a:r>
            <a:r>
              <a:rPr lang="en-US" b="1" dirty="0" err="1" smtClean="0">
                <a:solidFill>
                  <a:srgbClr val="FF0000"/>
                </a:solidFill>
              </a:rPr>
              <a:t>niềm</a:t>
            </a:r>
            <a:r>
              <a:rPr lang="en-US" b="1" dirty="0" smtClean="0">
                <a:solidFill>
                  <a:srgbClr val="FF0000"/>
                </a:solidFill>
              </a:rPr>
              <a:t> tin, </a:t>
            </a:r>
            <a:r>
              <a:rPr lang="en-US" b="1" dirty="0" err="1" smtClean="0">
                <a:solidFill>
                  <a:srgbClr val="FF0000"/>
                </a:solidFill>
              </a:rPr>
              <a:t>tự</a:t>
            </a:r>
            <a:r>
              <a:rPr lang="en-US" b="1" dirty="0" smtClean="0">
                <a:solidFill>
                  <a:srgbClr val="FF0000"/>
                </a:solidFill>
              </a:rPr>
              <a:t> tin</a:t>
            </a:r>
          </a:p>
          <a:p>
            <a:endParaRPr lang="en-US" b="1" dirty="0" smtClean="0"/>
          </a:p>
          <a:p>
            <a:pPr>
              <a:buFontTx/>
              <a:buNone/>
            </a:pPr>
            <a:r>
              <a:rPr lang="en-US" b="1" dirty="0" smtClean="0"/>
              <a:t>=&gt; </a:t>
            </a:r>
            <a:r>
              <a:rPr lang="en-US" b="1" dirty="0" err="1" smtClean="0"/>
              <a:t>Cách</a:t>
            </a:r>
            <a:r>
              <a:rPr lang="en-US" b="1" dirty="0" smtClean="0"/>
              <a:t> </a:t>
            </a:r>
            <a:r>
              <a:rPr lang="en-US" b="1" dirty="0" err="1" smtClean="0"/>
              <a:t>tốt</a:t>
            </a:r>
            <a:r>
              <a:rPr lang="en-US" b="1" dirty="0" smtClean="0"/>
              <a:t> </a:t>
            </a:r>
            <a:r>
              <a:rPr lang="en-US" b="1" dirty="0" err="1" smtClean="0"/>
              <a:t>nhất</a:t>
            </a:r>
            <a:r>
              <a:rPr lang="en-US" b="1" dirty="0" smtClean="0"/>
              <a:t> </a:t>
            </a:r>
            <a:r>
              <a:rPr lang="en-US" b="1" dirty="0" err="1" smtClean="0"/>
              <a:t>để</a:t>
            </a:r>
            <a:r>
              <a:rPr lang="en-US" b="1" dirty="0" smtClean="0"/>
              <a:t> </a:t>
            </a:r>
            <a:r>
              <a:rPr lang="en-US" b="1" dirty="0" err="1" smtClean="0"/>
              <a:t>xây</a:t>
            </a:r>
            <a:r>
              <a:rPr lang="en-US" b="1" dirty="0" smtClean="0"/>
              <a:t> </a:t>
            </a:r>
            <a:r>
              <a:rPr lang="en-US" b="1" dirty="0" err="1" smtClean="0"/>
              <a:t>dựng</a:t>
            </a:r>
            <a:r>
              <a:rPr lang="en-US" b="1" dirty="0" smtClean="0"/>
              <a:t> </a:t>
            </a:r>
            <a:r>
              <a:rPr lang="en-US" b="1" dirty="0" err="1" smtClean="0"/>
              <a:t>niềm</a:t>
            </a:r>
            <a:r>
              <a:rPr lang="en-US" b="1" dirty="0" smtClean="0"/>
              <a:t> tin </a:t>
            </a:r>
            <a:r>
              <a:rPr lang="en-US" b="1" dirty="0" err="1" smtClean="0"/>
              <a:t>là</a:t>
            </a:r>
            <a:r>
              <a:rPr lang="en-US" b="1" dirty="0" smtClean="0"/>
              <a:t> : </a:t>
            </a:r>
          </a:p>
          <a:p>
            <a:pPr>
              <a:buFontTx/>
              <a:buNone/>
            </a:pPr>
            <a:r>
              <a:rPr lang="en-US" b="1" dirty="0" smtClean="0"/>
              <a:t>			   </a:t>
            </a:r>
            <a:r>
              <a:rPr lang="en-US" b="1" dirty="0" err="1" smtClean="0">
                <a:solidFill>
                  <a:srgbClr val="FF0000"/>
                </a:solidFill>
              </a:rPr>
              <a:t>Cố</a:t>
            </a:r>
            <a:r>
              <a:rPr lang="en-US" b="1" dirty="0" smtClean="0">
                <a:solidFill>
                  <a:srgbClr val="FF0000"/>
                </a:solidFill>
              </a:rPr>
              <a:t> </a:t>
            </a:r>
            <a:r>
              <a:rPr lang="en-US" b="1" dirty="0" err="1" smtClean="0">
                <a:solidFill>
                  <a:srgbClr val="FF0000"/>
                </a:solidFill>
              </a:rPr>
              <a:t>gắng</a:t>
            </a:r>
            <a:r>
              <a:rPr lang="en-US" b="1" dirty="0" smtClean="0">
                <a:solidFill>
                  <a:srgbClr val="FF0000"/>
                </a:solidFill>
              </a:rPr>
              <a:t> </a:t>
            </a:r>
            <a:r>
              <a:rPr lang="en-US" b="1" dirty="0" err="1" smtClean="0">
                <a:solidFill>
                  <a:srgbClr val="FF0000"/>
                </a:solidFill>
              </a:rPr>
              <a:t>hủy</a:t>
            </a:r>
            <a:r>
              <a:rPr lang="en-US" b="1" dirty="0" smtClean="0">
                <a:solidFill>
                  <a:srgbClr val="FF0000"/>
                </a:solidFill>
              </a:rPr>
              <a:t> </a:t>
            </a:r>
            <a:r>
              <a:rPr lang="en-US" b="1" dirty="0" err="1" smtClean="0">
                <a:solidFill>
                  <a:srgbClr val="FF0000"/>
                </a:solidFill>
              </a:rPr>
              <a:t>hoại</a:t>
            </a:r>
            <a:r>
              <a:rPr lang="en-US" b="1" dirty="0" smtClean="0">
                <a:solidFill>
                  <a:srgbClr val="FF0000"/>
                </a:solidFill>
              </a:rPr>
              <a:t> </a:t>
            </a:r>
            <a:r>
              <a:rPr lang="en-US" b="1" dirty="0" err="1" smtClean="0">
                <a:solidFill>
                  <a:srgbClr val="FF0000"/>
                </a:solidFill>
              </a:rPr>
              <a:t>nó</a:t>
            </a: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2.3. Độ bao phủ kiểm thử</a:t>
            </a:r>
            <a:endParaRPr lang="en-US"/>
          </a:p>
        </p:txBody>
      </p:sp>
      <p:sp>
        <p:nvSpPr>
          <p:cNvPr id="343" name="Google Shape;343;p33"/>
          <p:cNvSpPr txBox="1">
            <a:spLocks noGrp="1"/>
          </p:cNvSpPr>
          <p:nvPr>
            <p:ph idx="1"/>
          </p:nvPr>
        </p:nvSpPr>
        <p:spPr>
          <a:noFill/>
          <a:ln>
            <a:noFill/>
          </a:ln>
        </p:spPr>
        <p:txBody>
          <a:bodyPr spcFirstLastPara="1" wrap="square" lIns="91425" tIns="45700" rIns="91425" bIns="45700" anchor="t" anchorCtr="0">
            <a:noAutofit/>
          </a:bodyPr>
          <a:lstStyle/>
          <a:p>
            <a:pPr lvl="0"/>
            <a:r>
              <a:rPr lang="vi-VN" altLang="zh-CN">
                <a:sym typeface="Times New Roman"/>
              </a:rPr>
              <a:t>Độ bao phủ kiểm thử (test coverage) là một độ đo xác định xem các trường hợp kiểm thử có thực sự bao trùm mã ứng dụng hay không, nói cách khác có bao nhiêu phần trăm dòng mã được thực hiện khi chạy các trường hợp kiểm thử đó.</a:t>
            </a:r>
            <a:endParaRPr lang="vi-VN">
              <a:sym typeface="Times New Roman"/>
            </a:endParaRPr>
          </a:p>
          <a:p>
            <a:pPr lvl="0"/>
            <a:r>
              <a:rPr lang="vi-VN" altLang="zh-CN">
                <a:sym typeface="Times New Roman"/>
              </a:rPr>
              <a:t>Áp dụng cho kiểm thử hộp trắng.</a:t>
            </a:r>
            <a:endParaRPr lang="vi-VN">
              <a:sym typeface="Times New Roman"/>
            </a:endParaRPr>
          </a:p>
        </p:txBody>
      </p:sp>
      <p:sp>
        <p:nvSpPr>
          <p:cNvPr id="345" name="Google Shape;345;p33"/>
          <p:cNvSpPr txBox="1"/>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51</a:t>
            </a:fld>
            <a:endParaRPr sz="1200" b="0" i="0" u="none" strike="noStrike" cap="none">
              <a:solidFill>
                <a:srgbClr val="888888"/>
              </a:solidFill>
              <a:latin typeface="Calibri"/>
              <a:ea typeface="Calibri"/>
              <a:cs typeface="Calibri"/>
              <a:sym typeface="Calibri"/>
            </a:endParaRPr>
          </a:p>
        </p:txBody>
      </p:sp>
      <p:sp>
        <p:nvSpPr>
          <p:cNvPr id="10" name="Slide Number Placeholder 9">
            <a:extLst>
              <a:ext uri="{FF2B5EF4-FFF2-40B4-BE49-F238E27FC236}">
                <a16:creationId xmlns="" xmlns:a16="http://schemas.microsoft.com/office/drawing/2014/main" id="{1EEF7AD3-B7DC-4AB7-B0F3-3871E818181D}"/>
              </a:ext>
            </a:extLst>
          </p:cNvPr>
          <p:cNvSpPr>
            <a:spLocks noGrp="1"/>
          </p:cNvSpPr>
          <p:nvPr>
            <p:ph type="sldNum" sz="quarter" idx="12"/>
          </p:nvPr>
        </p:nvSpPr>
        <p:spPr/>
        <p:txBody>
          <a:bodyPr/>
          <a:lstStyle/>
          <a:p>
            <a:r>
              <a:rPr lang="en-US" altLang="zh-CN"/>
              <a:t>33</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2.3. Độ bao phủ kiểm thử (2)</a:t>
            </a:r>
            <a:endParaRPr lang="en-US"/>
          </a:p>
        </p:txBody>
      </p:sp>
      <p:sp>
        <p:nvSpPr>
          <p:cNvPr id="351" name="Google Shape;351;p34"/>
          <p:cNvSpPr txBox="1">
            <a:spLocks noGrp="1"/>
          </p:cNvSpPr>
          <p:nvPr>
            <p:ph idx="1"/>
          </p:nvPr>
        </p:nvSpPr>
        <p:spPr>
          <a:noFill/>
          <a:ln>
            <a:noFill/>
          </a:ln>
        </p:spPr>
        <p:txBody>
          <a:bodyPr spcFirstLastPara="1" wrap="square" lIns="91425" tIns="45700" rIns="91425" bIns="45700" anchor="t" anchorCtr="0">
            <a:noAutofit/>
          </a:bodyPr>
          <a:lstStyle/>
          <a:p>
            <a:pPr lvl="0"/>
            <a:r>
              <a:rPr lang="vi-VN" altLang="zh-CN">
                <a:sym typeface="Times New Roman"/>
              </a:rPr>
              <a:t>Khi ta đo đạc các giá trị độ bao phủ trong một tập các lần thực thi các trường hợp kiểm thử:</a:t>
            </a:r>
            <a:endParaRPr lang="vi-VN">
              <a:sym typeface="Times New Roman"/>
            </a:endParaRPr>
          </a:p>
          <a:p>
            <a:pPr lvl="1"/>
            <a:r>
              <a:rPr lang="vi-VN" altLang="zh-CN">
                <a:sym typeface="Times New Roman"/>
              </a:rPr>
              <a:t>Nếu sớm đạt giá trị 100% thì nghĩa là thừa các trường hợp kiểm thử</a:t>
            </a:r>
            <a:endParaRPr lang="vi-VN">
              <a:sym typeface="Times New Roman"/>
            </a:endParaRPr>
          </a:p>
          <a:p>
            <a:pPr lvl="1"/>
            <a:r>
              <a:rPr lang="vi-VN" altLang="zh-CN">
                <a:sym typeface="Times New Roman"/>
              </a:rPr>
              <a:t>Nếu toàn bộ các lần thực thi không đạt 100% nghĩa là cần bổ sung các trường hợp kiểm thử mới</a:t>
            </a:r>
            <a:endParaRPr lang="vi-VN">
              <a:sym typeface="Times New Roman"/>
            </a:endParaRPr>
          </a:p>
          <a:p>
            <a:pPr lvl="1"/>
            <a:r>
              <a:rPr lang="vi-VN" altLang="zh-CN">
                <a:sym typeface="Times New Roman"/>
              </a:rPr>
              <a:t>Nếu bổ sung mà mãi không đạt được giá trị 100% nghĩa là mã nguồn có những nhánh không thể thực thi được.</a:t>
            </a:r>
            <a:endParaRPr lang="vi-VN">
              <a:sym typeface="Times New Roman"/>
            </a:endParaRPr>
          </a:p>
          <a:p>
            <a:pPr lvl="0"/>
            <a:endParaRPr lang="vi-VN">
              <a:sym typeface="Times New Roman"/>
            </a:endParaRPr>
          </a:p>
        </p:txBody>
      </p:sp>
      <p:sp>
        <p:nvSpPr>
          <p:cNvPr id="10" name="Slide Number Placeholder 9">
            <a:extLst>
              <a:ext uri="{FF2B5EF4-FFF2-40B4-BE49-F238E27FC236}">
                <a16:creationId xmlns="" xmlns:a16="http://schemas.microsoft.com/office/drawing/2014/main" id="{64D7ADF9-C927-4FB7-829A-73BD9EF1C5E1}"/>
              </a:ext>
            </a:extLst>
          </p:cNvPr>
          <p:cNvSpPr>
            <a:spLocks noGrp="1"/>
          </p:cNvSpPr>
          <p:nvPr>
            <p:ph type="sldNum" sz="quarter" idx="12"/>
          </p:nvPr>
        </p:nvSpPr>
        <p:spPr/>
        <p:txBody>
          <a:bodyPr/>
          <a:lstStyle/>
          <a:p>
            <a:r>
              <a:rPr lang="en-US" altLang="zh-CN"/>
              <a:t>34</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a:t>
            </a:r>
            <a:endParaRPr lang="vi-VN"/>
          </a:p>
        </p:txBody>
      </p:sp>
      <p:sp>
        <p:nvSpPr>
          <p:cNvPr id="359" name="Google Shape;359;p35"/>
          <p:cNvSpPr txBox="1">
            <a:spLocks noGrp="1"/>
          </p:cNvSpPr>
          <p:nvPr>
            <p:ph idx="1"/>
          </p:nvPr>
        </p:nvSpPr>
        <p:spPr>
          <a:xfrm>
            <a:off x="628650" y="1093788"/>
            <a:ext cx="4153212" cy="4983162"/>
          </a:xfrm>
          <a:noFill/>
          <a:ln>
            <a:noFill/>
          </a:ln>
        </p:spPr>
        <p:txBody>
          <a:bodyPr spcFirstLastPara="1" wrap="square" lIns="91425" tIns="45700" rIns="91425" bIns="45700" anchor="t" anchorCtr="0">
            <a:noAutofit/>
          </a:bodyPr>
          <a:lstStyle/>
          <a:p>
            <a:pPr lvl="0"/>
            <a:r>
              <a:rPr lang="vi-VN" altLang="zh-CN" sz="2400" dirty="0">
                <a:sym typeface="Times New Roman"/>
              </a:rPr>
              <a:t>a) Statement Coverage:</a:t>
            </a:r>
            <a:endParaRPr lang="vi-VN" sz="2400" dirty="0">
              <a:sym typeface="Times New Roman"/>
            </a:endParaRPr>
          </a:p>
          <a:p>
            <a:pPr lvl="0"/>
            <a:r>
              <a:rPr lang="vi-VN" altLang="zh-CN" sz="2400" dirty="0">
                <a:sym typeface="Times New Roman"/>
              </a:rPr>
              <a:t>Statement Coverage đảm bảo rằng tất cả các dòng lệnh trong mã nguồn đã được kiểm tra ít nhất một lần.</a:t>
            </a:r>
            <a:endParaRPr lang="vi-VN" sz="2400" dirty="0">
              <a:sym typeface="Times New Roman"/>
            </a:endParaRPr>
          </a:p>
          <a:p>
            <a:pPr marL="0" lvl="0" indent="0">
              <a:buNone/>
            </a:pPr>
            <a:r>
              <a:rPr lang="vi-VN" altLang="zh-CN" sz="2800" dirty="0">
                <a:latin typeface="Courier New" panose="02070309020205020404" pitchFamily="49" charset="0"/>
                <a:cs typeface="Courier New" panose="02070309020205020404" pitchFamily="49" charset="0"/>
                <a:sym typeface="Courier New"/>
              </a:rPr>
              <a:t>if(A) </a:t>
            </a:r>
            <a:endParaRPr lang="vi-VN" sz="2800" dirty="0">
              <a:latin typeface="Courier New" panose="02070309020205020404" pitchFamily="49" charset="0"/>
              <a:cs typeface="Courier New" panose="02070309020205020404" pitchFamily="49" charset="0"/>
            </a:endParaRPr>
          </a:p>
          <a:p>
            <a:pPr marL="0" lvl="0" indent="0">
              <a:buNone/>
            </a:pPr>
            <a:r>
              <a:rPr lang="vi-VN" altLang="zh-CN" sz="2800" dirty="0">
                <a:latin typeface="Courier New" panose="02070309020205020404" pitchFamily="49" charset="0"/>
                <a:cs typeface="Courier New" panose="02070309020205020404" pitchFamily="49" charset="0"/>
                <a:sym typeface="Courier New"/>
              </a:rPr>
              <a:t> F1();</a:t>
            </a:r>
            <a:endParaRPr lang="vi-VN" sz="2800" dirty="0">
              <a:latin typeface="Courier New" panose="02070309020205020404" pitchFamily="49" charset="0"/>
              <a:cs typeface="Courier New" panose="02070309020205020404" pitchFamily="49" charset="0"/>
            </a:endParaRPr>
          </a:p>
          <a:p>
            <a:pPr marL="0" lvl="0" indent="0">
              <a:buNone/>
            </a:pPr>
            <a:r>
              <a:rPr lang="vi-VN" altLang="zh-CN" sz="2800" dirty="0">
                <a:latin typeface="Courier New" panose="02070309020205020404" pitchFamily="49" charset="0"/>
                <a:cs typeface="Courier New" panose="02070309020205020404" pitchFamily="49" charset="0"/>
                <a:sym typeface="Courier New"/>
              </a:rPr>
              <a:t>F2</a:t>
            </a:r>
            <a:r>
              <a:rPr lang="vi-VN" altLang="zh-CN" sz="2800" dirty="0" smtClean="0">
                <a:latin typeface="Courier New" panose="02070309020205020404" pitchFamily="49" charset="0"/>
                <a:cs typeface="Courier New" panose="02070309020205020404" pitchFamily="49" charset="0"/>
                <a:sym typeface="Courier New"/>
              </a:rPr>
              <a:t>();</a:t>
            </a:r>
            <a:endParaRPr lang="vi-VN" sz="2800" dirty="0">
              <a:sym typeface="Times New Roman"/>
            </a:endParaRPr>
          </a:p>
          <a:p>
            <a:pPr lvl="0"/>
            <a:r>
              <a:rPr lang="vi-VN" altLang="zh-CN" sz="2800" dirty="0">
                <a:sym typeface="Times New Roman"/>
              </a:rPr>
              <a:t>Test Case: </a:t>
            </a:r>
            <a:r>
              <a:rPr lang="vi-VN" altLang="zh-CN" sz="2800" dirty="0">
                <a:sym typeface="Courier New"/>
              </a:rPr>
              <a:t>A = 1</a:t>
            </a:r>
            <a:endParaRPr lang="vi-VN" sz="2800" dirty="0"/>
          </a:p>
          <a:p>
            <a:pPr lvl="0"/>
            <a:r>
              <a:rPr lang="vi-VN" altLang="zh-CN" sz="2800" dirty="0">
                <a:sym typeface="Times New Roman"/>
              </a:rPr>
              <a:t>Độ bao phủ Statement Coverage</a:t>
            </a:r>
            <a:r>
              <a:rPr lang="en-US" altLang="zh-CN" sz="2800" dirty="0">
                <a:sym typeface="Times New Roman"/>
              </a:rPr>
              <a:t> </a:t>
            </a:r>
            <a:r>
              <a:rPr lang="vi-VN" altLang="zh-CN" sz="2800" dirty="0">
                <a:sym typeface="Times New Roman"/>
              </a:rPr>
              <a:t>đạt 100%</a:t>
            </a:r>
            <a:endParaRPr lang="vi-VN" sz="2800" dirty="0"/>
          </a:p>
          <a:p>
            <a:pPr lvl="0"/>
            <a:endParaRPr lang="vi-VN" dirty="0">
              <a:sym typeface="Courier New"/>
            </a:endParaRPr>
          </a:p>
          <a:p>
            <a:pPr lvl="0"/>
            <a:endParaRPr lang="vi-VN" dirty="0"/>
          </a:p>
        </p:txBody>
      </p:sp>
      <p:sp>
        <p:nvSpPr>
          <p:cNvPr id="361" name="Google Shape;361;p35"/>
          <p:cNvSpPr txBox="1"/>
          <p:nvPr/>
        </p:nvSpPr>
        <p:spPr>
          <a:xfrm>
            <a:off x="4938698" y="1356966"/>
            <a:ext cx="3893700" cy="4937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int* ptr = NULL;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if (B)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ptr = &amp;variable;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*ptr = 10;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zh-CN" sz="2200" b="0" i="0" u="none" strike="noStrike" cap="none" dirty="0">
                <a:solidFill>
                  <a:schemeClr val="dk1"/>
                </a:solidFill>
                <a:latin typeface="Times New Roman"/>
                <a:ea typeface="Times New Roman"/>
                <a:cs typeface="Times New Roman"/>
                <a:sym typeface="Times New Roman"/>
              </a:rPr>
              <a:t>Test Case: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B = 1</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zh-CN" sz="2200" b="0" i="0" u="none" strike="noStrike" cap="none" dirty="0">
                <a:solidFill>
                  <a:schemeClr val="dk1"/>
                </a:solidFill>
                <a:latin typeface="Times New Roman"/>
                <a:ea typeface="Times New Roman"/>
                <a:cs typeface="Times New Roman"/>
                <a:sym typeface="Times New Roman"/>
              </a:rPr>
              <a:t>Độ bao phủ Statement Coverage đạt 100%</a:t>
            </a:r>
            <a:r>
              <a:rPr lang="zh-CN" sz="2200" b="0" i="0" u="none" strike="noStrike" cap="none" dirty="0">
                <a:solidFill>
                  <a:srgbClr val="000000"/>
                </a:solidFill>
                <a:latin typeface="Arial"/>
                <a:ea typeface="Arial"/>
                <a:cs typeface="Arial"/>
                <a:sym typeface="Arial"/>
              </a:rPr>
              <a:t>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7" name="Slide Number Placeholder 6">
            <a:extLst>
              <a:ext uri="{FF2B5EF4-FFF2-40B4-BE49-F238E27FC236}">
                <a16:creationId xmlns="" xmlns:a16="http://schemas.microsoft.com/office/drawing/2014/main" id="{0CACA170-A2D4-49CD-9349-2A627AD740AC}"/>
              </a:ext>
            </a:extLst>
          </p:cNvPr>
          <p:cNvSpPr>
            <a:spLocks noGrp="1"/>
          </p:cNvSpPr>
          <p:nvPr>
            <p:ph type="sldNum" sz="quarter" idx="12"/>
          </p:nvPr>
        </p:nvSpPr>
        <p:spPr/>
        <p:txBody>
          <a:bodyPr/>
          <a:lstStyle/>
          <a:p>
            <a:r>
              <a:rPr lang="en-US" altLang="zh-CN"/>
              <a:t>35</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(2)</a:t>
            </a:r>
            <a:endParaRPr lang="vi-VN"/>
          </a:p>
        </p:txBody>
      </p:sp>
      <p:sp>
        <p:nvSpPr>
          <p:cNvPr id="7" name="Content Placeholder 6">
            <a:extLst>
              <a:ext uri="{FF2B5EF4-FFF2-40B4-BE49-F238E27FC236}">
                <a16:creationId xmlns="" xmlns:a16="http://schemas.microsoft.com/office/drawing/2014/main" id="{7D136B8D-D19D-41F6-A8FB-CEBA27F946BE}"/>
              </a:ext>
            </a:extLst>
          </p:cNvPr>
          <p:cNvSpPr>
            <a:spLocks noGrp="1"/>
          </p:cNvSpPr>
          <p:nvPr>
            <p:ph idx="1"/>
          </p:nvPr>
        </p:nvSpPr>
        <p:spPr>
          <a:xfrm>
            <a:off x="628650" y="1094509"/>
            <a:ext cx="7886700" cy="4982442"/>
          </a:xfrm>
        </p:spPr>
        <p:txBody>
          <a:bodyPr/>
          <a:lstStyle/>
          <a:p>
            <a:r>
              <a:rPr lang="vi-VN" altLang="zh-CN" sz="2000" dirty="0">
                <a:sym typeface="Times New Roman"/>
              </a:rPr>
              <a:t>Ở ví dụ này, để Statement Coverage đạt 100%, chúng ta cần thực thi hai test case với n &lt; 0 (màu xanh dương) và n &gt; 0 (màu xanh lá)</a:t>
            </a:r>
            <a:endParaRPr lang="vi-VN" sz="2000" dirty="0">
              <a:sym typeface="Times New Roman"/>
            </a:endParaRPr>
          </a:p>
          <a:p>
            <a:endParaRPr lang="en-US" dirty="0"/>
          </a:p>
        </p:txBody>
      </p:sp>
      <p:sp>
        <p:nvSpPr>
          <p:cNvPr id="10" name="Slide Number Placeholder 9">
            <a:extLst>
              <a:ext uri="{FF2B5EF4-FFF2-40B4-BE49-F238E27FC236}">
                <a16:creationId xmlns="" xmlns:a16="http://schemas.microsoft.com/office/drawing/2014/main" id="{47C022F8-BB01-4CD7-80E4-4441EB1FFBC9}"/>
              </a:ext>
            </a:extLst>
          </p:cNvPr>
          <p:cNvSpPr>
            <a:spLocks noGrp="1"/>
          </p:cNvSpPr>
          <p:nvPr>
            <p:ph type="sldNum" sz="quarter" idx="12"/>
          </p:nvPr>
        </p:nvSpPr>
        <p:spPr>
          <a:xfrm>
            <a:off x="7943850" y="6487970"/>
            <a:ext cx="1143000" cy="365125"/>
          </a:xfrm>
        </p:spPr>
        <p:txBody>
          <a:bodyPr/>
          <a:lstStyle/>
          <a:p>
            <a:r>
              <a:rPr lang="en-US" altLang="zh-CN"/>
              <a:t>36</a:t>
            </a:r>
            <a:endParaRPr lang="zh-CN" altLang="en-US"/>
          </a:p>
        </p:txBody>
      </p:sp>
      <p:pic>
        <p:nvPicPr>
          <p:cNvPr id="369" name="Google Shape;369;p36"/>
          <p:cNvPicPr preferRelativeResize="0"/>
          <p:nvPr/>
        </p:nvPicPr>
        <p:blipFill rotWithShape="1">
          <a:blip r:embed="rId3">
            <a:alphaModFix/>
          </a:blip>
          <a:srcRect/>
          <a:stretch/>
        </p:blipFill>
        <p:spPr>
          <a:xfrm>
            <a:off x="1314781" y="2100072"/>
            <a:ext cx="6514438" cy="4184841"/>
          </a:xfrm>
          <a:prstGeom prst="rect">
            <a:avLst/>
          </a:prstGeom>
          <a:noFill/>
          <a:ln>
            <a:noFill/>
          </a:ln>
        </p:spPr>
      </p:pic>
      <p:sp>
        <p:nvSpPr>
          <p:cNvPr id="370" name="Google Shape;370;p36"/>
          <p:cNvSpPr txBox="1"/>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54</a:t>
            </a:fld>
            <a:endParaRPr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(3)</a:t>
            </a:r>
            <a:endParaRPr lang="vi-VN"/>
          </a:p>
        </p:txBody>
      </p:sp>
      <p:sp>
        <p:nvSpPr>
          <p:cNvPr id="376" name="Google Shape;376;p37"/>
          <p:cNvSpPr txBox="1">
            <a:spLocks noGrp="1"/>
          </p:cNvSpPr>
          <p:nvPr>
            <p:ph idx="1"/>
          </p:nvPr>
        </p:nvSpPr>
        <p:spPr>
          <a:xfrm>
            <a:off x="628650" y="1093788"/>
            <a:ext cx="4153212" cy="5200962"/>
          </a:xfrm>
          <a:noFill/>
          <a:ln>
            <a:noFill/>
          </a:ln>
        </p:spPr>
        <p:txBody>
          <a:bodyPr spcFirstLastPara="1" wrap="square" lIns="91425" tIns="45700" rIns="91425" bIns="45700" anchor="t" anchorCtr="0">
            <a:noAutofit/>
          </a:bodyPr>
          <a:lstStyle/>
          <a:p>
            <a:pPr lvl="0"/>
            <a:r>
              <a:rPr lang="vi-VN" altLang="zh-CN" sz="2400" dirty="0">
                <a:sym typeface="Times New Roman"/>
              </a:rPr>
              <a:t>b) Branch Coverage:</a:t>
            </a:r>
            <a:endParaRPr lang="vi-VN" sz="2400" dirty="0">
              <a:sym typeface="Times New Roman"/>
            </a:endParaRPr>
          </a:p>
          <a:p>
            <a:pPr lvl="0"/>
            <a:r>
              <a:rPr lang="vi-VN" altLang="zh-CN" sz="2400" dirty="0">
                <a:sym typeface="Times New Roman"/>
              </a:rPr>
              <a:t>Branch Coverage đảm bảo rằng tất cả các nhánh chương trình trong mã nguồn đã được kiểm tra ít nhất một lần.</a:t>
            </a:r>
            <a:endParaRPr lang="vi-VN" sz="2400" dirty="0">
              <a:sym typeface="Times New Roman"/>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if(A) F1();</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else  F2();</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if(B) F3()</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else  F4();</a:t>
            </a:r>
            <a:endParaRPr lang="vi-VN" sz="2000" dirty="0">
              <a:latin typeface="Courier New" panose="02070309020205020404" pitchFamily="49" charset="0"/>
              <a:cs typeface="Courier New" panose="02070309020205020404" pitchFamily="49" charset="0"/>
              <a:sym typeface="Courier New"/>
            </a:endParaRPr>
          </a:p>
          <a:p>
            <a:pPr lvl="0"/>
            <a:r>
              <a:rPr lang="vi-VN" altLang="zh-CN" sz="2400" dirty="0">
                <a:sym typeface="Times New Roman"/>
              </a:rPr>
              <a:t>Test Case: </a:t>
            </a:r>
            <a:r>
              <a:rPr lang="vi-VN" altLang="zh-CN" sz="2400" dirty="0">
                <a:sym typeface="Courier New"/>
              </a:rPr>
              <a:t>A = B = 1</a:t>
            </a:r>
            <a:endParaRPr lang="vi-VN" sz="2400" dirty="0"/>
          </a:p>
          <a:p>
            <a:pPr lvl="0"/>
            <a:r>
              <a:rPr lang="vi-VN" altLang="zh-CN" sz="2400" dirty="0">
                <a:sym typeface="Times New Roman"/>
              </a:rPr>
              <a:t>Và test case: </a:t>
            </a:r>
            <a:r>
              <a:rPr lang="vi-VN" altLang="zh-CN" sz="2400" dirty="0">
                <a:sym typeface="Courier New"/>
              </a:rPr>
              <a:t>A = B = 0</a:t>
            </a:r>
            <a:endParaRPr lang="vi-VN" sz="2400" dirty="0">
              <a:sym typeface="Courier New"/>
            </a:endParaRPr>
          </a:p>
          <a:p>
            <a:pPr lvl="0"/>
            <a:r>
              <a:rPr lang="vi-VN" altLang="zh-CN" dirty="0">
                <a:sym typeface="Times New Roman"/>
              </a:rPr>
              <a:t>Sẽ giúp độ bao phủ đạt 100%</a:t>
            </a:r>
            <a:endParaRPr lang="vi-VN" dirty="0"/>
          </a:p>
          <a:p>
            <a:pPr lvl="0"/>
            <a:endParaRPr lang="vi-VN" dirty="0">
              <a:sym typeface="Courier New"/>
            </a:endParaRPr>
          </a:p>
          <a:p>
            <a:pPr lvl="0"/>
            <a:endParaRPr lang="vi-VN" dirty="0"/>
          </a:p>
        </p:txBody>
      </p:sp>
      <p:sp>
        <p:nvSpPr>
          <p:cNvPr id="378" name="Google Shape;378;p37"/>
          <p:cNvSpPr txBox="1"/>
          <p:nvPr/>
        </p:nvSpPr>
        <p:spPr>
          <a:xfrm>
            <a:off x="4938700" y="1222350"/>
            <a:ext cx="3893700" cy="5072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if (A &amp;&amp; (B || F1()))</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F2(); </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else </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F3(); </a:t>
            </a:r>
            <a:endParaRPr sz="2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rgbClr val="000000"/>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Test Case: </a:t>
            </a:r>
            <a:r>
              <a:rPr lang="zh-CN" sz="2200" b="0" i="0" u="none" strike="noStrike" cap="none" dirty="0">
                <a:solidFill>
                  <a:schemeClr val="dk1"/>
                </a:solidFill>
                <a:latin typeface="Courier New"/>
                <a:ea typeface="Courier New"/>
                <a:cs typeface="Courier New"/>
                <a:sym typeface="Courier New"/>
              </a:rPr>
              <a:t>A = B = 1</a:t>
            </a:r>
            <a:endParaRPr sz="2200" b="0" i="0" u="none" strike="noStrike" cap="none" dirty="0">
              <a:solidFill>
                <a:schemeClr val="dk2"/>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Và test case: </a:t>
            </a:r>
            <a:r>
              <a:rPr lang="zh-CN" sz="2200" b="0" i="0" u="none" strike="noStrike" cap="none" dirty="0">
                <a:solidFill>
                  <a:schemeClr val="dk1"/>
                </a:solidFill>
                <a:latin typeface="Courier New"/>
                <a:ea typeface="Courier New"/>
                <a:cs typeface="Courier New"/>
                <a:sym typeface="Courier New"/>
              </a:rPr>
              <a:t>A = 0</a:t>
            </a:r>
            <a:endParaRPr sz="2200" b="0" i="0" u="none" strike="noStrike" cap="none" dirty="0">
              <a:solidFill>
                <a:schemeClr val="dk1"/>
              </a:solidFill>
              <a:latin typeface="Courier New"/>
              <a:ea typeface="Courier New"/>
              <a:cs typeface="Courier New"/>
              <a:sym typeface="Courier New"/>
            </a:endParaRPr>
          </a:p>
          <a:p>
            <a:pPr marL="342900" marR="0" lvl="0" indent="-342900" algn="l" rtl="0">
              <a:lnSpc>
                <a:spcPct val="80000"/>
              </a:lnSpc>
              <a:spcBef>
                <a:spcPts val="400"/>
              </a:spcBef>
              <a:spcAft>
                <a:spcPts val="0"/>
              </a:spcAft>
              <a:buClr>
                <a:srgbClr val="000000"/>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Sẽ giúp độ bao phủ đạt 100%</a:t>
            </a:r>
            <a:endParaRPr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Nhưng độ bao phủ này không đảm bảo rằng hàm F1( ) sẽ được thực thi</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p:txBody>
      </p:sp>
      <p:sp>
        <p:nvSpPr>
          <p:cNvPr id="8" name="Slide Number Placeholder 7">
            <a:extLst>
              <a:ext uri="{FF2B5EF4-FFF2-40B4-BE49-F238E27FC236}">
                <a16:creationId xmlns="" xmlns:a16="http://schemas.microsoft.com/office/drawing/2014/main" id="{23812A4E-5496-4803-BDB3-45C51A2F0575}"/>
              </a:ext>
            </a:extLst>
          </p:cNvPr>
          <p:cNvSpPr>
            <a:spLocks noGrp="1"/>
          </p:cNvSpPr>
          <p:nvPr>
            <p:ph type="sldNum" sz="quarter" idx="12"/>
          </p:nvPr>
        </p:nvSpPr>
        <p:spPr/>
        <p:txBody>
          <a:bodyPr/>
          <a:lstStyle/>
          <a:p>
            <a:r>
              <a:rPr lang="en-US" altLang="zh-CN"/>
              <a:t>37</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8"/>
          <p:cNvPicPr preferRelativeResize="0"/>
          <p:nvPr/>
        </p:nvPicPr>
        <p:blipFill rotWithShape="1">
          <a:blip r:embed="rId3">
            <a:alphaModFix/>
          </a:blip>
          <a:srcRect/>
          <a:stretch/>
        </p:blipFill>
        <p:spPr>
          <a:xfrm>
            <a:off x="1643062" y="2512397"/>
            <a:ext cx="5857875" cy="3705225"/>
          </a:xfrm>
          <a:prstGeom prst="rect">
            <a:avLst/>
          </a:prstGeom>
          <a:noFill/>
          <a:ln>
            <a:noFill/>
          </a:ln>
        </p:spPr>
      </p:pic>
      <p:sp>
        <p:nvSpPr>
          <p:cNvPr id="384" name="Google Shape;384;p38"/>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dirty="0"/>
              <a:t>2.4. Các phương pháp đo (4)</a:t>
            </a:r>
            <a:endParaRPr lang="vi-VN" dirty="0"/>
          </a:p>
        </p:txBody>
      </p:sp>
      <p:sp>
        <p:nvSpPr>
          <p:cNvPr id="385" name="Google Shape;385;p38"/>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sz="2400" dirty="0">
                <a:sym typeface="Times New Roman"/>
              </a:rPr>
              <a:t>Ở ví dụ này, để Branch Coverage đạt 100%, chúng ta cần thực thi ba test case với n &lt; 0 (màu xanh dương), n &gt; 0 (màu xanh lá) và n = 0 (màu vàng)</a:t>
            </a:r>
            <a:endParaRPr lang="vi-VN" sz="2400" dirty="0">
              <a:sym typeface="Times New Roman"/>
            </a:endParaRPr>
          </a:p>
          <a:p>
            <a:pPr lvl="0"/>
            <a:endParaRPr lang="vi-VN" sz="2400" dirty="0">
              <a:sym typeface="Times New Roman"/>
            </a:endParaRPr>
          </a:p>
        </p:txBody>
      </p:sp>
      <p:sp>
        <p:nvSpPr>
          <p:cNvPr id="7" name="Slide Number Placeholder 6">
            <a:extLst>
              <a:ext uri="{FF2B5EF4-FFF2-40B4-BE49-F238E27FC236}">
                <a16:creationId xmlns="" xmlns:a16="http://schemas.microsoft.com/office/drawing/2014/main" id="{205C4BF7-2CFB-44CD-A934-52E5E6C95111}"/>
              </a:ext>
            </a:extLst>
          </p:cNvPr>
          <p:cNvSpPr>
            <a:spLocks noGrp="1"/>
          </p:cNvSpPr>
          <p:nvPr>
            <p:ph type="sldNum" sz="quarter" idx="12"/>
          </p:nvPr>
        </p:nvSpPr>
        <p:spPr>
          <a:xfrm>
            <a:off x="7943850" y="6487970"/>
            <a:ext cx="1143000" cy="365125"/>
          </a:xfrm>
        </p:spPr>
        <p:txBody>
          <a:bodyPr/>
          <a:lstStyle/>
          <a:p>
            <a:r>
              <a:rPr lang="en-US" altLang="zh-CN"/>
              <a:t>38</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39"/>
          <p:cNvPicPr preferRelativeResize="0"/>
          <p:nvPr/>
        </p:nvPicPr>
        <p:blipFill rotWithShape="1">
          <a:blip r:embed="rId3">
            <a:alphaModFix/>
            <a:extLst>
              <a:ext uri="{BEBA8EAE-BF5A-486C-A8C5-ECC9F3942E4B}">
                <a14:imgProps xmlns="" xmlns:a14="http://schemas.microsoft.com/office/drawing/2010/main">
                  <a14:imgLayer r:embed="">
                    <a14:imgEffect>
                      <a14:sharpenSoften amount="50000"/>
                    </a14:imgEffect>
                  </a14:imgLayer>
                </a14:imgProps>
              </a:ext>
            </a:extLst>
          </a:blip>
          <a:srcRect/>
          <a:stretch/>
        </p:blipFill>
        <p:spPr>
          <a:xfrm>
            <a:off x="2922544" y="1073724"/>
            <a:ext cx="6164306" cy="4320160"/>
          </a:xfrm>
          <a:prstGeom prst="rect">
            <a:avLst/>
          </a:prstGeom>
          <a:noFill/>
          <a:ln>
            <a:noFill/>
          </a:ln>
        </p:spPr>
      </p:pic>
      <p:sp>
        <p:nvSpPr>
          <p:cNvPr id="393" name="Google Shape;393;p3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(5)</a:t>
            </a:r>
            <a:endParaRPr lang="vi-VN"/>
          </a:p>
        </p:txBody>
      </p:sp>
      <p:sp>
        <p:nvSpPr>
          <p:cNvPr id="394" name="Google Shape;394;p39"/>
          <p:cNvSpPr txBox="1">
            <a:spLocks noGrp="1"/>
          </p:cNvSpPr>
          <p:nvPr>
            <p:ph idx="1"/>
          </p:nvPr>
        </p:nvSpPr>
        <p:spPr>
          <a:xfrm>
            <a:off x="0" y="1073724"/>
            <a:ext cx="2922544" cy="4983162"/>
          </a:xfrm>
          <a:noFill/>
          <a:ln>
            <a:noFill/>
          </a:ln>
        </p:spPr>
        <p:txBody>
          <a:bodyPr spcFirstLastPara="1" wrap="square" lIns="91425" tIns="45700" rIns="91425" bIns="45700" anchor="t" anchorCtr="0">
            <a:noAutofit/>
          </a:bodyPr>
          <a:lstStyle/>
          <a:p>
            <a:pPr lvl="0"/>
            <a:r>
              <a:rPr lang="vi-VN" altLang="zh-CN" sz="2400" dirty="0">
                <a:sym typeface="Times New Roman"/>
              </a:rPr>
              <a:t>c) Path Coverage:</a:t>
            </a:r>
            <a:endParaRPr lang="vi-VN" sz="2400" dirty="0">
              <a:sym typeface="Times New Roman"/>
            </a:endParaRPr>
          </a:p>
          <a:p>
            <a:pPr lvl="0"/>
            <a:r>
              <a:rPr lang="vi-VN" altLang="zh-CN" sz="2400" dirty="0">
                <a:sym typeface="Times New Roman"/>
              </a:rPr>
              <a:t>Path Coverage đảm bảo rằng tất cả các đường chạy (là tổ hợp của các nhánh) chương trình trong mã nguồn đã được kiểm tra ít nhất một lần.</a:t>
            </a:r>
            <a:endParaRPr lang="vi-VN" sz="2400" dirty="0">
              <a:sym typeface="Times New Roman"/>
            </a:endParaRPr>
          </a:p>
          <a:p>
            <a:pPr lvl="0"/>
            <a:r>
              <a:rPr lang="vi-VN" altLang="zh-CN" sz="2400" dirty="0">
                <a:sym typeface="Times New Roman"/>
              </a:rPr>
              <a:t>Với các bộ giá trị (a, b) nào sẽ khiến độ bao phủ đạt 100%?</a:t>
            </a:r>
            <a:endParaRPr lang="vi-VN" sz="2400" dirty="0">
              <a:sym typeface="Times New Roman"/>
            </a:endParaRPr>
          </a:p>
          <a:p>
            <a:pPr lvl="0"/>
            <a:endParaRPr lang="vi-VN" sz="2400" dirty="0">
              <a:sym typeface="Times New Roman"/>
            </a:endParaRPr>
          </a:p>
          <a:p>
            <a:pPr lvl="0"/>
            <a:endParaRPr lang="vi-VN" sz="2400" dirty="0">
              <a:sym typeface="Times New Roman"/>
            </a:endParaRPr>
          </a:p>
        </p:txBody>
      </p:sp>
      <p:sp>
        <p:nvSpPr>
          <p:cNvPr id="7" name="Slide Number Placeholder 6">
            <a:extLst>
              <a:ext uri="{FF2B5EF4-FFF2-40B4-BE49-F238E27FC236}">
                <a16:creationId xmlns="" xmlns:a16="http://schemas.microsoft.com/office/drawing/2014/main" id="{4378F295-DE4B-417A-9462-AFA3557AAB2E}"/>
              </a:ext>
            </a:extLst>
          </p:cNvPr>
          <p:cNvSpPr>
            <a:spLocks noGrp="1"/>
          </p:cNvSpPr>
          <p:nvPr>
            <p:ph type="sldNum" sz="quarter" idx="12"/>
          </p:nvPr>
        </p:nvSpPr>
        <p:spPr/>
        <p:txBody>
          <a:bodyPr/>
          <a:lstStyle/>
          <a:p>
            <a:r>
              <a:rPr lang="en-US" altLang="zh-CN"/>
              <a:t>39</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7CD7EE4C-4D8B-48AD-B833-5C6B9674260C}" type="slidenum">
              <a:rPr lang="en-US" smtClean="0"/>
              <a:pPr/>
              <a:t>58</a:t>
            </a:fld>
            <a:endParaRPr lang="en-US" smtClean="0"/>
          </a:p>
        </p:txBody>
      </p:sp>
      <p:sp>
        <p:nvSpPr>
          <p:cNvPr id="19459" name="Rectangle 2"/>
          <p:cNvSpPr>
            <a:spLocks noGrp="1" noChangeArrowheads="1"/>
          </p:cNvSpPr>
          <p:nvPr>
            <p:ph type="title"/>
          </p:nvPr>
        </p:nvSpPr>
        <p:spPr/>
        <p:txBody>
          <a:bodyPr/>
          <a:lstStyle/>
          <a:p>
            <a:r>
              <a:rPr lang="en-US" smtClean="0"/>
              <a:t>Statement Testing Example</a:t>
            </a:r>
          </a:p>
        </p:txBody>
      </p:sp>
      <p:sp>
        <p:nvSpPr>
          <p:cNvPr id="19460" name="Rectangle 3"/>
          <p:cNvSpPr>
            <a:spLocks noGrp="1" noChangeArrowheads="1"/>
          </p:cNvSpPr>
          <p:nvPr>
            <p:ph type="body" idx="1"/>
          </p:nvPr>
        </p:nvSpPr>
        <p:spPr>
          <a:xfrm>
            <a:off x="457200" y="1219200"/>
            <a:ext cx="8458200" cy="5334000"/>
          </a:xfrm>
        </p:spPr>
        <p:txBody>
          <a:bodyPr>
            <a:normAutofit fontScale="92500" lnSpcReduction="10000"/>
          </a:bodyPr>
          <a:lstStyle/>
          <a:p>
            <a:pPr marL="457200" indent="-457200"/>
            <a:r>
              <a:rPr lang="en-US" dirty="0" smtClean="0"/>
              <a:t>VD:</a:t>
            </a:r>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r>
              <a:rPr lang="en-US" dirty="0" err="1" smtClean="0"/>
              <a:t>Đòi</a:t>
            </a:r>
            <a:r>
              <a:rPr lang="en-US" dirty="0" smtClean="0"/>
              <a:t> </a:t>
            </a:r>
            <a:r>
              <a:rPr lang="en-US" dirty="0" err="1" smtClean="0"/>
              <a:t>hỏi</a:t>
            </a:r>
            <a:r>
              <a:rPr lang="en-US" dirty="0" smtClean="0"/>
              <a:t> 2 </a:t>
            </a:r>
            <a:r>
              <a:rPr lang="en-US" dirty="0" err="1" smtClean="0"/>
              <a:t>tập</a:t>
            </a:r>
            <a:r>
              <a:rPr lang="en-US" dirty="0" smtClean="0"/>
              <a:t> </a:t>
            </a:r>
            <a:r>
              <a:rPr lang="en-US" dirty="0" err="1" smtClean="0"/>
              <a:t>dữ</a:t>
            </a:r>
            <a:r>
              <a:rPr lang="en-US" dirty="0" smtClean="0"/>
              <a:t> </a:t>
            </a:r>
            <a:r>
              <a:rPr lang="en-US" dirty="0" err="1" smtClean="0"/>
              <a:t>liệu;vd</a:t>
            </a:r>
            <a:r>
              <a:rPr lang="en-US" dirty="0" smtClean="0"/>
              <a:t>:</a:t>
            </a:r>
          </a:p>
          <a:p>
            <a:pPr marL="720725" lvl="1" indent="-381000"/>
            <a:r>
              <a:rPr lang="en-US" i="1" dirty="0" smtClean="0"/>
              <a:t>condition1</a:t>
            </a:r>
            <a:r>
              <a:rPr lang="en-US" dirty="0" smtClean="0"/>
              <a:t> </a:t>
            </a:r>
            <a:r>
              <a:rPr lang="en-US" dirty="0" err="1" smtClean="0"/>
              <a:t>là</a:t>
            </a:r>
            <a:r>
              <a:rPr lang="en-US" dirty="0" smtClean="0"/>
              <a:t> </a:t>
            </a:r>
            <a:r>
              <a:rPr lang="en-US" dirty="0" err="1" smtClean="0"/>
              <a:t>đúng</a:t>
            </a:r>
            <a:r>
              <a:rPr lang="en-US" dirty="0" smtClean="0"/>
              <a:t> </a:t>
            </a:r>
            <a:r>
              <a:rPr lang="en-US" dirty="0" err="1" smtClean="0"/>
              <a:t>và</a:t>
            </a:r>
            <a:r>
              <a:rPr lang="en-US" dirty="0" smtClean="0"/>
              <a:t> </a:t>
            </a:r>
            <a:r>
              <a:rPr lang="en-US" i="1" dirty="0" smtClean="0"/>
              <a:t>condition2</a:t>
            </a:r>
            <a:r>
              <a:rPr lang="en-US" dirty="0" smtClean="0"/>
              <a:t> </a:t>
            </a:r>
            <a:r>
              <a:rPr lang="en-US" dirty="0" err="1" smtClean="0"/>
              <a:t>là</a:t>
            </a:r>
            <a:r>
              <a:rPr lang="en-US" dirty="0" smtClean="0"/>
              <a:t> </a:t>
            </a:r>
            <a:r>
              <a:rPr lang="en-US" dirty="0" err="1" smtClean="0"/>
              <a:t>đúng</a:t>
            </a:r>
            <a:endParaRPr lang="en-US" dirty="0" smtClean="0"/>
          </a:p>
          <a:p>
            <a:pPr marL="1058863" lvl="2" indent="-381000"/>
            <a:r>
              <a:rPr lang="en-US" dirty="0" err="1" smtClean="0"/>
              <a:t>Thực</a:t>
            </a:r>
            <a:r>
              <a:rPr lang="en-US" dirty="0" smtClean="0"/>
              <a:t> </a:t>
            </a:r>
            <a:r>
              <a:rPr lang="en-US" dirty="0" err="1" smtClean="0"/>
              <a:t>hiện</a:t>
            </a:r>
            <a:r>
              <a:rPr lang="en-US" dirty="0" smtClean="0"/>
              <a:t> </a:t>
            </a:r>
            <a:r>
              <a:rPr lang="en-US" i="1" dirty="0" smtClean="0"/>
              <a:t>statement1</a:t>
            </a:r>
            <a:r>
              <a:rPr lang="en-US" dirty="0" smtClean="0"/>
              <a:t> </a:t>
            </a:r>
            <a:r>
              <a:rPr lang="en-US" dirty="0" err="1" smtClean="0"/>
              <a:t>và</a:t>
            </a:r>
            <a:r>
              <a:rPr lang="en-US" dirty="0" smtClean="0"/>
              <a:t> </a:t>
            </a:r>
            <a:r>
              <a:rPr lang="en-US" i="1" dirty="0" smtClean="0"/>
              <a:t>statement3</a:t>
            </a:r>
          </a:p>
          <a:p>
            <a:pPr marL="720725" lvl="1" indent="-381000"/>
            <a:r>
              <a:rPr lang="en-US" i="1" dirty="0" smtClean="0"/>
              <a:t>condition1</a:t>
            </a:r>
            <a:r>
              <a:rPr lang="en-US" dirty="0" smtClean="0"/>
              <a:t> </a:t>
            </a:r>
            <a:r>
              <a:rPr lang="en-US" dirty="0" err="1" smtClean="0"/>
              <a:t>là</a:t>
            </a:r>
            <a:r>
              <a:rPr lang="en-US" dirty="0" smtClean="0"/>
              <a:t> </a:t>
            </a:r>
            <a:r>
              <a:rPr lang="en-US" dirty="0" err="1" smtClean="0"/>
              <a:t>sai</a:t>
            </a:r>
            <a:r>
              <a:rPr lang="en-US" dirty="0" smtClean="0"/>
              <a:t> </a:t>
            </a:r>
            <a:r>
              <a:rPr lang="en-US" dirty="0" err="1" smtClean="0"/>
              <a:t>và</a:t>
            </a:r>
            <a:r>
              <a:rPr lang="en-US" dirty="0" smtClean="0"/>
              <a:t>  </a:t>
            </a:r>
            <a:r>
              <a:rPr lang="en-US" i="1" dirty="0" smtClean="0"/>
              <a:t>condition2</a:t>
            </a:r>
            <a:r>
              <a:rPr lang="en-US" dirty="0" smtClean="0"/>
              <a:t> </a:t>
            </a:r>
            <a:r>
              <a:rPr lang="en-US" dirty="0" err="1" smtClean="0"/>
              <a:t>là</a:t>
            </a:r>
            <a:r>
              <a:rPr lang="en-US" dirty="0" smtClean="0"/>
              <a:t> </a:t>
            </a:r>
            <a:r>
              <a:rPr lang="en-US" dirty="0" err="1" smtClean="0"/>
              <a:t>sai</a:t>
            </a:r>
            <a:endParaRPr lang="en-US" dirty="0" smtClean="0"/>
          </a:p>
          <a:p>
            <a:pPr marL="1058863" lvl="2" indent="-381000"/>
            <a:r>
              <a:rPr lang="en-US" dirty="0" err="1" smtClean="0"/>
              <a:t>Thực</a:t>
            </a:r>
            <a:r>
              <a:rPr lang="en-US" dirty="0" smtClean="0"/>
              <a:t> </a:t>
            </a:r>
            <a:r>
              <a:rPr lang="en-US" dirty="0" err="1" smtClean="0"/>
              <a:t>hiện</a:t>
            </a:r>
            <a:r>
              <a:rPr lang="en-US" dirty="0" smtClean="0"/>
              <a:t> </a:t>
            </a:r>
            <a:r>
              <a:rPr lang="en-US" i="1" dirty="0" smtClean="0"/>
              <a:t>statement2</a:t>
            </a:r>
            <a:r>
              <a:rPr lang="en-US" dirty="0" smtClean="0"/>
              <a:t> </a:t>
            </a:r>
            <a:r>
              <a:rPr lang="en-US" dirty="0" err="1" smtClean="0"/>
              <a:t>và</a:t>
            </a:r>
            <a:r>
              <a:rPr lang="en-US" dirty="0" smtClean="0"/>
              <a:t> </a:t>
            </a:r>
            <a:r>
              <a:rPr lang="en-US" i="1" dirty="0" smtClean="0"/>
              <a:t>statement4</a:t>
            </a:r>
          </a:p>
          <a:p>
            <a:pPr marL="457200" indent="-457200"/>
            <a:endParaRPr lang="en-US" dirty="0" smtClean="0"/>
          </a:p>
        </p:txBody>
      </p:sp>
      <p:sp>
        <p:nvSpPr>
          <p:cNvPr id="19461" name="Rectangle 5"/>
          <p:cNvSpPr>
            <a:spLocks noChangeArrowheads="1"/>
          </p:cNvSpPr>
          <p:nvPr/>
        </p:nvSpPr>
        <p:spPr bwMode="auto">
          <a:xfrm>
            <a:off x="990600" y="1752600"/>
            <a:ext cx="2514600" cy="2438400"/>
          </a:xfrm>
          <a:prstGeom prst="rect">
            <a:avLst/>
          </a:prstGeom>
          <a:solidFill>
            <a:srgbClr val="FFFF99"/>
          </a:solidFill>
          <a:ln w="12700">
            <a:solidFill>
              <a:schemeClr val="tx1"/>
            </a:solidFill>
            <a:miter lim="800000"/>
            <a:headEnd/>
            <a:tailEnd/>
          </a:ln>
        </p:spPr>
        <p:txBody>
          <a:bodyPr wrap="none" tIns="0"/>
          <a:lstStyle/>
          <a:p>
            <a:pPr marL="228600" lvl="1" eaLnBrk="0" hangingPunct="0">
              <a:buFontTx/>
              <a:buNone/>
            </a:pPr>
            <a:r>
              <a:rPr lang="en-US" sz="1600" b="1">
                <a:latin typeface="Courier New" pitchFamily="49" charset="0"/>
                <a:cs typeface="Courier New" pitchFamily="49" charset="0"/>
              </a:rPr>
              <a:t>if (</a:t>
            </a:r>
            <a:r>
              <a:rPr lang="en-US" sz="1600" b="1" i="1">
                <a:latin typeface="Courier New" pitchFamily="49" charset="0"/>
                <a:cs typeface="Courier New" pitchFamily="49" charset="0"/>
              </a:rPr>
              <a:t>condition1</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   </a:t>
            </a:r>
            <a:r>
              <a:rPr lang="en-US" sz="1600" b="1" i="1">
                <a:latin typeface="Courier New" pitchFamily="49" charset="0"/>
                <a:cs typeface="Courier New" pitchFamily="49" charset="0"/>
              </a:rPr>
              <a:t>statement1</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else</a:t>
            </a:r>
          </a:p>
          <a:p>
            <a:pPr marL="228600" lvl="1" eaLnBrk="0" hangingPunct="0">
              <a:buFontTx/>
              <a:buNone/>
            </a:pPr>
            <a:r>
              <a:rPr lang="en-US" sz="1600" b="1">
                <a:latin typeface="Courier New" pitchFamily="49" charset="0"/>
                <a:cs typeface="Courier New" pitchFamily="49" charset="0"/>
              </a:rPr>
              <a:t>   </a:t>
            </a:r>
            <a:r>
              <a:rPr lang="en-US" sz="1600" b="1" i="1">
                <a:latin typeface="Courier New" pitchFamily="49" charset="0"/>
                <a:cs typeface="Courier New" pitchFamily="49" charset="0"/>
              </a:rPr>
              <a:t>statement2</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if (</a:t>
            </a:r>
            <a:r>
              <a:rPr lang="en-US" sz="1600" b="1" i="1">
                <a:latin typeface="Courier New" pitchFamily="49" charset="0"/>
                <a:cs typeface="Courier New" pitchFamily="49" charset="0"/>
              </a:rPr>
              <a:t>condition2</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   </a:t>
            </a:r>
            <a:r>
              <a:rPr lang="en-US" sz="1600" b="1" i="1">
                <a:latin typeface="Courier New" pitchFamily="49" charset="0"/>
                <a:cs typeface="Courier New" pitchFamily="49" charset="0"/>
              </a:rPr>
              <a:t>statement3</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else</a:t>
            </a:r>
          </a:p>
          <a:p>
            <a:pPr marL="228600" lvl="1" eaLnBrk="0" hangingPunct="0">
              <a:buFontTx/>
              <a:buNone/>
            </a:pPr>
            <a:r>
              <a:rPr lang="en-US" sz="1600" b="1">
                <a:latin typeface="Courier New" pitchFamily="49" charset="0"/>
                <a:cs typeface="Courier New" pitchFamily="49" charset="0"/>
              </a:rPr>
              <a:t>   </a:t>
            </a:r>
            <a:r>
              <a:rPr lang="en-US" sz="1600" b="1" i="1">
                <a:latin typeface="Courier New" pitchFamily="49" charset="0"/>
                <a:cs typeface="Courier New" pitchFamily="49" charset="0"/>
              </a:rPr>
              <a:t>statement4</a:t>
            </a:r>
            <a:r>
              <a:rPr lang="en-US" sz="1600" b="1">
                <a:latin typeface="Courier New" pitchFamily="49" charset="0"/>
                <a:cs typeface="Courier New" pitchFamily="49" charset="0"/>
              </a:rPr>
              <a:t>;</a:t>
            </a:r>
          </a:p>
          <a:p>
            <a:pPr marL="228600" lvl="1" eaLnBrk="0" hangingPunct="0">
              <a:buFontTx/>
              <a:buNone/>
            </a:pPr>
            <a:r>
              <a:rPr lang="en-US" sz="1600" b="1">
                <a:latin typeface="Courier New" pitchFamily="49" charset="0"/>
                <a:cs typeface="Courier New" pitchFamily="49" charset="0"/>
              </a:rPr>
              <a:t>…</a:t>
            </a:r>
          </a:p>
        </p:txBody>
      </p:sp>
      <p:sp>
        <p:nvSpPr>
          <p:cNvPr id="19462" name="Text Box 7"/>
          <p:cNvSpPr txBox="1">
            <a:spLocks noChangeArrowheads="1"/>
          </p:cNvSpPr>
          <p:nvPr/>
        </p:nvSpPr>
        <p:spPr bwMode="auto">
          <a:xfrm>
            <a:off x="4267200" y="2362200"/>
            <a:ext cx="3581400" cy="1463675"/>
          </a:xfrm>
          <a:prstGeom prst="rect">
            <a:avLst/>
          </a:prstGeom>
          <a:noFill/>
          <a:ln w="9525">
            <a:noFill/>
            <a:miter lim="800000"/>
            <a:headEnd/>
            <a:tailEnd/>
          </a:ln>
        </p:spPr>
        <p:txBody>
          <a:bodyPr>
            <a:spAutoFit/>
          </a:bodyPr>
          <a:lstStyle/>
          <a:p>
            <a:pPr>
              <a:spcBef>
                <a:spcPct val="50000"/>
              </a:spcBef>
              <a:buFontTx/>
              <a:buNone/>
            </a:pPr>
            <a:r>
              <a:rPr lang="en-US" sz="2000">
                <a:solidFill>
                  <a:srgbClr val="0000FF"/>
                </a:solidFill>
                <a:latin typeface="Helvetica" pitchFamily="34" charset="0"/>
              </a:rPr>
              <a:t>Statement testing:</a:t>
            </a:r>
          </a:p>
          <a:p>
            <a:pPr>
              <a:spcBef>
                <a:spcPct val="50000"/>
              </a:spcBef>
              <a:buFontTx/>
              <a:buNone/>
            </a:pPr>
            <a:r>
              <a:rPr lang="en-US" sz="2000">
                <a:solidFill>
                  <a:srgbClr val="0000FF"/>
                </a:solidFill>
                <a:latin typeface="Helvetica" pitchFamily="34" charset="0"/>
              </a:rPr>
              <a:t>Phải chắc chắn các lệnh “if” và 4 lệnh trong cac nhánh phải đc thực hiện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69F8CDF0-328C-4E0F-B991-5FDF5A980481}" type="slidenum">
              <a:rPr lang="en-US" smtClean="0"/>
              <a:pPr/>
              <a:t>59</a:t>
            </a:fld>
            <a:endParaRPr lang="en-US" smtClean="0"/>
          </a:p>
        </p:txBody>
      </p:sp>
      <p:sp>
        <p:nvSpPr>
          <p:cNvPr id="20483" name="Rectangle 2"/>
          <p:cNvSpPr>
            <a:spLocks noGrp="1" noChangeArrowheads="1"/>
          </p:cNvSpPr>
          <p:nvPr>
            <p:ph type="title"/>
          </p:nvPr>
        </p:nvSpPr>
        <p:spPr/>
        <p:txBody>
          <a:bodyPr/>
          <a:lstStyle/>
          <a:p>
            <a:r>
              <a:rPr lang="en-US" smtClean="0"/>
              <a:t>Path Testing</a:t>
            </a:r>
          </a:p>
        </p:txBody>
      </p:sp>
      <p:sp>
        <p:nvSpPr>
          <p:cNvPr id="20484" name="Rectangle 3"/>
          <p:cNvSpPr>
            <a:spLocks noGrp="1" noChangeArrowheads="1"/>
          </p:cNvSpPr>
          <p:nvPr>
            <p:ph type="body" idx="1"/>
          </p:nvPr>
        </p:nvSpPr>
        <p:spPr/>
        <p:txBody>
          <a:bodyPr>
            <a:normAutofit fontScale="85000" lnSpcReduction="20000"/>
          </a:bodyPr>
          <a:lstStyle/>
          <a:p>
            <a:endParaRPr lang="en-US" smtClean="0"/>
          </a:p>
          <a:p>
            <a:pPr>
              <a:buFontTx/>
              <a:buNone/>
            </a:pPr>
            <a:r>
              <a:rPr lang="en-US" sz="2800" smtClean="0"/>
              <a:t>(3) Path testing</a:t>
            </a:r>
          </a:p>
          <a:p>
            <a:pPr lvl="1"/>
            <a:r>
              <a:rPr lang="en-US" sz="2400" smtClean="0"/>
              <a:t>“Kiểm tra để đáp ứng các tiêu chuẩn đảm bảo rằng mỗi đường dẫn logic xuyên suốt chương trình được kiểm tra. Thường thì đường dẫn xuyên suốt chương trình này được nhóm thành một tập hữu hạn các lớp . Một đường dẫn từ mỗi lớp sau đó được kiểm tra</a:t>
            </a:r>
            <a:r>
              <a:rPr lang="en-US" smtClean="0"/>
              <a:t>. "</a:t>
            </a:r>
            <a:br>
              <a:rPr lang="en-US" smtClean="0"/>
            </a:br>
            <a:endParaRPr lang="en-US" smtClean="0"/>
          </a:p>
          <a:p>
            <a:pPr lvl="2">
              <a:buFontTx/>
              <a:buNone/>
            </a:pPr>
            <a:r>
              <a:rPr lang="en-US" smtClean="0"/>
              <a:t>‒ </a:t>
            </a:r>
            <a:r>
              <a:rPr lang="en-US" sz="1600" smtClean="0"/>
              <a:t>Glossary of Computerized System and Software Development Terminology</a:t>
            </a:r>
          </a:p>
          <a:p>
            <a:r>
              <a:rPr lang="en-US" smtClean="0"/>
              <a:t>Khó hơn nhiều so với statement testing</a:t>
            </a:r>
          </a:p>
          <a:p>
            <a:pPr lvl="1"/>
            <a:r>
              <a:rPr lang="en-US" smtClean="0"/>
              <a:t>Với các CT đơn giản, có thể liệt kê các nhánh đường dẫn xuyên suốt code</a:t>
            </a:r>
          </a:p>
          <a:p>
            <a:pPr lvl="1"/>
            <a:r>
              <a:rPr lang="en-US" smtClean="0"/>
              <a:t>Ngược lại, bằng các đầu vào ngẫu nhiên tạo các đường dẫn theo 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609600" y="0"/>
            <a:ext cx="7886700" cy="795267"/>
          </a:xfrm>
          <a:noFill/>
          <a:ln>
            <a:noFill/>
          </a:ln>
        </p:spPr>
        <p:txBody>
          <a:bodyPr spcFirstLastPara="1" wrap="square" lIns="91425" tIns="45700" rIns="91425" bIns="45700" anchor="ctr" anchorCtr="0">
            <a:noAutofit/>
          </a:bodyPr>
          <a:lstStyle/>
          <a:p>
            <a:pPr lvl="0"/>
            <a:r>
              <a:rPr lang="en-US" altLang="zh-CN" dirty="0" smtClean="0"/>
              <a:t> </a:t>
            </a:r>
            <a:r>
              <a:rPr lang="en-US" altLang="zh-CN" dirty="0" err="1"/>
              <a:t>Phân</a:t>
            </a:r>
            <a:r>
              <a:rPr lang="en-US" altLang="zh-CN" dirty="0"/>
              <a:t> </a:t>
            </a:r>
            <a:r>
              <a:rPr lang="en-US" altLang="zh-CN" dirty="0" err="1"/>
              <a:t>loại</a:t>
            </a:r>
            <a:r>
              <a:rPr lang="en-US" altLang="zh-CN" dirty="0"/>
              <a:t> </a:t>
            </a:r>
            <a:r>
              <a:rPr lang="en-US" altLang="zh-CN" dirty="0" err="1"/>
              <a:t>lỗi</a:t>
            </a:r>
            <a:endParaRPr lang="en-US" dirty="0"/>
          </a:p>
        </p:txBody>
      </p:sp>
      <p:sp>
        <p:nvSpPr>
          <p:cNvPr id="130" name="Google Shape;130;p6"/>
          <p:cNvSpPr txBox="1">
            <a:spLocks noGrp="1"/>
          </p:cNvSpPr>
          <p:nvPr>
            <p:ph idx="1"/>
          </p:nvPr>
        </p:nvSpPr>
        <p:spPr>
          <a:xfrm>
            <a:off x="304800" y="609600"/>
            <a:ext cx="8839200" cy="5238751"/>
          </a:xfrm>
          <a:noFill/>
          <a:ln>
            <a:noFill/>
          </a:ln>
        </p:spPr>
        <p:txBody>
          <a:bodyPr spcFirstLastPara="1" wrap="square" lIns="91425" tIns="45700" rIns="91425" bIns="45700" anchor="t" anchorCtr="0">
            <a:noAutofit/>
          </a:bodyPr>
          <a:lstStyle/>
          <a:p>
            <a:pPr lvl="0"/>
            <a:r>
              <a:rPr lang="vi-VN" altLang="zh-CN" sz="2800" dirty="0">
                <a:sym typeface="Times New Roman"/>
              </a:rPr>
              <a:t>Có thể phân </a:t>
            </a:r>
            <a:r>
              <a:rPr lang="vi-VN" altLang="zh-CN" sz="2800" dirty="0" smtClean="0">
                <a:sym typeface="Times New Roman"/>
              </a:rPr>
              <a:t>thành </a:t>
            </a:r>
            <a:r>
              <a:rPr lang="vi-VN" altLang="zh-CN" sz="2800" dirty="0">
                <a:sym typeface="Times New Roman"/>
              </a:rPr>
              <a:t>lỗi syntax, lỗi run-time và lỗi logic.</a:t>
            </a:r>
            <a:endParaRPr lang="vi-VN" sz="2800" dirty="0">
              <a:sym typeface="Times New Roman"/>
            </a:endParaRPr>
          </a:p>
          <a:p>
            <a:pPr lvl="0"/>
            <a:r>
              <a:rPr lang="vi-VN" altLang="zh-CN" sz="2800" dirty="0">
                <a:sym typeface="Times New Roman"/>
              </a:rPr>
              <a:t>Lỗi syntax: </a:t>
            </a:r>
            <a:endParaRPr lang="vi-VN" sz="2800" dirty="0">
              <a:sym typeface="Times New Roman"/>
            </a:endParaRPr>
          </a:p>
          <a:p>
            <a:pPr lvl="1"/>
            <a:r>
              <a:rPr lang="vi-VN" altLang="zh-CN" dirty="0">
                <a:sym typeface="Times New Roman"/>
              </a:rPr>
              <a:t>Các lỗi khiến chương trình bị sai cú pháp và không thể biên dịch được. </a:t>
            </a:r>
            <a:endParaRPr lang="vi-VN" dirty="0">
              <a:sym typeface="Times New Roman"/>
            </a:endParaRPr>
          </a:p>
          <a:p>
            <a:pPr lvl="1"/>
            <a:r>
              <a:rPr lang="vi-VN" altLang="zh-CN" dirty="0">
                <a:sym typeface="Times New Roman"/>
              </a:rPr>
              <a:t>Ngoài ra cũng có thể bao gồm các cảnh báo của trình biên dịch như: biến cục bộ không được dùng hoặc gọi đến hàm chưa được khai báo (vẫn chạy được nếu dùng dynamic linking)</a:t>
            </a:r>
            <a:endParaRPr lang="vi-VN" dirty="0">
              <a:sym typeface="Times New Roman"/>
            </a:endParaRPr>
          </a:p>
          <a:p>
            <a:pPr lvl="0"/>
            <a:r>
              <a:rPr lang="vi-VN" altLang="zh-CN" sz="2800" dirty="0">
                <a:sym typeface="Times New Roman"/>
              </a:rPr>
              <a:t>Lỗi run-time: các lỗi chỉ phát hiện ra khi tiến hành chạy chương trình</a:t>
            </a:r>
            <a:endParaRPr lang="vi-VN" sz="2800" dirty="0">
              <a:sym typeface="Times New Roman"/>
            </a:endParaRPr>
          </a:p>
          <a:p>
            <a:pPr lvl="0"/>
            <a:r>
              <a:rPr lang="vi-VN" altLang="zh-CN" sz="2800" dirty="0">
                <a:sym typeface="Times New Roman"/>
              </a:rPr>
              <a:t>Lỗi logic: chương trình vẫn chạy đúng nhưng do tư duy sai, thuật toán sai dẫn đến sai kết quả, là loại lỗi khó phát hiện nhất</a:t>
            </a:r>
            <a:endParaRPr lang="vi-VN" sz="2800" dirty="0">
              <a:sym typeface="Times New Roman"/>
            </a:endParaRPr>
          </a:p>
          <a:p>
            <a:pPr lvl="0"/>
            <a:endParaRPr lang="vi-VN" dirty="0">
              <a:sym typeface="Times New Roman"/>
            </a:endParaRPr>
          </a:p>
        </p:txBody>
      </p:sp>
      <p:sp>
        <p:nvSpPr>
          <p:cNvPr id="10" name="Slide Number Placeholder 9">
            <a:extLst>
              <a:ext uri="{FF2B5EF4-FFF2-40B4-BE49-F238E27FC236}">
                <a16:creationId xmlns="" xmlns:a16="http://schemas.microsoft.com/office/drawing/2014/main" id="{CD567776-8D83-4634-B78A-D1B6C9224F14}"/>
              </a:ext>
            </a:extLst>
          </p:cNvPr>
          <p:cNvSpPr>
            <a:spLocks noGrp="1"/>
          </p:cNvSpPr>
          <p:nvPr>
            <p:ph type="sldNum" sz="quarter" idx="12"/>
          </p:nvPr>
        </p:nvSpPr>
        <p:spPr>
          <a:xfrm>
            <a:off x="7943850" y="6487970"/>
            <a:ext cx="1143000" cy="365125"/>
          </a:xfrm>
        </p:spPr>
        <p:txBody>
          <a:bodyPr/>
          <a:lstStyle/>
          <a:p>
            <a:r>
              <a:rPr lang="en-US" altLang="zh-CN"/>
              <a:t>6</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0F2216BB-57F1-45EF-A317-0CDBE1318DFD}" type="slidenum">
              <a:rPr lang="en-US" smtClean="0"/>
              <a:pPr/>
              <a:t>60</a:t>
            </a:fld>
            <a:endParaRPr lang="en-US" smtClean="0"/>
          </a:p>
        </p:txBody>
      </p:sp>
      <p:sp>
        <p:nvSpPr>
          <p:cNvPr id="21507" name="Rectangle 2"/>
          <p:cNvSpPr>
            <a:spLocks noGrp="1" noChangeArrowheads="1"/>
          </p:cNvSpPr>
          <p:nvPr>
            <p:ph type="title"/>
          </p:nvPr>
        </p:nvSpPr>
        <p:spPr/>
        <p:txBody>
          <a:bodyPr/>
          <a:lstStyle/>
          <a:p>
            <a:r>
              <a:rPr lang="en-US" smtClean="0"/>
              <a:t>Path Testing Example</a:t>
            </a:r>
          </a:p>
        </p:txBody>
      </p:sp>
      <p:sp>
        <p:nvSpPr>
          <p:cNvPr id="21508" name="Rectangle 3"/>
          <p:cNvSpPr>
            <a:spLocks noGrp="1" noChangeArrowheads="1"/>
          </p:cNvSpPr>
          <p:nvPr>
            <p:ph type="body" idx="1"/>
          </p:nvPr>
        </p:nvSpPr>
        <p:spPr>
          <a:xfrm>
            <a:off x="457200" y="1219200"/>
            <a:ext cx="8458200" cy="5638800"/>
          </a:xfrm>
        </p:spPr>
        <p:txBody>
          <a:bodyPr>
            <a:normAutofit fontScale="92500" lnSpcReduction="10000"/>
          </a:bodyPr>
          <a:lstStyle/>
          <a:p>
            <a:pPr marL="228600" indent="-228600">
              <a:lnSpc>
                <a:spcPct val="90000"/>
              </a:lnSpc>
            </a:pPr>
            <a:r>
              <a:rPr lang="en-US" dirty="0" smtClean="0"/>
              <a:t>VD:</a:t>
            </a:r>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r>
              <a:rPr lang="en-US" dirty="0" err="1" smtClean="0"/>
              <a:t>Đòi</a:t>
            </a:r>
            <a:r>
              <a:rPr lang="en-US" dirty="0" smtClean="0"/>
              <a:t> </a:t>
            </a:r>
            <a:r>
              <a:rPr lang="en-US" dirty="0" err="1" smtClean="0"/>
              <a:t>hỏi</a:t>
            </a:r>
            <a:r>
              <a:rPr lang="en-US" dirty="0" smtClean="0"/>
              <a:t> 4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a:t>
            </a:r>
          </a:p>
          <a:p>
            <a:pPr marL="720725" lvl="1" indent="-149225">
              <a:lnSpc>
                <a:spcPct val="90000"/>
              </a:lnSpc>
            </a:pPr>
            <a:r>
              <a:rPr lang="en-US" i="1" dirty="0" smtClean="0"/>
              <a:t>condition1</a:t>
            </a:r>
            <a:r>
              <a:rPr lang="en-US" dirty="0" smtClean="0"/>
              <a:t> </a:t>
            </a:r>
            <a:r>
              <a:rPr lang="en-US" dirty="0" err="1" smtClean="0"/>
              <a:t>là</a:t>
            </a:r>
            <a:r>
              <a:rPr lang="en-US" dirty="0" smtClean="0"/>
              <a:t> true </a:t>
            </a:r>
            <a:r>
              <a:rPr lang="en-US" dirty="0" err="1" smtClean="0"/>
              <a:t>và</a:t>
            </a:r>
            <a:r>
              <a:rPr lang="en-US" dirty="0" smtClean="0"/>
              <a:t> </a:t>
            </a:r>
            <a:r>
              <a:rPr lang="en-US" i="1" dirty="0" smtClean="0"/>
              <a:t>condition2</a:t>
            </a:r>
            <a:r>
              <a:rPr lang="en-US" dirty="0" smtClean="0"/>
              <a:t> </a:t>
            </a:r>
            <a:r>
              <a:rPr lang="en-US" dirty="0" err="1" smtClean="0"/>
              <a:t>là</a:t>
            </a:r>
            <a:r>
              <a:rPr lang="en-US" dirty="0" smtClean="0"/>
              <a:t> true</a:t>
            </a:r>
          </a:p>
          <a:p>
            <a:pPr marL="720725" lvl="1" indent="-149225">
              <a:lnSpc>
                <a:spcPct val="90000"/>
              </a:lnSpc>
            </a:pPr>
            <a:r>
              <a:rPr lang="en-US" i="1" dirty="0" smtClean="0"/>
              <a:t>condition1</a:t>
            </a:r>
            <a:r>
              <a:rPr lang="en-US" dirty="0" smtClean="0"/>
              <a:t> </a:t>
            </a:r>
            <a:r>
              <a:rPr lang="en-US" dirty="0" err="1" smtClean="0"/>
              <a:t>là</a:t>
            </a:r>
            <a:r>
              <a:rPr lang="en-US" dirty="0" smtClean="0"/>
              <a:t> true </a:t>
            </a:r>
            <a:r>
              <a:rPr lang="en-US" dirty="0" err="1" smtClean="0"/>
              <a:t>và</a:t>
            </a:r>
            <a:r>
              <a:rPr lang="en-US" dirty="0" smtClean="0"/>
              <a:t> </a:t>
            </a:r>
            <a:r>
              <a:rPr lang="en-US" i="1" dirty="0" smtClean="0"/>
              <a:t>condition2</a:t>
            </a:r>
            <a:r>
              <a:rPr lang="en-US" dirty="0" smtClean="0"/>
              <a:t> </a:t>
            </a:r>
            <a:r>
              <a:rPr lang="en-US" dirty="0" err="1" smtClean="0"/>
              <a:t>là</a:t>
            </a:r>
            <a:r>
              <a:rPr lang="en-US" dirty="0" smtClean="0"/>
              <a:t> false</a:t>
            </a:r>
          </a:p>
          <a:p>
            <a:pPr marL="720725" lvl="1" indent="-149225">
              <a:lnSpc>
                <a:spcPct val="90000"/>
              </a:lnSpc>
            </a:pPr>
            <a:r>
              <a:rPr lang="en-US" i="1" dirty="0" smtClean="0"/>
              <a:t>condition1</a:t>
            </a:r>
            <a:r>
              <a:rPr lang="en-US" dirty="0" smtClean="0"/>
              <a:t> </a:t>
            </a:r>
            <a:r>
              <a:rPr lang="en-US" dirty="0" err="1" smtClean="0"/>
              <a:t>là</a:t>
            </a:r>
            <a:r>
              <a:rPr lang="en-US" dirty="0" smtClean="0"/>
              <a:t> false </a:t>
            </a:r>
            <a:r>
              <a:rPr lang="en-US" dirty="0" err="1" smtClean="0"/>
              <a:t>và</a:t>
            </a:r>
            <a:r>
              <a:rPr lang="en-US" dirty="0" smtClean="0"/>
              <a:t> </a:t>
            </a:r>
            <a:r>
              <a:rPr lang="en-US" i="1" dirty="0" smtClean="0"/>
              <a:t>condition2</a:t>
            </a:r>
            <a:r>
              <a:rPr lang="en-US" dirty="0" smtClean="0"/>
              <a:t> </a:t>
            </a:r>
            <a:r>
              <a:rPr lang="en-US" dirty="0" err="1" smtClean="0"/>
              <a:t>là</a:t>
            </a:r>
            <a:r>
              <a:rPr lang="en-US" dirty="0" smtClean="0"/>
              <a:t> true</a:t>
            </a:r>
          </a:p>
          <a:p>
            <a:pPr marL="720725" lvl="1" indent="-149225">
              <a:lnSpc>
                <a:spcPct val="90000"/>
              </a:lnSpc>
            </a:pPr>
            <a:r>
              <a:rPr lang="en-US" i="1" dirty="0" smtClean="0"/>
              <a:t>condition1</a:t>
            </a:r>
            <a:r>
              <a:rPr lang="en-US" dirty="0" smtClean="0"/>
              <a:t> </a:t>
            </a:r>
            <a:r>
              <a:rPr lang="en-US" dirty="0" err="1" smtClean="0"/>
              <a:t>là</a:t>
            </a:r>
            <a:r>
              <a:rPr lang="en-US" dirty="0" smtClean="0"/>
              <a:t> false </a:t>
            </a:r>
            <a:r>
              <a:rPr lang="en-US" dirty="0" err="1" smtClean="0"/>
              <a:t>và</a:t>
            </a:r>
            <a:r>
              <a:rPr lang="en-US" dirty="0" smtClean="0"/>
              <a:t> </a:t>
            </a:r>
            <a:r>
              <a:rPr lang="en-US" i="1" dirty="0" smtClean="0"/>
              <a:t>condition2</a:t>
            </a:r>
            <a:r>
              <a:rPr lang="en-US" dirty="0" smtClean="0"/>
              <a:t> la false</a:t>
            </a:r>
          </a:p>
          <a:p>
            <a:pPr marL="228600" indent="-228600">
              <a:lnSpc>
                <a:spcPct val="90000"/>
              </a:lnSpc>
            </a:pP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tế</a:t>
            </a:r>
            <a:r>
              <a:rPr lang="en-US" dirty="0" smtClean="0"/>
              <a:t> =&gt; </a:t>
            </a:r>
            <a:r>
              <a:rPr lang="en-US" dirty="0" err="1" smtClean="0"/>
              <a:t>bùng</a:t>
            </a:r>
            <a:r>
              <a:rPr lang="en-US" dirty="0" smtClean="0"/>
              <a:t> </a:t>
            </a:r>
            <a:r>
              <a:rPr lang="en-US" dirty="0" err="1" smtClean="0"/>
              <a:t>nổ</a:t>
            </a:r>
            <a:r>
              <a:rPr lang="en-US" dirty="0" smtClean="0"/>
              <a:t> </a:t>
            </a:r>
            <a:r>
              <a:rPr lang="en-US" dirty="0" err="1" smtClean="0"/>
              <a:t>các</a:t>
            </a:r>
            <a:r>
              <a:rPr lang="en-US" dirty="0" smtClean="0"/>
              <a:t> </a:t>
            </a:r>
            <a:r>
              <a:rPr lang="en-US" dirty="0" err="1" smtClean="0"/>
              <a:t>tổ</a:t>
            </a:r>
            <a:r>
              <a:rPr lang="en-US" dirty="0" smtClean="0"/>
              <a:t> </a:t>
            </a:r>
            <a:r>
              <a:rPr lang="en-US" dirty="0" err="1" smtClean="0"/>
              <a:t>hợp</a:t>
            </a:r>
            <a:r>
              <a:rPr lang="en-US" dirty="0" smtClean="0"/>
              <a:t>!!!</a:t>
            </a:r>
          </a:p>
        </p:txBody>
      </p:sp>
      <p:sp>
        <p:nvSpPr>
          <p:cNvPr id="21509" name="Rectangle 4"/>
          <p:cNvSpPr>
            <a:spLocks noChangeArrowheads="1"/>
          </p:cNvSpPr>
          <p:nvPr/>
        </p:nvSpPr>
        <p:spPr bwMode="auto">
          <a:xfrm>
            <a:off x="1447800" y="1524000"/>
            <a:ext cx="2514600" cy="2438400"/>
          </a:xfrm>
          <a:prstGeom prst="rect">
            <a:avLst/>
          </a:prstGeom>
          <a:solidFill>
            <a:srgbClr val="FFFF99"/>
          </a:solidFill>
          <a:ln w="12700">
            <a:solidFill>
              <a:schemeClr val="tx1"/>
            </a:solidFill>
            <a:miter lim="800000"/>
            <a:headEnd/>
            <a:tailEnd/>
          </a:ln>
        </p:spPr>
        <p:txBody>
          <a:bodyPr wrap="none" tIns="0"/>
          <a:lstStyle/>
          <a:p>
            <a:pPr marL="228600" lvl="1" eaLnBrk="0" hangingPunct="0">
              <a:buFontTx/>
              <a:buNone/>
            </a:pPr>
            <a:r>
              <a:rPr lang="en-US" sz="1600" b="1" dirty="0">
                <a:latin typeface="Courier New" pitchFamily="49" charset="0"/>
                <a:cs typeface="Courier New" pitchFamily="49" charset="0"/>
              </a:rPr>
              <a:t>if (</a:t>
            </a:r>
            <a:r>
              <a:rPr lang="en-US" sz="1600" b="1" i="1" dirty="0">
                <a:latin typeface="Courier New" pitchFamily="49" charset="0"/>
                <a:cs typeface="Courier New" pitchFamily="49" charset="0"/>
              </a:rPr>
              <a:t>condition1</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   </a:t>
            </a:r>
            <a:r>
              <a:rPr lang="en-US" sz="1600" b="1" i="1" dirty="0">
                <a:latin typeface="Courier New" pitchFamily="49" charset="0"/>
                <a:cs typeface="Courier New" pitchFamily="49" charset="0"/>
              </a:rPr>
              <a:t>statement1</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else</a:t>
            </a:r>
          </a:p>
          <a:p>
            <a:pPr marL="228600" lvl="1" eaLnBrk="0" hangingPunct="0">
              <a:buFontTx/>
              <a:buNone/>
            </a:pPr>
            <a:r>
              <a:rPr lang="en-US" sz="1600" b="1" dirty="0">
                <a:latin typeface="Courier New" pitchFamily="49" charset="0"/>
                <a:cs typeface="Courier New" pitchFamily="49" charset="0"/>
              </a:rPr>
              <a:t>   </a:t>
            </a:r>
            <a:r>
              <a:rPr lang="en-US" sz="1600" b="1" i="1" dirty="0">
                <a:latin typeface="Courier New" pitchFamily="49" charset="0"/>
                <a:cs typeface="Courier New" pitchFamily="49" charset="0"/>
              </a:rPr>
              <a:t>statement2</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if (</a:t>
            </a:r>
            <a:r>
              <a:rPr lang="en-US" sz="1600" b="1" i="1" dirty="0">
                <a:latin typeface="Courier New" pitchFamily="49" charset="0"/>
                <a:cs typeface="Courier New" pitchFamily="49" charset="0"/>
              </a:rPr>
              <a:t>condition2</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   </a:t>
            </a:r>
            <a:r>
              <a:rPr lang="en-US" sz="1600" b="1" i="1" dirty="0">
                <a:latin typeface="Courier New" pitchFamily="49" charset="0"/>
                <a:cs typeface="Courier New" pitchFamily="49" charset="0"/>
              </a:rPr>
              <a:t>statement3</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else</a:t>
            </a:r>
          </a:p>
          <a:p>
            <a:pPr marL="228600" lvl="1" eaLnBrk="0" hangingPunct="0">
              <a:buFontTx/>
              <a:buNone/>
            </a:pPr>
            <a:r>
              <a:rPr lang="en-US" sz="1600" b="1" dirty="0">
                <a:latin typeface="Courier New" pitchFamily="49" charset="0"/>
                <a:cs typeface="Courier New" pitchFamily="49" charset="0"/>
              </a:rPr>
              <a:t>   </a:t>
            </a:r>
            <a:r>
              <a:rPr lang="en-US" sz="1600" b="1" i="1" dirty="0">
                <a:latin typeface="Courier New" pitchFamily="49" charset="0"/>
                <a:cs typeface="Courier New" pitchFamily="49" charset="0"/>
              </a:rPr>
              <a:t>statement4</a:t>
            </a:r>
            <a:r>
              <a:rPr lang="en-US" sz="1600" b="1" dirty="0">
                <a:latin typeface="Courier New" pitchFamily="49" charset="0"/>
                <a:cs typeface="Courier New" pitchFamily="49" charset="0"/>
              </a:rPr>
              <a:t>;</a:t>
            </a:r>
          </a:p>
          <a:p>
            <a:pPr marL="228600" lvl="1" eaLnBrk="0" hangingPunct="0">
              <a:buFontTx/>
              <a:buNone/>
            </a:pPr>
            <a:r>
              <a:rPr lang="en-US" sz="1600" b="1" dirty="0">
                <a:latin typeface="Courier New" pitchFamily="49" charset="0"/>
                <a:cs typeface="Courier New" pitchFamily="49" charset="0"/>
              </a:rPr>
              <a:t>…</a:t>
            </a:r>
          </a:p>
        </p:txBody>
      </p:sp>
      <p:sp>
        <p:nvSpPr>
          <p:cNvPr id="21510" name="Text Box 5"/>
          <p:cNvSpPr txBox="1">
            <a:spLocks noChangeArrowheads="1"/>
          </p:cNvSpPr>
          <p:nvPr/>
        </p:nvSpPr>
        <p:spPr bwMode="auto">
          <a:xfrm>
            <a:off x="4267200" y="2362200"/>
            <a:ext cx="3581400" cy="1158875"/>
          </a:xfrm>
          <a:prstGeom prst="rect">
            <a:avLst/>
          </a:prstGeom>
          <a:noFill/>
          <a:ln w="9525">
            <a:noFill/>
            <a:miter lim="800000"/>
            <a:headEnd/>
            <a:tailEnd/>
          </a:ln>
        </p:spPr>
        <p:txBody>
          <a:bodyPr>
            <a:spAutoFit/>
          </a:bodyPr>
          <a:lstStyle/>
          <a:p>
            <a:pPr>
              <a:spcBef>
                <a:spcPct val="50000"/>
              </a:spcBef>
              <a:buFontTx/>
              <a:buNone/>
            </a:pPr>
            <a:r>
              <a:rPr lang="en-US" sz="2000">
                <a:solidFill>
                  <a:srgbClr val="0000FF"/>
                </a:solidFill>
                <a:latin typeface="Helvetica" pitchFamily="34" charset="0"/>
              </a:rPr>
              <a:t>Path testing:</a:t>
            </a:r>
          </a:p>
          <a:p>
            <a:pPr>
              <a:spcBef>
                <a:spcPct val="50000"/>
              </a:spcBef>
              <a:buFontTx/>
              <a:buNone/>
            </a:pPr>
            <a:r>
              <a:rPr lang="en-US" sz="2000">
                <a:solidFill>
                  <a:srgbClr val="0000FF"/>
                </a:solidFill>
                <a:latin typeface="Helvetica" pitchFamily="34" charset="0"/>
              </a:rPr>
              <a:t>Cần đảm bảo tất cả các đường dẫn được thực hiện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en-US" dirty="0" err="1" smtClean="0"/>
              <a:t>Quan</a:t>
            </a:r>
            <a:r>
              <a:rPr lang="en-US" dirty="0" smtClean="0"/>
              <a:t> sat </a:t>
            </a:r>
            <a:r>
              <a:rPr lang="en-US" dirty="0" err="1" smtClean="0"/>
              <a:t>vd</a:t>
            </a:r>
            <a:r>
              <a:rPr lang="en-US" dirty="0" smtClean="0"/>
              <a:t> </a:t>
            </a:r>
            <a:r>
              <a:rPr lang="en-US" dirty="0" err="1" smtClean="0"/>
              <a:t>sau</a:t>
            </a:r>
            <a:r>
              <a:rPr lang="en-US" dirty="0" smtClean="0"/>
              <a:t>…</a:t>
            </a:r>
          </a:p>
        </p:txBody>
      </p:sp>
      <p:sp>
        <p:nvSpPr>
          <p:cNvPr id="22532" name="Rectangle 3"/>
          <p:cNvSpPr>
            <a:spLocks noGrp="1" noChangeArrowheads="1"/>
          </p:cNvSpPr>
          <p:nvPr>
            <p:ph type="body" idx="4294967295"/>
          </p:nvPr>
        </p:nvSpPr>
        <p:spPr>
          <a:xfrm>
            <a:off x="685800" y="1371600"/>
            <a:ext cx="2971800" cy="3581400"/>
          </a:xfrm>
        </p:spPr>
        <p:txBody>
          <a:bodyPr/>
          <a:lstStyle/>
          <a:p>
            <a:pPr marL="342900" indent="-342900" eaLnBrk="1" hangingPunct="1">
              <a:spcBef>
                <a:spcPct val="0"/>
              </a:spcBef>
              <a:buFontTx/>
              <a:buNone/>
            </a:pPr>
            <a:r>
              <a:rPr lang="en-US" sz="2000" smtClean="0"/>
              <a:t>(1)  input(A,B)</a:t>
            </a:r>
          </a:p>
          <a:p>
            <a:pPr marL="342900" indent="-342900" eaLnBrk="1" hangingPunct="1">
              <a:spcBef>
                <a:spcPct val="0"/>
              </a:spcBef>
              <a:buFontTx/>
              <a:buNone/>
            </a:pPr>
            <a:r>
              <a:rPr lang="en-US" sz="2000" smtClean="0"/>
              <a:t>       if </a:t>
            </a:r>
            <a:r>
              <a:rPr lang="en-US" sz="2000" b="1" smtClean="0">
                <a:solidFill>
                  <a:srgbClr val="FDAD23"/>
                </a:solidFill>
              </a:rPr>
              <a:t>(A&gt;0)</a:t>
            </a:r>
            <a:endParaRPr lang="en-US" sz="2000" smtClean="0"/>
          </a:p>
          <a:p>
            <a:pPr marL="342900" indent="-342900" eaLnBrk="1" hangingPunct="1">
              <a:spcBef>
                <a:spcPct val="0"/>
              </a:spcBef>
              <a:buFontTx/>
              <a:buNone/>
            </a:pPr>
            <a:r>
              <a:rPr lang="en-US" sz="2000" smtClean="0"/>
              <a:t>(2)      Z = A;</a:t>
            </a:r>
          </a:p>
          <a:p>
            <a:pPr marL="342900" indent="-342900" eaLnBrk="1" hangingPunct="1">
              <a:spcBef>
                <a:spcPct val="0"/>
              </a:spcBef>
              <a:buFontTx/>
              <a:buNone/>
            </a:pPr>
            <a:r>
              <a:rPr lang="en-US" sz="2000" smtClean="0"/>
              <a:t>	  else</a:t>
            </a:r>
          </a:p>
          <a:p>
            <a:pPr marL="342900" indent="-342900" eaLnBrk="1" hangingPunct="1">
              <a:spcBef>
                <a:spcPct val="0"/>
              </a:spcBef>
              <a:buFontTx/>
              <a:buNone/>
            </a:pPr>
            <a:r>
              <a:rPr lang="en-US" sz="2000" smtClean="0"/>
              <a:t>(3)      Z = 0;</a:t>
            </a:r>
          </a:p>
          <a:p>
            <a:pPr marL="342900" indent="-342900" eaLnBrk="1" hangingPunct="1">
              <a:spcBef>
                <a:spcPct val="0"/>
              </a:spcBef>
              <a:buFontTx/>
              <a:buNone/>
            </a:pPr>
            <a:r>
              <a:rPr lang="en-US" sz="2000" smtClean="0"/>
              <a:t>	  if </a:t>
            </a:r>
            <a:r>
              <a:rPr lang="en-US" sz="2000" b="1" smtClean="0">
                <a:solidFill>
                  <a:srgbClr val="FDAD23"/>
                </a:solidFill>
              </a:rPr>
              <a:t>(B&gt;0)</a:t>
            </a:r>
            <a:r>
              <a:rPr lang="en-US" sz="2000" smtClean="0"/>
              <a:t> </a:t>
            </a:r>
          </a:p>
          <a:p>
            <a:pPr marL="342900" indent="-342900" eaLnBrk="1" hangingPunct="1">
              <a:spcBef>
                <a:spcPct val="0"/>
              </a:spcBef>
              <a:buFontTx/>
              <a:buNone/>
            </a:pPr>
            <a:r>
              <a:rPr lang="en-US" sz="2000" smtClean="0"/>
              <a:t>(4)       Z = Z+B;</a:t>
            </a:r>
          </a:p>
          <a:p>
            <a:pPr marL="342900" indent="-342900" eaLnBrk="1" hangingPunct="1">
              <a:spcBef>
                <a:spcPct val="0"/>
              </a:spcBef>
              <a:buFontTx/>
              <a:buNone/>
            </a:pPr>
            <a:r>
              <a:rPr lang="en-US" sz="2000" smtClean="0"/>
              <a:t>(5)  output(Z)</a:t>
            </a:r>
          </a:p>
        </p:txBody>
      </p:sp>
      <p:sp>
        <p:nvSpPr>
          <p:cNvPr id="22533" name="Text Box 4"/>
          <p:cNvSpPr txBox="1">
            <a:spLocks noChangeArrowheads="1"/>
          </p:cNvSpPr>
          <p:nvPr/>
        </p:nvSpPr>
        <p:spPr bwMode="auto">
          <a:xfrm>
            <a:off x="838200" y="5029200"/>
            <a:ext cx="6934200" cy="938719"/>
          </a:xfrm>
          <a:prstGeom prst="rect">
            <a:avLst/>
          </a:prstGeom>
          <a:noFill/>
          <a:ln w="9525">
            <a:noFill/>
            <a:miter lim="800000"/>
            <a:headEnd/>
            <a:tailEnd/>
          </a:ln>
        </p:spPr>
        <p:txBody>
          <a:bodyPr>
            <a:spAutoFit/>
          </a:bodyPr>
          <a:lstStyle/>
          <a:p>
            <a:pPr>
              <a:spcBef>
                <a:spcPct val="50000"/>
              </a:spcBef>
              <a:buFontTx/>
              <a:buNone/>
            </a:pPr>
            <a:r>
              <a:rPr lang="en-US" sz="2200" dirty="0" err="1" smtClean="0">
                <a:latin typeface="Verdana" pitchFamily="34" charset="0"/>
              </a:rPr>
              <a:t>Điều</a:t>
            </a:r>
            <a:r>
              <a:rPr lang="en-US" sz="2200" dirty="0" smtClean="0">
                <a:latin typeface="Verdana" pitchFamily="34" charset="0"/>
              </a:rPr>
              <a:t> </a:t>
            </a:r>
            <a:r>
              <a:rPr lang="en-US" sz="2200" dirty="0" err="1" smtClean="0">
                <a:latin typeface="Verdana" pitchFamily="34" charset="0"/>
              </a:rPr>
              <a:t>kiện</a:t>
            </a:r>
            <a:r>
              <a:rPr lang="en-US" sz="2200" dirty="0" smtClean="0">
                <a:latin typeface="Verdana" pitchFamily="34" charset="0"/>
              </a:rPr>
              <a:t> </a:t>
            </a:r>
            <a:r>
              <a:rPr lang="en-US" sz="2200" dirty="0" err="1" smtClean="0">
                <a:latin typeface="Verdana" pitchFamily="34" charset="0"/>
              </a:rPr>
              <a:t>để</a:t>
            </a:r>
            <a:r>
              <a:rPr lang="en-US" sz="2200" dirty="0" smtClean="0">
                <a:latin typeface="Verdana" pitchFamily="34" charset="0"/>
              </a:rPr>
              <a:t> </a:t>
            </a:r>
            <a:r>
              <a:rPr lang="en-US" sz="2200" dirty="0" err="1" smtClean="0">
                <a:latin typeface="Verdana" pitchFamily="34" charset="0"/>
              </a:rPr>
              <a:t>nhánh</a:t>
            </a:r>
            <a:r>
              <a:rPr lang="en-US" sz="2200" dirty="0" smtClean="0">
                <a:solidFill>
                  <a:schemeClr val="bg1"/>
                </a:solidFill>
                <a:latin typeface="Century Gothic" pitchFamily="34" charset="0"/>
              </a:rPr>
              <a:t> </a:t>
            </a:r>
            <a:r>
              <a:rPr lang="en-US" sz="2200" b="1" dirty="0">
                <a:solidFill>
                  <a:srgbClr val="FF0000"/>
                </a:solidFill>
                <a:latin typeface="Century Gothic" pitchFamily="34" charset="0"/>
              </a:rPr>
              <a:t>&lt;1,2,5</a:t>
            </a:r>
            <a:r>
              <a:rPr lang="en-US" sz="2200" b="1" dirty="0" smtClean="0">
                <a:solidFill>
                  <a:srgbClr val="FF0000"/>
                </a:solidFill>
                <a:latin typeface="Century Gothic" pitchFamily="34" charset="0"/>
              </a:rPr>
              <a:t>&gt; </a:t>
            </a:r>
            <a:r>
              <a:rPr lang="en-US" sz="2200" b="1" dirty="0" err="1" smtClean="0">
                <a:solidFill>
                  <a:srgbClr val="FF0000"/>
                </a:solidFill>
                <a:latin typeface="Century Gothic" pitchFamily="34" charset="0"/>
              </a:rPr>
              <a:t>thực</a:t>
            </a:r>
            <a:r>
              <a:rPr lang="en-US" sz="2200" b="1" dirty="0" smtClean="0">
                <a:solidFill>
                  <a:srgbClr val="FF0000"/>
                </a:solidFill>
                <a:latin typeface="Century Gothic" pitchFamily="34" charset="0"/>
              </a:rPr>
              <a:t> </a:t>
            </a:r>
            <a:r>
              <a:rPr lang="en-US" sz="2200" b="1" dirty="0" err="1" smtClean="0">
                <a:solidFill>
                  <a:srgbClr val="FF0000"/>
                </a:solidFill>
                <a:latin typeface="Century Gothic" pitchFamily="34" charset="0"/>
              </a:rPr>
              <a:t>hiện</a:t>
            </a:r>
            <a:r>
              <a:rPr lang="en-US" sz="2200" b="1" dirty="0" smtClean="0">
                <a:solidFill>
                  <a:srgbClr val="FF0000"/>
                </a:solidFill>
                <a:latin typeface="Century Gothic" pitchFamily="34" charset="0"/>
              </a:rPr>
              <a:t> ?</a:t>
            </a:r>
            <a:endParaRPr lang="en-US" sz="2200" b="1" dirty="0">
              <a:solidFill>
                <a:srgbClr val="FF0000"/>
              </a:solidFill>
              <a:latin typeface="Century Gothic" pitchFamily="34" charset="0"/>
            </a:endParaRPr>
          </a:p>
          <a:p>
            <a:pPr>
              <a:spcBef>
                <a:spcPct val="50000"/>
              </a:spcBef>
              <a:buFontTx/>
              <a:buNone/>
            </a:pPr>
            <a:r>
              <a:rPr lang="en-US" sz="2200" dirty="0">
                <a:solidFill>
                  <a:schemeClr val="bg1"/>
                </a:solidFill>
                <a:latin typeface="Century Gothic" pitchFamily="34" charset="0"/>
              </a:rPr>
              <a:t>                           </a:t>
            </a:r>
            <a:endParaRPr lang="en-US" sz="2200" b="1" dirty="0">
              <a:solidFill>
                <a:srgbClr val="FDAD23"/>
              </a:solidFill>
              <a:latin typeface="Century Gothic" pitchFamily="34" charset="0"/>
              <a:sym typeface="Symbol" pitchFamily="18" charset="2"/>
            </a:endParaRPr>
          </a:p>
        </p:txBody>
      </p:sp>
      <p:sp>
        <p:nvSpPr>
          <p:cNvPr id="22534" name="AutoShape 6"/>
          <p:cNvSpPr>
            <a:spLocks noChangeAspect="1" noChangeArrowheads="1" noTextEdit="1"/>
          </p:cNvSpPr>
          <p:nvPr/>
        </p:nvSpPr>
        <p:spPr bwMode="auto">
          <a:xfrm>
            <a:off x="4267200" y="1447800"/>
            <a:ext cx="1460500" cy="3429000"/>
          </a:xfrm>
          <a:prstGeom prst="rect">
            <a:avLst/>
          </a:prstGeom>
          <a:noFill/>
          <a:ln w="9525">
            <a:noFill/>
            <a:miter lim="800000"/>
            <a:headEnd/>
            <a:tailEnd/>
          </a:ln>
        </p:spPr>
        <p:txBody>
          <a:bodyPr/>
          <a:lstStyle/>
          <a:p>
            <a:endParaRPr lang="en-US"/>
          </a:p>
        </p:txBody>
      </p:sp>
      <p:grpSp>
        <p:nvGrpSpPr>
          <p:cNvPr id="2" name="Group 10"/>
          <p:cNvGrpSpPr>
            <a:grpSpLocks/>
          </p:cNvGrpSpPr>
          <p:nvPr/>
        </p:nvGrpSpPr>
        <p:grpSpPr bwMode="auto">
          <a:xfrm>
            <a:off x="4733925" y="2376488"/>
            <a:ext cx="346075" cy="346075"/>
            <a:chOff x="2982" y="1497"/>
            <a:chExt cx="218" cy="218"/>
          </a:xfrm>
        </p:grpSpPr>
        <p:sp>
          <p:nvSpPr>
            <p:cNvPr id="22576" name="Oval 8"/>
            <p:cNvSpPr>
              <a:spLocks noChangeArrowheads="1"/>
            </p:cNvSpPr>
            <p:nvPr/>
          </p:nvSpPr>
          <p:spPr bwMode="auto">
            <a:xfrm>
              <a:off x="2982" y="1497"/>
              <a:ext cx="218" cy="218"/>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2577" name="Oval 9"/>
            <p:cNvSpPr>
              <a:spLocks noChangeArrowheads="1"/>
            </p:cNvSpPr>
            <p:nvPr/>
          </p:nvSpPr>
          <p:spPr bwMode="auto">
            <a:xfrm>
              <a:off x="2982" y="1497"/>
              <a:ext cx="218" cy="218"/>
            </a:xfrm>
            <a:prstGeom prst="ellipse">
              <a:avLst/>
            </a:prstGeom>
            <a:noFill/>
            <a:ln w="6350" cap="rnd">
              <a:solidFill>
                <a:srgbClr val="000000"/>
              </a:solidFill>
              <a:round/>
              <a:headEnd/>
              <a:tailEnd/>
            </a:ln>
          </p:spPr>
          <p:txBody>
            <a:bodyPr/>
            <a:lstStyle/>
            <a:p>
              <a:pPr algn="ctr">
                <a:buFontTx/>
                <a:buNone/>
              </a:pPr>
              <a:endParaRPr lang="en-US"/>
            </a:p>
          </p:txBody>
        </p:sp>
      </p:grpSp>
      <p:sp>
        <p:nvSpPr>
          <p:cNvPr id="22536" name="Rectangle 11"/>
          <p:cNvSpPr>
            <a:spLocks noChangeArrowheads="1"/>
          </p:cNvSpPr>
          <p:nvPr/>
        </p:nvSpPr>
        <p:spPr bwMode="auto">
          <a:xfrm>
            <a:off x="5154613" y="2352675"/>
            <a:ext cx="361950" cy="228600"/>
          </a:xfrm>
          <a:prstGeom prst="rect">
            <a:avLst/>
          </a:prstGeom>
          <a:noFill/>
          <a:ln w="9525">
            <a:noFill/>
            <a:miter lim="800000"/>
            <a:headEnd/>
            <a:tailEnd/>
          </a:ln>
        </p:spPr>
        <p:txBody>
          <a:bodyPr wrap="none" lIns="0" tIns="0" rIns="0" bIns="0">
            <a:spAutoFit/>
          </a:bodyPr>
          <a:lstStyle/>
          <a:p>
            <a:pPr algn="ctr">
              <a:buFontTx/>
              <a:buNone/>
            </a:pPr>
            <a:r>
              <a:rPr lang="en-US" sz="1500" b="1">
                <a:solidFill>
                  <a:srgbClr val="FF0000"/>
                </a:solidFill>
                <a:latin typeface="Century Gothic" pitchFamily="34" charset="0"/>
              </a:rPr>
              <a:t>A&gt;0</a:t>
            </a:r>
            <a:endParaRPr lang="en-US">
              <a:solidFill>
                <a:srgbClr val="FF0000"/>
              </a:solidFill>
            </a:endParaRPr>
          </a:p>
        </p:txBody>
      </p:sp>
      <p:grpSp>
        <p:nvGrpSpPr>
          <p:cNvPr id="3" name="Group 14"/>
          <p:cNvGrpSpPr>
            <a:grpSpLocks/>
          </p:cNvGrpSpPr>
          <p:nvPr/>
        </p:nvGrpSpPr>
        <p:grpSpPr bwMode="auto">
          <a:xfrm>
            <a:off x="4733925" y="3359150"/>
            <a:ext cx="346075" cy="347663"/>
            <a:chOff x="2982" y="2116"/>
            <a:chExt cx="218" cy="219"/>
          </a:xfrm>
        </p:grpSpPr>
        <p:sp>
          <p:nvSpPr>
            <p:cNvPr id="22574" name="Oval 12"/>
            <p:cNvSpPr>
              <a:spLocks noChangeArrowheads="1"/>
            </p:cNvSpPr>
            <p:nvPr/>
          </p:nvSpPr>
          <p:spPr bwMode="auto">
            <a:xfrm>
              <a:off x="2982" y="2116"/>
              <a:ext cx="218" cy="219"/>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2575" name="Oval 13"/>
            <p:cNvSpPr>
              <a:spLocks noChangeArrowheads="1"/>
            </p:cNvSpPr>
            <p:nvPr/>
          </p:nvSpPr>
          <p:spPr bwMode="auto">
            <a:xfrm>
              <a:off x="2982" y="2116"/>
              <a:ext cx="218" cy="219"/>
            </a:xfrm>
            <a:prstGeom prst="ellipse">
              <a:avLst/>
            </a:prstGeom>
            <a:noFill/>
            <a:ln w="6350" cap="rnd">
              <a:solidFill>
                <a:srgbClr val="000000"/>
              </a:solidFill>
              <a:round/>
              <a:headEnd/>
              <a:tailEnd/>
            </a:ln>
          </p:spPr>
          <p:txBody>
            <a:bodyPr/>
            <a:lstStyle/>
            <a:p>
              <a:pPr algn="ctr">
                <a:buFontTx/>
                <a:buNone/>
              </a:pPr>
              <a:endParaRPr lang="en-US"/>
            </a:p>
          </p:txBody>
        </p:sp>
      </p:grpSp>
      <p:grpSp>
        <p:nvGrpSpPr>
          <p:cNvPr id="4" name="Group 17"/>
          <p:cNvGrpSpPr>
            <a:grpSpLocks/>
          </p:cNvGrpSpPr>
          <p:nvPr/>
        </p:nvGrpSpPr>
        <p:grpSpPr bwMode="auto">
          <a:xfrm>
            <a:off x="5195888" y="2954338"/>
            <a:ext cx="347662" cy="347662"/>
            <a:chOff x="3273" y="1861"/>
            <a:chExt cx="219" cy="219"/>
          </a:xfrm>
        </p:grpSpPr>
        <p:sp>
          <p:nvSpPr>
            <p:cNvPr id="22572" name="Oval 15"/>
            <p:cNvSpPr>
              <a:spLocks noChangeArrowheads="1"/>
            </p:cNvSpPr>
            <p:nvPr/>
          </p:nvSpPr>
          <p:spPr bwMode="auto">
            <a:xfrm>
              <a:off x="3273" y="1861"/>
              <a:ext cx="219" cy="219"/>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2573" name="Oval 16"/>
            <p:cNvSpPr>
              <a:spLocks noChangeArrowheads="1"/>
            </p:cNvSpPr>
            <p:nvPr/>
          </p:nvSpPr>
          <p:spPr bwMode="auto">
            <a:xfrm>
              <a:off x="3273" y="1861"/>
              <a:ext cx="219" cy="219"/>
            </a:xfrm>
            <a:prstGeom prst="ellipse">
              <a:avLst/>
            </a:prstGeom>
            <a:noFill/>
            <a:ln w="6350" cap="rnd">
              <a:solidFill>
                <a:srgbClr val="000000"/>
              </a:solidFill>
              <a:round/>
              <a:headEnd/>
              <a:tailEnd/>
            </a:ln>
          </p:spPr>
          <p:txBody>
            <a:bodyPr/>
            <a:lstStyle/>
            <a:p>
              <a:pPr algn="ctr">
                <a:buFontTx/>
                <a:buNone/>
              </a:pPr>
              <a:endParaRPr lang="en-US"/>
            </a:p>
          </p:txBody>
        </p:sp>
      </p:grpSp>
      <p:grpSp>
        <p:nvGrpSpPr>
          <p:cNvPr id="5" name="Group 20"/>
          <p:cNvGrpSpPr>
            <a:grpSpLocks/>
          </p:cNvGrpSpPr>
          <p:nvPr/>
        </p:nvGrpSpPr>
        <p:grpSpPr bwMode="auto">
          <a:xfrm>
            <a:off x="4270375" y="2954338"/>
            <a:ext cx="347663" cy="347662"/>
            <a:chOff x="2690" y="1861"/>
            <a:chExt cx="219" cy="219"/>
          </a:xfrm>
        </p:grpSpPr>
        <p:sp>
          <p:nvSpPr>
            <p:cNvPr id="22570" name="Oval 18"/>
            <p:cNvSpPr>
              <a:spLocks noChangeArrowheads="1"/>
            </p:cNvSpPr>
            <p:nvPr/>
          </p:nvSpPr>
          <p:spPr bwMode="auto">
            <a:xfrm>
              <a:off x="2690" y="1861"/>
              <a:ext cx="219" cy="219"/>
            </a:xfrm>
            <a:prstGeom prst="ellipse">
              <a:avLst/>
            </a:prstGeom>
            <a:solidFill>
              <a:srgbClr val="FFFFFF"/>
            </a:solidFill>
            <a:ln w="0">
              <a:solidFill>
                <a:srgbClr val="000000"/>
              </a:solidFill>
              <a:round/>
              <a:headEnd/>
              <a:tailEnd/>
            </a:ln>
          </p:spPr>
          <p:txBody>
            <a:bodyPr/>
            <a:lstStyle/>
            <a:p>
              <a:pPr algn="ctr">
                <a:buFontTx/>
                <a:buNone/>
              </a:pPr>
              <a:endParaRPr lang="en-US"/>
            </a:p>
          </p:txBody>
        </p:sp>
        <p:sp>
          <p:nvSpPr>
            <p:cNvPr id="22571" name="Oval 19"/>
            <p:cNvSpPr>
              <a:spLocks noChangeArrowheads="1"/>
            </p:cNvSpPr>
            <p:nvPr/>
          </p:nvSpPr>
          <p:spPr bwMode="auto">
            <a:xfrm>
              <a:off x="2690" y="1861"/>
              <a:ext cx="219" cy="219"/>
            </a:xfrm>
            <a:prstGeom prst="ellipse">
              <a:avLst/>
            </a:prstGeom>
            <a:noFill/>
            <a:ln w="6350" cap="rnd">
              <a:solidFill>
                <a:srgbClr val="000000"/>
              </a:solidFill>
              <a:round/>
              <a:headEnd/>
              <a:tailEnd/>
            </a:ln>
          </p:spPr>
          <p:txBody>
            <a:bodyPr/>
            <a:lstStyle/>
            <a:p>
              <a:pPr algn="ctr">
                <a:buFontTx/>
                <a:buNone/>
              </a:pPr>
              <a:endParaRPr lang="en-US"/>
            </a:p>
          </p:txBody>
        </p:sp>
      </p:grpSp>
      <p:sp>
        <p:nvSpPr>
          <p:cNvPr id="22540" name="Line 21"/>
          <p:cNvSpPr>
            <a:spLocks noChangeShapeType="1"/>
          </p:cNvSpPr>
          <p:nvPr/>
        </p:nvSpPr>
        <p:spPr bwMode="auto">
          <a:xfrm>
            <a:off x="4906963" y="2144713"/>
            <a:ext cx="0" cy="231775"/>
          </a:xfrm>
          <a:prstGeom prst="line">
            <a:avLst/>
          </a:prstGeom>
          <a:noFill/>
          <a:ln w="38100" cap="rnd">
            <a:solidFill>
              <a:srgbClr val="FDAD23"/>
            </a:solidFill>
            <a:round/>
            <a:headEnd/>
            <a:tailEnd/>
          </a:ln>
        </p:spPr>
        <p:txBody>
          <a:bodyPr/>
          <a:lstStyle/>
          <a:p>
            <a:endParaRPr lang="en-US"/>
          </a:p>
        </p:txBody>
      </p:sp>
      <p:sp>
        <p:nvSpPr>
          <p:cNvPr id="22541" name="Line 22"/>
          <p:cNvSpPr>
            <a:spLocks noChangeShapeType="1"/>
          </p:cNvSpPr>
          <p:nvPr/>
        </p:nvSpPr>
        <p:spPr bwMode="auto">
          <a:xfrm>
            <a:off x="4953000" y="2667000"/>
            <a:ext cx="301625" cy="346075"/>
          </a:xfrm>
          <a:prstGeom prst="line">
            <a:avLst/>
          </a:prstGeom>
          <a:noFill/>
          <a:ln w="38100" cap="rnd">
            <a:solidFill>
              <a:srgbClr val="FDAD23"/>
            </a:solidFill>
            <a:round/>
            <a:headEnd/>
            <a:tailEnd/>
          </a:ln>
        </p:spPr>
        <p:txBody>
          <a:bodyPr/>
          <a:lstStyle/>
          <a:p>
            <a:endParaRPr lang="en-US"/>
          </a:p>
        </p:txBody>
      </p:sp>
      <p:sp>
        <p:nvSpPr>
          <p:cNvPr id="22542" name="Line 23"/>
          <p:cNvSpPr>
            <a:spLocks noChangeShapeType="1"/>
          </p:cNvSpPr>
          <p:nvPr/>
        </p:nvSpPr>
        <p:spPr bwMode="auto">
          <a:xfrm flipH="1">
            <a:off x="4572000" y="2665413"/>
            <a:ext cx="219075" cy="306387"/>
          </a:xfrm>
          <a:prstGeom prst="line">
            <a:avLst/>
          </a:prstGeom>
          <a:noFill/>
          <a:ln w="57150" cap="rnd">
            <a:solidFill>
              <a:schemeClr val="tx1"/>
            </a:solidFill>
            <a:round/>
            <a:headEnd/>
            <a:tailEnd/>
          </a:ln>
        </p:spPr>
        <p:txBody>
          <a:bodyPr/>
          <a:lstStyle/>
          <a:p>
            <a:endParaRPr lang="en-US"/>
          </a:p>
        </p:txBody>
      </p:sp>
      <p:sp>
        <p:nvSpPr>
          <p:cNvPr id="22543" name="Line 24"/>
          <p:cNvSpPr>
            <a:spLocks noChangeShapeType="1"/>
          </p:cNvSpPr>
          <p:nvPr/>
        </p:nvSpPr>
        <p:spPr bwMode="auto">
          <a:xfrm>
            <a:off x="4572000" y="3200400"/>
            <a:ext cx="219075" cy="217488"/>
          </a:xfrm>
          <a:prstGeom prst="line">
            <a:avLst/>
          </a:prstGeom>
          <a:noFill/>
          <a:ln w="38100" cap="rnd">
            <a:solidFill>
              <a:schemeClr val="tx1"/>
            </a:solidFill>
            <a:round/>
            <a:headEnd/>
            <a:tailEnd/>
          </a:ln>
        </p:spPr>
        <p:txBody>
          <a:bodyPr/>
          <a:lstStyle/>
          <a:p>
            <a:endParaRPr lang="en-US"/>
          </a:p>
        </p:txBody>
      </p:sp>
      <p:sp>
        <p:nvSpPr>
          <p:cNvPr id="22544" name="Line 25"/>
          <p:cNvSpPr>
            <a:spLocks noChangeShapeType="1"/>
          </p:cNvSpPr>
          <p:nvPr/>
        </p:nvSpPr>
        <p:spPr bwMode="auto">
          <a:xfrm flipH="1">
            <a:off x="5022850" y="3243263"/>
            <a:ext cx="231775" cy="174625"/>
          </a:xfrm>
          <a:prstGeom prst="line">
            <a:avLst/>
          </a:prstGeom>
          <a:noFill/>
          <a:ln w="38100" cap="rnd">
            <a:solidFill>
              <a:srgbClr val="FDAD23"/>
            </a:solidFill>
            <a:round/>
            <a:headEnd/>
            <a:tailEnd/>
          </a:ln>
        </p:spPr>
        <p:txBody>
          <a:bodyPr/>
          <a:lstStyle/>
          <a:p>
            <a:endParaRPr lang="en-US"/>
          </a:p>
        </p:txBody>
      </p:sp>
      <p:sp>
        <p:nvSpPr>
          <p:cNvPr id="22545" name="Rectangle 26"/>
          <p:cNvSpPr>
            <a:spLocks noChangeArrowheads="1"/>
          </p:cNvSpPr>
          <p:nvPr/>
        </p:nvSpPr>
        <p:spPr bwMode="auto">
          <a:xfrm>
            <a:off x="4570413" y="2640013"/>
            <a:ext cx="84137" cy="182562"/>
          </a:xfrm>
          <a:prstGeom prst="rect">
            <a:avLst/>
          </a:prstGeom>
          <a:noFill/>
          <a:ln w="9525">
            <a:noFill/>
            <a:miter lim="800000"/>
            <a:headEnd/>
            <a:tailEnd/>
          </a:ln>
        </p:spPr>
        <p:txBody>
          <a:bodyPr wrap="none" lIns="0" tIns="0" rIns="0" bIns="0">
            <a:spAutoFit/>
          </a:bodyPr>
          <a:lstStyle/>
          <a:p>
            <a:pPr algn="ctr">
              <a:buFontTx/>
              <a:buNone/>
            </a:pPr>
            <a:r>
              <a:rPr lang="en-US" sz="1200"/>
              <a:t>F</a:t>
            </a:r>
          </a:p>
        </p:txBody>
      </p:sp>
      <p:sp>
        <p:nvSpPr>
          <p:cNvPr id="22546" name="Rectangle 27"/>
          <p:cNvSpPr>
            <a:spLocks noChangeArrowheads="1"/>
          </p:cNvSpPr>
          <p:nvPr/>
        </p:nvSpPr>
        <p:spPr bwMode="auto">
          <a:xfrm>
            <a:off x="5329238" y="3001963"/>
            <a:ext cx="114300" cy="274637"/>
          </a:xfrm>
          <a:prstGeom prst="rect">
            <a:avLst/>
          </a:prstGeom>
          <a:noFill/>
          <a:ln w="9525">
            <a:noFill/>
            <a:miter lim="800000"/>
            <a:headEnd/>
            <a:tailEnd/>
          </a:ln>
        </p:spPr>
        <p:txBody>
          <a:bodyPr wrap="none" lIns="0" tIns="0" rIns="0" bIns="0">
            <a:spAutoFit/>
          </a:bodyPr>
          <a:lstStyle/>
          <a:p>
            <a:pPr algn="ctr">
              <a:buFontTx/>
              <a:buNone/>
            </a:pPr>
            <a:r>
              <a:rPr lang="en-US" sz="1800" b="1">
                <a:solidFill>
                  <a:srgbClr val="000000"/>
                </a:solidFill>
              </a:rPr>
              <a:t>2</a:t>
            </a:r>
            <a:endParaRPr lang="en-US"/>
          </a:p>
        </p:txBody>
      </p:sp>
      <p:sp>
        <p:nvSpPr>
          <p:cNvPr id="22547" name="Rectangle 28"/>
          <p:cNvSpPr>
            <a:spLocks noChangeArrowheads="1"/>
          </p:cNvSpPr>
          <p:nvPr/>
        </p:nvSpPr>
        <p:spPr bwMode="auto">
          <a:xfrm>
            <a:off x="4405313" y="3001963"/>
            <a:ext cx="114300" cy="274637"/>
          </a:xfrm>
          <a:prstGeom prst="rect">
            <a:avLst/>
          </a:prstGeom>
          <a:noFill/>
          <a:ln w="9525">
            <a:noFill/>
            <a:miter lim="800000"/>
            <a:headEnd/>
            <a:tailEnd/>
          </a:ln>
        </p:spPr>
        <p:txBody>
          <a:bodyPr wrap="none" lIns="0" tIns="0" rIns="0" bIns="0">
            <a:spAutoFit/>
          </a:bodyPr>
          <a:lstStyle/>
          <a:p>
            <a:pPr algn="ctr">
              <a:buFontTx/>
              <a:buNone/>
            </a:pPr>
            <a:r>
              <a:rPr lang="en-US" sz="1800" b="1">
                <a:solidFill>
                  <a:srgbClr val="000000"/>
                </a:solidFill>
              </a:rPr>
              <a:t>3</a:t>
            </a:r>
            <a:endParaRPr lang="en-US"/>
          </a:p>
        </p:txBody>
      </p:sp>
      <p:grpSp>
        <p:nvGrpSpPr>
          <p:cNvPr id="6" name="Group 31"/>
          <p:cNvGrpSpPr>
            <a:grpSpLocks/>
          </p:cNvGrpSpPr>
          <p:nvPr/>
        </p:nvGrpSpPr>
        <p:grpSpPr bwMode="auto">
          <a:xfrm>
            <a:off x="4733925" y="1797050"/>
            <a:ext cx="346075" cy="347663"/>
            <a:chOff x="2982" y="1132"/>
            <a:chExt cx="218" cy="219"/>
          </a:xfrm>
        </p:grpSpPr>
        <p:sp>
          <p:nvSpPr>
            <p:cNvPr id="22568" name="Oval 29"/>
            <p:cNvSpPr>
              <a:spLocks noChangeArrowheads="1"/>
            </p:cNvSpPr>
            <p:nvPr/>
          </p:nvSpPr>
          <p:spPr bwMode="auto">
            <a:xfrm>
              <a:off x="2982" y="1132"/>
              <a:ext cx="218" cy="219"/>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2569" name="Oval 30"/>
            <p:cNvSpPr>
              <a:spLocks noChangeArrowheads="1"/>
            </p:cNvSpPr>
            <p:nvPr/>
          </p:nvSpPr>
          <p:spPr bwMode="auto">
            <a:xfrm>
              <a:off x="2982" y="1132"/>
              <a:ext cx="218" cy="219"/>
            </a:xfrm>
            <a:prstGeom prst="ellipse">
              <a:avLst/>
            </a:prstGeom>
            <a:noFill/>
            <a:ln w="6350" cap="rnd">
              <a:solidFill>
                <a:srgbClr val="000000"/>
              </a:solidFill>
              <a:round/>
              <a:headEnd/>
              <a:tailEnd/>
            </a:ln>
          </p:spPr>
          <p:txBody>
            <a:bodyPr/>
            <a:lstStyle/>
            <a:p>
              <a:pPr algn="ctr">
                <a:buFontTx/>
                <a:buNone/>
              </a:pPr>
              <a:endParaRPr lang="en-US"/>
            </a:p>
          </p:txBody>
        </p:sp>
      </p:grpSp>
      <p:sp>
        <p:nvSpPr>
          <p:cNvPr id="22549" name="Rectangle 32"/>
          <p:cNvSpPr>
            <a:spLocks noChangeArrowheads="1"/>
          </p:cNvSpPr>
          <p:nvPr/>
        </p:nvSpPr>
        <p:spPr bwMode="auto">
          <a:xfrm>
            <a:off x="4852988" y="1828800"/>
            <a:ext cx="114300" cy="274638"/>
          </a:xfrm>
          <a:prstGeom prst="rect">
            <a:avLst/>
          </a:prstGeom>
          <a:noFill/>
          <a:ln w="9525">
            <a:noFill/>
            <a:miter lim="800000"/>
            <a:headEnd/>
            <a:tailEnd/>
          </a:ln>
        </p:spPr>
        <p:txBody>
          <a:bodyPr wrap="none" lIns="0" tIns="0" rIns="0" bIns="0">
            <a:spAutoFit/>
          </a:bodyPr>
          <a:lstStyle/>
          <a:p>
            <a:pPr algn="ctr">
              <a:buFontTx/>
              <a:buNone/>
            </a:pPr>
            <a:r>
              <a:rPr lang="en-US" sz="1800" b="1">
                <a:solidFill>
                  <a:srgbClr val="000000"/>
                </a:solidFill>
              </a:rPr>
              <a:t>1</a:t>
            </a:r>
            <a:endParaRPr lang="en-US"/>
          </a:p>
        </p:txBody>
      </p:sp>
      <p:sp>
        <p:nvSpPr>
          <p:cNvPr id="22550" name="Freeform 33"/>
          <p:cNvSpPr>
            <a:spLocks/>
          </p:cNvSpPr>
          <p:nvPr/>
        </p:nvSpPr>
        <p:spPr bwMode="auto">
          <a:xfrm>
            <a:off x="4965700" y="1450975"/>
            <a:ext cx="114300" cy="346075"/>
          </a:xfrm>
          <a:custGeom>
            <a:avLst/>
            <a:gdLst>
              <a:gd name="T0" fmla="*/ 2147483647 w 72"/>
              <a:gd name="T1" fmla="*/ 0 h 218"/>
              <a:gd name="T2" fmla="*/ 0 w 72"/>
              <a:gd name="T3" fmla="*/ 2147483647 h 218"/>
              <a:gd name="T4" fmla="*/ 2147483647 w 72"/>
              <a:gd name="T5" fmla="*/ 2147483647 h 218"/>
              <a:gd name="T6" fmla="*/ 0 w 72"/>
              <a:gd name="T7" fmla="*/ 2147483647 h 218"/>
              <a:gd name="T8" fmla="*/ 0 60000 65536"/>
              <a:gd name="T9" fmla="*/ 0 60000 65536"/>
              <a:gd name="T10" fmla="*/ 0 60000 65536"/>
              <a:gd name="T11" fmla="*/ 0 60000 65536"/>
              <a:gd name="T12" fmla="*/ 0 w 72"/>
              <a:gd name="T13" fmla="*/ 0 h 218"/>
              <a:gd name="T14" fmla="*/ 72 w 72"/>
              <a:gd name="T15" fmla="*/ 218 h 218"/>
            </a:gdLst>
            <a:ahLst/>
            <a:cxnLst>
              <a:cxn ang="T8">
                <a:pos x="T0" y="T1"/>
              </a:cxn>
              <a:cxn ang="T9">
                <a:pos x="T2" y="T3"/>
              </a:cxn>
              <a:cxn ang="T10">
                <a:pos x="T4" y="T5"/>
              </a:cxn>
              <a:cxn ang="T11">
                <a:pos x="T6" y="T7"/>
              </a:cxn>
            </a:cxnLst>
            <a:rect l="T12" t="T13" r="T14" b="T15"/>
            <a:pathLst>
              <a:path w="72" h="218">
                <a:moveTo>
                  <a:pt x="72" y="0"/>
                </a:moveTo>
                <a:cubicBezTo>
                  <a:pt x="36" y="24"/>
                  <a:pt x="0" y="48"/>
                  <a:pt x="0" y="73"/>
                </a:cubicBezTo>
                <a:cubicBezTo>
                  <a:pt x="0" y="97"/>
                  <a:pt x="72" y="121"/>
                  <a:pt x="72" y="146"/>
                </a:cubicBezTo>
                <a:cubicBezTo>
                  <a:pt x="72" y="170"/>
                  <a:pt x="12" y="206"/>
                  <a:pt x="0" y="218"/>
                </a:cubicBezTo>
              </a:path>
            </a:pathLst>
          </a:custGeom>
          <a:noFill/>
          <a:ln w="6350" cap="rnd">
            <a:solidFill>
              <a:srgbClr val="FFFFFF"/>
            </a:solidFill>
            <a:round/>
            <a:headEnd/>
            <a:tailEnd type="triangle" w="med" len="med"/>
          </a:ln>
        </p:spPr>
        <p:txBody>
          <a:bodyPr/>
          <a:lstStyle/>
          <a:p>
            <a:endParaRPr lang="en-US"/>
          </a:p>
        </p:txBody>
      </p:sp>
      <p:grpSp>
        <p:nvGrpSpPr>
          <p:cNvPr id="7" name="Group 36"/>
          <p:cNvGrpSpPr>
            <a:grpSpLocks/>
          </p:cNvGrpSpPr>
          <p:nvPr/>
        </p:nvGrpSpPr>
        <p:grpSpPr bwMode="auto">
          <a:xfrm>
            <a:off x="4733925" y="4168775"/>
            <a:ext cx="346075" cy="347663"/>
            <a:chOff x="2982" y="2626"/>
            <a:chExt cx="218" cy="219"/>
          </a:xfrm>
        </p:grpSpPr>
        <p:sp>
          <p:nvSpPr>
            <p:cNvPr id="22566" name="Oval 34"/>
            <p:cNvSpPr>
              <a:spLocks noChangeArrowheads="1"/>
            </p:cNvSpPr>
            <p:nvPr/>
          </p:nvSpPr>
          <p:spPr bwMode="auto">
            <a:xfrm>
              <a:off x="2982" y="2626"/>
              <a:ext cx="218" cy="219"/>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2567" name="Oval 35"/>
            <p:cNvSpPr>
              <a:spLocks noChangeArrowheads="1"/>
            </p:cNvSpPr>
            <p:nvPr/>
          </p:nvSpPr>
          <p:spPr bwMode="auto">
            <a:xfrm>
              <a:off x="2982" y="2626"/>
              <a:ext cx="218" cy="219"/>
            </a:xfrm>
            <a:prstGeom prst="ellipse">
              <a:avLst/>
            </a:prstGeom>
            <a:noFill/>
            <a:ln w="6350" cap="rnd">
              <a:solidFill>
                <a:srgbClr val="000000"/>
              </a:solidFill>
              <a:round/>
              <a:headEnd/>
              <a:tailEnd/>
            </a:ln>
          </p:spPr>
          <p:txBody>
            <a:bodyPr/>
            <a:lstStyle/>
            <a:p>
              <a:pPr algn="ctr">
                <a:buFontTx/>
                <a:buNone/>
              </a:pPr>
              <a:endParaRPr lang="en-US"/>
            </a:p>
          </p:txBody>
        </p:sp>
      </p:grpSp>
      <p:grpSp>
        <p:nvGrpSpPr>
          <p:cNvPr id="8" name="Group 39"/>
          <p:cNvGrpSpPr>
            <a:grpSpLocks/>
          </p:cNvGrpSpPr>
          <p:nvPr/>
        </p:nvGrpSpPr>
        <p:grpSpPr bwMode="auto">
          <a:xfrm>
            <a:off x="5195888" y="3763963"/>
            <a:ext cx="347662" cy="347662"/>
            <a:chOff x="3273" y="2371"/>
            <a:chExt cx="219" cy="219"/>
          </a:xfrm>
        </p:grpSpPr>
        <p:sp>
          <p:nvSpPr>
            <p:cNvPr id="22564" name="Oval 37"/>
            <p:cNvSpPr>
              <a:spLocks noChangeArrowheads="1"/>
            </p:cNvSpPr>
            <p:nvPr/>
          </p:nvSpPr>
          <p:spPr bwMode="auto">
            <a:xfrm>
              <a:off x="3273" y="2371"/>
              <a:ext cx="219" cy="219"/>
            </a:xfrm>
            <a:prstGeom prst="ellipse">
              <a:avLst/>
            </a:prstGeom>
            <a:solidFill>
              <a:srgbClr val="FFFFFF"/>
            </a:solidFill>
            <a:ln w="0">
              <a:solidFill>
                <a:srgbClr val="000000"/>
              </a:solidFill>
              <a:round/>
              <a:headEnd/>
              <a:tailEnd/>
            </a:ln>
          </p:spPr>
          <p:txBody>
            <a:bodyPr/>
            <a:lstStyle/>
            <a:p>
              <a:pPr algn="ctr">
                <a:buFontTx/>
                <a:buNone/>
              </a:pPr>
              <a:endParaRPr lang="en-US"/>
            </a:p>
          </p:txBody>
        </p:sp>
        <p:sp>
          <p:nvSpPr>
            <p:cNvPr id="22565" name="Oval 38"/>
            <p:cNvSpPr>
              <a:spLocks noChangeArrowheads="1"/>
            </p:cNvSpPr>
            <p:nvPr/>
          </p:nvSpPr>
          <p:spPr bwMode="auto">
            <a:xfrm>
              <a:off x="3273" y="2371"/>
              <a:ext cx="219" cy="219"/>
            </a:xfrm>
            <a:prstGeom prst="ellipse">
              <a:avLst/>
            </a:prstGeom>
            <a:noFill/>
            <a:ln w="6350" cap="rnd">
              <a:solidFill>
                <a:srgbClr val="000000"/>
              </a:solidFill>
              <a:round/>
              <a:headEnd/>
              <a:tailEnd/>
            </a:ln>
          </p:spPr>
          <p:txBody>
            <a:bodyPr/>
            <a:lstStyle/>
            <a:p>
              <a:pPr algn="ctr">
                <a:buFontTx/>
                <a:buNone/>
              </a:pPr>
              <a:endParaRPr lang="en-US"/>
            </a:p>
          </p:txBody>
        </p:sp>
      </p:grpSp>
      <p:sp>
        <p:nvSpPr>
          <p:cNvPr id="22553" name="Line 40"/>
          <p:cNvSpPr>
            <a:spLocks noChangeShapeType="1"/>
          </p:cNvSpPr>
          <p:nvPr/>
        </p:nvSpPr>
        <p:spPr bwMode="auto">
          <a:xfrm flipH="1">
            <a:off x="5022850" y="4054475"/>
            <a:ext cx="231775" cy="173038"/>
          </a:xfrm>
          <a:prstGeom prst="line">
            <a:avLst/>
          </a:prstGeom>
          <a:noFill/>
          <a:ln w="57150" cap="rnd">
            <a:solidFill>
              <a:schemeClr val="tx1"/>
            </a:solidFill>
            <a:round/>
            <a:headEnd/>
            <a:tailEnd/>
          </a:ln>
        </p:spPr>
        <p:txBody>
          <a:bodyPr/>
          <a:lstStyle/>
          <a:p>
            <a:endParaRPr lang="en-US"/>
          </a:p>
        </p:txBody>
      </p:sp>
      <p:sp>
        <p:nvSpPr>
          <p:cNvPr id="22554" name="Rectangle 41"/>
          <p:cNvSpPr>
            <a:spLocks noChangeArrowheads="1"/>
          </p:cNvSpPr>
          <p:nvPr/>
        </p:nvSpPr>
        <p:spPr bwMode="auto">
          <a:xfrm>
            <a:off x="5329238" y="3811588"/>
            <a:ext cx="114300" cy="274637"/>
          </a:xfrm>
          <a:prstGeom prst="rect">
            <a:avLst/>
          </a:prstGeom>
          <a:noFill/>
          <a:ln w="9525">
            <a:noFill/>
            <a:miter lim="800000"/>
            <a:headEnd/>
            <a:tailEnd/>
          </a:ln>
        </p:spPr>
        <p:txBody>
          <a:bodyPr wrap="none" lIns="0" tIns="0" rIns="0" bIns="0">
            <a:spAutoFit/>
          </a:bodyPr>
          <a:lstStyle/>
          <a:p>
            <a:pPr algn="ctr">
              <a:buFontTx/>
              <a:buNone/>
            </a:pPr>
            <a:r>
              <a:rPr lang="en-US" sz="1800" b="1">
                <a:solidFill>
                  <a:srgbClr val="000000"/>
                </a:solidFill>
              </a:rPr>
              <a:t>4</a:t>
            </a:r>
            <a:endParaRPr lang="en-US"/>
          </a:p>
        </p:txBody>
      </p:sp>
      <p:sp>
        <p:nvSpPr>
          <p:cNvPr id="22555" name="Rectangle 42"/>
          <p:cNvSpPr>
            <a:spLocks noChangeArrowheads="1"/>
          </p:cNvSpPr>
          <p:nvPr/>
        </p:nvSpPr>
        <p:spPr bwMode="auto">
          <a:xfrm>
            <a:off x="4862513" y="4216400"/>
            <a:ext cx="114300" cy="274638"/>
          </a:xfrm>
          <a:prstGeom prst="rect">
            <a:avLst/>
          </a:prstGeom>
          <a:noFill/>
          <a:ln w="9525">
            <a:noFill/>
            <a:miter lim="800000"/>
            <a:headEnd/>
            <a:tailEnd/>
          </a:ln>
        </p:spPr>
        <p:txBody>
          <a:bodyPr wrap="none" lIns="0" tIns="0" rIns="0" bIns="0">
            <a:spAutoFit/>
          </a:bodyPr>
          <a:lstStyle/>
          <a:p>
            <a:pPr algn="ctr">
              <a:buFontTx/>
              <a:buNone/>
            </a:pPr>
            <a:r>
              <a:rPr lang="en-US" sz="1800" b="1">
                <a:solidFill>
                  <a:srgbClr val="000000"/>
                </a:solidFill>
              </a:rPr>
              <a:t>5</a:t>
            </a:r>
            <a:endParaRPr lang="en-US"/>
          </a:p>
        </p:txBody>
      </p:sp>
      <p:sp>
        <p:nvSpPr>
          <p:cNvPr id="22556" name="Line 43"/>
          <p:cNvSpPr>
            <a:spLocks noChangeShapeType="1"/>
          </p:cNvSpPr>
          <p:nvPr/>
        </p:nvSpPr>
        <p:spPr bwMode="auto">
          <a:xfrm>
            <a:off x="5022850" y="3648075"/>
            <a:ext cx="231775" cy="174625"/>
          </a:xfrm>
          <a:prstGeom prst="line">
            <a:avLst/>
          </a:prstGeom>
          <a:noFill/>
          <a:ln w="57150" cap="rnd">
            <a:solidFill>
              <a:schemeClr val="tx1"/>
            </a:solidFill>
            <a:round/>
            <a:headEnd/>
            <a:tailEnd/>
          </a:ln>
        </p:spPr>
        <p:txBody>
          <a:bodyPr/>
          <a:lstStyle/>
          <a:p>
            <a:endParaRPr lang="en-US"/>
          </a:p>
        </p:txBody>
      </p:sp>
      <p:sp>
        <p:nvSpPr>
          <p:cNvPr id="22557" name="Line 44"/>
          <p:cNvSpPr>
            <a:spLocks noChangeShapeType="1"/>
          </p:cNvSpPr>
          <p:nvPr/>
        </p:nvSpPr>
        <p:spPr bwMode="auto">
          <a:xfrm>
            <a:off x="4906963" y="3706813"/>
            <a:ext cx="0" cy="461962"/>
          </a:xfrm>
          <a:prstGeom prst="line">
            <a:avLst/>
          </a:prstGeom>
          <a:noFill/>
          <a:ln w="38100" cap="rnd">
            <a:solidFill>
              <a:srgbClr val="FDAD23"/>
            </a:solidFill>
            <a:round/>
            <a:headEnd/>
            <a:tailEnd/>
          </a:ln>
        </p:spPr>
        <p:txBody>
          <a:bodyPr/>
          <a:lstStyle/>
          <a:p>
            <a:endParaRPr lang="en-US"/>
          </a:p>
        </p:txBody>
      </p:sp>
      <p:sp>
        <p:nvSpPr>
          <p:cNvPr id="22558" name="Freeform 45"/>
          <p:cNvSpPr>
            <a:spLocks/>
          </p:cNvSpPr>
          <p:nvPr/>
        </p:nvSpPr>
        <p:spPr bwMode="auto">
          <a:xfrm>
            <a:off x="4791075" y="4516438"/>
            <a:ext cx="115888" cy="347662"/>
          </a:xfrm>
          <a:custGeom>
            <a:avLst/>
            <a:gdLst>
              <a:gd name="T0" fmla="*/ 2147483647 w 73"/>
              <a:gd name="T1" fmla="*/ 0 h 219"/>
              <a:gd name="T2" fmla="*/ 0 w 73"/>
              <a:gd name="T3" fmla="*/ 2147483647 h 219"/>
              <a:gd name="T4" fmla="*/ 2147483647 w 73"/>
              <a:gd name="T5" fmla="*/ 2147483647 h 219"/>
              <a:gd name="T6" fmla="*/ 0 w 73"/>
              <a:gd name="T7" fmla="*/ 2147483647 h 219"/>
              <a:gd name="T8" fmla="*/ 0 60000 65536"/>
              <a:gd name="T9" fmla="*/ 0 60000 65536"/>
              <a:gd name="T10" fmla="*/ 0 60000 65536"/>
              <a:gd name="T11" fmla="*/ 0 60000 65536"/>
              <a:gd name="T12" fmla="*/ 0 w 73"/>
              <a:gd name="T13" fmla="*/ 0 h 219"/>
              <a:gd name="T14" fmla="*/ 73 w 73"/>
              <a:gd name="T15" fmla="*/ 219 h 219"/>
            </a:gdLst>
            <a:ahLst/>
            <a:cxnLst>
              <a:cxn ang="T8">
                <a:pos x="T0" y="T1"/>
              </a:cxn>
              <a:cxn ang="T9">
                <a:pos x="T2" y="T3"/>
              </a:cxn>
              <a:cxn ang="T10">
                <a:pos x="T4" y="T5"/>
              </a:cxn>
              <a:cxn ang="T11">
                <a:pos x="T6" y="T7"/>
              </a:cxn>
            </a:cxnLst>
            <a:rect l="T12" t="T13" r="T14" b="T15"/>
            <a:pathLst>
              <a:path w="73" h="219">
                <a:moveTo>
                  <a:pt x="73" y="0"/>
                </a:moveTo>
                <a:cubicBezTo>
                  <a:pt x="37" y="24"/>
                  <a:pt x="0" y="49"/>
                  <a:pt x="0" y="73"/>
                </a:cubicBezTo>
                <a:cubicBezTo>
                  <a:pt x="0" y="97"/>
                  <a:pt x="73" y="122"/>
                  <a:pt x="73" y="146"/>
                </a:cubicBezTo>
                <a:cubicBezTo>
                  <a:pt x="73" y="170"/>
                  <a:pt x="12" y="207"/>
                  <a:pt x="0" y="219"/>
                </a:cubicBezTo>
              </a:path>
            </a:pathLst>
          </a:custGeom>
          <a:noFill/>
          <a:ln w="6350" cap="rnd">
            <a:solidFill>
              <a:srgbClr val="FFFFFF"/>
            </a:solidFill>
            <a:round/>
            <a:headEnd/>
            <a:tailEnd type="triangle" w="med" len="med"/>
          </a:ln>
        </p:spPr>
        <p:txBody>
          <a:bodyPr/>
          <a:lstStyle/>
          <a:p>
            <a:endParaRPr lang="en-US"/>
          </a:p>
        </p:txBody>
      </p:sp>
      <p:sp>
        <p:nvSpPr>
          <p:cNvPr id="22559" name="Rectangle 46"/>
          <p:cNvSpPr>
            <a:spLocks noChangeArrowheads="1"/>
          </p:cNvSpPr>
          <p:nvPr/>
        </p:nvSpPr>
        <p:spPr bwMode="auto">
          <a:xfrm>
            <a:off x="5268913" y="3336925"/>
            <a:ext cx="331787" cy="228600"/>
          </a:xfrm>
          <a:prstGeom prst="rect">
            <a:avLst/>
          </a:prstGeom>
          <a:noFill/>
          <a:ln w="9525">
            <a:noFill/>
            <a:miter lim="800000"/>
            <a:headEnd/>
            <a:tailEnd/>
          </a:ln>
        </p:spPr>
        <p:txBody>
          <a:bodyPr wrap="none" lIns="0" tIns="0" rIns="0" bIns="0">
            <a:spAutoFit/>
          </a:bodyPr>
          <a:lstStyle/>
          <a:p>
            <a:pPr algn="ctr">
              <a:buFontTx/>
              <a:buNone/>
            </a:pPr>
            <a:r>
              <a:rPr lang="en-US" sz="1500" b="1">
                <a:solidFill>
                  <a:srgbClr val="FF0000"/>
                </a:solidFill>
                <a:latin typeface="Century Gothic" pitchFamily="34" charset="0"/>
              </a:rPr>
              <a:t>B&gt;0</a:t>
            </a:r>
            <a:endParaRPr lang="en-US">
              <a:solidFill>
                <a:srgbClr val="FF0000"/>
              </a:solidFill>
            </a:endParaRPr>
          </a:p>
        </p:txBody>
      </p:sp>
      <p:sp>
        <p:nvSpPr>
          <p:cNvPr id="22560" name="Rectangle 47"/>
          <p:cNvSpPr>
            <a:spLocks noChangeArrowheads="1"/>
          </p:cNvSpPr>
          <p:nvPr/>
        </p:nvSpPr>
        <p:spPr bwMode="auto">
          <a:xfrm>
            <a:off x="5254625" y="2640013"/>
            <a:ext cx="93663" cy="182562"/>
          </a:xfrm>
          <a:prstGeom prst="rect">
            <a:avLst/>
          </a:prstGeom>
          <a:noFill/>
          <a:ln w="9525">
            <a:noFill/>
            <a:miter lim="800000"/>
            <a:headEnd/>
            <a:tailEnd/>
          </a:ln>
        </p:spPr>
        <p:txBody>
          <a:bodyPr wrap="none" lIns="0" tIns="0" rIns="0" bIns="0">
            <a:spAutoFit/>
          </a:bodyPr>
          <a:lstStyle/>
          <a:p>
            <a:pPr algn="ctr">
              <a:buFontTx/>
              <a:buNone/>
            </a:pPr>
            <a:r>
              <a:rPr lang="en-US" sz="1200"/>
              <a:t>T</a:t>
            </a:r>
          </a:p>
        </p:txBody>
      </p:sp>
      <p:sp>
        <p:nvSpPr>
          <p:cNvPr id="22561" name="Rectangle 48"/>
          <p:cNvSpPr>
            <a:spLocks noChangeArrowheads="1"/>
          </p:cNvSpPr>
          <p:nvPr/>
        </p:nvSpPr>
        <p:spPr bwMode="auto">
          <a:xfrm>
            <a:off x="4729163" y="3733800"/>
            <a:ext cx="84137" cy="182563"/>
          </a:xfrm>
          <a:prstGeom prst="rect">
            <a:avLst/>
          </a:prstGeom>
          <a:noFill/>
          <a:ln w="9525">
            <a:noFill/>
            <a:miter lim="800000"/>
            <a:headEnd/>
            <a:tailEnd/>
          </a:ln>
        </p:spPr>
        <p:txBody>
          <a:bodyPr wrap="none" lIns="0" tIns="0" rIns="0" bIns="0">
            <a:spAutoFit/>
          </a:bodyPr>
          <a:lstStyle/>
          <a:p>
            <a:pPr algn="ctr">
              <a:buFontTx/>
              <a:buNone/>
            </a:pPr>
            <a:r>
              <a:rPr lang="en-US" sz="1200"/>
              <a:t>F</a:t>
            </a:r>
          </a:p>
        </p:txBody>
      </p:sp>
      <p:sp>
        <p:nvSpPr>
          <p:cNvPr id="22562" name="Rectangle 49"/>
          <p:cNvSpPr>
            <a:spLocks noChangeArrowheads="1"/>
          </p:cNvSpPr>
          <p:nvPr/>
        </p:nvSpPr>
        <p:spPr bwMode="auto">
          <a:xfrm>
            <a:off x="5197475" y="3508375"/>
            <a:ext cx="93663" cy="182563"/>
          </a:xfrm>
          <a:prstGeom prst="rect">
            <a:avLst/>
          </a:prstGeom>
          <a:noFill/>
          <a:ln w="9525">
            <a:noFill/>
            <a:miter lim="800000"/>
            <a:headEnd/>
            <a:tailEnd/>
          </a:ln>
        </p:spPr>
        <p:txBody>
          <a:bodyPr wrap="none" lIns="0" tIns="0" rIns="0" bIns="0">
            <a:spAutoFit/>
          </a:bodyPr>
          <a:lstStyle/>
          <a:p>
            <a:pPr algn="ctr">
              <a:buFontTx/>
              <a:buNone/>
            </a:pPr>
            <a:r>
              <a:rPr lang="en-US" sz="1200"/>
              <a:t>T</a:t>
            </a:r>
          </a:p>
        </p:txBody>
      </p:sp>
      <p:sp>
        <p:nvSpPr>
          <p:cNvPr id="2335792" name="Rectangle 48"/>
          <p:cNvSpPr>
            <a:spLocks noChangeArrowheads="1"/>
          </p:cNvSpPr>
          <p:nvPr/>
        </p:nvSpPr>
        <p:spPr bwMode="auto">
          <a:xfrm>
            <a:off x="2590800" y="5715000"/>
            <a:ext cx="2667000" cy="457200"/>
          </a:xfrm>
          <a:prstGeom prst="rect">
            <a:avLst/>
          </a:prstGeom>
          <a:noFill/>
          <a:ln w="12700">
            <a:noFill/>
            <a:miter lim="800000"/>
            <a:headEnd/>
            <a:tailEnd type="none" w="lg" len="lg"/>
          </a:ln>
        </p:spPr>
        <p:txBody>
          <a:bodyPr>
            <a:spAutoFit/>
          </a:bodyPr>
          <a:lstStyle/>
          <a:p>
            <a:pPr>
              <a:spcBef>
                <a:spcPct val="50000"/>
              </a:spcBef>
              <a:buFontTx/>
              <a:buNone/>
            </a:pPr>
            <a:r>
              <a:rPr lang="en-US" b="1">
                <a:solidFill>
                  <a:srgbClr val="FF0000"/>
                </a:solidFill>
                <a:latin typeface="Century Gothic" pitchFamily="34" charset="0"/>
              </a:rPr>
              <a:t>(A&gt;0) &amp;&amp; (B</a:t>
            </a:r>
            <a:r>
              <a:rPr lang="en-US" b="1">
                <a:solidFill>
                  <a:srgbClr val="FF0000"/>
                </a:solidFill>
                <a:latin typeface="Century Gothic" pitchFamily="34" charset="0"/>
                <a:sym typeface="Symbol" pitchFamily="18" charset="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35792"/>
                                        </p:tgtEl>
                                        <p:attrNameLst>
                                          <p:attrName>style.visibility</p:attrName>
                                        </p:attrNameLst>
                                      </p:cBhvr>
                                      <p:to>
                                        <p:strVal val="visible"/>
                                      </p:to>
                                    </p:set>
                                    <p:animEffect transition="in" filter="diamond(in)">
                                      <p:cBhvr>
                                        <p:cTn id="7" dur="2000"/>
                                        <p:tgtEl>
                                          <p:spTgt spid="233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79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fld id="{57503E19-F928-4A97-8F34-08C9A79CA3FE}" type="slidenum">
              <a:rPr lang="en-US" smtClean="0"/>
              <a:pPr/>
              <a:t>62</a:t>
            </a:fld>
            <a:endParaRPr lang="en-US" smtClean="0"/>
          </a:p>
        </p:txBody>
      </p:sp>
      <p:sp>
        <p:nvSpPr>
          <p:cNvPr id="23555" name="Rectangle 2"/>
          <p:cNvSpPr>
            <a:spLocks noGrp="1" noChangeArrowheads="1"/>
          </p:cNvSpPr>
          <p:nvPr>
            <p:ph type="title" idx="4294967295"/>
          </p:nvPr>
        </p:nvSpPr>
        <p:spPr/>
        <p:txBody>
          <a:bodyPr>
            <a:normAutofit/>
          </a:bodyPr>
          <a:lstStyle/>
          <a:p>
            <a:pPr eaLnBrk="1" hangingPunct="1"/>
            <a:r>
              <a:rPr lang="en-US" dirty="0" smtClean="0"/>
              <a:t>VD </a:t>
            </a:r>
            <a:r>
              <a:rPr lang="en-US" dirty="0" err="1" smtClean="0"/>
              <a:t>khác</a:t>
            </a:r>
            <a:r>
              <a:rPr lang="en-US" dirty="0" smtClean="0"/>
              <a:t>…</a:t>
            </a:r>
          </a:p>
        </p:txBody>
      </p:sp>
      <p:sp>
        <p:nvSpPr>
          <p:cNvPr id="23556" name="Rectangle 3"/>
          <p:cNvSpPr>
            <a:spLocks noGrp="1" noChangeArrowheads="1"/>
          </p:cNvSpPr>
          <p:nvPr>
            <p:ph type="body" idx="4294967295"/>
          </p:nvPr>
        </p:nvSpPr>
        <p:spPr>
          <a:xfrm>
            <a:off x="685800" y="1371600"/>
            <a:ext cx="3048000" cy="3581400"/>
          </a:xfrm>
        </p:spPr>
        <p:txBody>
          <a:bodyPr/>
          <a:lstStyle/>
          <a:p>
            <a:pPr marL="457200" indent="-457200" eaLnBrk="1" hangingPunct="1">
              <a:spcBef>
                <a:spcPct val="0"/>
              </a:spcBef>
              <a:buFontTx/>
              <a:buNone/>
            </a:pPr>
            <a:r>
              <a:rPr lang="en-US" sz="2000" smtClean="0"/>
              <a:t>(1)  input(A,B)</a:t>
            </a:r>
          </a:p>
          <a:p>
            <a:pPr marL="457200" indent="-457200" eaLnBrk="1" hangingPunct="1">
              <a:spcBef>
                <a:spcPct val="0"/>
              </a:spcBef>
              <a:buFontTx/>
              <a:buNone/>
            </a:pPr>
            <a:r>
              <a:rPr lang="en-US" sz="2000" smtClean="0"/>
              <a:t>       if </a:t>
            </a:r>
            <a:r>
              <a:rPr lang="en-US" sz="2000" b="1" smtClean="0">
                <a:solidFill>
                  <a:srgbClr val="FDAD23"/>
                </a:solidFill>
              </a:rPr>
              <a:t>(A&gt;B)</a:t>
            </a:r>
            <a:endParaRPr lang="en-US" sz="2000" smtClean="0"/>
          </a:p>
          <a:p>
            <a:pPr marL="457200" indent="-457200" eaLnBrk="1" hangingPunct="1">
              <a:spcBef>
                <a:spcPct val="0"/>
              </a:spcBef>
              <a:buFontTx/>
              <a:buAutoNum type="arabicParenBoth" startAt="2"/>
            </a:pPr>
            <a:r>
              <a:rPr lang="en-US" sz="2000" smtClean="0"/>
              <a:t>B = B*B;</a:t>
            </a:r>
          </a:p>
          <a:p>
            <a:pPr marL="457200" indent="-457200" eaLnBrk="1" hangingPunct="1">
              <a:spcBef>
                <a:spcPct val="0"/>
              </a:spcBef>
              <a:buFontTx/>
              <a:buNone/>
            </a:pPr>
            <a:r>
              <a:rPr lang="en-US" sz="2000" smtClean="0"/>
              <a:t>	 if </a:t>
            </a:r>
            <a:r>
              <a:rPr lang="en-US" sz="2000" b="1" smtClean="0">
                <a:solidFill>
                  <a:srgbClr val="FDAD23"/>
                </a:solidFill>
              </a:rPr>
              <a:t>(B&lt;0)</a:t>
            </a:r>
            <a:endParaRPr lang="en-US" sz="2000" smtClean="0"/>
          </a:p>
          <a:p>
            <a:pPr marL="457200" indent="-457200" eaLnBrk="1" hangingPunct="1">
              <a:spcBef>
                <a:spcPct val="0"/>
              </a:spcBef>
              <a:buFontTx/>
              <a:buNone/>
            </a:pPr>
            <a:r>
              <a:rPr lang="en-US" sz="2000" smtClean="0"/>
              <a:t>(3)      Z = A;</a:t>
            </a:r>
          </a:p>
          <a:p>
            <a:pPr marL="457200" indent="-457200" eaLnBrk="1" hangingPunct="1">
              <a:spcBef>
                <a:spcPct val="0"/>
              </a:spcBef>
              <a:buFontTx/>
              <a:buNone/>
            </a:pPr>
            <a:r>
              <a:rPr lang="en-US" sz="2000" smtClean="0"/>
              <a:t>       else</a:t>
            </a:r>
          </a:p>
          <a:p>
            <a:pPr marL="457200" indent="-457200" eaLnBrk="1" hangingPunct="1">
              <a:spcBef>
                <a:spcPct val="0"/>
              </a:spcBef>
              <a:buFontTx/>
              <a:buAutoNum type="arabicParenBoth" startAt="4"/>
            </a:pPr>
            <a:r>
              <a:rPr lang="en-US" sz="2000" smtClean="0"/>
              <a:t>   Z = B;</a:t>
            </a:r>
          </a:p>
          <a:p>
            <a:pPr marL="457200" indent="-457200" eaLnBrk="1" hangingPunct="1">
              <a:spcBef>
                <a:spcPct val="0"/>
              </a:spcBef>
              <a:buFontTx/>
              <a:buNone/>
            </a:pPr>
            <a:r>
              <a:rPr lang="en-US" sz="2000" smtClean="0"/>
              <a:t>	</a:t>
            </a:r>
          </a:p>
          <a:p>
            <a:pPr marL="457200" indent="-457200" eaLnBrk="1" hangingPunct="1">
              <a:spcBef>
                <a:spcPct val="0"/>
              </a:spcBef>
              <a:buFontTx/>
              <a:buNone/>
            </a:pPr>
            <a:r>
              <a:rPr lang="en-US" sz="2000" smtClean="0"/>
              <a:t>(5)  output(Z)</a:t>
            </a:r>
          </a:p>
        </p:txBody>
      </p:sp>
      <p:sp>
        <p:nvSpPr>
          <p:cNvPr id="2338820" name="Text Box 4"/>
          <p:cNvSpPr txBox="1">
            <a:spLocks noChangeArrowheads="1"/>
          </p:cNvSpPr>
          <p:nvPr/>
        </p:nvSpPr>
        <p:spPr bwMode="auto">
          <a:xfrm>
            <a:off x="762000" y="5029200"/>
            <a:ext cx="6934200" cy="938719"/>
          </a:xfrm>
          <a:prstGeom prst="rect">
            <a:avLst/>
          </a:prstGeom>
          <a:noFill/>
          <a:ln w="9525">
            <a:noFill/>
            <a:miter lim="800000"/>
            <a:headEnd/>
            <a:tailEnd/>
          </a:ln>
        </p:spPr>
        <p:txBody>
          <a:bodyPr>
            <a:spAutoFit/>
          </a:bodyPr>
          <a:lstStyle/>
          <a:p>
            <a:pPr>
              <a:spcBef>
                <a:spcPct val="50000"/>
              </a:spcBef>
              <a:buFontTx/>
              <a:buNone/>
            </a:pPr>
            <a:r>
              <a:rPr lang="en-US" sz="2200" dirty="0" err="1" smtClean="0">
                <a:latin typeface="Verdana" pitchFamily="34" charset="0"/>
              </a:rPr>
              <a:t>Nhánh</a:t>
            </a:r>
            <a:r>
              <a:rPr lang="en-US" sz="2200" dirty="0" smtClean="0">
                <a:solidFill>
                  <a:schemeClr val="bg1"/>
                </a:solidFill>
                <a:latin typeface="Century Gothic" pitchFamily="34" charset="0"/>
              </a:rPr>
              <a:t> </a:t>
            </a:r>
            <a:r>
              <a:rPr lang="en-US" sz="2200" b="1" dirty="0">
                <a:solidFill>
                  <a:srgbClr val="FF0000"/>
                </a:solidFill>
                <a:latin typeface="Century Gothic" pitchFamily="34" charset="0"/>
              </a:rPr>
              <a:t>&lt;1,2,3,5&gt;?</a:t>
            </a:r>
          </a:p>
          <a:p>
            <a:pPr>
              <a:spcBef>
                <a:spcPct val="50000"/>
              </a:spcBef>
              <a:buFontTx/>
              <a:buNone/>
            </a:pPr>
            <a:r>
              <a:rPr lang="en-US" sz="2200" dirty="0">
                <a:solidFill>
                  <a:schemeClr val="bg1"/>
                </a:solidFill>
                <a:latin typeface="Century Gothic" pitchFamily="34" charset="0"/>
              </a:rPr>
              <a:t>                           </a:t>
            </a:r>
            <a:r>
              <a:rPr lang="en-US" sz="2200" b="1" dirty="0">
                <a:solidFill>
                  <a:srgbClr val="FF0000"/>
                </a:solidFill>
                <a:latin typeface="Century Gothic" pitchFamily="34" charset="0"/>
              </a:rPr>
              <a:t>(A&gt;B) &amp;&amp; (B</a:t>
            </a:r>
            <a:r>
              <a:rPr lang="en-US" sz="2200" b="1" dirty="0">
                <a:solidFill>
                  <a:srgbClr val="FF0000"/>
                </a:solidFill>
                <a:latin typeface="Century Gothic" pitchFamily="34" charset="0"/>
                <a:sym typeface="Symbol" pitchFamily="18" charset="2"/>
              </a:rPr>
              <a:t>&lt;0)</a:t>
            </a:r>
          </a:p>
        </p:txBody>
      </p:sp>
      <p:sp>
        <p:nvSpPr>
          <p:cNvPr id="23558" name="AutoShape 6"/>
          <p:cNvSpPr>
            <a:spLocks noChangeAspect="1" noChangeArrowheads="1" noTextEdit="1"/>
          </p:cNvSpPr>
          <p:nvPr/>
        </p:nvSpPr>
        <p:spPr bwMode="auto">
          <a:xfrm>
            <a:off x="4114800" y="1371600"/>
            <a:ext cx="1346200" cy="3429000"/>
          </a:xfrm>
          <a:prstGeom prst="rect">
            <a:avLst/>
          </a:prstGeom>
          <a:noFill/>
          <a:ln w="9525">
            <a:noFill/>
            <a:miter lim="800000"/>
            <a:headEnd/>
            <a:tailEnd/>
          </a:ln>
        </p:spPr>
        <p:txBody>
          <a:bodyPr/>
          <a:lstStyle/>
          <a:p>
            <a:endParaRPr lang="en-US"/>
          </a:p>
        </p:txBody>
      </p:sp>
      <p:grpSp>
        <p:nvGrpSpPr>
          <p:cNvPr id="2" name="Group 7"/>
          <p:cNvGrpSpPr>
            <a:grpSpLocks/>
          </p:cNvGrpSpPr>
          <p:nvPr/>
        </p:nvGrpSpPr>
        <p:grpSpPr bwMode="auto">
          <a:xfrm>
            <a:off x="4597400" y="2227263"/>
            <a:ext cx="320675" cy="320675"/>
            <a:chOff x="2896" y="1403"/>
            <a:chExt cx="202" cy="202"/>
          </a:xfrm>
        </p:grpSpPr>
        <p:sp>
          <p:nvSpPr>
            <p:cNvPr id="23599" name="Oval 8"/>
            <p:cNvSpPr>
              <a:spLocks noChangeArrowheads="1"/>
            </p:cNvSpPr>
            <p:nvPr/>
          </p:nvSpPr>
          <p:spPr bwMode="auto">
            <a:xfrm>
              <a:off x="2896" y="1403"/>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600" name="Oval 9"/>
            <p:cNvSpPr>
              <a:spLocks noChangeArrowheads="1"/>
            </p:cNvSpPr>
            <p:nvPr/>
          </p:nvSpPr>
          <p:spPr bwMode="auto">
            <a:xfrm>
              <a:off x="2896" y="1403"/>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3560" name="Rectangle 10"/>
          <p:cNvSpPr>
            <a:spLocks noChangeArrowheads="1"/>
          </p:cNvSpPr>
          <p:nvPr/>
        </p:nvSpPr>
        <p:spPr bwMode="auto">
          <a:xfrm>
            <a:off x="4972050" y="2263775"/>
            <a:ext cx="341313" cy="212725"/>
          </a:xfrm>
          <a:prstGeom prst="rect">
            <a:avLst/>
          </a:prstGeom>
          <a:noFill/>
          <a:ln w="9525">
            <a:noFill/>
            <a:miter lim="800000"/>
            <a:headEnd/>
            <a:tailEnd/>
          </a:ln>
        </p:spPr>
        <p:txBody>
          <a:bodyPr wrap="none" lIns="0" tIns="0" rIns="0" bIns="0">
            <a:spAutoFit/>
          </a:bodyPr>
          <a:lstStyle/>
          <a:p>
            <a:pPr algn="ctr">
              <a:buFontTx/>
              <a:buNone/>
            </a:pPr>
            <a:r>
              <a:rPr lang="en-US" sz="1400" b="1">
                <a:solidFill>
                  <a:srgbClr val="FFFFFF"/>
                </a:solidFill>
                <a:latin typeface="Century Gothic" pitchFamily="34" charset="0"/>
              </a:rPr>
              <a:t>A&gt;B</a:t>
            </a:r>
            <a:endParaRPr lang="en-US"/>
          </a:p>
        </p:txBody>
      </p:sp>
      <p:grpSp>
        <p:nvGrpSpPr>
          <p:cNvPr id="3" name="Group 11"/>
          <p:cNvGrpSpPr>
            <a:grpSpLocks/>
          </p:cNvGrpSpPr>
          <p:nvPr/>
        </p:nvGrpSpPr>
        <p:grpSpPr bwMode="auto">
          <a:xfrm>
            <a:off x="4597400" y="3135313"/>
            <a:ext cx="320675" cy="319087"/>
            <a:chOff x="2896" y="1975"/>
            <a:chExt cx="202" cy="201"/>
          </a:xfrm>
        </p:grpSpPr>
        <p:sp>
          <p:nvSpPr>
            <p:cNvPr id="23597" name="Oval 12"/>
            <p:cNvSpPr>
              <a:spLocks noChangeArrowheads="1"/>
            </p:cNvSpPr>
            <p:nvPr/>
          </p:nvSpPr>
          <p:spPr bwMode="auto">
            <a:xfrm>
              <a:off x="2896" y="1975"/>
              <a:ext cx="202" cy="201"/>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598" name="Oval 13"/>
            <p:cNvSpPr>
              <a:spLocks noChangeArrowheads="1"/>
            </p:cNvSpPr>
            <p:nvPr/>
          </p:nvSpPr>
          <p:spPr bwMode="auto">
            <a:xfrm>
              <a:off x="2896" y="1975"/>
              <a:ext cx="202" cy="201"/>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4" name="Group 14"/>
          <p:cNvGrpSpPr>
            <a:grpSpLocks/>
          </p:cNvGrpSpPr>
          <p:nvPr/>
        </p:nvGrpSpPr>
        <p:grpSpPr bwMode="auto">
          <a:xfrm>
            <a:off x="5024438" y="2760663"/>
            <a:ext cx="320675" cy="320675"/>
            <a:chOff x="3165" y="1739"/>
            <a:chExt cx="202" cy="202"/>
          </a:xfrm>
        </p:grpSpPr>
        <p:sp>
          <p:nvSpPr>
            <p:cNvPr id="23595" name="Oval 15"/>
            <p:cNvSpPr>
              <a:spLocks noChangeArrowheads="1"/>
            </p:cNvSpPr>
            <p:nvPr/>
          </p:nvSpPr>
          <p:spPr bwMode="auto">
            <a:xfrm>
              <a:off x="3165" y="1739"/>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596" name="Oval 16"/>
            <p:cNvSpPr>
              <a:spLocks noChangeArrowheads="1"/>
            </p:cNvSpPr>
            <p:nvPr/>
          </p:nvSpPr>
          <p:spPr bwMode="auto">
            <a:xfrm>
              <a:off x="3165" y="1739"/>
              <a:ext cx="202" cy="202"/>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5" name="Group 17"/>
          <p:cNvGrpSpPr>
            <a:grpSpLocks/>
          </p:cNvGrpSpPr>
          <p:nvPr/>
        </p:nvGrpSpPr>
        <p:grpSpPr bwMode="auto">
          <a:xfrm>
            <a:off x="4117975" y="3668713"/>
            <a:ext cx="319088" cy="319087"/>
            <a:chOff x="2594" y="2311"/>
            <a:chExt cx="201" cy="201"/>
          </a:xfrm>
        </p:grpSpPr>
        <p:sp>
          <p:nvSpPr>
            <p:cNvPr id="23593" name="Oval 18"/>
            <p:cNvSpPr>
              <a:spLocks noChangeArrowheads="1"/>
            </p:cNvSpPr>
            <p:nvPr/>
          </p:nvSpPr>
          <p:spPr bwMode="auto">
            <a:xfrm>
              <a:off x="2594" y="2311"/>
              <a:ext cx="201" cy="201"/>
            </a:xfrm>
            <a:prstGeom prst="ellipse">
              <a:avLst/>
            </a:prstGeom>
            <a:solidFill>
              <a:srgbClr val="FFFFFF"/>
            </a:solidFill>
            <a:ln w="0">
              <a:solidFill>
                <a:srgbClr val="000000"/>
              </a:solidFill>
              <a:round/>
              <a:headEnd/>
              <a:tailEnd/>
            </a:ln>
          </p:spPr>
          <p:txBody>
            <a:bodyPr/>
            <a:lstStyle/>
            <a:p>
              <a:pPr algn="ctr">
                <a:buFontTx/>
                <a:buNone/>
              </a:pPr>
              <a:endParaRPr lang="en-US"/>
            </a:p>
          </p:txBody>
        </p:sp>
        <p:sp>
          <p:nvSpPr>
            <p:cNvPr id="23594" name="Oval 19"/>
            <p:cNvSpPr>
              <a:spLocks noChangeArrowheads="1"/>
            </p:cNvSpPr>
            <p:nvPr/>
          </p:nvSpPr>
          <p:spPr bwMode="auto">
            <a:xfrm>
              <a:off x="2594" y="2311"/>
              <a:ext cx="201" cy="201"/>
            </a:xfrm>
            <a:prstGeom prst="ellipse">
              <a:avLst/>
            </a:prstGeom>
            <a:noFill/>
            <a:ln w="7938" cap="rnd">
              <a:solidFill>
                <a:srgbClr val="000000"/>
              </a:solidFill>
              <a:round/>
              <a:headEnd/>
              <a:tailEnd/>
            </a:ln>
          </p:spPr>
          <p:txBody>
            <a:bodyPr/>
            <a:lstStyle/>
            <a:p>
              <a:pPr algn="ctr">
                <a:buFontTx/>
                <a:buNone/>
              </a:pPr>
              <a:endParaRPr lang="en-US"/>
            </a:p>
          </p:txBody>
        </p:sp>
      </p:grpSp>
      <p:sp>
        <p:nvSpPr>
          <p:cNvPr id="23564" name="Line 20"/>
          <p:cNvSpPr>
            <a:spLocks noChangeShapeType="1"/>
          </p:cNvSpPr>
          <p:nvPr/>
        </p:nvSpPr>
        <p:spPr bwMode="auto">
          <a:xfrm>
            <a:off x="4757738" y="2014538"/>
            <a:ext cx="0" cy="212725"/>
          </a:xfrm>
          <a:prstGeom prst="line">
            <a:avLst/>
          </a:prstGeom>
          <a:noFill/>
          <a:ln w="38100" cap="rnd">
            <a:solidFill>
              <a:srgbClr val="FDAD23"/>
            </a:solidFill>
            <a:round/>
            <a:headEnd/>
            <a:tailEnd/>
          </a:ln>
        </p:spPr>
        <p:txBody>
          <a:bodyPr/>
          <a:lstStyle/>
          <a:p>
            <a:endParaRPr lang="en-US"/>
          </a:p>
        </p:txBody>
      </p:sp>
      <p:sp>
        <p:nvSpPr>
          <p:cNvPr id="23565" name="Line 21"/>
          <p:cNvSpPr>
            <a:spLocks noChangeShapeType="1"/>
          </p:cNvSpPr>
          <p:nvPr/>
        </p:nvSpPr>
        <p:spPr bwMode="auto">
          <a:xfrm>
            <a:off x="4724400" y="2362200"/>
            <a:ext cx="354013" cy="452438"/>
          </a:xfrm>
          <a:prstGeom prst="line">
            <a:avLst/>
          </a:prstGeom>
          <a:noFill/>
          <a:ln w="38100" cap="rnd">
            <a:solidFill>
              <a:srgbClr val="FDAD23"/>
            </a:solidFill>
            <a:round/>
            <a:headEnd/>
            <a:tailEnd/>
          </a:ln>
        </p:spPr>
        <p:txBody>
          <a:bodyPr/>
          <a:lstStyle/>
          <a:p>
            <a:endParaRPr lang="en-US"/>
          </a:p>
        </p:txBody>
      </p:sp>
      <p:sp>
        <p:nvSpPr>
          <p:cNvPr id="23566" name="Line 22"/>
          <p:cNvSpPr>
            <a:spLocks noChangeShapeType="1"/>
          </p:cNvSpPr>
          <p:nvPr/>
        </p:nvSpPr>
        <p:spPr bwMode="auto">
          <a:xfrm flipH="1">
            <a:off x="4864100" y="3027363"/>
            <a:ext cx="214313" cy="160337"/>
          </a:xfrm>
          <a:prstGeom prst="line">
            <a:avLst/>
          </a:prstGeom>
          <a:noFill/>
          <a:ln w="38100" cap="rnd">
            <a:solidFill>
              <a:srgbClr val="FDAD23"/>
            </a:solidFill>
            <a:round/>
            <a:headEnd/>
            <a:tailEnd/>
          </a:ln>
        </p:spPr>
        <p:txBody>
          <a:bodyPr/>
          <a:lstStyle/>
          <a:p>
            <a:endParaRPr lang="en-US"/>
          </a:p>
        </p:txBody>
      </p:sp>
      <p:sp>
        <p:nvSpPr>
          <p:cNvPr id="23567" name="Rectangle 23"/>
          <p:cNvSpPr>
            <a:spLocks noChangeArrowheads="1"/>
          </p:cNvSpPr>
          <p:nvPr/>
        </p:nvSpPr>
        <p:spPr bwMode="auto">
          <a:xfrm>
            <a:off x="4651375" y="2740025"/>
            <a:ext cx="85725" cy="212725"/>
          </a:xfrm>
          <a:prstGeom prst="rect">
            <a:avLst/>
          </a:prstGeom>
          <a:noFill/>
          <a:ln w="9525">
            <a:noFill/>
            <a:miter lim="800000"/>
            <a:headEnd/>
            <a:tailEnd/>
          </a:ln>
        </p:spPr>
        <p:txBody>
          <a:bodyPr wrap="none" lIns="0" tIns="0" rIns="0" bIns="0">
            <a:spAutoFit/>
          </a:bodyPr>
          <a:lstStyle/>
          <a:p>
            <a:pPr algn="ctr">
              <a:buFontTx/>
              <a:buNone/>
            </a:pPr>
            <a:r>
              <a:rPr lang="en-US" sz="1400">
                <a:solidFill>
                  <a:srgbClr val="FFFFFF"/>
                </a:solidFill>
                <a:latin typeface="Century Gothic" pitchFamily="34" charset="0"/>
              </a:rPr>
              <a:t>F</a:t>
            </a:r>
            <a:endParaRPr lang="en-US"/>
          </a:p>
        </p:txBody>
      </p:sp>
      <p:sp>
        <p:nvSpPr>
          <p:cNvPr id="23568" name="Rectangle 24"/>
          <p:cNvSpPr>
            <a:spLocks noChangeArrowheads="1"/>
          </p:cNvSpPr>
          <p:nvPr/>
        </p:nvSpPr>
        <p:spPr bwMode="auto">
          <a:xfrm>
            <a:off x="5137150" y="280511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2</a:t>
            </a:r>
            <a:endParaRPr lang="en-US"/>
          </a:p>
        </p:txBody>
      </p:sp>
      <p:sp>
        <p:nvSpPr>
          <p:cNvPr id="23569" name="Rectangle 25"/>
          <p:cNvSpPr>
            <a:spLocks noChangeArrowheads="1"/>
          </p:cNvSpPr>
          <p:nvPr/>
        </p:nvSpPr>
        <p:spPr bwMode="auto">
          <a:xfrm>
            <a:off x="4232275" y="3711575"/>
            <a:ext cx="107950" cy="258763"/>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4</a:t>
            </a:r>
            <a:endParaRPr lang="en-US"/>
          </a:p>
        </p:txBody>
      </p:sp>
      <p:grpSp>
        <p:nvGrpSpPr>
          <p:cNvPr id="6" name="Group 26"/>
          <p:cNvGrpSpPr>
            <a:grpSpLocks/>
          </p:cNvGrpSpPr>
          <p:nvPr/>
        </p:nvGrpSpPr>
        <p:grpSpPr bwMode="auto">
          <a:xfrm>
            <a:off x="4597400" y="1693863"/>
            <a:ext cx="320675" cy="320675"/>
            <a:chOff x="2896" y="1067"/>
            <a:chExt cx="202" cy="202"/>
          </a:xfrm>
        </p:grpSpPr>
        <p:sp>
          <p:nvSpPr>
            <p:cNvPr id="23591" name="Oval 27"/>
            <p:cNvSpPr>
              <a:spLocks noChangeArrowheads="1"/>
            </p:cNvSpPr>
            <p:nvPr/>
          </p:nvSpPr>
          <p:spPr bwMode="auto">
            <a:xfrm>
              <a:off x="2896" y="1067"/>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592" name="Oval 28"/>
            <p:cNvSpPr>
              <a:spLocks noChangeArrowheads="1"/>
            </p:cNvSpPr>
            <p:nvPr/>
          </p:nvSpPr>
          <p:spPr bwMode="auto">
            <a:xfrm>
              <a:off x="2896" y="1067"/>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3571" name="Rectangle 29"/>
          <p:cNvSpPr>
            <a:spLocks noChangeArrowheads="1"/>
          </p:cNvSpPr>
          <p:nvPr/>
        </p:nvSpPr>
        <p:spPr bwMode="auto">
          <a:xfrm>
            <a:off x="4716463" y="173831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1</a:t>
            </a:r>
            <a:endParaRPr lang="en-US"/>
          </a:p>
        </p:txBody>
      </p:sp>
      <p:sp>
        <p:nvSpPr>
          <p:cNvPr id="23572" name="Freeform 30"/>
          <p:cNvSpPr>
            <a:spLocks/>
          </p:cNvSpPr>
          <p:nvPr/>
        </p:nvSpPr>
        <p:spPr bwMode="auto">
          <a:xfrm>
            <a:off x="4811713" y="1374775"/>
            <a:ext cx="106362" cy="319088"/>
          </a:xfrm>
          <a:custGeom>
            <a:avLst/>
            <a:gdLst>
              <a:gd name="T0" fmla="*/ 2147483647 w 67"/>
              <a:gd name="T1" fmla="*/ 0 h 201"/>
              <a:gd name="T2" fmla="*/ 0 w 67"/>
              <a:gd name="T3" fmla="*/ 2147483647 h 201"/>
              <a:gd name="T4" fmla="*/ 2147483647 w 67"/>
              <a:gd name="T5" fmla="*/ 2147483647 h 201"/>
              <a:gd name="T6" fmla="*/ 0 w 67"/>
              <a:gd name="T7" fmla="*/ 2147483647 h 201"/>
              <a:gd name="T8" fmla="*/ 0 60000 65536"/>
              <a:gd name="T9" fmla="*/ 0 60000 65536"/>
              <a:gd name="T10" fmla="*/ 0 60000 65536"/>
              <a:gd name="T11" fmla="*/ 0 60000 65536"/>
              <a:gd name="T12" fmla="*/ 0 w 67"/>
              <a:gd name="T13" fmla="*/ 0 h 201"/>
              <a:gd name="T14" fmla="*/ 67 w 67"/>
              <a:gd name="T15" fmla="*/ 201 h 201"/>
            </a:gdLst>
            <a:ahLst/>
            <a:cxnLst>
              <a:cxn ang="T8">
                <a:pos x="T0" y="T1"/>
              </a:cxn>
              <a:cxn ang="T9">
                <a:pos x="T2" y="T3"/>
              </a:cxn>
              <a:cxn ang="T10">
                <a:pos x="T4" y="T5"/>
              </a:cxn>
              <a:cxn ang="T11">
                <a:pos x="T6" y="T7"/>
              </a:cxn>
            </a:cxnLst>
            <a:rect l="T12" t="T13" r="T14" b="T15"/>
            <a:pathLst>
              <a:path w="67" h="201">
                <a:moveTo>
                  <a:pt x="67" y="0"/>
                </a:moveTo>
                <a:cubicBezTo>
                  <a:pt x="33" y="22"/>
                  <a:pt x="0" y="45"/>
                  <a:pt x="0" y="67"/>
                </a:cubicBezTo>
                <a:cubicBezTo>
                  <a:pt x="0" y="89"/>
                  <a:pt x="67" y="112"/>
                  <a:pt x="67" y="134"/>
                </a:cubicBezTo>
                <a:cubicBezTo>
                  <a:pt x="67" y="157"/>
                  <a:pt x="11" y="190"/>
                  <a:pt x="0" y="201"/>
                </a:cubicBezTo>
              </a:path>
            </a:pathLst>
          </a:custGeom>
          <a:noFill/>
          <a:ln w="7938" cap="rnd">
            <a:solidFill>
              <a:srgbClr val="FFFFFF"/>
            </a:solidFill>
            <a:round/>
            <a:headEnd/>
            <a:tailEnd type="triangle" w="med" len="med"/>
          </a:ln>
        </p:spPr>
        <p:txBody>
          <a:bodyPr/>
          <a:lstStyle/>
          <a:p>
            <a:endParaRPr lang="en-US"/>
          </a:p>
        </p:txBody>
      </p:sp>
      <p:grpSp>
        <p:nvGrpSpPr>
          <p:cNvPr id="7" name="Group 31"/>
          <p:cNvGrpSpPr>
            <a:grpSpLocks/>
          </p:cNvGrpSpPr>
          <p:nvPr/>
        </p:nvGrpSpPr>
        <p:grpSpPr bwMode="auto">
          <a:xfrm>
            <a:off x="4597400" y="4148138"/>
            <a:ext cx="320675" cy="320675"/>
            <a:chOff x="2896" y="2613"/>
            <a:chExt cx="202" cy="202"/>
          </a:xfrm>
        </p:grpSpPr>
        <p:sp>
          <p:nvSpPr>
            <p:cNvPr id="23589" name="Oval 32"/>
            <p:cNvSpPr>
              <a:spLocks noChangeArrowheads="1"/>
            </p:cNvSpPr>
            <p:nvPr/>
          </p:nvSpPr>
          <p:spPr bwMode="auto">
            <a:xfrm>
              <a:off x="2896" y="2613"/>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590" name="Oval 33"/>
            <p:cNvSpPr>
              <a:spLocks noChangeArrowheads="1"/>
            </p:cNvSpPr>
            <p:nvPr/>
          </p:nvSpPr>
          <p:spPr bwMode="auto">
            <a:xfrm>
              <a:off x="2896" y="2613"/>
              <a:ext cx="202" cy="202"/>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8" name="Group 34"/>
          <p:cNvGrpSpPr>
            <a:grpSpLocks/>
          </p:cNvGrpSpPr>
          <p:nvPr/>
        </p:nvGrpSpPr>
        <p:grpSpPr bwMode="auto">
          <a:xfrm>
            <a:off x="5024438" y="3721100"/>
            <a:ext cx="320675" cy="320675"/>
            <a:chOff x="3165" y="2344"/>
            <a:chExt cx="202" cy="202"/>
          </a:xfrm>
        </p:grpSpPr>
        <p:sp>
          <p:nvSpPr>
            <p:cNvPr id="23587" name="Oval 35"/>
            <p:cNvSpPr>
              <a:spLocks noChangeArrowheads="1"/>
            </p:cNvSpPr>
            <p:nvPr/>
          </p:nvSpPr>
          <p:spPr bwMode="auto">
            <a:xfrm>
              <a:off x="3165" y="2344"/>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3588" name="Oval 36"/>
            <p:cNvSpPr>
              <a:spLocks noChangeArrowheads="1"/>
            </p:cNvSpPr>
            <p:nvPr/>
          </p:nvSpPr>
          <p:spPr bwMode="auto">
            <a:xfrm>
              <a:off x="3165" y="2344"/>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3575" name="Line 37"/>
          <p:cNvSpPr>
            <a:spLocks noChangeShapeType="1"/>
          </p:cNvSpPr>
          <p:nvPr/>
        </p:nvSpPr>
        <p:spPr bwMode="auto">
          <a:xfrm flipH="1">
            <a:off x="4864100" y="3987800"/>
            <a:ext cx="214313" cy="214313"/>
          </a:xfrm>
          <a:prstGeom prst="line">
            <a:avLst/>
          </a:prstGeom>
          <a:noFill/>
          <a:ln w="38100" cap="rnd">
            <a:solidFill>
              <a:srgbClr val="FDAD23"/>
            </a:solidFill>
            <a:round/>
            <a:headEnd/>
            <a:tailEnd/>
          </a:ln>
        </p:spPr>
        <p:txBody>
          <a:bodyPr/>
          <a:lstStyle/>
          <a:p>
            <a:endParaRPr lang="en-US"/>
          </a:p>
        </p:txBody>
      </p:sp>
      <p:sp>
        <p:nvSpPr>
          <p:cNvPr id="23576" name="Rectangle 38"/>
          <p:cNvSpPr>
            <a:spLocks noChangeArrowheads="1"/>
          </p:cNvSpPr>
          <p:nvPr/>
        </p:nvSpPr>
        <p:spPr bwMode="auto">
          <a:xfrm>
            <a:off x="5137150" y="376396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3</a:t>
            </a:r>
            <a:endParaRPr lang="en-US"/>
          </a:p>
        </p:txBody>
      </p:sp>
      <p:sp>
        <p:nvSpPr>
          <p:cNvPr id="23577" name="Rectangle 39"/>
          <p:cNvSpPr>
            <a:spLocks noChangeArrowheads="1"/>
          </p:cNvSpPr>
          <p:nvPr/>
        </p:nvSpPr>
        <p:spPr bwMode="auto">
          <a:xfrm>
            <a:off x="4716463" y="4191000"/>
            <a:ext cx="107950" cy="258763"/>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5</a:t>
            </a:r>
            <a:endParaRPr lang="en-US"/>
          </a:p>
        </p:txBody>
      </p:sp>
      <p:sp>
        <p:nvSpPr>
          <p:cNvPr id="23578" name="Line 40"/>
          <p:cNvSpPr>
            <a:spLocks noChangeShapeType="1"/>
          </p:cNvSpPr>
          <p:nvPr/>
        </p:nvSpPr>
        <p:spPr bwMode="auto">
          <a:xfrm>
            <a:off x="4864100" y="3402013"/>
            <a:ext cx="266700" cy="319087"/>
          </a:xfrm>
          <a:prstGeom prst="line">
            <a:avLst/>
          </a:prstGeom>
          <a:noFill/>
          <a:ln w="38100" cap="rnd">
            <a:solidFill>
              <a:srgbClr val="FDAD23"/>
            </a:solidFill>
            <a:round/>
            <a:headEnd/>
            <a:tailEnd/>
          </a:ln>
        </p:spPr>
        <p:txBody>
          <a:bodyPr/>
          <a:lstStyle/>
          <a:p>
            <a:endParaRPr lang="en-US"/>
          </a:p>
        </p:txBody>
      </p:sp>
      <p:sp>
        <p:nvSpPr>
          <p:cNvPr id="23579" name="Freeform 41"/>
          <p:cNvSpPr>
            <a:spLocks/>
          </p:cNvSpPr>
          <p:nvPr/>
        </p:nvSpPr>
        <p:spPr bwMode="auto">
          <a:xfrm>
            <a:off x="4651375" y="4468813"/>
            <a:ext cx="106363" cy="319087"/>
          </a:xfrm>
          <a:custGeom>
            <a:avLst/>
            <a:gdLst>
              <a:gd name="T0" fmla="*/ 2147483647 w 67"/>
              <a:gd name="T1" fmla="*/ 0 h 201"/>
              <a:gd name="T2" fmla="*/ 0 w 67"/>
              <a:gd name="T3" fmla="*/ 2147483647 h 201"/>
              <a:gd name="T4" fmla="*/ 2147483647 w 67"/>
              <a:gd name="T5" fmla="*/ 2147483647 h 201"/>
              <a:gd name="T6" fmla="*/ 0 w 67"/>
              <a:gd name="T7" fmla="*/ 2147483647 h 201"/>
              <a:gd name="T8" fmla="*/ 0 60000 65536"/>
              <a:gd name="T9" fmla="*/ 0 60000 65536"/>
              <a:gd name="T10" fmla="*/ 0 60000 65536"/>
              <a:gd name="T11" fmla="*/ 0 60000 65536"/>
              <a:gd name="T12" fmla="*/ 0 w 67"/>
              <a:gd name="T13" fmla="*/ 0 h 201"/>
              <a:gd name="T14" fmla="*/ 67 w 67"/>
              <a:gd name="T15" fmla="*/ 201 h 201"/>
            </a:gdLst>
            <a:ahLst/>
            <a:cxnLst>
              <a:cxn ang="T8">
                <a:pos x="T0" y="T1"/>
              </a:cxn>
              <a:cxn ang="T9">
                <a:pos x="T2" y="T3"/>
              </a:cxn>
              <a:cxn ang="T10">
                <a:pos x="T4" y="T5"/>
              </a:cxn>
              <a:cxn ang="T11">
                <a:pos x="T6" y="T7"/>
              </a:cxn>
            </a:cxnLst>
            <a:rect l="T12" t="T13" r="T14" b="T15"/>
            <a:pathLst>
              <a:path w="67" h="201">
                <a:moveTo>
                  <a:pt x="67" y="0"/>
                </a:moveTo>
                <a:cubicBezTo>
                  <a:pt x="33" y="22"/>
                  <a:pt x="0" y="45"/>
                  <a:pt x="0" y="67"/>
                </a:cubicBezTo>
                <a:cubicBezTo>
                  <a:pt x="0" y="89"/>
                  <a:pt x="67" y="112"/>
                  <a:pt x="67" y="134"/>
                </a:cubicBezTo>
                <a:cubicBezTo>
                  <a:pt x="67" y="157"/>
                  <a:pt x="11" y="190"/>
                  <a:pt x="0" y="201"/>
                </a:cubicBezTo>
              </a:path>
            </a:pathLst>
          </a:custGeom>
          <a:noFill/>
          <a:ln w="7938" cap="rnd">
            <a:solidFill>
              <a:srgbClr val="FFFFFF"/>
            </a:solidFill>
            <a:round/>
            <a:headEnd/>
            <a:tailEnd type="triangle" w="med" len="med"/>
          </a:ln>
        </p:spPr>
        <p:txBody>
          <a:bodyPr/>
          <a:lstStyle/>
          <a:p>
            <a:endParaRPr lang="en-US"/>
          </a:p>
        </p:txBody>
      </p:sp>
      <p:sp>
        <p:nvSpPr>
          <p:cNvPr id="23580" name="Rectangle 42"/>
          <p:cNvSpPr>
            <a:spLocks noChangeArrowheads="1"/>
          </p:cNvSpPr>
          <p:nvPr/>
        </p:nvSpPr>
        <p:spPr bwMode="auto">
          <a:xfrm>
            <a:off x="5078413" y="2473325"/>
            <a:ext cx="76200" cy="212725"/>
          </a:xfrm>
          <a:prstGeom prst="rect">
            <a:avLst/>
          </a:prstGeom>
          <a:noFill/>
          <a:ln w="9525">
            <a:noFill/>
            <a:miter lim="800000"/>
            <a:headEnd/>
            <a:tailEnd/>
          </a:ln>
        </p:spPr>
        <p:txBody>
          <a:bodyPr wrap="none" lIns="0" tIns="0" rIns="0" bIns="0">
            <a:spAutoFit/>
          </a:bodyPr>
          <a:lstStyle/>
          <a:p>
            <a:pPr algn="ctr">
              <a:buFontTx/>
              <a:buNone/>
            </a:pPr>
            <a:r>
              <a:rPr lang="en-US" sz="1400">
                <a:solidFill>
                  <a:srgbClr val="FFFFFF"/>
                </a:solidFill>
                <a:latin typeface="Century Gothic" pitchFamily="34" charset="0"/>
              </a:rPr>
              <a:t>T</a:t>
            </a:r>
            <a:endParaRPr lang="en-US"/>
          </a:p>
        </p:txBody>
      </p:sp>
      <p:sp>
        <p:nvSpPr>
          <p:cNvPr id="23581" name="Rectangle 43"/>
          <p:cNvSpPr>
            <a:spLocks noChangeArrowheads="1"/>
          </p:cNvSpPr>
          <p:nvPr/>
        </p:nvSpPr>
        <p:spPr bwMode="auto">
          <a:xfrm>
            <a:off x="4438650" y="3327400"/>
            <a:ext cx="85725" cy="212725"/>
          </a:xfrm>
          <a:prstGeom prst="rect">
            <a:avLst/>
          </a:prstGeom>
          <a:noFill/>
          <a:ln w="9525">
            <a:noFill/>
            <a:miter lim="800000"/>
            <a:headEnd/>
            <a:tailEnd/>
          </a:ln>
        </p:spPr>
        <p:txBody>
          <a:bodyPr wrap="none" lIns="0" tIns="0" rIns="0" bIns="0">
            <a:spAutoFit/>
          </a:bodyPr>
          <a:lstStyle/>
          <a:p>
            <a:pPr algn="ctr">
              <a:buFontTx/>
              <a:buNone/>
            </a:pPr>
            <a:r>
              <a:rPr lang="en-US" sz="1400">
                <a:solidFill>
                  <a:srgbClr val="FFFFFF"/>
                </a:solidFill>
                <a:latin typeface="Century Gothic" pitchFamily="34" charset="0"/>
              </a:rPr>
              <a:t>F</a:t>
            </a:r>
            <a:endParaRPr lang="en-US"/>
          </a:p>
        </p:txBody>
      </p:sp>
      <p:sp>
        <p:nvSpPr>
          <p:cNvPr id="23582" name="Rectangle 44"/>
          <p:cNvSpPr>
            <a:spLocks noChangeArrowheads="1"/>
          </p:cNvSpPr>
          <p:nvPr/>
        </p:nvSpPr>
        <p:spPr bwMode="auto">
          <a:xfrm>
            <a:off x="5078413" y="3381375"/>
            <a:ext cx="76200" cy="212725"/>
          </a:xfrm>
          <a:prstGeom prst="rect">
            <a:avLst/>
          </a:prstGeom>
          <a:noFill/>
          <a:ln w="9525">
            <a:noFill/>
            <a:miter lim="800000"/>
            <a:headEnd/>
            <a:tailEnd/>
          </a:ln>
        </p:spPr>
        <p:txBody>
          <a:bodyPr wrap="none" lIns="0" tIns="0" rIns="0" bIns="0">
            <a:spAutoFit/>
          </a:bodyPr>
          <a:lstStyle/>
          <a:p>
            <a:pPr algn="ctr">
              <a:buFontTx/>
              <a:buNone/>
            </a:pPr>
            <a:r>
              <a:rPr lang="en-US" sz="1400">
                <a:solidFill>
                  <a:srgbClr val="FFFFFF"/>
                </a:solidFill>
                <a:latin typeface="Century Gothic" pitchFamily="34" charset="0"/>
              </a:rPr>
              <a:t>T</a:t>
            </a:r>
            <a:endParaRPr lang="en-US"/>
          </a:p>
        </p:txBody>
      </p:sp>
      <p:sp>
        <p:nvSpPr>
          <p:cNvPr id="23583" name="Line 45"/>
          <p:cNvSpPr>
            <a:spLocks noChangeShapeType="1"/>
          </p:cNvSpPr>
          <p:nvPr/>
        </p:nvSpPr>
        <p:spPr bwMode="auto">
          <a:xfrm>
            <a:off x="4757738" y="2547938"/>
            <a:ext cx="0" cy="587375"/>
          </a:xfrm>
          <a:prstGeom prst="line">
            <a:avLst/>
          </a:prstGeom>
          <a:noFill/>
          <a:ln w="38100" cap="rnd">
            <a:solidFill>
              <a:schemeClr val="tx1"/>
            </a:solidFill>
            <a:round/>
            <a:headEnd/>
            <a:tailEnd/>
          </a:ln>
        </p:spPr>
        <p:txBody>
          <a:bodyPr/>
          <a:lstStyle/>
          <a:p>
            <a:endParaRPr lang="en-US"/>
          </a:p>
        </p:txBody>
      </p:sp>
      <p:sp>
        <p:nvSpPr>
          <p:cNvPr id="23584" name="Line 46"/>
          <p:cNvSpPr>
            <a:spLocks noChangeShapeType="1"/>
          </p:cNvSpPr>
          <p:nvPr/>
        </p:nvSpPr>
        <p:spPr bwMode="auto">
          <a:xfrm flipH="1">
            <a:off x="4330700" y="3402013"/>
            <a:ext cx="320675" cy="319087"/>
          </a:xfrm>
          <a:prstGeom prst="line">
            <a:avLst/>
          </a:prstGeom>
          <a:noFill/>
          <a:ln w="38100" cap="rnd">
            <a:solidFill>
              <a:schemeClr val="tx1"/>
            </a:solidFill>
            <a:round/>
            <a:headEnd/>
            <a:tailEnd/>
          </a:ln>
        </p:spPr>
        <p:txBody>
          <a:bodyPr/>
          <a:lstStyle/>
          <a:p>
            <a:endParaRPr lang="en-US"/>
          </a:p>
        </p:txBody>
      </p:sp>
      <p:sp>
        <p:nvSpPr>
          <p:cNvPr id="23585" name="Line 47"/>
          <p:cNvSpPr>
            <a:spLocks noChangeShapeType="1"/>
          </p:cNvSpPr>
          <p:nvPr/>
        </p:nvSpPr>
        <p:spPr bwMode="auto">
          <a:xfrm>
            <a:off x="4384675" y="3935413"/>
            <a:ext cx="266700" cy="266700"/>
          </a:xfrm>
          <a:prstGeom prst="line">
            <a:avLst/>
          </a:prstGeom>
          <a:noFill/>
          <a:ln w="38100" cap="rnd">
            <a:solidFill>
              <a:schemeClr val="tx1"/>
            </a:solidFill>
            <a:round/>
            <a:headEnd/>
            <a:tailEnd/>
          </a:ln>
        </p:spPr>
        <p:txBody>
          <a:bodyPr/>
          <a:lstStyle/>
          <a:p>
            <a:endParaRPr lang="en-US"/>
          </a:p>
        </p:txBody>
      </p:sp>
      <p:sp>
        <p:nvSpPr>
          <p:cNvPr id="23586" name="Rectangle 48"/>
          <p:cNvSpPr>
            <a:spLocks noChangeArrowheads="1"/>
          </p:cNvSpPr>
          <p:nvPr/>
        </p:nvSpPr>
        <p:spPr bwMode="auto">
          <a:xfrm>
            <a:off x="5026025" y="3170238"/>
            <a:ext cx="309563" cy="212725"/>
          </a:xfrm>
          <a:prstGeom prst="rect">
            <a:avLst/>
          </a:prstGeom>
          <a:noFill/>
          <a:ln w="9525">
            <a:noFill/>
            <a:miter lim="800000"/>
            <a:headEnd/>
            <a:tailEnd/>
          </a:ln>
        </p:spPr>
        <p:txBody>
          <a:bodyPr wrap="none" lIns="0" tIns="0" rIns="0" bIns="0">
            <a:spAutoFit/>
          </a:bodyPr>
          <a:lstStyle/>
          <a:p>
            <a:pPr algn="ctr">
              <a:buFontTx/>
              <a:buNone/>
            </a:pPr>
            <a:r>
              <a:rPr lang="en-US" sz="1400" b="1">
                <a:solidFill>
                  <a:srgbClr val="FFFFFF"/>
                </a:solidFill>
                <a:latin typeface="Century Gothic" pitchFamily="34" charset="0"/>
              </a:rPr>
              <a:t>B&lt;0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38820">
                                            <p:txEl>
                                              <p:pRg st="1" end="1"/>
                                            </p:txEl>
                                          </p:spTgt>
                                        </p:tgtEl>
                                        <p:attrNameLst>
                                          <p:attrName>style.visibility</p:attrName>
                                        </p:attrNameLst>
                                      </p:cBhvr>
                                      <p:to>
                                        <p:strVal val="visible"/>
                                      </p:to>
                                    </p:set>
                                    <p:animEffect transition="in" filter="diamond(in)">
                                      <p:cBhvr>
                                        <p:cTn id="7" dur="2000"/>
                                        <p:tgtEl>
                                          <p:spTgt spid="23388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fld id="{DA5519E9-A536-4053-9BCB-9D0B29B8B7C1}" type="slidenum">
              <a:rPr lang="en-US" smtClean="0"/>
              <a:pPr/>
              <a:t>63</a:t>
            </a:fld>
            <a:endParaRPr lang="en-US" smtClean="0"/>
          </a:p>
        </p:txBody>
      </p:sp>
      <p:sp>
        <p:nvSpPr>
          <p:cNvPr id="24579" name="Rectangle 2"/>
          <p:cNvSpPr>
            <a:spLocks noGrp="1" noChangeArrowheads="1"/>
          </p:cNvSpPr>
          <p:nvPr>
            <p:ph type="title" idx="4294967295"/>
          </p:nvPr>
        </p:nvSpPr>
        <p:spPr/>
        <p:txBody>
          <a:bodyPr>
            <a:normAutofit/>
          </a:bodyPr>
          <a:lstStyle/>
          <a:p>
            <a:pPr eaLnBrk="1" hangingPunct="1"/>
            <a:r>
              <a:rPr lang="en-US" dirty="0" err="1" smtClean="0"/>
              <a:t>Vd</a:t>
            </a:r>
            <a:r>
              <a:rPr lang="en-US" dirty="0" smtClean="0"/>
              <a:t> </a:t>
            </a:r>
            <a:r>
              <a:rPr lang="en-US" dirty="0" err="1" smtClean="0"/>
              <a:t>tiếp</a:t>
            </a:r>
            <a:r>
              <a:rPr lang="en-US" dirty="0" smtClean="0"/>
              <a:t>…</a:t>
            </a:r>
          </a:p>
        </p:txBody>
      </p:sp>
      <p:sp>
        <p:nvSpPr>
          <p:cNvPr id="24580" name="Rectangle 3"/>
          <p:cNvSpPr>
            <a:spLocks noGrp="1" noChangeArrowheads="1"/>
          </p:cNvSpPr>
          <p:nvPr>
            <p:ph type="body" idx="4294967295"/>
          </p:nvPr>
        </p:nvSpPr>
        <p:spPr>
          <a:xfrm>
            <a:off x="685800" y="1371600"/>
            <a:ext cx="2971800" cy="3581400"/>
          </a:xfrm>
        </p:spPr>
        <p:txBody>
          <a:bodyPr/>
          <a:lstStyle/>
          <a:p>
            <a:pPr marL="342900" indent="-342900" eaLnBrk="1" hangingPunct="1">
              <a:spcBef>
                <a:spcPct val="0"/>
              </a:spcBef>
              <a:buFontTx/>
              <a:buNone/>
            </a:pPr>
            <a:r>
              <a:rPr lang="en-US" sz="2000" smtClean="0"/>
              <a:t>(1)  input(A,B)</a:t>
            </a:r>
          </a:p>
          <a:p>
            <a:pPr marL="342900" indent="-342900" eaLnBrk="1" hangingPunct="1">
              <a:spcBef>
                <a:spcPct val="0"/>
              </a:spcBef>
              <a:buFontTx/>
              <a:buNone/>
            </a:pPr>
            <a:r>
              <a:rPr lang="en-US" sz="2000" smtClean="0"/>
              <a:t>       if </a:t>
            </a:r>
            <a:r>
              <a:rPr lang="en-US" sz="2000" b="1" smtClean="0">
                <a:solidFill>
                  <a:srgbClr val="FDAD23"/>
                </a:solidFill>
              </a:rPr>
              <a:t>(A&gt;B)</a:t>
            </a:r>
            <a:endParaRPr lang="en-US" sz="2000" smtClean="0"/>
          </a:p>
          <a:p>
            <a:pPr marL="342900" indent="-342900" eaLnBrk="1" hangingPunct="1">
              <a:spcBef>
                <a:spcPct val="0"/>
              </a:spcBef>
              <a:buFontTx/>
              <a:buNone/>
            </a:pPr>
            <a:r>
              <a:rPr lang="en-US" sz="2000" smtClean="0"/>
              <a:t>(2)      B = B*B;</a:t>
            </a:r>
          </a:p>
          <a:p>
            <a:pPr marL="342900" indent="-342900" eaLnBrk="1" hangingPunct="1">
              <a:spcBef>
                <a:spcPct val="0"/>
              </a:spcBef>
              <a:buFontTx/>
              <a:buNone/>
            </a:pPr>
            <a:r>
              <a:rPr lang="en-US" sz="2000" smtClean="0"/>
              <a:t>       </a:t>
            </a:r>
          </a:p>
          <a:p>
            <a:pPr marL="342900" indent="-342900" eaLnBrk="1" hangingPunct="1">
              <a:spcBef>
                <a:spcPct val="0"/>
              </a:spcBef>
              <a:buFontTx/>
              <a:buNone/>
            </a:pPr>
            <a:r>
              <a:rPr lang="en-US" sz="2000" smtClean="0"/>
              <a:t>       if </a:t>
            </a:r>
            <a:r>
              <a:rPr lang="en-US" sz="2000" b="1" smtClean="0">
                <a:solidFill>
                  <a:srgbClr val="FDAD23"/>
                </a:solidFill>
              </a:rPr>
              <a:t>(B&lt;0)</a:t>
            </a:r>
            <a:endParaRPr lang="en-US" sz="2000" smtClean="0"/>
          </a:p>
          <a:p>
            <a:pPr marL="342900" indent="-342900" eaLnBrk="1" hangingPunct="1">
              <a:spcBef>
                <a:spcPct val="0"/>
              </a:spcBef>
              <a:buFontTx/>
              <a:buNone/>
            </a:pPr>
            <a:r>
              <a:rPr lang="en-US" sz="2000" smtClean="0"/>
              <a:t>(3)      Z = A;</a:t>
            </a:r>
          </a:p>
          <a:p>
            <a:pPr marL="342900" indent="-342900" eaLnBrk="1" hangingPunct="1">
              <a:spcBef>
                <a:spcPct val="0"/>
              </a:spcBef>
              <a:buFontTx/>
              <a:buNone/>
            </a:pPr>
            <a:r>
              <a:rPr lang="en-US" sz="2000" smtClean="0"/>
              <a:t>       else</a:t>
            </a:r>
          </a:p>
          <a:p>
            <a:pPr marL="342900" indent="-342900" eaLnBrk="1" hangingPunct="1">
              <a:spcBef>
                <a:spcPct val="0"/>
              </a:spcBef>
              <a:buFontTx/>
              <a:buNone/>
            </a:pPr>
            <a:r>
              <a:rPr lang="en-US" sz="2000" smtClean="0"/>
              <a:t>(4)      Z = B;</a:t>
            </a:r>
          </a:p>
          <a:p>
            <a:pPr marL="342900" indent="-342900" eaLnBrk="1" hangingPunct="1">
              <a:spcBef>
                <a:spcPct val="0"/>
              </a:spcBef>
              <a:buFontTx/>
              <a:buNone/>
            </a:pPr>
            <a:r>
              <a:rPr lang="en-US" sz="2000" smtClean="0"/>
              <a:t>	</a:t>
            </a:r>
          </a:p>
          <a:p>
            <a:pPr marL="342900" indent="-342900" eaLnBrk="1" hangingPunct="1">
              <a:spcBef>
                <a:spcPct val="0"/>
              </a:spcBef>
              <a:buFontTx/>
              <a:buNone/>
            </a:pPr>
            <a:r>
              <a:rPr lang="en-US" sz="2000" smtClean="0"/>
              <a:t>(5)  output(Z)</a:t>
            </a:r>
          </a:p>
        </p:txBody>
      </p:sp>
      <p:sp>
        <p:nvSpPr>
          <p:cNvPr id="2340868" name="Text Box 4"/>
          <p:cNvSpPr txBox="1">
            <a:spLocks noChangeArrowheads="1"/>
          </p:cNvSpPr>
          <p:nvPr/>
        </p:nvSpPr>
        <p:spPr bwMode="auto">
          <a:xfrm>
            <a:off x="762000" y="5029200"/>
            <a:ext cx="6934200" cy="930275"/>
          </a:xfrm>
          <a:prstGeom prst="rect">
            <a:avLst/>
          </a:prstGeom>
          <a:noFill/>
          <a:ln w="9525">
            <a:noFill/>
            <a:miter lim="800000"/>
            <a:headEnd/>
            <a:tailEnd/>
          </a:ln>
        </p:spPr>
        <p:txBody>
          <a:bodyPr>
            <a:spAutoFit/>
          </a:bodyPr>
          <a:lstStyle/>
          <a:p>
            <a:pPr>
              <a:spcBef>
                <a:spcPct val="50000"/>
              </a:spcBef>
              <a:buFontTx/>
              <a:buNone/>
            </a:pPr>
            <a:r>
              <a:rPr lang="en-US" sz="2200">
                <a:solidFill>
                  <a:schemeClr val="bg1"/>
                </a:solidFill>
                <a:latin typeface="Verdana" pitchFamily="34" charset="0"/>
              </a:rPr>
              <a:t>What is the path condition for path</a:t>
            </a:r>
            <a:r>
              <a:rPr lang="en-US" sz="2200">
                <a:solidFill>
                  <a:schemeClr val="bg1"/>
                </a:solidFill>
                <a:latin typeface="Century Gothic" pitchFamily="34" charset="0"/>
              </a:rPr>
              <a:t> </a:t>
            </a:r>
            <a:r>
              <a:rPr lang="en-US" sz="2200" b="1">
                <a:solidFill>
                  <a:srgbClr val="FDAD23"/>
                </a:solidFill>
                <a:latin typeface="Century Gothic" pitchFamily="34" charset="0"/>
              </a:rPr>
              <a:t>&lt;1,2,3,5&gt;?</a:t>
            </a:r>
          </a:p>
          <a:p>
            <a:pPr>
              <a:spcBef>
                <a:spcPct val="50000"/>
              </a:spcBef>
              <a:buFontTx/>
              <a:buNone/>
            </a:pPr>
            <a:r>
              <a:rPr lang="en-US" sz="2200">
                <a:solidFill>
                  <a:schemeClr val="bg1"/>
                </a:solidFill>
                <a:latin typeface="Century Gothic" pitchFamily="34" charset="0"/>
              </a:rPr>
              <a:t>                           </a:t>
            </a:r>
            <a:r>
              <a:rPr lang="en-US" sz="2200" b="1">
                <a:solidFill>
                  <a:srgbClr val="FF0000"/>
                </a:solidFill>
                <a:latin typeface="Century Gothic" pitchFamily="34" charset="0"/>
              </a:rPr>
              <a:t>(A&gt;B) </a:t>
            </a:r>
            <a:r>
              <a:rPr lang="ru-RU" sz="2200" b="1">
                <a:solidFill>
                  <a:srgbClr val="FF0000"/>
                </a:solidFill>
                <a:latin typeface="Century Gothic" pitchFamily="34" charset="0"/>
              </a:rPr>
              <a:t>Л</a:t>
            </a:r>
            <a:r>
              <a:rPr lang="en-US" sz="2200" b="1">
                <a:solidFill>
                  <a:srgbClr val="FF0000"/>
                </a:solidFill>
                <a:latin typeface="Century Gothic" pitchFamily="34" charset="0"/>
              </a:rPr>
              <a:t> (B</a:t>
            </a:r>
            <a:r>
              <a:rPr lang="en-US" sz="2200" b="1">
                <a:solidFill>
                  <a:srgbClr val="FF0000"/>
                </a:solidFill>
                <a:latin typeface="Century Gothic" pitchFamily="34" charset="0"/>
                <a:sym typeface="Symbol" pitchFamily="18" charset="2"/>
              </a:rPr>
              <a:t>&lt;0) (B</a:t>
            </a:r>
            <a:r>
              <a:rPr lang="en-US" b="1" baseline="60000">
                <a:solidFill>
                  <a:srgbClr val="FF0000"/>
                </a:solidFill>
                <a:latin typeface="Century Gothic" pitchFamily="34" charset="0"/>
                <a:sym typeface="Symbol" pitchFamily="18" charset="2"/>
              </a:rPr>
              <a:t>2</a:t>
            </a:r>
            <a:r>
              <a:rPr lang="en-US" sz="2200" b="1">
                <a:solidFill>
                  <a:srgbClr val="FF0000"/>
                </a:solidFill>
                <a:latin typeface="Century Gothic" pitchFamily="34" charset="0"/>
                <a:sym typeface="Symbol" pitchFamily="18" charset="2"/>
              </a:rPr>
              <a:t>&lt;0) = FALSE</a:t>
            </a:r>
          </a:p>
        </p:txBody>
      </p:sp>
      <p:sp>
        <p:nvSpPr>
          <p:cNvPr id="24582" name="Line 6"/>
          <p:cNvSpPr>
            <a:spLocks noChangeShapeType="1"/>
          </p:cNvSpPr>
          <p:nvPr/>
        </p:nvSpPr>
        <p:spPr bwMode="auto">
          <a:xfrm flipH="1">
            <a:off x="4191000" y="5486400"/>
            <a:ext cx="457200" cy="533400"/>
          </a:xfrm>
          <a:prstGeom prst="line">
            <a:avLst/>
          </a:prstGeom>
          <a:noFill/>
          <a:ln w="19050">
            <a:solidFill>
              <a:schemeClr val="tx1"/>
            </a:solidFill>
            <a:round/>
            <a:headEnd/>
            <a:tailEnd/>
          </a:ln>
        </p:spPr>
        <p:txBody>
          <a:bodyPr/>
          <a:lstStyle/>
          <a:p>
            <a:endParaRPr lang="en-US"/>
          </a:p>
        </p:txBody>
      </p:sp>
      <p:sp>
        <p:nvSpPr>
          <p:cNvPr id="24583" name="Line 7"/>
          <p:cNvSpPr>
            <a:spLocks noChangeShapeType="1"/>
          </p:cNvSpPr>
          <p:nvPr/>
        </p:nvSpPr>
        <p:spPr bwMode="auto">
          <a:xfrm>
            <a:off x="4267200" y="5486400"/>
            <a:ext cx="381000" cy="609600"/>
          </a:xfrm>
          <a:prstGeom prst="line">
            <a:avLst/>
          </a:prstGeom>
          <a:noFill/>
          <a:ln w="19050">
            <a:solidFill>
              <a:schemeClr val="tx1"/>
            </a:solidFill>
            <a:round/>
            <a:headEnd/>
            <a:tailEnd/>
          </a:ln>
        </p:spPr>
        <p:txBody>
          <a:bodyPr/>
          <a:lstStyle/>
          <a:p>
            <a:endParaRPr lang="en-US"/>
          </a:p>
        </p:txBody>
      </p:sp>
      <p:sp>
        <p:nvSpPr>
          <p:cNvPr id="24584" name="AutoShape 8"/>
          <p:cNvSpPr>
            <a:spLocks noChangeAspect="1" noChangeArrowheads="1" noTextEdit="1"/>
          </p:cNvSpPr>
          <p:nvPr/>
        </p:nvSpPr>
        <p:spPr bwMode="auto">
          <a:xfrm>
            <a:off x="4114800" y="1524000"/>
            <a:ext cx="1346200" cy="3429000"/>
          </a:xfrm>
          <a:prstGeom prst="rect">
            <a:avLst/>
          </a:prstGeom>
          <a:noFill/>
          <a:ln w="9525">
            <a:noFill/>
            <a:miter lim="800000"/>
            <a:headEnd/>
            <a:tailEnd/>
          </a:ln>
        </p:spPr>
        <p:txBody>
          <a:bodyPr/>
          <a:lstStyle/>
          <a:p>
            <a:endParaRPr lang="en-US"/>
          </a:p>
        </p:txBody>
      </p:sp>
      <p:grpSp>
        <p:nvGrpSpPr>
          <p:cNvPr id="2" name="Group 9"/>
          <p:cNvGrpSpPr>
            <a:grpSpLocks/>
          </p:cNvGrpSpPr>
          <p:nvPr/>
        </p:nvGrpSpPr>
        <p:grpSpPr bwMode="auto">
          <a:xfrm>
            <a:off x="4597400" y="2227263"/>
            <a:ext cx="320675" cy="320675"/>
            <a:chOff x="2896" y="1403"/>
            <a:chExt cx="202" cy="202"/>
          </a:xfrm>
        </p:grpSpPr>
        <p:sp>
          <p:nvSpPr>
            <p:cNvPr id="24625" name="Oval 10"/>
            <p:cNvSpPr>
              <a:spLocks noChangeArrowheads="1"/>
            </p:cNvSpPr>
            <p:nvPr/>
          </p:nvSpPr>
          <p:spPr bwMode="auto">
            <a:xfrm>
              <a:off x="2896" y="1403"/>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26" name="Oval 11"/>
            <p:cNvSpPr>
              <a:spLocks noChangeArrowheads="1"/>
            </p:cNvSpPr>
            <p:nvPr/>
          </p:nvSpPr>
          <p:spPr bwMode="auto">
            <a:xfrm>
              <a:off x="2896" y="1403"/>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4586" name="Rectangle 12"/>
          <p:cNvSpPr>
            <a:spLocks noChangeArrowheads="1"/>
          </p:cNvSpPr>
          <p:nvPr/>
        </p:nvSpPr>
        <p:spPr bwMode="auto">
          <a:xfrm>
            <a:off x="4972050" y="2263775"/>
            <a:ext cx="341313" cy="212725"/>
          </a:xfrm>
          <a:prstGeom prst="rect">
            <a:avLst/>
          </a:prstGeom>
          <a:noFill/>
          <a:ln w="9525">
            <a:noFill/>
            <a:miter lim="800000"/>
            <a:headEnd/>
            <a:tailEnd/>
          </a:ln>
        </p:spPr>
        <p:txBody>
          <a:bodyPr wrap="none" lIns="0" tIns="0" rIns="0" bIns="0">
            <a:spAutoFit/>
          </a:bodyPr>
          <a:lstStyle/>
          <a:p>
            <a:pPr algn="ctr">
              <a:buFontTx/>
              <a:buNone/>
            </a:pPr>
            <a:r>
              <a:rPr lang="en-US" sz="1400" b="1">
                <a:solidFill>
                  <a:srgbClr val="FF0000"/>
                </a:solidFill>
                <a:latin typeface="Century Gothic" pitchFamily="34" charset="0"/>
              </a:rPr>
              <a:t>A&gt;B</a:t>
            </a:r>
            <a:endParaRPr lang="en-US">
              <a:solidFill>
                <a:srgbClr val="FF0000"/>
              </a:solidFill>
            </a:endParaRPr>
          </a:p>
        </p:txBody>
      </p:sp>
      <p:grpSp>
        <p:nvGrpSpPr>
          <p:cNvPr id="3" name="Group 13"/>
          <p:cNvGrpSpPr>
            <a:grpSpLocks/>
          </p:cNvGrpSpPr>
          <p:nvPr/>
        </p:nvGrpSpPr>
        <p:grpSpPr bwMode="auto">
          <a:xfrm>
            <a:off x="4597400" y="3135313"/>
            <a:ext cx="320675" cy="319087"/>
            <a:chOff x="2896" y="1975"/>
            <a:chExt cx="202" cy="201"/>
          </a:xfrm>
        </p:grpSpPr>
        <p:sp>
          <p:nvSpPr>
            <p:cNvPr id="24623" name="Oval 14"/>
            <p:cNvSpPr>
              <a:spLocks noChangeArrowheads="1"/>
            </p:cNvSpPr>
            <p:nvPr/>
          </p:nvSpPr>
          <p:spPr bwMode="auto">
            <a:xfrm>
              <a:off x="2896" y="1975"/>
              <a:ext cx="202" cy="201"/>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24" name="Oval 15"/>
            <p:cNvSpPr>
              <a:spLocks noChangeArrowheads="1"/>
            </p:cNvSpPr>
            <p:nvPr/>
          </p:nvSpPr>
          <p:spPr bwMode="auto">
            <a:xfrm>
              <a:off x="2896" y="1975"/>
              <a:ext cx="202" cy="201"/>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4" name="Group 16"/>
          <p:cNvGrpSpPr>
            <a:grpSpLocks/>
          </p:cNvGrpSpPr>
          <p:nvPr/>
        </p:nvGrpSpPr>
        <p:grpSpPr bwMode="auto">
          <a:xfrm>
            <a:off x="5024438" y="2760663"/>
            <a:ext cx="320675" cy="320675"/>
            <a:chOff x="3165" y="1739"/>
            <a:chExt cx="202" cy="202"/>
          </a:xfrm>
        </p:grpSpPr>
        <p:sp>
          <p:nvSpPr>
            <p:cNvPr id="24621" name="Oval 17"/>
            <p:cNvSpPr>
              <a:spLocks noChangeArrowheads="1"/>
            </p:cNvSpPr>
            <p:nvPr/>
          </p:nvSpPr>
          <p:spPr bwMode="auto">
            <a:xfrm>
              <a:off x="3165" y="1739"/>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22" name="Oval 18"/>
            <p:cNvSpPr>
              <a:spLocks noChangeArrowheads="1"/>
            </p:cNvSpPr>
            <p:nvPr/>
          </p:nvSpPr>
          <p:spPr bwMode="auto">
            <a:xfrm>
              <a:off x="3165" y="1739"/>
              <a:ext cx="202" cy="202"/>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5" name="Group 19"/>
          <p:cNvGrpSpPr>
            <a:grpSpLocks/>
          </p:cNvGrpSpPr>
          <p:nvPr/>
        </p:nvGrpSpPr>
        <p:grpSpPr bwMode="auto">
          <a:xfrm>
            <a:off x="4117975" y="3668713"/>
            <a:ext cx="319088" cy="319087"/>
            <a:chOff x="2594" y="2311"/>
            <a:chExt cx="201" cy="201"/>
          </a:xfrm>
        </p:grpSpPr>
        <p:sp>
          <p:nvSpPr>
            <p:cNvPr id="24619" name="Oval 20"/>
            <p:cNvSpPr>
              <a:spLocks noChangeArrowheads="1"/>
            </p:cNvSpPr>
            <p:nvPr/>
          </p:nvSpPr>
          <p:spPr bwMode="auto">
            <a:xfrm>
              <a:off x="2594" y="2311"/>
              <a:ext cx="201" cy="201"/>
            </a:xfrm>
            <a:prstGeom prst="ellipse">
              <a:avLst/>
            </a:prstGeom>
            <a:solidFill>
              <a:srgbClr val="FFFFFF"/>
            </a:solidFill>
            <a:ln w="0">
              <a:solidFill>
                <a:srgbClr val="000000"/>
              </a:solidFill>
              <a:round/>
              <a:headEnd/>
              <a:tailEnd/>
            </a:ln>
          </p:spPr>
          <p:txBody>
            <a:bodyPr/>
            <a:lstStyle/>
            <a:p>
              <a:pPr algn="ctr">
                <a:buFontTx/>
                <a:buNone/>
              </a:pPr>
              <a:endParaRPr lang="en-US"/>
            </a:p>
          </p:txBody>
        </p:sp>
        <p:sp>
          <p:nvSpPr>
            <p:cNvPr id="24620" name="Oval 21"/>
            <p:cNvSpPr>
              <a:spLocks noChangeArrowheads="1"/>
            </p:cNvSpPr>
            <p:nvPr/>
          </p:nvSpPr>
          <p:spPr bwMode="auto">
            <a:xfrm>
              <a:off x="2594" y="2311"/>
              <a:ext cx="201" cy="201"/>
            </a:xfrm>
            <a:prstGeom prst="ellipse">
              <a:avLst/>
            </a:prstGeom>
            <a:noFill/>
            <a:ln w="7938" cap="rnd">
              <a:solidFill>
                <a:srgbClr val="000000"/>
              </a:solidFill>
              <a:round/>
              <a:headEnd/>
              <a:tailEnd/>
            </a:ln>
          </p:spPr>
          <p:txBody>
            <a:bodyPr/>
            <a:lstStyle/>
            <a:p>
              <a:pPr algn="ctr">
                <a:buFontTx/>
                <a:buNone/>
              </a:pPr>
              <a:endParaRPr lang="en-US"/>
            </a:p>
          </p:txBody>
        </p:sp>
      </p:grpSp>
      <p:sp>
        <p:nvSpPr>
          <p:cNvPr id="24590" name="Line 22"/>
          <p:cNvSpPr>
            <a:spLocks noChangeShapeType="1"/>
          </p:cNvSpPr>
          <p:nvPr/>
        </p:nvSpPr>
        <p:spPr bwMode="auto">
          <a:xfrm>
            <a:off x="4757738" y="2014538"/>
            <a:ext cx="0" cy="212725"/>
          </a:xfrm>
          <a:prstGeom prst="line">
            <a:avLst/>
          </a:prstGeom>
          <a:noFill/>
          <a:ln w="38100" cap="rnd">
            <a:solidFill>
              <a:srgbClr val="FDAD23"/>
            </a:solidFill>
            <a:round/>
            <a:headEnd/>
            <a:tailEnd/>
          </a:ln>
        </p:spPr>
        <p:txBody>
          <a:bodyPr/>
          <a:lstStyle/>
          <a:p>
            <a:endParaRPr lang="en-US"/>
          </a:p>
        </p:txBody>
      </p:sp>
      <p:sp>
        <p:nvSpPr>
          <p:cNvPr id="24591" name="Line 23"/>
          <p:cNvSpPr>
            <a:spLocks noChangeShapeType="1"/>
          </p:cNvSpPr>
          <p:nvPr/>
        </p:nvSpPr>
        <p:spPr bwMode="auto">
          <a:xfrm>
            <a:off x="4724400" y="2362200"/>
            <a:ext cx="354013" cy="452438"/>
          </a:xfrm>
          <a:prstGeom prst="line">
            <a:avLst/>
          </a:prstGeom>
          <a:noFill/>
          <a:ln w="38100" cap="rnd">
            <a:solidFill>
              <a:srgbClr val="FDAD23"/>
            </a:solidFill>
            <a:round/>
            <a:headEnd/>
            <a:tailEnd/>
          </a:ln>
        </p:spPr>
        <p:txBody>
          <a:bodyPr/>
          <a:lstStyle/>
          <a:p>
            <a:endParaRPr lang="en-US"/>
          </a:p>
        </p:txBody>
      </p:sp>
      <p:sp>
        <p:nvSpPr>
          <p:cNvPr id="24592" name="Line 24"/>
          <p:cNvSpPr>
            <a:spLocks noChangeShapeType="1"/>
          </p:cNvSpPr>
          <p:nvPr/>
        </p:nvSpPr>
        <p:spPr bwMode="auto">
          <a:xfrm flipH="1">
            <a:off x="4864100" y="3027363"/>
            <a:ext cx="214313" cy="160337"/>
          </a:xfrm>
          <a:prstGeom prst="line">
            <a:avLst/>
          </a:prstGeom>
          <a:noFill/>
          <a:ln w="38100" cap="rnd">
            <a:solidFill>
              <a:srgbClr val="FDAD23"/>
            </a:solidFill>
            <a:round/>
            <a:headEnd/>
            <a:tailEnd/>
          </a:ln>
        </p:spPr>
        <p:txBody>
          <a:bodyPr/>
          <a:lstStyle/>
          <a:p>
            <a:endParaRPr lang="en-US"/>
          </a:p>
        </p:txBody>
      </p:sp>
      <p:sp>
        <p:nvSpPr>
          <p:cNvPr id="24593" name="Rectangle 25"/>
          <p:cNvSpPr>
            <a:spLocks noChangeArrowheads="1"/>
          </p:cNvSpPr>
          <p:nvPr/>
        </p:nvSpPr>
        <p:spPr bwMode="auto">
          <a:xfrm>
            <a:off x="4572000" y="2743200"/>
            <a:ext cx="85725" cy="212725"/>
          </a:xfrm>
          <a:prstGeom prst="rect">
            <a:avLst/>
          </a:prstGeom>
          <a:noFill/>
          <a:ln w="9525">
            <a:noFill/>
            <a:miter lim="800000"/>
            <a:headEnd/>
            <a:tailEnd/>
          </a:ln>
        </p:spPr>
        <p:txBody>
          <a:bodyPr wrap="none" lIns="0" tIns="0" rIns="0" bIns="0">
            <a:spAutoFit/>
          </a:bodyPr>
          <a:lstStyle/>
          <a:p>
            <a:pPr algn="ctr">
              <a:buFontTx/>
              <a:buNone/>
            </a:pPr>
            <a:r>
              <a:rPr lang="en-US" sz="1400">
                <a:latin typeface="Century Gothic" pitchFamily="34" charset="0"/>
              </a:rPr>
              <a:t>F</a:t>
            </a:r>
            <a:endParaRPr lang="en-US"/>
          </a:p>
        </p:txBody>
      </p:sp>
      <p:sp>
        <p:nvSpPr>
          <p:cNvPr id="24594" name="Rectangle 26"/>
          <p:cNvSpPr>
            <a:spLocks noChangeArrowheads="1"/>
          </p:cNvSpPr>
          <p:nvPr/>
        </p:nvSpPr>
        <p:spPr bwMode="auto">
          <a:xfrm>
            <a:off x="5137150" y="280511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2</a:t>
            </a:r>
            <a:endParaRPr lang="en-US"/>
          </a:p>
        </p:txBody>
      </p:sp>
      <p:sp>
        <p:nvSpPr>
          <p:cNvPr id="24595" name="Rectangle 27"/>
          <p:cNvSpPr>
            <a:spLocks noChangeArrowheads="1"/>
          </p:cNvSpPr>
          <p:nvPr/>
        </p:nvSpPr>
        <p:spPr bwMode="auto">
          <a:xfrm>
            <a:off x="4232275" y="3711575"/>
            <a:ext cx="107950" cy="258763"/>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4</a:t>
            </a:r>
            <a:endParaRPr lang="en-US"/>
          </a:p>
        </p:txBody>
      </p:sp>
      <p:grpSp>
        <p:nvGrpSpPr>
          <p:cNvPr id="6" name="Group 28"/>
          <p:cNvGrpSpPr>
            <a:grpSpLocks/>
          </p:cNvGrpSpPr>
          <p:nvPr/>
        </p:nvGrpSpPr>
        <p:grpSpPr bwMode="auto">
          <a:xfrm>
            <a:off x="4597400" y="1693863"/>
            <a:ext cx="320675" cy="320675"/>
            <a:chOff x="2896" y="1067"/>
            <a:chExt cx="202" cy="202"/>
          </a:xfrm>
        </p:grpSpPr>
        <p:sp>
          <p:nvSpPr>
            <p:cNvPr id="24617" name="Oval 29"/>
            <p:cNvSpPr>
              <a:spLocks noChangeArrowheads="1"/>
            </p:cNvSpPr>
            <p:nvPr/>
          </p:nvSpPr>
          <p:spPr bwMode="auto">
            <a:xfrm>
              <a:off x="2896" y="1067"/>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18" name="Oval 30"/>
            <p:cNvSpPr>
              <a:spLocks noChangeArrowheads="1"/>
            </p:cNvSpPr>
            <p:nvPr/>
          </p:nvSpPr>
          <p:spPr bwMode="auto">
            <a:xfrm>
              <a:off x="2896" y="1067"/>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4597" name="Rectangle 31"/>
          <p:cNvSpPr>
            <a:spLocks noChangeArrowheads="1"/>
          </p:cNvSpPr>
          <p:nvPr/>
        </p:nvSpPr>
        <p:spPr bwMode="auto">
          <a:xfrm>
            <a:off x="4716463" y="173831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1</a:t>
            </a:r>
            <a:endParaRPr lang="en-US"/>
          </a:p>
        </p:txBody>
      </p:sp>
      <p:sp>
        <p:nvSpPr>
          <p:cNvPr id="24598" name="Freeform 32"/>
          <p:cNvSpPr>
            <a:spLocks/>
          </p:cNvSpPr>
          <p:nvPr/>
        </p:nvSpPr>
        <p:spPr bwMode="auto">
          <a:xfrm>
            <a:off x="4811713" y="1374775"/>
            <a:ext cx="106362" cy="319088"/>
          </a:xfrm>
          <a:custGeom>
            <a:avLst/>
            <a:gdLst>
              <a:gd name="T0" fmla="*/ 2147483647 w 67"/>
              <a:gd name="T1" fmla="*/ 0 h 201"/>
              <a:gd name="T2" fmla="*/ 0 w 67"/>
              <a:gd name="T3" fmla="*/ 2147483647 h 201"/>
              <a:gd name="T4" fmla="*/ 2147483647 w 67"/>
              <a:gd name="T5" fmla="*/ 2147483647 h 201"/>
              <a:gd name="T6" fmla="*/ 0 w 67"/>
              <a:gd name="T7" fmla="*/ 2147483647 h 201"/>
              <a:gd name="T8" fmla="*/ 0 60000 65536"/>
              <a:gd name="T9" fmla="*/ 0 60000 65536"/>
              <a:gd name="T10" fmla="*/ 0 60000 65536"/>
              <a:gd name="T11" fmla="*/ 0 60000 65536"/>
              <a:gd name="T12" fmla="*/ 0 w 67"/>
              <a:gd name="T13" fmla="*/ 0 h 201"/>
              <a:gd name="T14" fmla="*/ 67 w 67"/>
              <a:gd name="T15" fmla="*/ 201 h 201"/>
            </a:gdLst>
            <a:ahLst/>
            <a:cxnLst>
              <a:cxn ang="T8">
                <a:pos x="T0" y="T1"/>
              </a:cxn>
              <a:cxn ang="T9">
                <a:pos x="T2" y="T3"/>
              </a:cxn>
              <a:cxn ang="T10">
                <a:pos x="T4" y="T5"/>
              </a:cxn>
              <a:cxn ang="T11">
                <a:pos x="T6" y="T7"/>
              </a:cxn>
            </a:cxnLst>
            <a:rect l="T12" t="T13" r="T14" b="T15"/>
            <a:pathLst>
              <a:path w="67" h="201">
                <a:moveTo>
                  <a:pt x="67" y="0"/>
                </a:moveTo>
                <a:cubicBezTo>
                  <a:pt x="33" y="22"/>
                  <a:pt x="0" y="45"/>
                  <a:pt x="0" y="67"/>
                </a:cubicBezTo>
                <a:cubicBezTo>
                  <a:pt x="0" y="89"/>
                  <a:pt x="67" y="112"/>
                  <a:pt x="67" y="134"/>
                </a:cubicBezTo>
                <a:cubicBezTo>
                  <a:pt x="67" y="157"/>
                  <a:pt x="11" y="190"/>
                  <a:pt x="0" y="201"/>
                </a:cubicBezTo>
              </a:path>
            </a:pathLst>
          </a:custGeom>
          <a:noFill/>
          <a:ln w="7938" cap="rnd">
            <a:solidFill>
              <a:srgbClr val="FFFFFF"/>
            </a:solidFill>
            <a:round/>
            <a:headEnd/>
            <a:tailEnd type="triangle" w="med" len="med"/>
          </a:ln>
        </p:spPr>
        <p:txBody>
          <a:bodyPr/>
          <a:lstStyle/>
          <a:p>
            <a:endParaRPr lang="en-US"/>
          </a:p>
        </p:txBody>
      </p:sp>
      <p:grpSp>
        <p:nvGrpSpPr>
          <p:cNvPr id="7" name="Group 33"/>
          <p:cNvGrpSpPr>
            <a:grpSpLocks/>
          </p:cNvGrpSpPr>
          <p:nvPr/>
        </p:nvGrpSpPr>
        <p:grpSpPr bwMode="auto">
          <a:xfrm>
            <a:off x="4597400" y="4148138"/>
            <a:ext cx="320675" cy="320675"/>
            <a:chOff x="2896" y="2613"/>
            <a:chExt cx="202" cy="202"/>
          </a:xfrm>
        </p:grpSpPr>
        <p:sp>
          <p:nvSpPr>
            <p:cNvPr id="24615" name="Oval 34"/>
            <p:cNvSpPr>
              <a:spLocks noChangeArrowheads="1"/>
            </p:cNvSpPr>
            <p:nvPr/>
          </p:nvSpPr>
          <p:spPr bwMode="auto">
            <a:xfrm>
              <a:off x="2896" y="2613"/>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16" name="Oval 35"/>
            <p:cNvSpPr>
              <a:spLocks noChangeArrowheads="1"/>
            </p:cNvSpPr>
            <p:nvPr/>
          </p:nvSpPr>
          <p:spPr bwMode="auto">
            <a:xfrm>
              <a:off x="2896" y="2613"/>
              <a:ext cx="202" cy="202"/>
            </a:xfrm>
            <a:prstGeom prst="ellipse">
              <a:avLst/>
            </a:prstGeom>
            <a:noFill/>
            <a:ln w="7938" cap="rnd">
              <a:solidFill>
                <a:srgbClr val="000000"/>
              </a:solidFill>
              <a:round/>
              <a:headEnd/>
              <a:tailEnd/>
            </a:ln>
          </p:spPr>
          <p:txBody>
            <a:bodyPr/>
            <a:lstStyle/>
            <a:p>
              <a:pPr algn="ctr">
                <a:buFontTx/>
                <a:buNone/>
              </a:pPr>
              <a:endParaRPr lang="en-US"/>
            </a:p>
          </p:txBody>
        </p:sp>
      </p:grpSp>
      <p:grpSp>
        <p:nvGrpSpPr>
          <p:cNvPr id="8" name="Group 36"/>
          <p:cNvGrpSpPr>
            <a:grpSpLocks/>
          </p:cNvGrpSpPr>
          <p:nvPr/>
        </p:nvGrpSpPr>
        <p:grpSpPr bwMode="auto">
          <a:xfrm>
            <a:off x="5024438" y="3721100"/>
            <a:ext cx="320675" cy="320675"/>
            <a:chOff x="3165" y="2344"/>
            <a:chExt cx="202" cy="202"/>
          </a:xfrm>
        </p:grpSpPr>
        <p:sp>
          <p:nvSpPr>
            <p:cNvPr id="24613" name="Oval 37"/>
            <p:cNvSpPr>
              <a:spLocks noChangeArrowheads="1"/>
            </p:cNvSpPr>
            <p:nvPr/>
          </p:nvSpPr>
          <p:spPr bwMode="auto">
            <a:xfrm>
              <a:off x="3165" y="2344"/>
              <a:ext cx="202" cy="202"/>
            </a:xfrm>
            <a:prstGeom prst="ellipse">
              <a:avLst/>
            </a:prstGeom>
            <a:solidFill>
              <a:srgbClr val="FDAD23"/>
            </a:solidFill>
            <a:ln w="0">
              <a:solidFill>
                <a:srgbClr val="000000"/>
              </a:solidFill>
              <a:round/>
              <a:headEnd/>
              <a:tailEnd/>
            </a:ln>
          </p:spPr>
          <p:txBody>
            <a:bodyPr/>
            <a:lstStyle/>
            <a:p>
              <a:pPr algn="ctr">
                <a:buFontTx/>
                <a:buNone/>
              </a:pPr>
              <a:endParaRPr lang="en-US"/>
            </a:p>
          </p:txBody>
        </p:sp>
        <p:sp>
          <p:nvSpPr>
            <p:cNvPr id="24614" name="Oval 38"/>
            <p:cNvSpPr>
              <a:spLocks noChangeArrowheads="1"/>
            </p:cNvSpPr>
            <p:nvPr/>
          </p:nvSpPr>
          <p:spPr bwMode="auto">
            <a:xfrm>
              <a:off x="3165" y="2344"/>
              <a:ext cx="202" cy="202"/>
            </a:xfrm>
            <a:prstGeom prst="ellipse">
              <a:avLst/>
            </a:prstGeom>
            <a:noFill/>
            <a:ln w="7938" cap="rnd">
              <a:solidFill>
                <a:srgbClr val="000000"/>
              </a:solidFill>
              <a:round/>
              <a:headEnd/>
              <a:tailEnd/>
            </a:ln>
          </p:spPr>
          <p:txBody>
            <a:bodyPr/>
            <a:lstStyle/>
            <a:p>
              <a:pPr algn="ctr">
                <a:buFontTx/>
                <a:buNone/>
              </a:pPr>
              <a:endParaRPr lang="en-US"/>
            </a:p>
          </p:txBody>
        </p:sp>
      </p:grpSp>
      <p:sp>
        <p:nvSpPr>
          <p:cNvPr id="24601" name="Line 39"/>
          <p:cNvSpPr>
            <a:spLocks noChangeShapeType="1"/>
          </p:cNvSpPr>
          <p:nvPr/>
        </p:nvSpPr>
        <p:spPr bwMode="auto">
          <a:xfrm flipH="1">
            <a:off x="4864100" y="3987800"/>
            <a:ext cx="214313" cy="214313"/>
          </a:xfrm>
          <a:prstGeom prst="line">
            <a:avLst/>
          </a:prstGeom>
          <a:noFill/>
          <a:ln w="38100" cap="rnd">
            <a:solidFill>
              <a:srgbClr val="FDAD23"/>
            </a:solidFill>
            <a:round/>
            <a:headEnd/>
            <a:tailEnd/>
          </a:ln>
        </p:spPr>
        <p:txBody>
          <a:bodyPr/>
          <a:lstStyle/>
          <a:p>
            <a:endParaRPr lang="en-US"/>
          </a:p>
        </p:txBody>
      </p:sp>
      <p:sp>
        <p:nvSpPr>
          <p:cNvPr id="24602" name="Rectangle 40"/>
          <p:cNvSpPr>
            <a:spLocks noChangeArrowheads="1"/>
          </p:cNvSpPr>
          <p:nvPr/>
        </p:nvSpPr>
        <p:spPr bwMode="auto">
          <a:xfrm>
            <a:off x="5137150" y="3763963"/>
            <a:ext cx="107950" cy="258762"/>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3</a:t>
            </a:r>
            <a:endParaRPr lang="en-US"/>
          </a:p>
        </p:txBody>
      </p:sp>
      <p:sp>
        <p:nvSpPr>
          <p:cNvPr id="24603" name="Rectangle 41"/>
          <p:cNvSpPr>
            <a:spLocks noChangeArrowheads="1"/>
          </p:cNvSpPr>
          <p:nvPr/>
        </p:nvSpPr>
        <p:spPr bwMode="auto">
          <a:xfrm>
            <a:off x="4716463" y="4191000"/>
            <a:ext cx="107950" cy="258763"/>
          </a:xfrm>
          <a:prstGeom prst="rect">
            <a:avLst/>
          </a:prstGeom>
          <a:noFill/>
          <a:ln w="9525">
            <a:noFill/>
            <a:miter lim="800000"/>
            <a:headEnd/>
            <a:tailEnd/>
          </a:ln>
        </p:spPr>
        <p:txBody>
          <a:bodyPr wrap="none" lIns="0" tIns="0" rIns="0" bIns="0">
            <a:spAutoFit/>
          </a:bodyPr>
          <a:lstStyle/>
          <a:p>
            <a:pPr algn="ctr">
              <a:buFontTx/>
              <a:buNone/>
            </a:pPr>
            <a:r>
              <a:rPr lang="en-US" sz="1700" b="1">
                <a:solidFill>
                  <a:srgbClr val="000000"/>
                </a:solidFill>
              </a:rPr>
              <a:t>5</a:t>
            </a:r>
            <a:endParaRPr lang="en-US"/>
          </a:p>
        </p:txBody>
      </p:sp>
      <p:sp>
        <p:nvSpPr>
          <p:cNvPr id="24604" name="Line 42"/>
          <p:cNvSpPr>
            <a:spLocks noChangeShapeType="1"/>
          </p:cNvSpPr>
          <p:nvPr/>
        </p:nvSpPr>
        <p:spPr bwMode="auto">
          <a:xfrm>
            <a:off x="4864100" y="3402013"/>
            <a:ext cx="266700" cy="319087"/>
          </a:xfrm>
          <a:prstGeom prst="line">
            <a:avLst/>
          </a:prstGeom>
          <a:noFill/>
          <a:ln w="38100" cap="rnd">
            <a:solidFill>
              <a:srgbClr val="FDAD23"/>
            </a:solidFill>
            <a:round/>
            <a:headEnd/>
            <a:tailEnd/>
          </a:ln>
        </p:spPr>
        <p:txBody>
          <a:bodyPr/>
          <a:lstStyle/>
          <a:p>
            <a:endParaRPr lang="en-US"/>
          </a:p>
        </p:txBody>
      </p:sp>
      <p:sp>
        <p:nvSpPr>
          <p:cNvPr id="24605" name="Freeform 43"/>
          <p:cNvSpPr>
            <a:spLocks/>
          </p:cNvSpPr>
          <p:nvPr/>
        </p:nvSpPr>
        <p:spPr bwMode="auto">
          <a:xfrm>
            <a:off x="4651375" y="4468813"/>
            <a:ext cx="106363" cy="319087"/>
          </a:xfrm>
          <a:custGeom>
            <a:avLst/>
            <a:gdLst>
              <a:gd name="T0" fmla="*/ 2147483647 w 67"/>
              <a:gd name="T1" fmla="*/ 0 h 201"/>
              <a:gd name="T2" fmla="*/ 0 w 67"/>
              <a:gd name="T3" fmla="*/ 2147483647 h 201"/>
              <a:gd name="T4" fmla="*/ 2147483647 w 67"/>
              <a:gd name="T5" fmla="*/ 2147483647 h 201"/>
              <a:gd name="T6" fmla="*/ 0 w 67"/>
              <a:gd name="T7" fmla="*/ 2147483647 h 201"/>
              <a:gd name="T8" fmla="*/ 0 60000 65536"/>
              <a:gd name="T9" fmla="*/ 0 60000 65536"/>
              <a:gd name="T10" fmla="*/ 0 60000 65536"/>
              <a:gd name="T11" fmla="*/ 0 60000 65536"/>
              <a:gd name="T12" fmla="*/ 0 w 67"/>
              <a:gd name="T13" fmla="*/ 0 h 201"/>
              <a:gd name="T14" fmla="*/ 67 w 67"/>
              <a:gd name="T15" fmla="*/ 201 h 201"/>
            </a:gdLst>
            <a:ahLst/>
            <a:cxnLst>
              <a:cxn ang="T8">
                <a:pos x="T0" y="T1"/>
              </a:cxn>
              <a:cxn ang="T9">
                <a:pos x="T2" y="T3"/>
              </a:cxn>
              <a:cxn ang="T10">
                <a:pos x="T4" y="T5"/>
              </a:cxn>
              <a:cxn ang="T11">
                <a:pos x="T6" y="T7"/>
              </a:cxn>
            </a:cxnLst>
            <a:rect l="T12" t="T13" r="T14" b="T15"/>
            <a:pathLst>
              <a:path w="67" h="201">
                <a:moveTo>
                  <a:pt x="67" y="0"/>
                </a:moveTo>
                <a:cubicBezTo>
                  <a:pt x="33" y="22"/>
                  <a:pt x="0" y="45"/>
                  <a:pt x="0" y="67"/>
                </a:cubicBezTo>
                <a:cubicBezTo>
                  <a:pt x="0" y="89"/>
                  <a:pt x="67" y="112"/>
                  <a:pt x="67" y="134"/>
                </a:cubicBezTo>
                <a:cubicBezTo>
                  <a:pt x="67" y="157"/>
                  <a:pt x="11" y="190"/>
                  <a:pt x="0" y="201"/>
                </a:cubicBezTo>
              </a:path>
            </a:pathLst>
          </a:custGeom>
          <a:noFill/>
          <a:ln w="7938" cap="rnd">
            <a:solidFill>
              <a:srgbClr val="FFFFFF"/>
            </a:solidFill>
            <a:round/>
            <a:headEnd/>
            <a:tailEnd type="triangle" w="med" len="med"/>
          </a:ln>
        </p:spPr>
        <p:txBody>
          <a:bodyPr/>
          <a:lstStyle/>
          <a:p>
            <a:endParaRPr lang="en-US"/>
          </a:p>
        </p:txBody>
      </p:sp>
      <p:sp>
        <p:nvSpPr>
          <p:cNvPr id="24606" name="Rectangle 44"/>
          <p:cNvSpPr>
            <a:spLocks noChangeArrowheads="1"/>
          </p:cNvSpPr>
          <p:nvPr/>
        </p:nvSpPr>
        <p:spPr bwMode="auto">
          <a:xfrm>
            <a:off x="5078413" y="2473325"/>
            <a:ext cx="76200" cy="212725"/>
          </a:xfrm>
          <a:prstGeom prst="rect">
            <a:avLst/>
          </a:prstGeom>
          <a:noFill/>
          <a:ln w="9525">
            <a:noFill/>
            <a:miter lim="800000"/>
            <a:headEnd/>
            <a:tailEnd/>
          </a:ln>
        </p:spPr>
        <p:txBody>
          <a:bodyPr wrap="none" lIns="0" tIns="0" rIns="0" bIns="0">
            <a:spAutoFit/>
          </a:bodyPr>
          <a:lstStyle/>
          <a:p>
            <a:pPr algn="ctr">
              <a:buFontTx/>
              <a:buNone/>
            </a:pPr>
            <a:r>
              <a:rPr lang="en-US" sz="1400">
                <a:latin typeface="Century Gothic" pitchFamily="34" charset="0"/>
              </a:rPr>
              <a:t>T</a:t>
            </a:r>
            <a:endParaRPr lang="en-US"/>
          </a:p>
        </p:txBody>
      </p:sp>
      <p:sp>
        <p:nvSpPr>
          <p:cNvPr id="24607" name="Rectangle 45"/>
          <p:cNvSpPr>
            <a:spLocks noChangeArrowheads="1"/>
          </p:cNvSpPr>
          <p:nvPr/>
        </p:nvSpPr>
        <p:spPr bwMode="auto">
          <a:xfrm>
            <a:off x="4440238" y="3327400"/>
            <a:ext cx="84137" cy="182563"/>
          </a:xfrm>
          <a:prstGeom prst="rect">
            <a:avLst/>
          </a:prstGeom>
          <a:noFill/>
          <a:ln w="9525">
            <a:noFill/>
            <a:miter lim="800000"/>
            <a:headEnd/>
            <a:tailEnd/>
          </a:ln>
        </p:spPr>
        <p:txBody>
          <a:bodyPr wrap="none" lIns="0" tIns="0" rIns="0" bIns="0">
            <a:spAutoFit/>
          </a:bodyPr>
          <a:lstStyle/>
          <a:p>
            <a:pPr algn="ctr">
              <a:buFontTx/>
              <a:buNone/>
            </a:pPr>
            <a:r>
              <a:rPr lang="en-US" sz="1200"/>
              <a:t>F</a:t>
            </a:r>
          </a:p>
        </p:txBody>
      </p:sp>
      <p:sp>
        <p:nvSpPr>
          <p:cNvPr id="24608" name="Rectangle 46"/>
          <p:cNvSpPr>
            <a:spLocks noChangeArrowheads="1"/>
          </p:cNvSpPr>
          <p:nvPr/>
        </p:nvSpPr>
        <p:spPr bwMode="auto">
          <a:xfrm>
            <a:off x="5029200" y="3124200"/>
            <a:ext cx="179388" cy="577850"/>
          </a:xfrm>
          <a:prstGeom prst="rect">
            <a:avLst/>
          </a:prstGeom>
          <a:noFill/>
          <a:ln w="9525">
            <a:noFill/>
            <a:miter lim="800000"/>
            <a:headEnd/>
            <a:tailEnd/>
          </a:ln>
        </p:spPr>
        <p:txBody>
          <a:bodyPr lIns="0" tIns="0" rIns="0" bIns="0">
            <a:spAutoFit/>
          </a:bodyPr>
          <a:lstStyle/>
          <a:p>
            <a:pPr algn="ctr">
              <a:buFontTx/>
              <a:buNone/>
            </a:pPr>
            <a:r>
              <a:rPr lang="en-US" sz="1400">
                <a:solidFill>
                  <a:srgbClr val="FFFFFF"/>
                </a:solidFill>
                <a:latin typeface="Century Gothic" pitchFamily="34" charset="0"/>
              </a:rPr>
              <a:t>T</a:t>
            </a:r>
          </a:p>
          <a:p>
            <a:pPr algn="ctr">
              <a:buFontTx/>
              <a:buNone/>
            </a:pPr>
            <a:r>
              <a:rPr lang="en-US"/>
              <a:t>T</a:t>
            </a:r>
          </a:p>
        </p:txBody>
      </p:sp>
      <p:sp>
        <p:nvSpPr>
          <p:cNvPr id="24609" name="Line 47"/>
          <p:cNvSpPr>
            <a:spLocks noChangeShapeType="1"/>
          </p:cNvSpPr>
          <p:nvPr/>
        </p:nvSpPr>
        <p:spPr bwMode="auto">
          <a:xfrm>
            <a:off x="4757738" y="2547938"/>
            <a:ext cx="0" cy="587375"/>
          </a:xfrm>
          <a:prstGeom prst="line">
            <a:avLst/>
          </a:prstGeom>
          <a:noFill/>
          <a:ln w="28575" cap="rnd">
            <a:solidFill>
              <a:schemeClr val="tx1"/>
            </a:solidFill>
            <a:round/>
            <a:headEnd/>
            <a:tailEnd/>
          </a:ln>
        </p:spPr>
        <p:txBody>
          <a:bodyPr/>
          <a:lstStyle/>
          <a:p>
            <a:endParaRPr lang="en-US"/>
          </a:p>
        </p:txBody>
      </p:sp>
      <p:sp>
        <p:nvSpPr>
          <p:cNvPr id="24610" name="Line 48"/>
          <p:cNvSpPr>
            <a:spLocks noChangeShapeType="1"/>
          </p:cNvSpPr>
          <p:nvPr/>
        </p:nvSpPr>
        <p:spPr bwMode="auto">
          <a:xfrm flipH="1">
            <a:off x="4330700" y="3402013"/>
            <a:ext cx="320675" cy="319087"/>
          </a:xfrm>
          <a:prstGeom prst="line">
            <a:avLst/>
          </a:prstGeom>
          <a:noFill/>
          <a:ln w="38100" cap="rnd">
            <a:solidFill>
              <a:schemeClr val="tx1"/>
            </a:solidFill>
            <a:round/>
            <a:headEnd/>
            <a:tailEnd/>
          </a:ln>
        </p:spPr>
        <p:txBody>
          <a:bodyPr/>
          <a:lstStyle/>
          <a:p>
            <a:endParaRPr lang="en-US"/>
          </a:p>
        </p:txBody>
      </p:sp>
      <p:sp>
        <p:nvSpPr>
          <p:cNvPr id="24611" name="Line 49"/>
          <p:cNvSpPr>
            <a:spLocks noChangeShapeType="1"/>
          </p:cNvSpPr>
          <p:nvPr/>
        </p:nvSpPr>
        <p:spPr bwMode="auto">
          <a:xfrm>
            <a:off x="4384675" y="3935413"/>
            <a:ext cx="266700" cy="266700"/>
          </a:xfrm>
          <a:prstGeom prst="line">
            <a:avLst/>
          </a:prstGeom>
          <a:noFill/>
          <a:ln w="28575" cap="rnd">
            <a:solidFill>
              <a:schemeClr val="tx1"/>
            </a:solidFill>
            <a:round/>
            <a:headEnd/>
            <a:tailEnd/>
          </a:ln>
        </p:spPr>
        <p:txBody>
          <a:bodyPr/>
          <a:lstStyle/>
          <a:p>
            <a:endParaRPr lang="en-US"/>
          </a:p>
        </p:txBody>
      </p:sp>
      <p:sp>
        <p:nvSpPr>
          <p:cNvPr id="24612" name="Rectangle 50"/>
          <p:cNvSpPr>
            <a:spLocks noChangeArrowheads="1"/>
          </p:cNvSpPr>
          <p:nvPr/>
        </p:nvSpPr>
        <p:spPr bwMode="auto">
          <a:xfrm>
            <a:off x="5026025" y="3170238"/>
            <a:ext cx="309563" cy="212725"/>
          </a:xfrm>
          <a:prstGeom prst="rect">
            <a:avLst/>
          </a:prstGeom>
          <a:noFill/>
          <a:ln w="9525">
            <a:noFill/>
            <a:miter lim="800000"/>
            <a:headEnd/>
            <a:tailEnd/>
          </a:ln>
        </p:spPr>
        <p:txBody>
          <a:bodyPr wrap="none" lIns="0" tIns="0" rIns="0" bIns="0">
            <a:spAutoFit/>
          </a:bodyPr>
          <a:lstStyle/>
          <a:p>
            <a:pPr algn="ctr">
              <a:buFontTx/>
              <a:buNone/>
            </a:pPr>
            <a:r>
              <a:rPr lang="en-US" sz="1400" b="1">
                <a:solidFill>
                  <a:srgbClr val="FF0000"/>
                </a:solidFill>
                <a:latin typeface="Century Gothic" pitchFamily="34" charset="0"/>
              </a:rPr>
              <a:t>B&lt;0</a:t>
            </a: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40868">
                                            <p:txEl>
                                              <p:pRg st="1" end="1"/>
                                            </p:txEl>
                                          </p:spTgt>
                                        </p:tgtEl>
                                        <p:attrNameLst>
                                          <p:attrName>style.visibility</p:attrName>
                                        </p:attrNameLst>
                                      </p:cBhvr>
                                      <p:to>
                                        <p:strVal val="visible"/>
                                      </p:to>
                                    </p:set>
                                    <p:animEffect transition="in" filter="diamond(in)">
                                      <p:cBhvr>
                                        <p:cTn id="7" dur="2000"/>
                                        <p:tgtEl>
                                          <p:spTgt spid="23408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CD585D8D-86FA-491D-AEF3-C91E05F357CE}" type="slidenum">
              <a:rPr lang="en-US" smtClean="0"/>
              <a:pPr/>
              <a:t>64</a:t>
            </a:fld>
            <a:endParaRPr lang="en-US" smtClean="0"/>
          </a:p>
        </p:txBody>
      </p:sp>
      <p:sp>
        <p:nvSpPr>
          <p:cNvPr id="37891" name="Rectangle 2"/>
          <p:cNvSpPr>
            <a:spLocks noGrp="1" noChangeArrowheads="1"/>
          </p:cNvSpPr>
          <p:nvPr>
            <p:ph type="title"/>
          </p:nvPr>
        </p:nvSpPr>
        <p:spPr/>
        <p:txBody>
          <a:bodyPr/>
          <a:lstStyle/>
          <a:p>
            <a:r>
              <a:rPr lang="en-US" smtClean="0"/>
              <a:t>Các chiến lược testing</a:t>
            </a:r>
          </a:p>
        </p:txBody>
      </p:sp>
      <p:sp>
        <p:nvSpPr>
          <p:cNvPr id="37892" name="Rectangle 3"/>
          <p:cNvSpPr>
            <a:spLocks noGrp="1" noChangeArrowheads="1"/>
          </p:cNvSpPr>
          <p:nvPr>
            <p:ph type="body" idx="1"/>
          </p:nvPr>
        </p:nvSpPr>
        <p:spPr/>
        <p:txBody>
          <a:bodyPr/>
          <a:lstStyle/>
          <a:p>
            <a:endParaRPr lang="en-US" smtClean="0"/>
          </a:p>
          <a:p>
            <a:r>
              <a:rPr lang="en-US" sz="2800" smtClean="0"/>
              <a:t>General testing strategies</a:t>
            </a:r>
          </a:p>
          <a:p>
            <a:pPr lvl="1">
              <a:buFontTx/>
              <a:buNone/>
            </a:pPr>
            <a:r>
              <a:rPr lang="en-US" sz="2400" smtClean="0"/>
              <a:t>(1) Kiểm chứng tăng dần -Testing incrementally</a:t>
            </a:r>
          </a:p>
          <a:p>
            <a:pPr lvl="1">
              <a:buFontTx/>
              <a:buNone/>
            </a:pPr>
            <a:r>
              <a:rPr lang="en-US" sz="2400" smtClean="0"/>
              <a:t>(2) So sanh các cài đặt -Comparing implementations</a:t>
            </a:r>
          </a:p>
          <a:p>
            <a:pPr lvl="1">
              <a:buFontTx/>
              <a:buNone/>
            </a:pPr>
            <a:r>
              <a:rPr lang="en-US" sz="2400" smtClean="0"/>
              <a:t>(3) Kiểm chứng tự động - Automation</a:t>
            </a:r>
          </a:p>
          <a:p>
            <a:pPr lvl="1">
              <a:buFontTx/>
              <a:buNone/>
            </a:pPr>
            <a:r>
              <a:rPr lang="en-US" sz="2400" smtClean="0"/>
              <a:t>(4) Bug-driven testing</a:t>
            </a:r>
          </a:p>
          <a:p>
            <a:pPr lvl="1">
              <a:buFontTx/>
              <a:buNone/>
            </a:pPr>
            <a:r>
              <a:rPr lang="en-US" sz="2400" smtClean="0"/>
              <a:t>(5) Tiêm, gài  lỗi - Fault injection</a:t>
            </a:r>
          </a:p>
          <a:p>
            <a:pPr lvl="1">
              <a:buFontTx/>
              <a:buNone/>
            </a:pPr>
            <a:endParaRPr lang="en-US"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81E52EE7-04DE-4EB1-8AB7-8335A7CE368C}" type="slidenum">
              <a:rPr lang="en-US" smtClean="0"/>
              <a:pPr/>
              <a:t>65</a:t>
            </a:fld>
            <a:endParaRPr lang="en-US" smtClean="0"/>
          </a:p>
        </p:txBody>
      </p:sp>
      <p:sp>
        <p:nvSpPr>
          <p:cNvPr id="38915" name="Rectangle 2"/>
          <p:cNvSpPr>
            <a:spLocks noGrp="1" noChangeArrowheads="1"/>
          </p:cNvSpPr>
          <p:nvPr>
            <p:ph type="title"/>
          </p:nvPr>
        </p:nvSpPr>
        <p:spPr/>
        <p:txBody>
          <a:bodyPr/>
          <a:lstStyle/>
          <a:p>
            <a:r>
              <a:rPr lang="en-US" smtClean="0"/>
              <a:t>Testing Incrementally</a:t>
            </a:r>
          </a:p>
        </p:txBody>
      </p:sp>
      <p:sp>
        <p:nvSpPr>
          <p:cNvPr id="38916" name="Rectangle 3"/>
          <p:cNvSpPr>
            <a:spLocks noGrp="1" noChangeArrowheads="1"/>
          </p:cNvSpPr>
          <p:nvPr>
            <p:ph type="body" idx="1"/>
          </p:nvPr>
        </p:nvSpPr>
        <p:spPr/>
        <p:txBody>
          <a:bodyPr>
            <a:normAutofit fontScale="85000" lnSpcReduction="10000"/>
          </a:bodyPr>
          <a:lstStyle/>
          <a:p>
            <a:pPr>
              <a:spcBef>
                <a:spcPct val="10000"/>
              </a:spcBef>
              <a:buFontTx/>
              <a:buNone/>
            </a:pPr>
            <a:r>
              <a:rPr lang="en-US" sz="2800" smtClean="0"/>
              <a:t>(1) Testing incrementally</a:t>
            </a:r>
          </a:p>
          <a:p>
            <a:pPr>
              <a:spcBef>
                <a:spcPct val="10000"/>
              </a:spcBef>
              <a:buFontTx/>
              <a:buNone/>
            </a:pPr>
            <a:endParaRPr lang="en-US" sz="2800" smtClean="0"/>
          </a:p>
          <a:p>
            <a:pPr lvl="1"/>
            <a:r>
              <a:rPr lang="en-US" smtClean="0"/>
              <a:t>Test khi viết code</a:t>
            </a:r>
          </a:p>
          <a:p>
            <a:pPr lvl="2"/>
            <a:r>
              <a:rPr lang="en-US" smtClean="0"/>
              <a:t>Thêm tests khi tạo 1 lựa chọn mới - new cases</a:t>
            </a:r>
          </a:p>
          <a:p>
            <a:pPr lvl="2"/>
            <a:r>
              <a:rPr lang="en-US" smtClean="0"/>
              <a:t>Test phần đơn giản trước phần phức tạp</a:t>
            </a:r>
          </a:p>
          <a:p>
            <a:pPr lvl="2"/>
            <a:r>
              <a:rPr lang="en-US" smtClean="0"/>
              <a:t>Test units (tức là từng module riêng lẻ) trước khi testing toàn hệ thống</a:t>
            </a:r>
          </a:p>
          <a:p>
            <a:pPr lvl="1"/>
            <a:r>
              <a:rPr lang="en-US" smtClean="0"/>
              <a:t>Thực hiện </a:t>
            </a:r>
            <a:r>
              <a:rPr lang="en-US" smtClean="0">
                <a:solidFill>
                  <a:schemeClr val="hlink"/>
                </a:solidFill>
              </a:rPr>
              <a:t>regression testing – kiểm thử hồi quy</a:t>
            </a:r>
          </a:p>
          <a:p>
            <a:pPr lvl="2"/>
            <a:r>
              <a:rPr lang="en-US" smtClean="0"/>
              <a:t>Xử lý đc 1 lỗi thường tạo ra những lỗi mới trong 1 he thống lớn, vì vậy …</a:t>
            </a:r>
          </a:p>
          <a:p>
            <a:pPr lvl="2"/>
            <a:r>
              <a:rPr lang="en-US" smtClean="0"/>
              <a:t>Phải đảm bảo chắc chắn hệ thống không  “thoái lui” kiểu như chức năng trước kia đang làm việc giờ bị broken, nên…</a:t>
            </a:r>
          </a:p>
          <a:p>
            <a:pPr lvl="2"/>
            <a:r>
              <a:rPr lang="en-US" smtClean="0"/>
              <a:t>Test mọi khả năng để so sanh phiên bản mới với phiên bản cũ</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8F3E1B99-35B4-46F8-AA1E-8416FF348983}" type="slidenum">
              <a:rPr lang="en-US" smtClean="0"/>
              <a:pPr/>
              <a:t>66</a:t>
            </a:fld>
            <a:endParaRPr lang="en-US" smtClean="0"/>
          </a:p>
        </p:txBody>
      </p:sp>
      <p:sp>
        <p:nvSpPr>
          <p:cNvPr id="39939" name="Rectangle 2"/>
          <p:cNvSpPr>
            <a:spLocks noGrp="1" noChangeArrowheads="1"/>
          </p:cNvSpPr>
          <p:nvPr>
            <p:ph type="title"/>
          </p:nvPr>
        </p:nvSpPr>
        <p:spPr/>
        <p:txBody>
          <a:bodyPr/>
          <a:lstStyle/>
          <a:p>
            <a:r>
              <a:rPr lang="en-US" smtClean="0"/>
              <a:t>Testing Incrementally (cont.)</a:t>
            </a:r>
          </a:p>
        </p:txBody>
      </p:sp>
      <p:sp>
        <p:nvSpPr>
          <p:cNvPr id="39940" name="Rectangle 3"/>
          <p:cNvSpPr>
            <a:spLocks noGrp="1" noChangeArrowheads="1"/>
          </p:cNvSpPr>
          <p:nvPr>
            <p:ph type="body" idx="1"/>
          </p:nvPr>
        </p:nvSpPr>
        <p:spPr/>
        <p:txBody>
          <a:bodyPr/>
          <a:lstStyle/>
          <a:p>
            <a:pPr>
              <a:buFontTx/>
              <a:buNone/>
            </a:pPr>
            <a:r>
              <a:rPr lang="en-US" sz="2800" smtClean="0"/>
              <a:t>(1) Testing incrementally (cont.)</a:t>
            </a:r>
          </a:p>
          <a:p>
            <a:pPr lvl="1"/>
            <a:r>
              <a:rPr lang="en-US" smtClean="0"/>
              <a:t>Tạo “giàn giáo” - </a:t>
            </a:r>
            <a:r>
              <a:rPr lang="en-US" smtClean="0">
                <a:solidFill>
                  <a:schemeClr val="hlink"/>
                </a:solidFill>
              </a:rPr>
              <a:t>scaffolds</a:t>
            </a:r>
            <a:r>
              <a:rPr lang="en-US" smtClean="0"/>
              <a:t> và “mẫu” -</a:t>
            </a:r>
            <a:r>
              <a:rPr lang="en-US" smtClean="0">
                <a:solidFill>
                  <a:schemeClr val="hlink"/>
                </a:solidFill>
              </a:rPr>
              <a:t>stubs để</a:t>
            </a:r>
            <a:r>
              <a:rPr lang="en-US" smtClean="0"/>
              <a:t> test đoạn code mà ta quan tâm</a:t>
            </a:r>
          </a:p>
        </p:txBody>
      </p:sp>
      <p:sp>
        <p:nvSpPr>
          <p:cNvPr id="39941" name="Rectangle 4"/>
          <p:cNvSpPr>
            <a:spLocks noChangeArrowheads="1"/>
          </p:cNvSpPr>
          <p:nvPr/>
        </p:nvSpPr>
        <p:spPr bwMode="auto">
          <a:xfrm>
            <a:off x="1673225" y="4298950"/>
            <a:ext cx="3206750" cy="469900"/>
          </a:xfrm>
          <a:prstGeom prst="rect">
            <a:avLst/>
          </a:prstGeom>
          <a:solidFill>
            <a:srgbClr val="FFFF99"/>
          </a:solidFill>
          <a:ln w="12700">
            <a:solidFill>
              <a:schemeClr val="tx1"/>
            </a:solidFill>
            <a:miter lim="800000"/>
            <a:headEnd/>
            <a:tailEnd/>
          </a:ln>
        </p:spPr>
        <p:txBody>
          <a:bodyPr wrap="none" anchor="ctr">
            <a:spAutoFit/>
          </a:bodyPr>
          <a:lstStyle/>
          <a:p>
            <a:pPr algn="ctr">
              <a:buFontTx/>
              <a:buNone/>
            </a:pPr>
            <a:r>
              <a:rPr lang="en-US">
                <a:solidFill>
                  <a:srgbClr val="FF0000"/>
                </a:solidFill>
              </a:rPr>
              <a:t>Đoạn code cần quan tâm</a:t>
            </a:r>
          </a:p>
        </p:txBody>
      </p:sp>
      <p:sp>
        <p:nvSpPr>
          <p:cNvPr id="39942" name="Rectangle 5"/>
          <p:cNvSpPr>
            <a:spLocks noChangeArrowheads="1"/>
          </p:cNvSpPr>
          <p:nvPr/>
        </p:nvSpPr>
        <p:spPr bwMode="auto">
          <a:xfrm>
            <a:off x="601663" y="5046663"/>
            <a:ext cx="2413000" cy="1200150"/>
          </a:xfrm>
          <a:prstGeom prst="rect">
            <a:avLst/>
          </a:prstGeom>
          <a:solidFill>
            <a:srgbClr val="FFFF99"/>
          </a:solidFill>
          <a:ln w="12700">
            <a:solidFill>
              <a:schemeClr val="tx1"/>
            </a:solidFill>
            <a:miter lim="800000"/>
            <a:headEnd/>
            <a:tailEnd/>
          </a:ln>
        </p:spPr>
        <p:txBody>
          <a:bodyPr wrap="none" anchor="ctr">
            <a:spAutoFit/>
          </a:bodyPr>
          <a:lstStyle/>
          <a:p>
            <a:pPr algn="ctr">
              <a:buFontTx/>
              <a:buNone/>
            </a:pPr>
            <a:r>
              <a:rPr lang="en-US">
                <a:latin typeface="Courier New" pitchFamily="49" charset="0"/>
                <a:cs typeface="Courier New" pitchFamily="49" charset="0"/>
              </a:rPr>
              <a:t>Hàm</a:t>
            </a:r>
            <a:r>
              <a:rPr lang="en-US" sz="1800">
                <a:latin typeface="Courier New" pitchFamily="49" charset="0"/>
                <a:cs typeface="Courier New" pitchFamily="49" charset="0"/>
              </a:rPr>
              <a:t> </a:t>
            </a:r>
            <a:r>
              <a:rPr lang="en-US">
                <a:solidFill>
                  <a:srgbClr val="FF0000"/>
                </a:solidFill>
              </a:rPr>
              <a:t>được gọi</a:t>
            </a:r>
          </a:p>
          <a:p>
            <a:pPr algn="ctr">
              <a:buFontTx/>
              <a:buNone/>
            </a:pPr>
            <a:r>
              <a:rPr lang="en-US">
                <a:solidFill>
                  <a:srgbClr val="FF0000"/>
                </a:solidFill>
              </a:rPr>
              <a:t>bởi đoạn code cần</a:t>
            </a:r>
          </a:p>
          <a:p>
            <a:pPr algn="ctr">
              <a:buFontTx/>
              <a:buNone/>
            </a:pPr>
            <a:r>
              <a:rPr lang="en-US">
                <a:solidFill>
                  <a:srgbClr val="FF0000"/>
                </a:solidFill>
              </a:rPr>
              <a:t>quan tâm</a:t>
            </a:r>
          </a:p>
        </p:txBody>
      </p:sp>
      <p:sp>
        <p:nvSpPr>
          <p:cNvPr id="39943" name="Rectangle 7"/>
          <p:cNvSpPr>
            <a:spLocks noChangeArrowheads="1"/>
          </p:cNvSpPr>
          <p:nvPr/>
        </p:nvSpPr>
        <p:spPr bwMode="auto">
          <a:xfrm>
            <a:off x="3292475" y="5046663"/>
            <a:ext cx="2519363" cy="1200150"/>
          </a:xfrm>
          <a:prstGeom prst="rect">
            <a:avLst/>
          </a:prstGeom>
          <a:solidFill>
            <a:srgbClr val="FFFF99"/>
          </a:solidFill>
          <a:ln w="12700">
            <a:solidFill>
              <a:schemeClr val="tx1"/>
            </a:solidFill>
            <a:miter lim="800000"/>
            <a:headEnd/>
            <a:tailEnd/>
          </a:ln>
        </p:spPr>
        <p:txBody>
          <a:bodyPr wrap="none" anchor="ctr">
            <a:spAutoFit/>
          </a:bodyPr>
          <a:lstStyle/>
          <a:p>
            <a:pPr algn="ctr">
              <a:buFontTx/>
              <a:buNone/>
            </a:pPr>
            <a:r>
              <a:rPr lang="en-US"/>
              <a:t>Hàm </a:t>
            </a:r>
            <a:r>
              <a:rPr lang="en-US">
                <a:solidFill>
                  <a:srgbClr val="FF0000"/>
                </a:solidFill>
              </a:rPr>
              <a:t>được gọi</a:t>
            </a:r>
          </a:p>
          <a:p>
            <a:pPr algn="ctr"/>
            <a:r>
              <a:rPr lang="en-US">
                <a:solidFill>
                  <a:srgbClr val="FF0000"/>
                </a:solidFill>
              </a:rPr>
              <a:t>bởi đoạn code cần</a:t>
            </a:r>
          </a:p>
          <a:p>
            <a:pPr algn="ctr"/>
            <a:r>
              <a:rPr lang="en-US">
                <a:solidFill>
                  <a:srgbClr val="FF0000"/>
                </a:solidFill>
              </a:rPr>
              <a:t>quan tâm</a:t>
            </a:r>
          </a:p>
        </p:txBody>
      </p:sp>
      <p:sp>
        <p:nvSpPr>
          <p:cNvPr id="39944" name="Rectangle 8"/>
          <p:cNvSpPr>
            <a:spLocks noChangeArrowheads="1"/>
          </p:cNvSpPr>
          <p:nvPr/>
        </p:nvSpPr>
        <p:spPr bwMode="auto">
          <a:xfrm>
            <a:off x="2000250" y="2789238"/>
            <a:ext cx="2511425" cy="835025"/>
          </a:xfrm>
          <a:prstGeom prst="rect">
            <a:avLst/>
          </a:prstGeom>
          <a:solidFill>
            <a:srgbClr val="FFFF99"/>
          </a:solidFill>
          <a:ln w="12700">
            <a:solidFill>
              <a:schemeClr val="tx1"/>
            </a:solidFill>
            <a:miter lim="800000"/>
            <a:headEnd/>
            <a:tailEnd/>
          </a:ln>
        </p:spPr>
        <p:txBody>
          <a:bodyPr wrap="none" anchor="ctr">
            <a:spAutoFit/>
          </a:bodyPr>
          <a:lstStyle/>
          <a:p>
            <a:pPr algn="ctr"/>
            <a:r>
              <a:rPr lang="en-US" sz="1800">
                <a:latin typeface="Courier New" pitchFamily="49" charset="0"/>
                <a:cs typeface="Courier New" pitchFamily="49" charset="0"/>
              </a:rPr>
              <a:t>Hàm </a:t>
            </a:r>
            <a:r>
              <a:rPr lang="en-US">
                <a:solidFill>
                  <a:srgbClr val="FF0000"/>
                </a:solidFill>
              </a:rPr>
              <a:t>gọi đến code </a:t>
            </a:r>
          </a:p>
          <a:p>
            <a:pPr algn="ctr">
              <a:buFontTx/>
              <a:buNone/>
            </a:pPr>
            <a:r>
              <a:rPr lang="en-US">
                <a:solidFill>
                  <a:srgbClr val="FF0000"/>
                </a:solidFill>
              </a:rPr>
              <a:t>mà ta quan tâm</a:t>
            </a:r>
            <a:r>
              <a:rPr lang="en-US"/>
              <a:t> </a:t>
            </a:r>
            <a:endParaRPr lang="en-US" sz="1800">
              <a:latin typeface="Courier New" pitchFamily="49" charset="0"/>
              <a:cs typeface="Courier New" pitchFamily="49" charset="0"/>
            </a:endParaRPr>
          </a:p>
        </p:txBody>
      </p:sp>
      <p:cxnSp>
        <p:nvCxnSpPr>
          <p:cNvPr id="39945" name="AutoShape 9"/>
          <p:cNvCxnSpPr>
            <a:cxnSpLocks noChangeShapeType="1"/>
            <a:stCxn id="39944" idx="2"/>
            <a:endCxn id="39941" idx="0"/>
          </p:cNvCxnSpPr>
          <p:nvPr/>
        </p:nvCxnSpPr>
        <p:spPr bwMode="auto">
          <a:xfrm>
            <a:off x="3255963" y="3624263"/>
            <a:ext cx="20637" cy="674687"/>
          </a:xfrm>
          <a:prstGeom prst="straightConnector1">
            <a:avLst/>
          </a:prstGeom>
          <a:noFill/>
          <a:ln w="12700">
            <a:solidFill>
              <a:schemeClr val="tx1"/>
            </a:solidFill>
            <a:round/>
            <a:headEnd/>
            <a:tailEnd type="triangle" w="lg" len="lg"/>
          </a:ln>
        </p:spPr>
      </p:cxnSp>
      <p:cxnSp>
        <p:nvCxnSpPr>
          <p:cNvPr id="39946" name="AutoShape 10"/>
          <p:cNvCxnSpPr>
            <a:cxnSpLocks noChangeShapeType="1"/>
            <a:stCxn id="39941" idx="2"/>
            <a:endCxn id="39942" idx="0"/>
          </p:cNvCxnSpPr>
          <p:nvPr/>
        </p:nvCxnSpPr>
        <p:spPr bwMode="auto">
          <a:xfrm flipH="1">
            <a:off x="1808163" y="4768850"/>
            <a:ext cx="1468437" cy="277813"/>
          </a:xfrm>
          <a:prstGeom prst="straightConnector1">
            <a:avLst/>
          </a:prstGeom>
          <a:noFill/>
          <a:ln w="12700">
            <a:solidFill>
              <a:schemeClr val="tx1"/>
            </a:solidFill>
            <a:round/>
            <a:headEnd/>
            <a:tailEnd type="triangle" w="lg" len="lg"/>
          </a:ln>
        </p:spPr>
      </p:cxnSp>
      <p:cxnSp>
        <p:nvCxnSpPr>
          <p:cNvPr id="39947" name="AutoShape 11"/>
          <p:cNvCxnSpPr>
            <a:cxnSpLocks noChangeShapeType="1"/>
            <a:stCxn id="39941" idx="2"/>
            <a:endCxn id="39943" idx="0"/>
          </p:cNvCxnSpPr>
          <p:nvPr/>
        </p:nvCxnSpPr>
        <p:spPr bwMode="auto">
          <a:xfrm>
            <a:off x="3276600" y="4768850"/>
            <a:ext cx="1276350" cy="277813"/>
          </a:xfrm>
          <a:prstGeom prst="straightConnector1">
            <a:avLst/>
          </a:prstGeom>
          <a:noFill/>
          <a:ln w="12700">
            <a:solidFill>
              <a:schemeClr val="tx1"/>
            </a:solidFill>
            <a:round/>
            <a:headEnd/>
            <a:tailEnd type="triangle" w="lg" len="lg"/>
          </a:ln>
        </p:spPr>
      </p:cxnSp>
      <p:sp>
        <p:nvSpPr>
          <p:cNvPr id="39948" name="Text Box 12"/>
          <p:cNvSpPr txBox="1">
            <a:spLocks noChangeArrowheads="1"/>
          </p:cNvSpPr>
          <p:nvPr/>
        </p:nvSpPr>
        <p:spPr bwMode="auto">
          <a:xfrm>
            <a:off x="5638800" y="2362200"/>
            <a:ext cx="3227388" cy="1200150"/>
          </a:xfrm>
          <a:prstGeom prst="rect">
            <a:avLst/>
          </a:prstGeom>
          <a:solidFill>
            <a:schemeClr val="bg1"/>
          </a:solidFill>
          <a:ln w="12700">
            <a:solidFill>
              <a:srgbClr val="FF0000"/>
            </a:solidFill>
            <a:miter lim="800000"/>
            <a:headEnd/>
            <a:tailEnd/>
          </a:ln>
        </p:spPr>
        <p:txBody>
          <a:bodyPr wrap="none">
            <a:spAutoFit/>
          </a:bodyPr>
          <a:lstStyle/>
          <a:p>
            <a:pPr>
              <a:buFontTx/>
              <a:buNone/>
            </a:pPr>
            <a:r>
              <a:rPr lang="en-US" b="1">
                <a:solidFill>
                  <a:srgbClr val="FF0000"/>
                </a:solidFill>
                <a:latin typeface="Helvetica" pitchFamily="34" charset="0"/>
              </a:rPr>
              <a:t>Scaffold</a:t>
            </a:r>
            <a:r>
              <a:rPr lang="en-US">
                <a:solidFill>
                  <a:srgbClr val="FF0000"/>
                </a:solidFill>
                <a:latin typeface="Helvetica" pitchFamily="34" charset="0"/>
              </a:rPr>
              <a:t>: Đoạn code </a:t>
            </a:r>
          </a:p>
          <a:p>
            <a:pPr>
              <a:buFontTx/>
              <a:buNone/>
            </a:pPr>
            <a:r>
              <a:rPr lang="en-US">
                <a:solidFill>
                  <a:srgbClr val="FF0000"/>
                </a:solidFill>
                <a:latin typeface="Helvetica" pitchFamily="34" charset="0"/>
              </a:rPr>
              <a:t>tạm thời gọi đến code </a:t>
            </a:r>
          </a:p>
          <a:p>
            <a:pPr>
              <a:buFontTx/>
              <a:buNone/>
            </a:pPr>
            <a:r>
              <a:rPr lang="en-US">
                <a:solidFill>
                  <a:srgbClr val="FF0000"/>
                </a:solidFill>
                <a:latin typeface="Helvetica" pitchFamily="34" charset="0"/>
              </a:rPr>
              <a:t>Mà ta quan tâm</a:t>
            </a:r>
          </a:p>
        </p:txBody>
      </p:sp>
      <p:cxnSp>
        <p:nvCxnSpPr>
          <p:cNvPr id="39949" name="AutoShape 14"/>
          <p:cNvCxnSpPr>
            <a:cxnSpLocks noChangeShapeType="1"/>
            <a:stCxn id="39948" idx="1"/>
            <a:endCxn id="39951" idx="3"/>
          </p:cNvCxnSpPr>
          <p:nvPr/>
        </p:nvCxnSpPr>
        <p:spPr bwMode="auto">
          <a:xfrm flipH="1">
            <a:off x="4572000" y="2962275"/>
            <a:ext cx="1066800" cy="200025"/>
          </a:xfrm>
          <a:prstGeom prst="straightConnector1">
            <a:avLst/>
          </a:prstGeom>
          <a:noFill/>
          <a:ln w="12700">
            <a:solidFill>
              <a:srgbClr val="FF0000"/>
            </a:solidFill>
            <a:round/>
            <a:headEnd/>
            <a:tailEnd type="triangle" w="lg" len="lg"/>
          </a:ln>
        </p:spPr>
      </p:cxnSp>
      <p:sp>
        <p:nvSpPr>
          <p:cNvPr id="39950" name="Text Box 17"/>
          <p:cNvSpPr txBox="1">
            <a:spLocks noChangeArrowheads="1"/>
          </p:cNvSpPr>
          <p:nvPr/>
        </p:nvSpPr>
        <p:spPr bwMode="auto">
          <a:xfrm>
            <a:off x="6096000" y="4724400"/>
            <a:ext cx="2754313" cy="1565275"/>
          </a:xfrm>
          <a:prstGeom prst="rect">
            <a:avLst/>
          </a:prstGeom>
          <a:solidFill>
            <a:schemeClr val="bg1"/>
          </a:solidFill>
          <a:ln w="12700">
            <a:solidFill>
              <a:srgbClr val="FF0000"/>
            </a:solidFill>
            <a:miter lim="800000"/>
            <a:headEnd/>
            <a:tailEnd/>
          </a:ln>
        </p:spPr>
        <p:txBody>
          <a:bodyPr wrap="none">
            <a:spAutoFit/>
          </a:bodyPr>
          <a:lstStyle/>
          <a:p>
            <a:pPr>
              <a:buFontTx/>
              <a:buNone/>
            </a:pPr>
            <a:r>
              <a:rPr lang="en-US" b="1">
                <a:solidFill>
                  <a:srgbClr val="FF0000"/>
                </a:solidFill>
                <a:latin typeface="Helvetica" pitchFamily="34" charset="0"/>
              </a:rPr>
              <a:t>Stub</a:t>
            </a:r>
            <a:r>
              <a:rPr lang="en-US">
                <a:solidFill>
                  <a:srgbClr val="FF0000"/>
                </a:solidFill>
                <a:latin typeface="Helvetica" pitchFamily="34" charset="0"/>
              </a:rPr>
              <a:t>: Đoạn code</a:t>
            </a:r>
          </a:p>
          <a:p>
            <a:pPr>
              <a:buFontTx/>
              <a:buNone/>
            </a:pPr>
            <a:r>
              <a:rPr lang="en-US">
                <a:solidFill>
                  <a:srgbClr val="FF0000"/>
                </a:solidFill>
                <a:latin typeface="Helvetica" pitchFamily="34" charset="0"/>
              </a:rPr>
              <a:t>Tạm thời được gọi</a:t>
            </a:r>
          </a:p>
          <a:p>
            <a:pPr>
              <a:buFontTx/>
              <a:buNone/>
            </a:pPr>
            <a:r>
              <a:rPr lang="en-US">
                <a:solidFill>
                  <a:srgbClr val="FF0000"/>
                </a:solidFill>
                <a:latin typeface="Helvetica" pitchFamily="34" charset="0"/>
              </a:rPr>
              <a:t>Bởi đoạn code cần</a:t>
            </a:r>
          </a:p>
          <a:p>
            <a:pPr>
              <a:buFontTx/>
              <a:buNone/>
            </a:pPr>
            <a:r>
              <a:rPr lang="en-US">
                <a:solidFill>
                  <a:srgbClr val="FF0000"/>
                </a:solidFill>
                <a:latin typeface="Helvetica" pitchFamily="34" charset="0"/>
              </a:rPr>
              <a:t>Quan tâm</a:t>
            </a:r>
          </a:p>
        </p:txBody>
      </p:sp>
      <p:sp>
        <p:nvSpPr>
          <p:cNvPr id="39951" name="Rectangle 18"/>
          <p:cNvSpPr>
            <a:spLocks noChangeArrowheads="1"/>
          </p:cNvSpPr>
          <p:nvPr/>
        </p:nvSpPr>
        <p:spPr bwMode="auto">
          <a:xfrm>
            <a:off x="1905000" y="2514600"/>
            <a:ext cx="2667000" cy="1295400"/>
          </a:xfrm>
          <a:prstGeom prst="rect">
            <a:avLst/>
          </a:prstGeom>
          <a:noFill/>
          <a:ln w="12700">
            <a:solidFill>
              <a:srgbClr val="FF0000"/>
            </a:solidFill>
            <a:miter lim="800000"/>
            <a:headEnd/>
            <a:tailEnd type="none" w="lg" len="lg"/>
          </a:ln>
        </p:spPr>
        <p:txBody>
          <a:bodyPr wrap="none" anchor="ctr"/>
          <a:lstStyle/>
          <a:p>
            <a:endParaRPr lang="en-GB"/>
          </a:p>
        </p:txBody>
      </p:sp>
      <p:sp>
        <p:nvSpPr>
          <p:cNvPr id="39952" name="Rectangle 19"/>
          <p:cNvSpPr>
            <a:spLocks noChangeArrowheads="1"/>
          </p:cNvSpPr>
          <p:nvPr/>
        </p:nvSpPr>
        <p:spPr bwMode="auto">
          <a:xfrm>
            <a:off x="3276600" y="5029200"/>
            <a:ext cx="2514600" cy="1295400"/>
          </a:xfrm>
          <a:prstGeom prst="rect">
            <a:avLst/>
          </a:prstGeom>
          <a:noFill/>
          <a:ln w="12700">
            <a:solidFill>
              <a:srgbClr val="FF0000"/>
            </a:solidFill>
            <a:miter lim="800000"/>
            <a:headEnd/>
            <a:tailEnd type="none" w="lg" len="lg"/>
          </a:ln>
        </p:spPr>
        <p:txBody>
          <a:bodyPr wrap="none" anchor="ctr"/>
          <a:lstStyle/>
          <a:p>
            <a:endParaRPr lang="en-GB"/>
          </a:p>
        </p:txBody>
      </p:sp>
      <p:cxnSp>
        <p:nvCxnSpPr>
          <p:cNvPr id="39953" name="AutoShape 20"/>
          <p:cNvCxnSpPr>
            <a:cxnSpLocks noChangeShapeType="1"/>
            <a:stCxn id="39950" idx="1"/>
            <a:endCxn id="39952" idx="3"/>
          </p:cNvCxnSpPr>
          <p:nvPr/>
        </p:nvCxnSpPr>
        <p:spPr bwMode="auto">
          <a:xfrm flipH="1">
            <a:off x="5791200" y="5507038"/>
            <a:ext cx="304800" cy="169862"/>
          </a:xfrm>
          <a:prstGeom prst="straightConnector1">
            <a:avLst/>
          </a:prstGeom>
          <a:noFill/>
          <a:ln w="12700">
            <a:solidFill>
              <a:srgbClr val="FF0000"/>
            </a:solidFill>
            <a:round/>
            <a:headEnd/>
            <a:tailEnd type="triangle" w="lg" len="lg"/>
          </a:ln>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798F53A6-EF4E-42D3-A52B-A54A90D9D6D3}" type="slidenum">
              <a:rPr lang="en-US" smtClean="0"/>
              <a:pPr/>
              <a:t>67</a:t>
            </a:fld>
            <a:endParaRPr lang="en-US" smtClean="0"/>
          </a:p>
        </p:txBody>
      </p:sp>
      <p:sp>
        <p:nvSpPr>
          <p:cNvPr id="40963" name="Rectangle 2"/>
          <p:cNvSpPr>
            <a:spLocks noGrp="1" noChangeArrowheads="1"/>
          </p:cNvSpPr>
          <p:nvPr>
            <p:ph type="title"/>
          </p:nvPr>
        </p:nvSpPr>
        <p:spPr/>
        <p:txBody>
          <a:bodyPr/>
          <a:lstStyle/>
          <a:p>
            <a:pPr>
              <a:lnSpc>
                <a:spcPct val="80000"/>
              </a:lnSpc>
            </a:pPr>
            <a:r>
              <a:rPr lang="en-US" smtClean="0"/>
              <a:t>So sánh các cài đặt</a:t>
            </a:r>
          </a:p>
        </p:txBody>
      </p:sp>
      <p:sp>
        <p:nvSpPr>
          <p:cNvPr id="40964" name="Rectangle 3"/>
          <p:cNvSpPr>
            <a:spLocks noGrp="1" noChangeArrowheads="1"/>
          </p:cNvSpPr>
          <p:nvPr>
            <p:ph type="body" idx="1"/>
          </p:nvPr>
        </p:nvSpPr>
        <p:spPr/>
        <p:txBody>
          <a:bodyPr>
            <a:normAutofit fontScale="92500" lnSpcReduction="20000"/>
          </a:bodyPr>
          <a:lstStyle/>
          <a:p>
            <a:pPr>
              <a:spcBef>
                <a:spcPct val="10000"/>
              </a:spcBef>
              <a:buFontTx/>
              <a:buNone/>
            </a:pPr>
            <a:r>
              <a:rPr lang="en-US" sz="2800" smtClean="0"/>
              <a:t>(2) Compare implementations</a:t>
            </a:r>
          </a:p>
          <a:p>
            <a:pPr lvl="1"/>
            <a:endParaRPr lang="en-US" sz="2800" smtClean="0"/>
          </a:p>
          <a:p>
            <a:pPr lvl="1"/>
            <a:r>
              <a:rPr lang="en-US" sz="2400" smtClean="0"/>
              <a:t>Hãy chắc chắn rằng các triển khai độc lập hành xử như nhau</a:t>
            </a:r>
            <a:r>
              <a:rPr lang="en-US" smtClean="0"/>
              <a:t> </a:t>
            </a:r>
          </a:p>
          <a:p>
            <a:pPr lvl="1"/>
            <a:r>
              <a:rPr lang="en-US" smtClean="0"/>
              <a:t>Example:  So sánh hành vi của CT mà bạn dịch ( TB C++3.0 ) với GCC</a:t>
            </a:r>
          </a:p>
          <a:p>
            <a:pPr lvl="2"/>
            <a:endParaRPr lang="en-US" smtClean="0"/>
          </a:p>
          <a:p>
            <a:pPr lvl="1"/>
            <a:r>
              <a:rPr lang="en-US" smtClean="0"/>
              <a:t>Example:  So sánh hành vi của các hàm bạn tạo trong str.h với các hàm trong thư  viện string.h </a:t>
            </a:r>
          </a:p>
          <a:p>
            <a:pPr lvl="1"/>
            <a:r>
              <a:rPr lang="en-US" sz="2400" smtClean="0"/>
              <a:t>Đôi khi 1 kq có thể đc tính = 2 cách khác nhau, 1 bài toán có thể giải = 2 phương pháp, thuật toán # nhau. Ta có thể xd cả 2 CT, nếu chúng có cùng KQ thì có thể khẳng định cả 2 cùng đúng, còn kq khác nhau thì ít nhất 1 trong 2 ct bị sai</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836A7B1B-7046-4683-8E4D-C3055F796CCD}" type="slidenum">
              <a:rPr lang="en-US" smtClean="0"/>
              <a:pPr/>
              <a:t>68</a:t>
            </a:fld>
            <a:endParaRPr lang="en-US" smtClean="0"/>
          </a:p>
        </p:txBody>
      </p:sp>
      <p:sp>
        <p:nvSpPr>
          <p:cNvPr id="41987" name="Rectangle 2"/>
          <p:cNvSpPr>
            <a:spLocks noGrp="1" noChangeArrowheads="1"/>
          </p:cNvSpPr>
          <p:nvPr>
            <p:ph type="title"/>
          </p:nvPr>
        </p:nvSpPr>
        <p:spPr/>
        <p:txBody>
          <a:bodyPr/>
          <a:lstStyle/>
          <a:p>
            <a:pPr>
              <a:lnSpc>
                <a:spcPct val="80000"/>
              </a:lnSpc>
            </a:pPr>
            <a:r>
              <a:rPr lang="en-US" smtClean="0"/>
              <a:t>Kiểm chứng tự động - Automation</a:t>
            </a:r>
          </a:p>
        </p:txBody>
      </p:sp>
      <p:sp>
        <p:nvSpPr>
          <p:cNvPr id="41988" name="Rectangle 3"/>
          <p:cNvSpPr>
            <a:spLocks noGrp="1" noChangeArrowheads="1"/>
          </p:cNvSpPr>
          <p:nvPr>
            <p:ph type="body" idx="1"/>
          </p:nvPr>
        </p:nvSpPr>
        <p:spPr/>
        <p:txBody>
          <a:bodyPr>
            <a:normAutofit fontScale="92500" lnSpcReduction="20000"/>
          </a:bodyPr>
          <a:lstStyle/>
          <a:p>
            <a:pPr>
              <a:lnSpc>
                <a:spcPct val="90000"/>
              </a:lnSpc>
              <a:spcBef>
                <a:spcPct val="10000"/>
              </a:spcBef>
              <a:buFontTx/>
              <a:buNone/>
            </a:pPr>
            <a:r>
              <a:rPr lang="en-US" smtClean="0"/>
              <a:t>(3) Automation</a:t>
            </a:r>
          </a:p>
          <a:p>
            <a:pPr lvl="1">
              <a:lnSpc>
                <a:spcPct val="90000"/>
              </a:lnSpc>
            </a:pPr>
            <a:r>
              <a:rPr lang="en-US" sz="1800" smtClean="0"/>
              <a:t>Là quá trình xử lý 1 cách tự động các bước thực hiện test case = 1 công cụ nhằm rut ngắn thời gian kiểm thử.</a:t>
            </a:r>
          </a:p>
          <a:p>
            <a:pPr lvl="1">
              <a:lnSpc>
                <a:spcPct val="90000"/>
              </a:lnSpc>
            </a:pPr>
            <a:r>
              <a:rPr lang="en-US" sz="1800" smtClean="0"/>
              <a:t>Ba quá trình kiểm chúng bao gồm :</a:t>
            </a:r>
          </a:p>
          <a:p>
            <a:pPr lvl="2">
              <a:lnSpc>
                <a:spcPct val="90000"/>
              </a:lnSpc>
            </a:pPr>
            <a:r>
              <a:rPr lang="en-US" sz="1800" smtClean="0"/>
              <a:t>Thực hiện kiểm chứng nhiều lần</a:t>
            </a:r>
          </a:p>
          <a:p>
            <a:pPr lvl="2">
              <a:lnSpc>
                <a:spcPct val="90000"/>
              </a:lnSpc>
            </a:pPr>
            <a:r>
              <a:rPr lang="en-US" sz="1800" smtClean="0"/>
              <a:t>Dùng nhiều bộ dữ liệu nhập</a:t>
            </a:r>
          </a:p>
          <a:p>
            <a:pPr lvl="2">
              <a:lnSpc>
                <a:spcPct val="90000"/>
              </a:lnSpc>
            </a:pPr>
            <a:r>
              <a:rPr lang="en-US" sz="1800" smtClean="0"/>
              <a:t>Nhiều lần so sánh dữ liệu xuất</a:t>
            </a:r>
          </a:p>
          <a:p>
            <a:pPr lvl="1">
              <a:lnSpc>
                <a:spcPct val="90000"/>
              </a:lnSpc>
            </a:pPr>
            <a:r>
              <a:rPr lang="en-US" sz="1800" smtClean="0"/>
              <a:t>vì vậy cần kiểm chứng = chương trình để : tránh mệt mỏi, giảm sự bất cẩn …</a:t>
            </a:r>
          </a:p>
          <a:p>
            <a:pPr lvl="1">
              <a:lnSpc>
                <a:spcPct val="90000"/>
              </a:lnSpc>
            </a:pPr>
            <a:endParaRPr lang="en-US" sz="1800" smtClean="0"/>
          </a:p>
          <a:p>
            <a:pPr lvl="1">
              <a:lnSpc>
                <a:spcPct val="90000"/>
              </a:lnSpc>
            </a:pPr>
            <a:r>
              <a:rPr lang="en-US" sz="1800" smtClean="0"/>
              <a:t>Tạo testing code</a:t>
            </a:r>
          </a:p>
          <a:p>
            <a:pPr lvl="2">
              <a:lnSpc>
                <a:spcPct val="90000"/>
              </a:lnSpc>
            </a:pPr>
            <a:r>
              <a:rPr lang="en-US" sz="1800" smtClean="0"/>
              <a:t>Viết 1 bộ kiểm chứng để kiểm tra toàn bộ chương trình mỗi khi có sự thay đổi, sau khi biên dịch thành công</a:t>
            </a:r>
          </a:p>
          <a:p>
            <a:pPr lvl="2">
              <a:lnSpc>
                <a:spcPct val="90000"/>
              </a:lnSpc>
            </a:pPr>
            <a:endParaRPr lang="en-US" sz="1800" smtClean="0"/>
          </a:p>
          <a:p>
            <a:pPr lvl="1">
              <a:lnSpc>
                <a:spcPct val="90000"/>
              </a:lnSpc>
            </a:pPr>
            <a:r>
              <a:rPr lang="en-US" sz="1800" smtClean="0"/>
              <a:t>Cần biết cái gì được chờ đợi</a:t>
            </a:r>
          </a:p>
          <a:p>
            <a:pPr lvl="2">
              <a:lnSpc>
                <a:spcPct val="90000"/>
              </a:lnSpc>
            </a:pPr>
            <a:r>
              <a:rPr lang="en-US" sz="1800" smtClean="0"/>
              <a:t>Tạo ra các đầu ra, sao cho dễ dàng nhận biết là đúng hay sai</a:t>
            </a:r>
          </a:p>
          <a:p>
            <a:pPr lvl="2">
              <a:lnSpc>
                <a:spcPct val="90000"/>
              </a:lnSpc>
            </a:pPr>
            <a:endParaRPr lang="en-US" sz="1800" smtClean="0"/>
          </a:p>
          <a:p>
            <a:pPr>
              <a:lnSpc>
                <a:spcPct val="90000"/>
              </a:lnSpc>
            </a:pPr>
            <a:r>
              <a:rPr lang="en-US" sz="2000" smtClean="0"/>
              <a:t>Tự động kiểm chứng có thể cung cấp:</a:t>
            </a:r>
          </a:p>
          <a:p>
            <a:pPr lvl="1">
              <a:lnSpc>
                <a:spcPct val="90000"/>
              </a:lnSpc>
            </a:pPr>
            <a:r>
              <a:rPr lang="en-US" sz="1800" b="1" smtClean="0"/>
              <a:t>Tốt hơn nhiều</a:t>
            </a:r>
            <a:r>
              <a:rPr lang="en-US" sz="1800" smtClean="0"/>
              <a:t> so với kiểm chứng thủ công</a:t>
            </a:r>
          </a:p>
          <a:p>
            <a:pPr lvl="1">
              <a:lnSpc>
                <a:spcPct val="90000"/>
              </a:lnSpc>
              <a:buFontTx/>
              <a:buNone/>
            </a:pPr>
            <a:endParaRPr lang="en-US" sz="18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816ED399-22E6-4C38-BBBC-95DDC3FD34AC}" type="slidenum">
              <a:rPr lang="en-US" smtClean="0"/>
              <a:pPr/>
              <a:t>69</a:t>
            </a:fld>
            <a:endParaRPr lang="en-US" smtClean="0"/>
          </a:p>
        </p:txBody>
      </p:sp>
      <p:sp>
        <p:nvSpPr>
          <p:cNvPr id="43011" name="Rectangle 2"/>
          <p:cNvSpPr>
            <a:spLocks noGrp="1" noChangeArrowheads="1"/>
          </p:cNvSpPr>
          <p:nvPr>
            <p:ph type="title"/>
          </p:nvPr>
        </p:nvSpPr>
        <p:spPr/>
        <p:txBody>
          <a:bodyPr/>
          <a:lstStyle/>
          <a:p>
            <a:endParaRPr lang="en-US" smtClean="0"/>
          </a:p>
        </p:txBody>
      </p:sp>
      <p:sp>
        <p:nvSpPr>
          <p:cNvPr id="43012" name="Rectangle 3"/>
          <p:cNvSpPr>
            <a:spLocks noGrp="1" noChangeArrowheads="1"/>
          </p:cNvSpPr>
          <p:nvPr>
            <p:ph type="body" idx="1"/>
          </p:nvPr>
        </p:nvSpPr>
        <p:spPr/>
        <p:txBody>
          <a:bodyPr>
            <a:normAutofit fontScale="85000" lnSpcReduction="20000"/>
          </a:bodyPr>
          <a:lstStyle/>
          <a:p>
            <a:r>
              <a:rPr lang="en-US" smtClean="0"/>
              <a:t>Tự động hóa kiểm chứng lùi</a:t>
            </a:r>
          </a:p>
          <a:p>
            <a:pPr lvl="1"/>
            <a:r>
              <a:rPr lang="en-US" smtClean="0"/>
              <a:t>Tuần tự kiểm chứng so sánh các phiên bản mới với những phiên bản cũ tương ứng.</a:t>
            </a:r>
          </a:p>
          <a:p>
            <a:pPr lvl="1"/>
            <a:r>
              <a:rPr lang="en-US" smtClean="0"/>
              <a:t>Mục đích : đảm bảo việc sửa lỗi sẽ không làm ảnh hưởng những phần khác trừ khi chúng ta muốn</a:t>
            </a:r>
          </a:p>
          <a:p>
            <a:pPr lvl="1"/>
            <a:r>
              <a:rPr lang="en-US" smtClean="0"/>
              <a:t>1 số hệ thống có công cụ trợ giúp kiểm chứng tự động :</a:t>
            </a:r>
          </a:p>
          <a:p>
            <a:pPr lvl="2"/>
            <a:r>
              <a:rPr lang="en-US" smtClean="0"/>
              <a:t>Ngôn ngữ scripts : cho phép viết các đoạn script để test tuần tự</a:t>
            </a:r>
          </a:p>
          <a:p>
            <a:pPr lvl="2"/>
            <a:r>
              <a:rPr lang="en-US" smtClean="0"/>
              <a:t>Unix : có các thao tác trên tệp tin như cmp và diff để so sanh dữ liệu xuất, sort sắp xếp các phần tử, grep để kiểm chứng dữ liệu xuất, wc, sum va freq để tổng kết dữ liệu xuất</a:t>
            </a:r>
          </a:p>
          <a:p>
            <a:pPr lvl="1"/>
            <a:r>
              <a:rPr lang="en-US" smtClean="0"/>
              <a:t>Khi kiểm chứng lùi, cần đảm bảo phiên bản cũ là đúng, nếu sai thì rất khó xác định và kết quả sẽ không chính xác</a:t>
            </a:r>
          </a:p>
          <a:p>
            <a:pPr lvl="1"/>
            <a:r>
              <a:rPr lang="en-US" smtClean="0"/>
              <a:t>Cần phải kiểm tra chính việc kiểm chứng lùi 1 cách định kỳ để đảm bảo nó vẫn hợp lệ</a:t>
            </a:r>
          </a:p>
          <a:p>
            <a:pPr lvl="1">
              <a:buFontTx/>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0"/>
          <p:cNvSpPr>
            <a:spLocks noGrp="1" noChangeArrowheads="1"/>
          </p:cNvSpPr>
          <p:nvPr>
            <p:ph type="title"/>
          </p:nvPr>
        </p:nvSpPr>
        <p:spPr/>
        <p:txBody>
          <a:bodyPr/>
          <a:lstStyle/>
          <a:p>
            <a:pPr eaLnBrk="1" hangingPunct="1"/>
            <a:r>
              <a:rPr lang="en-US" altLang="en-US" smtClean="0"/>
              <a:t>Debugging Heuristic</a:t>
            </a:r>
          </a:p>
        </p:txBody>
      </p:sp>
      <p:graphicFrame>
        <p:nvGraphicFramePr>
          <p:cNvPr id="35872" name="Group 32">
            <a:extLst>
              <a:ext uri="{FF2B5EF4-FFF2-40B4-BE49-F238E27FC236}">
                <a16:creationId xmlns="" xmlns:a16="http://schemas.microsoft.com/office/drawing/2014/main" id="{1AC503F1-1BB8-4EE5-9217-C33EE2B6574E}"/>
              </a:ext>
            </a:extLst>
          </p:cNvPr>
          <p:cNvGraphicFramePr>
            <a:graphicFrameLocks noGrp="1"/>
          </p:cNvGraphicFramePr>
          <p:nvPr>
            <p:ph idx="1"/>
          </p:nvPr>
        </p:nvGraphicFramePr>
        <p:xfrm>
          <a:off x="457200" y="1600200"/>
          <a:ext cx="8229600" cy="5090160"/>
        </p:xfrm>
        <a:graphic>
          <a:graphicData uri="http://schemas.openxmlformats.org/drawingml/2006/table">
            <a:tbl>
              <a:tblPr/>
              <a:tblGrid>
                <a:gridCol w="5516563">
                  <a:extLst>
                    <a:ext uri="{9D8B030D-6E8A-4147-A177-3AD203B41FA5}">
                      <a16:colId xmlns="" xmlns:a16="http://schemas.microsoft.com/office/drawing/2014/main" val="271711980"/>
                    </a:ext>
                  </a:extLst>
                </a:gridCol>
                <a:gridCol w="2713037">
                  <a:extLst>
                    <a:ext uri="{9D8B030D-6E8A-4147-A177-3AD203B41FA5}">
                      <a16:colId xmlns="" xmlns:a16="http://schemas.microsoft.com/office/drawing/2014/main" val="2150622053"/>
                    </a:ext>
                  </a:extLst>
                </a:gridCol>
              </a:tblGrid>
              <a:tr h="228600">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Debugging Heuristic</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9900"/>
                    </a:solidFill>
                  </a:tcPr>
                </a:tc>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When Applicable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9900"/>
                    </a:solidFill>
                  </a:tcPr>
                </a:tc>
                <a:extLst>
                  <a:ext uri="{0D108BD9-81ED-4DB2-BD59-A6C34878D82A}">
                    <a16:rowId xmlns="" xmlns:a16="http://schemas.microsoft.com/office/drawing/2014/main" val="318121417"/>
                  </a:ext>
                </a:extLst>
              </a:tr>
              <a:tr h="214313">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 Understand error messages</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Build-time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 xmlns:a16="http://schemas.microsoft.com/office/drawing/2014/main" val="2457544543"/>
                  </a:ext>
                </a:extLst>
              </a:tr>
              <a:tr h="200025">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 Think before writing</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rowSpan="7">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Run-time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 xmlns:a16="http://schemas.microsoft.com/office/drawing/2014/main" val="3941997816"/>
                  </a:ext>
                </a:extLst>
              </a:tr>
              <a:tr h="215900">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 Look for familiar bugs</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2286181424"/>
                  </a:ext>
                </a:extLst>
              </a:tr>
              <a:tr h="279400">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(4) Divide and conquer</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3605121646"/>
                  </a:ext>
                </a:extLst>
              </a:tr>
              <a:tr h="219075">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 Add more internal tests</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3035441056"/>
                  </a:ext>
                </a:extLst>
              </a:tr>
              <a:tr h="234950">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(6) Display output</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2612720412"/>
                  </a:ext>
                </a:extLst>
              </a:tr>
              <a:tr h="365125">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(7) Use a debugger</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572935828"/>
                  </a:ext>
                </a:extLst>
              </a:tr>
              <a:tr h="266700">
                <a:tc>
                  <a:txBody>
                    <a:bodyPr/>
                    <a:lstStyle>
                      <a:lvl1pPr>
                        <a:spcBef>
                          <a:spcPct val="20000"/>
                        </a:spcBef>
                        <a:defRPr sz="2800">
                          <a:solidFill>
                            <a:schemeClr val="tx1"/>
                          </a:solidFill>
                          <a:latin typeface="Arial" panose="020B0604020202020204" pitchFamily="34" charset="0"/>
                        </a:defRPr>
                      </a:lvl1pPr>
                      <a:lvl2pPr marL="339725">
                        <a:spcBef>
                          <a:spcPct val="20000"/>
                        </a:spcBef>
                        <a:defRPr sz="2400">
                          <a:solidFill>
                            <a:schemeClr val="tx1"/>
                          </a:solidFill>
                          <a:latin typeface="Arial" panose="020B0604020202020204" pitchFamily="34" charset="0"/>
                        </a:defRPr>
                      </a:lvl2pPr>
                      <a:lvl3pPr marL="677863">
                        <a:spcBef>
                          <a:spcPct val="20000"/>
                        </a:spcBef>
                        <a:defRPr sz="2000">
                          <a:solidFill>
                            <a:schemeClr val="tx1"/>
                          </a:solidFill>
                          <a:latin typeface="Arial" panose="020B0604020202020204" pitchFamily="34" charset="0"/>
                        </a:defRPr>
                      </a:lvl3pPr>
                      <a:lvl4pPr marL="1025525">
                        <a:spcBef>
                          <a:spcPct val="20000"/>
                        </a:spcBef>
                        <a:defRPr>
                          <a:solidFill>
                            <a:schemeClr val="tx1"/>
                          </a:solidFill>
                          <a:latin typeface="Arial" panose="020B0604020202020204" pitchFamily="34" charset="0"/>
                        </a:defRPr>
                      </a:lvl4pPr>
                      <a:lvl5pPr marL="1373188">
                        <a:spcBef>
                          <a:spcPct val="20000"/>
                        </a:spcBef>
                        <a:defRPr>
                          <a:solidFill>
                            <a:schemeClr val="tx1"/>
                          </a:solidFill>
                          <a:latin typeface="Arial" panose="020B0604020202020204" pitchFamily="34" charset="0"/>
                        </a:defRPr>
                      </a:lvl5pPr>
                      <a:lvl6pPr marL="1830388" fontAlgn="base">
                        <a:spcBef>
                          <a:spcPct val="20000"/>
                        </a:spcBef>
                        <a:spcAft>
                          <a:spcPct val="0"/>
                        </a:spcAft>
                        <a:defRPr>
                          <a:solidFill>
                            <a:schemeClr val="tx1"/>
                          </a:solidFill>
                          <a:latin typeface="Arial" panose="020B0604020202020204" pitchFamily="34" charset="0"/>
                        </a:defRPr>
                      </a:lvl6pPr>
                      <a:lvl7pPr marL="2287588" fontAlgn="base">
                        <a:spcBef>
                          <a:spcPct val="20000"/>
                        </a:spcBef>
                        <a:spcAft>
                          <a:spcPct val="0"/>
                        </a:spcAft>
                        <a:defRPr>
                          <a:solidFill>
                            <a:schemeClr val="tx1"/>
                          </a:solidFill>
                          <a:latin typeface="Arial" panose="020B0604020202020204" pitchFamily="34" charset="0"/>
                        </a:defRPr>
                      </a:lvl7pPr>
                      <a:lvl8pPr marL="2744788" fontAlgn="base">
                        <a:spcBef>
                          <a:spcPct val="20000"/>
                        </a:spcBef>
                        <a:spcAft>
                          <a:spcPct val="0"/>
                        </a:spcAft>
                        <a:defRPr>
                          <a:solidFill>
                            <a:schemeClr val="tx1"/>
                          </a:solidFill>
                          <a:latin typeface="Arial" panose="020B0604020202020204" pitchFamily="34" charset="0"/>
                        </a:defRPr>
                      </a:lvl8pPr>
                      <a:lvl9pPr marL="3201988"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(8) Focus on recent changes</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vMerge="1">
                  <a:txBody>
                    <a:bodyPr/>
                    <a:lstStyle/>
                    <a:p>
                      <a:endParaRPr lang="en-US"/>
                    </a:p>
                  </a:txBody>
                  <a:tcPr/>
                </a:tc>
                <a:extLst>
                  <a:ext uri="{0D108BD9-81ED-4DB2-BD59-A6C34878D82A}">
                    <a16:rowId xmlns="" xmlns:a16="http://schemas.microsoft.com/office/drawing/2014/main" val="3653742385"/>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AB859212-CEF8-4083-A4F1-E89BAE2615C4}" type="slidenum">
              <a:rPr lang="en-US" smtClean="0"/>
              <a:pPr/>
              <a:t>70</a:t>
            </a:fld>
            <a:endParaRPr lang="en-US" smtClean="0"/>
          </a:p>
        </p:txBody>
      </p:sp>
      <p:sp>
        <p:nvSpPr>
          <p:cNvPr id="44035" name="Rectangle 2"/>
          <p:cNvSpPr>
            <a:spLocks noGrp="1" noChangeArrowheads="1"/>
          </p:cNvSpPr>
          <p:nvPr>
            <p:ph type="title"/>
          </p:nvPr>
        </p:nvSpPr>
        <p:spPr/>
        <p:txBody>
          <a:bodyPr/>
          <a:lstStyle/>
          <a:p>
            <a:endParaRPr lang="en-US" smtClean="0"/>
          </a:p>
        </p:txBody>
      </p:sp>
      <p:sp>
        <p:nvSpPr>
          <p:cNvPr id="44036" name="Rectangle 3"/>
          <p:cNvSpPr>
            <a:spLocks noGrp="1" noChangeArrowheads="1"/>
          </p:cNvSpPr>
          <p:nvPr>
            <p:ph type="body" idx="1"/>
          </p:nvPr>
        </p:nvSpPr>
        <p:spPr/>
        <p:txBody>
          <a:bodyPr/>
          <a:lstStyle/>
          <a:p>
            <a:r>
              <a:rPr lang="en-US" smtClean="0"/>
              <a:t>Dùng các công cụ test</a:t>
            </a:r>
          </a:p>
          <a:p>
            <a:pPr lvl="1">
              <a:buFontTx/>
              <a:buChar char="-"/>
            </a:pPr>
            <a:r>
              <a:rPr lang="en-US" smtClean="0"/>
              <a:t>QuickTest professional</a:t>
            </a:r>
          </a:p>
          <a:p>
            <a:pPr lvl="1">
              <a:buFontTx/>
              <a:buChar char="-"/>
            </a:pPr>
            <a:r>
              <a:rPr lang="en-US" smtClean="0"/>
              <a:t>TestMaker</a:t>
            </a:r>
          </a:p>
          <a:p>
            <a:pPr lvl="1">
              <a:buFontTx/>
              <a:buChar char="-"/>
            </a:pPr>
            <a:r>
              <a:rPr lang="en-US" smtClean="0"/>
              <a:t>Rational Robot</a:t>
            </a:r>
          </a:p>
          <a:p>
            <a:pPr lvl="1">
              <a:buFontTx/>
              <a:buChar char="-"/>
            </a:pPr>
            <a:r>
              <a:rPr lang="en-US" smtClean="0"/>
              <a:t>Jtest</a:t>
            </a:r>
          </a:p>
          <a:p>
            <a:pPr lvl="1">
              <a:buFontTx/>
              <a:buChar char="-"/>
            </a:pPr>
            <a:r>
              <a:rPr lang="en-US" smtClean="0"/>
              <a:t>Nunit</a:t>
            </a:r>
          </a:p>
          <a:p>
            <a:pPr lvl="1">
              <a:buFontTx/>
              <a:buChar char="-"/>
            </a:pPr>
            <a:r>
              <a:rPr lang="en-US" smtClean="0"/>
              <a:t>Selenium</a:t>
            </a:r>
          </a:p>
          <a:p>
            <a:pPr lvl="1">
              <a:buFontTx/>
              <a:buChar char="-"/>
            </a:pPr>
            <a:r>
              <a:rPr lang="en-US"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990600"/>
          </a:xfrm>
        </p:spPr>
        <p:txBody>
          <a:bodyPr/>
          <a:lstStyle/>
          <a:p>
            <a:pPr eaLnBrk="1" hangingPunct="1"/>
            <a:r>
              <a:rPr lang="en-US" altLang="en-US" smtClean="0"/>
              <a:t>Understand Error Messages</a:t>
            </a:r>
          </a:p>
        </p:txBody>
      </p:sp>
      <p:sp>
        <p:nvSpPr>
          <p:cNvPr id="28675" name="Rectangle 3"/>
          <p:cNvSpPr>
            <a:spLocks noGrp="1" noChangeArrowheads="1"/>
          </p:cNvSpPr>
          <p:nvPr>
            <p:ph type="body" idx="1"/>
          </p:nvPr>
        </p:nvSpPr>
        <p:spPr>
          <a:xfrm>
            <a:off x="457200" y="990600"/>
            <a:ext cx="8229600" cy="2057400"/>
          </a:xfrm>
        </p:spPr>
        <p:txBody>
          <a:bodyPr/>
          <a:lstStyle/>
          <a:p>
            <a:pPr marL="0" indent="0" eaLnBrk="1" hangingPunct="1">
              <a:lnSpc>
                <a:spcPct val="90000"/>
              </a:lnSpc>
              <a:buFontTx/>
              <a:buNone/>
            </a:pPr>
            <a:r>
              <a:rPr lang="en-US" altLang="en-US" smtClean="0"/>
              <a:t>Gỡ rối khi </a:t>
            </a:r>
            <a:r>
              <a:rPr lang="en-US" altLang="en-US" b="1" smtClean="0"/>
              <a:t>build-time</a:t>
            </a:r>
            <a:r>
              <a:rPr lang="en-US" altLang="en-US" smtClean="0"/>
              <a:t> dễ hơn lúc </a:t>
            </a:r>
            <a:r>
              <a:rPr lang="en-US" altLang="en-US" b="1" smtClean="0"/>
              <a:t>run-time</a:t>
            </a:r>
            <a:r>
              <a:rPr lang="en-US" altLang="en-US" smtClean="0"/>
              <a:t>, khi và chỉ khi ta…</a:t>
            </a:r>
          </a:p>
          <a:p>
            <a:pPr marL="0" indent="0" eaLnBrk="1" hangingPunct="1">
              <a:lnSpc>
                <a:spcPct val="90000"/>
              </a:lnSpc>
              <a:buFontTx/>
              <a:buAutoNum type="arabicParenBoth"/>
            </a:pPr>
            <a:r>
              <a:rPr lang="en-US" altLang="en-US" smtClean="0"/>
              <a:t> Hiểu đc các thông báo lỗi!!!</a:t>
            </a:r>
          </a:p>
          <a:p>
            <a:pPr marL="685800" lvl="1" indent="-228600" eaLnBrk="1" hangingPunct="1">
              <a:lnSpc>
                <a:spcPct val="90000"/>
              </a:lnSpc>
              <a:buFontTx/>
              <a:buChar char="•"/>
            </a:pPr>
            <a:r>
              <a:rPr lang="en-US" altLang="en-US" smtClean="0"/>
              <a:t>Một số là từ </a:t>
            </a:r>
            <a:r>
              <a:rPr lang="en-US" altLang="en-US" b="1" smtClean="0"/>
              <a:t>preprocessor</a:t>
            </a:r>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a:p>
            <a:pPr marL="685800" lvl="1" indent="-228600" eaLnBrk="1" hangingPunct="1">
              <a:lnSpc>
                <a:spcPct val="90000"/>
              </a:lnSpc>
              <a:buFontTx/>
              <a:buChar char="•"/>
            </a:pPr>
            <a:endParaRPr lang="en-US" altLang="en-US" smtClean="0"/>
          </a:p>
        </p:txBody>
      </p:sp>
      <p:sp>
        <p:nvSpPr>
          <p:cNvPr id="28676" name="Text Box 4"/>
          <p:cNvSpPr txBox="1">
            <a:spLocks noChangeArrowheads="1"/>
          </p:cNvSpPr>
          <p:nvPr/>
        </p:nvSpPr>
        <p:spPr bwMode="auto">
          <a:xfrm>
            <a:off x="1219200" y="3200400"/>
            <a:ext cx="4800600" cy="206057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#include &lt;stdioo.h&gt;</a:t>
            </a:r>
          </a:p>
          <a:p>
            <a:pPr eaLnBrk="1" hangingPunct="1"/>
            <a:r>
              <a:rPr lang="en-US" altLang="en-US" sz="1600" b="1">
                <a:latin typeface="Courier New" pitchFamily="49" charset="0"/>
                <a:cs typeface="Courier New" pitchFamily="49" charset="0"/>
              </a:rPr>
              <a:t>int main(void)</a:t>
            </a:r>
          </a:p>
          <a:p>
            <a:pPr eaLnBrk="1" hangingPunct="1"/>
            <a:r>
              <a:rPr lang="en-US" altLang="en-US" sz="1600" b="1">
                <a:latin typeface="Courier New" pitchFamily="49" charset="0"/>
                <a:cs typeface="Courier New" pitchFamily="49" charset="0"/>
              </a:rPr>
              <a:t>/* Print "hello, world" to stdout and</a:t>
            </a:r>
          </a:p>
          <a:p>
            <a:pPr eaLnBrk="1" hangingPunct="1"/>
            <a:r>
              <a:rPr lang="en-US" altLang="en-US" sz="1600" b="1">
                <a:latin typeface="Courier New" pitchFamily="49" charset="0"/>
                <a:cs typeface="Courier New" pitchFamily="49" charset="0"/>
              </a:rPr>
              <a:t>   return 0. </a:t>
            </a:r>
          </a:p>
          <a:p>
            <a:pPr eaLnBrk="1" hangingPunct="1"/>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   printf("hello, world\n");</a:t>
            </a:r>
          </a:p>
          <a:p>
            <a:pPr eaLnBrk="1" hangingPunct="1"/>
            <a:r>
              <a:rPr lang="en-US" altLang="en-US" sz="1600" b="1">
                <a:latin typeface="Courier New" pitchFamily="49" charset="0"/>
                <a:cs typeface="Courier New" pitchFamily="49" charset="0"/>
              </a:rPr>
              <a:t>   return 0;</a:t>
            </a:r>
          </a:p>
          <a:p>
            <a:pPr eaLnBrk="1" hangingPunct="1"/>
            <a:r>
              <a:rPr lang="en-US" altLang="en-US" sz="1600" b="1">
                <a:latin typeface="Courier New" pitchFamily="49" charset="0"/>
                <a:cs typeface="Courier New" pitchFamily="49" charset="0"/>
              </a:rPr>
              <a:t>}</a:t>
            </a:r>
          </a:p>
        </p:txBody>
      </p:sp>
      <p:sp>
        <p:nvSpPr>
          <p:cNvPr id="28677" name="Text Box 5"/>
          <p:cNvSpPr txBox="1">
            <a:spLocks noChangeArrowheads="1"/>
          </p:cNvSpPr>
          <p:nvPr/>
        </p:nvSpPr>
        <p:spPr bwMode="auto">
          <a:xfrm>
            <a:off x="1219200" y="5410200"/>
            <a:ext cx="6248400" cy="108267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 gcc217 hello.c -o hello</a:t>
            </a:r>
          </a:p>
          <a:p>
            <a:pPr eaLnBrk="1" hangingPunct="1"/>
            <a:r>
              <a:rPr lang="en-US" altLang="en-US" sz="1600" b="1">
                <a:solidFill>
                  <a:schemeClr val="folHlink"/>
                </a:solidFill>
                <a:latin typeface="Courier New" pitchFamily="49" charset="0"/>
                <a:cs typeface="Courier New" pitchFamily="49" charset="0"/>
              </a:rPr>
              <a:t>hello.c:1:20: stdioo.h: No such file or directory</a:t>
            </a:r>
          </a:p>
          <a:p>
            <a:pPr eaLnBrk="1" hangingPunct="1"/>
            <a:r>
              <a:rPr lang="en-US" altLang="en-US" sz="1600" b="1">
                <a:solidFill>
                  <a:schemeClr val="folHlink"/>
                </a:solidFill>
                <a:latin typeface="Courier New" pitchFamily="49" charset="0"/>
                <a:cs typeface="Courier New" pitchFamily="49" charset="0"/>
              </a:rPr>
              <a:t>hello.c:3:1: unterminated comment</a:t>
            </a:r>
          </a:p>
          <a:p>
            <a:pPr eaLnBrk="1" hangingPunct="1"/>
            <a:r>
              <a:rPr lang="en-US" altLang="en-US" sz="1600" b="1">
                <a:latin typeface="Courier New" pitchFamily="49" charset="0"/>
                <a:cs typeface="Courier New" pitchFamily="49" charset="0"/>
              </a:rPr>
              <a:t>hello.c:2: error: syntax error at end of input</a:t>
            </a:r>
          </a:p>
        </p:txBody>
      </p:sp>
      <p:sp>
        <p:nvSpPr>
          <p:cNvPr id="28678" name="Rectangle 6"/>
          <p:cNvSpPr>
            <a:spLocks noChangeArrowheads="1"/>
          </p:cNvSpPr>
          <p:nvPr/>
        </p:nvSpPr>
        <p:spPr bwMode="auto">
          <a:xfrm>
            <a:off x="5486400" y="3001963"/>
            <a:ext cx="2811463" cy="409575"/>
          </a:xfrm>
          <a:prstGeom prst="rect">
            <a:avLst/>
          </a:prstGeom>
          <a:solidFill>
            <a:schemeClr val="bg1"/>
          </a:solidFill>
          <a:ln w="12700">
            <a:solidFill>
              <a:schemeClr val="folHlink"/>
            </a:solidFill>
            <a:miter lim="800000"/>
            <a:headEnd/>
            <a:tailEnd/>
          </a:ln>
          <a:effectLst/>
        </p:spPr>
        <p:txBody>
          <a:bodyPr wrap="none" anchor="ctr">
            <a:spAutoFit/>
          </a:bodyPr>
          <a:lstStyle/>
          <a:p>
            <a:pPr eaLnBrk="1" hangingPunct="1"/>
            <a:r>
              <a:rPr lang="en-US" altLang="en-US" sz="2000">
                <a:solidFill>
                  <a:schemeClr val="folHlink"/>
                </a:solidFill>
                <a:cs typeface="Arial" charset="0"/>
              </a:rPr>
              <a:t>Misspelled #include file</a:t>
            </a:r>
          </a:p>
        </p:txBody>
      </p:sp>
      <p:sp>
        <p:nvSpPr>
          <p:cNvPr id="28679" name="Rectangle 7"/>
          <p:cNvSpPr>
            <a:spLocks noChangeArrowheads="1"/>
          </p:cNvSpPr>
          <p:nvPr/>
        </p:nvSpPr>
        <p:spPr bwMode="auto">
          <a:xfrm>
            <a:off x="6934200" y="4068763"/>
            <a:ext cx="1296988" cy="409575"/>
          </a:xfrm>
          <a:prstGeom prst="rect">
            <a:avLst/>
          </a:prstGeom>
          <a:solidFill>
            <a:schemeClr val="bg1"/>
          </a:solidFill>
          <a:ln w="12700">
            <a:solidFill>
              <a:schemeClr val="folHlink"/>
            </a:solidFill>
            <a:miter lim="800000"/>
            <a:headEnd/>
            <a:tailEnd/>
          </a:ln>
          <a:effectLst/>
        </p:spPr>
        <p:txBody>
          <a:bodyPr wrap="none" anchor="ctr">
            <a:spAutoFit/>
          </a:bodyPr>
          <a:lstStyle/>
          <a:p>
            <a:pPr eaLnBrk="1" hangingPunct="1"/>
            <a:r>
              <a:rPr lang="en-US" altLang="en-US" sz="2000">
                <a:solidFill>
                  <a:schemeClr val="folHlink"/>
                </a:solidFill>
                <a:cs typeface="Arial" charset="0"/>
              </a:rPr>
              <a:t>Missing */</a:t>
            </a:r>
          </a:p>
        </p:txBody>
      </p:sp>
      <p:sp>
        <p:nvSpPr>
          <p:cNvPr id="28680" name="Oval 8"/>
          <p:cNvSpPr>
            <a:spLocks noChangeArrowheads="1"/>
          </p:cNvSpPr>
          <p:nvPr/>
        </p:nvSpPr>
        <p:spPr bwMode="auto">
          <a:xfrm>
            <a:off x="2362200" y="3200400"/>
            <a:ext cx="1371600" cy="304800"/>
          </a:xfrm>
          <a:prstGeom prst="ellipse">
            <a:avLst/>
          </a:prstGeom>
          <a:noFill/>
          <a:ln w="12700">
            <a:solidFill>
              <a:schemeClr val="folHlink"/>
            </a:solidFill>
            <a:round/>
            <a:headEnd/>
            <a:tailEnd/>
          </a:ln>
          <a:effectLst/>
        </p:spPr>
        <p:txBody>
          <a:bodyPr wrap="none" anchor="ctr">
            <a:spAutoFit/>
          </a:bodyPr>
          <a:lstStyle/>
          <a:p>
            <a:pPr eaLnBrk="1" hangingPunct="1"/>
            <a:endParaRPr lang="en-US"/>
          </a:p>
        </p:txBody>
      </p:sp>
      <p:sp>
        <p:nvSpPr>
          <p:cNvPr id="28681" name="Oval 9"/>
          <p:cNvSpPr>
            <a:spLocks noChangeArrowheads="1"/>
          </p:cNvSpPr>
          <p:nvPr/>
        </p:nvSpPr>
        <p:spPr bwMode="auto">
          <a:xfrm>
            <a:off x="2819400" y="3962400"/>
            <a:ext cx="457200" cy="304800"/>
          </a:xfrm>
          <a:prstGeom prst="ellipse">
            <a:avLst/>
          </a:prstGeom>
          <a:noFill/>
          <a:ln w="12700">
            <a:solidFill>
              <a:schemeClr val="folHlink"/>
            </a:solidFill>
            <a:round/>
            <a:headEnd/>
            <a:tailEnd/>
          </a:ln>
          <a:effectLst/>
        </p:spPr>
        <p:txBody>
          <a:bodyPr anchor="ctr">
            <a:spAutoFit/>
          </a:bodyPr>
          <a:lstStyle/>
          <a:p>
            <a:pPr eaLnBrk="1" hangingPunct="1"/>
            <a:endParaRPr lang="en-US"/>
          </a:p>
        </p:txBody>
      </p:sp>
      <p:cxnSp>
        <p:nvCxnSpPr>
          <p:cNvPr id="28682" name="AutoShape 10"/>
          <p:cNvCxnSpPr>
            <a:cxnSpLocks noChangeShapeType="1"/>
            <a:stCxn id="28678" idx="1"/>
            <a:endCxn id="28680" idx="6"/>
          </p:cNvCxnSpPr>
          <p:nvPr/>
        </p:nvCxnSpPr>
        <p:spPr bwMode="auto">
          <a:xfrm flipH="1">
            <a:off x="3733800" y="3206750"/>
            <a:ext cx="1752600" cy="146050"/>
          </a:xfrm>
          <a:prstGeom prst="straightConnector1">
            <a:avLst/>
          </a:prstGeom>
          <a:noFill/>
          <a:ln w="12700">
            <a:solidFill>
              <a:schemeClr val="folHlink"/>
            </a:solidFill>
            <a:round/>
            <a:headEnd/>
            <a:tailEnd type="triangle" w="lg" len="lg"/>
          </a:ln>
          <a:effectLst/>
        </p:spPr>
      </p:cxnSp>
      <p:cxnSp>
        <p:nvCxnSpPr>
          <p:cNvPr id="28683" name="AutoShape 11"/>
          <p:cNvCxnSpPr>
            <a:cxnSpLocks noChangeShapeType="1"/>
            <a:stCxn id="28679" idx="1"/>
            <a:endCxn id="28681" idx="6"/>
          </p:cNvCxnSpPr>
          <p:nvPr/>
        </p:nvCxnSpPr>
        <p:spPr bwMode="auto">
          <a:xfrm flipH="1" flipV="1">
            <a:off x="3276600" y="4114800"/>
            <a:ext cx="3657600" cy="158750"/>
          </a:xfrm>
          <a:prstGeom prst="straightConnector1">
            <a:avLst/>
          </a:prstGeom>
          <a:noFill/>
          <a:ln w="12700">
            <a:solidFill>
              <a:schemeClr val="folHlink"/>
            </a:solidFill>
            <a:round/>
            <a:headEnd/>
            <a:tailEnd type="triangle" w="lg" len="lg"/>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mtClean="0"/>
              <a:t>Understand Error Messages (tt)</a:t>
            </a:r>
          </a:p>
        </p:txBody>
      </p:sp>
      <p:sp>
        <p:nvSpPr>
          <p:cNvPr id="30723" name="Rectangle 3"/>
          <p:cNvSpPr>
            <a:spLocks noGrp="1" noChangeArrowheads="1"/>
          </p:cNvSpPr>
          <p:nvPr>
            <p:ph type="body" idx="1"/>
          </p:nvPr>
        </p:nvSpPr>
        <p:spPr>
          <a:xfrm>
            <a:off x="533400" y="990600"/>
            <a:ext cx="8229600" cy="1143000"/>
          </a:xfrm>
        </p:spPr>
        <p:txBody>
          <a:bodyPr/>
          <a:lstStyle/>
          <a:p>
            <a:pPr marL="223838" indent="-223838" eaLnBrk="1" hangingPunct="1">
              <a:buFontTx/>
              <a:buNone/>
            </a:pPr>
            <a:r>
              <a:rPr lang="en-US" altLang="en-US" smtClean="0"/>
              <a:t>(1) Hiểu đc các thông báo lỗi!!!</a:t>
            </a:r>
          </a:p>
          <a:p>
            <a:pPr marL="563563" lvl="1" indent="-223838" eaLnBrk="1" hangingPunct="1">
              <a:buFontTx/>
              <a:buChar char="•"/>
            </a:pPr>
            <a:r>
              <a:rPr lang="en-US" altLang="en-US" smtClean="0"/>
              <a:t>Một số là từ </a:t>
            </a:r>
            <a:r>
              <a:rPr lang="en-US" altLang="en-US" b="1" smtClean="0"/>
              <a:t>compiler</a:t>
            </a:r>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a:p>
            <a:pPr marL="563563" lvl="1" indent="-223838" eaLnBrk="1" hangingPunct="1">
              <a:buFontTx/>
              <a:buChar char="•"/>
            </a:pPr>
            <a:endParaRPr lang="en-US" altLang="en-US" smtClean="0"/>
          </a:p>
        </p:txBody>
      </p:sp>
      <p:sp>
        <p:nvSpPr>
          <p:cNvPr id="30724" name="Text Box 4"/>
          <p:cNvSpPr txBox="1">
            <a:spLocks noChangeArrowheads="1"/>
          </p:cNvSpPr>
          <p:nvPr/>
        </p:nvSpPr>
        <p:spPr bwMode="auto">
          <a:xfrm>
            <a:off x="1219200" y="2438400"/>
            <a:ext cx="4876800" cy="206057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600" b="1">
                <a:latin typeface="Courier New" pitchFamily="49" charset="0"/>
                <a:cs typeface="Courier New" pitchFamily="49" charset="0"/>
              </a:rPr>
              <a:t>#include &lt;stdio.h&gt;</a:t>
            </a:r>
          </a:p>
          <a:p>
            <a:pPr eaLnBrk="1" hangingPunct="1"/>
            <a:r>
              <a:rPr lang="en-US" altLang="en-US" sz="1600" b="1">
                <a:latin typeface="Courier New" pitchFamily="49" charset="0"/>
                <a:cs typeface="Courier New" pitchFamily="49" charset="0"/>
              </a:rPr>
              <a:t>int main(void)</a:t>
            </a:r>
          </a:p>
          <a:p>
            <a:pPr eaLnBrk="1" hangingPunct="1"/>
            <a:r>
              <a:rPr lang="en-US" altLang="en-US" sz="1600" b="1">
                <a:latin typeface="Courier New" pitchFamily="49" charset="0"/>
                <a:cs typeface="Courier New" pitchFamily="49" charset="0"/>
              </a:rPr>
              <a:t>/* Print "hello, world" to stdout and</a:t>
            </a:r>
          </a:p>
          <a:p>
            <a:pPr eaLnBrk="1" hangingPunct="1"/>
            <a:r>
              <a:rPr lang="en-US" altLang="en-US" sz="1600" b="1">
                <a:latin typeface="Courier New" pitchFamily="49" charset="0"/>
                <a:cs typeface="Courier New" pitchFamily="49" charset="0"/>
              </a:rPr>
              <a:t>   return 0. */ </a:t>
            </a:r>
          </a:p>
          <a:p>
            <a:pPr eaLnBrk="1" hangingPunct="1"/>
            <a:r>
              <a:rPr lang="en-US" altLang="en-US" sz="1600" b="1">
                <a:latin typeface="Courier New" pitchFamily="49" charset="0"/>
                <a:cs typeface="Courier New" pitchFamily="49" charset="0"/>
              </a:rPr>
              <a:t>{</a:t>
            </a:r>
          </a:p>
          <a:p>
            <a:pPr eaLnBrk="1" hangingPunct="1"/>
            <a:r>
              <a:rPr lang="en-US" altLang="en-US" sz="1600" b="1">
                <a:latin typeface="Courier New" pitchFamily="49" charset="0"/>
                <a:cs typeface="Courier New" pitchFamily="49" charset="0"/>
              </a:rPr>
              <a:t>   printf("hello, world\n")</a:t>
            </a:r>
          </a:p>
          <a:p>
            <a:pPr eaLnBrk="1" hangingPunct="1"/>
            <a:r>
              <a:rPr lang="en-US" altLang="en-US" sz="1600" b="1">
                <a:latin typeface="Courier New" pitchFamily="49" charset="0"/>
                <a:cs typeface="Courier New" pitchFamily="49" charset="0"/>
              </a:rPr>
              <a:t>   retun 0;</a:t>
            </a:r>
          </a:p>
          <a:p>
            <a:pPr eaLnBrk="1" hangingPunct="1"/>
            <a:r>
              <a:rPr lang="en-US" altLang="en-US" sz="1600" b="1">
                <a:latin typeface="Courier New" pitchFamily="49" charset="0"/>
                <a:cs typeface="Courier New" pitchFamily="49" charset="0"/>
              </a:rPr>
              <a:t>}</a:t>
            </a:r>
          </a:p>
        </p:txBody>
      </p:sp>
      <p:sp>
        <p:nvSpPr>
          <p:cNvPr id="30725" name="Text Box 5"/>
          <p:cNvSpPr txBox="1">
            <a:spLocks noChangeArrowheads="1"/>
          </p:cNvSpPr>
          <p:nvPr/>
        </p:nvSpPr>
        <p:spPr bwMode="auto">
          <a:xfrm>
            <a:off x="1219200" y="4648200"/>
            <a:ext cx="7391400" cy="1381125"/>
          </a:xfrm>
          <a:prstGeom prst="rect">
            <a:avLst/>
          </a:prstGeom>
          <a:solidFill>
            <a:srgbClr val="FFFF99"/>
          </a:solidFill>
          <a:ln w="12700">
            <a:solidFill>
              <a:schemeClr val="tx1"/>
            </a:solidFill>
            <a:miter lim="800000"/>
            <a:headEnd/>
            <a:tailEnd/>
          </a:ln>
          <a:effectLst/>
        </p:spPr>
        <p:txBody>
          <a:bodyPr>
            <a:spAutoFit/>
          </a:bodyPr>
          <a:lstStyle/>
          <a:p>
            <a:pPr eaLnBrk="1" hangingPunct="1"/>
            <a:r>
              <a:rPr lang="en-US" altLang="en-US" sz="1400" b="1">
                <a:latin typeface="Courier New" pitchFamily="49" charset="0"/>
                <a:cs typeface="Courier New" pitchFamily="49" charset="0"/>
              </a:rPr>
              <a:t>$ gcc217 hello.c -o hello</a:t>
            </a:r>
          </a:p>
          <a:p>
            <a:pPr eaLnBrk="1" hangingPunct="1"/>
            <a:r>
              <a:rPr lang="en-US" altLang="en-US" sz="1400" b="1">
                <a:solidFill>
                  <a:srgbClr val="FF0000"/>
                </a:solidFill>
                <a:latin typeface="Courier New" pitchFamily="49" charset="0"/>
                <a:cs typeface="Courier New" pitchFamily="49" charset="0"/>
              </a:rPr>
              <a:t>hello.c: In function `main':</a:t>
            </a:r>
          </a:p>
          <a:p>
            <a:pPr eaLnBrk="1" hangingPunct="1"/>
            <a:r>
              <a:rPr lang="en-US" altLang="en-US" sz="1400" b="1">
                <a:solidFill>
                  <a:srgbClr val="FF0000"/>
                </a:solidFill>
                <a:latin typeface="Courier New" pitchFamily="49" charset="0"/>
                <a:cs typeface="Courier New" pitchFamily="49" charset="0"/>
              </a:rPr>
              <a:t>hello.c:7: error: `retun' undeclared (first use in this function)</a:t>
            </a:r>
          </a:p>
          <a:p>
            <a:pPr eaLnBrk="1" hangingPunct="1"/>
            <a:r>
              <a:rPr lang="en-US" altLang="en-US" sz="1400" b="1">
                <a:solidFill>
                  <a:srgbClr val="FF0000"/>
                </a:solidFill>
                <a:latin typeface="Courier New" pitchFamily="49" charset="0"/>
                <a:cs typeface="Courier New" pitchFamily="49" charset="0"/>
              </a:rPr>
              <a:t>hello.c:7: error: (Each undeclared identifier is reported only once</a:t>
            </a:r>
          </a:p>
          <a:p>
            <a:pPr eaLnBrk="1" hangingPunct="1"/>
            <a:r>
              <a:rPr lang="en-US" altLang="en-US" sz="1400" b="1">
                <a:solidFill>
                  <a:srgbClr val="FF0000"/>
                </a:solidFill>
                <a:latin typeface="Courier New" pitchFamily="49" charset="0"/>
                <a:cs typeface="Courier New" pitchFamily="49" charset="0"/>
              </a:rPr>
              <a:t>hello.c:7: error: for each function it appears in.)</a:t>
            </a:r>
          </a:p>
          <a:p>
            <a:pPr eaLnBrk="1" hangingPunct="1"/>
            <a:r>
              <a:rPr lang="en-US" altLang="en-US" sz="1400" b="1">
                <a:solidFill>
                  <a:srgbClr val="FF0000"/>
                </a:solidFill>
                <a:latin typeface="Courier New" pitchFamily="49" charset="0"/>
                <a:cs typeface="Courier New" pitchFamily="49" charset="0"/>
              </a:rPr>
              <a:t>hello.c:7: error: syntax error before numeric constant</a:t>
            </a:r>
          </a:p>
        </p:txBody>
      </p:sp>
      <p:sp>
        <p:nvSpPr>
          <p:cNvPr id="30726" name="Rectangle 6"/>
          <p:cNvSpPr>
            <a:spLocks noChangeArrowheads="1"/>
          </p:cNvSpPr>
          <p:nvPr/>
        </p:nvSpPr>
        <p:spPr bwMode="auto">
          <a:xfrm>
            <a:off x="6400800" y="3352800"/>
            <a:ext cx="1524000" cy="714375"/>
          </a:xfrm>
          <a:prstGeom prst="rect">
            <a:avLst/>
          </a:prstGeom>
          <a:solidFill>
            <a:schemeClr val="bg1"/>
          </a:solidFill>
          <a:ln w="12700">
            <a:solidFill>
              <a:srgbClr val="FF0000"/>
            </a:solidFill>
            <a:miter lim="800000"/>
            <a:headEnd/>
            <a:tailEnd/>
          </a:ln>
          <a:effectLst/>
        </p:spPr>
        <p:txBody>
          <a:bodyPr anchor="ctr">
            <a:spAutoFit/>
          </a:bodyPr>
          <a:lstStyle/>
          <a:p>
            <a:pPr eaLnBrk="1" hangingPunct="1"/>
            <a:r>
              <a:rPr lang="en-US" altLang="en-US" sz="2000">
                <a:solidFill>
                  <a:srgbClr val="FF0000"/>
                </a:solidFill>
                <a:cs typeface="Arial" charset="0"/>
              </a:rPr>
              <a:t>Misspelled keyword</a:t>
            </a:r>
          </a:p>
        </p:txBody>
      </p:sp>
      <p:sp>
        <p:nvSpPr>
          <p:cNvPr id="30727" name="Oval 7"/>
          <p:cNvSpPr>
            <a:spLocks noChangeArrowheads="1"/>
          </p:cNvSpPr>
          <p:nvPr/>
        </p:nvSpPr>
        <p:spPr bwMode="auto">
          <a:xfrm>
            <a:off x="1600200" y="3956050"/>
            <a:ext cx="762000" cy="304800"/>
          </a:xfrm>
          <a:prstGeom prst="ellipse">
            <a:avLst/>
          </a:prstGeom>
          <a:noFill/>
          <a:ln w="12700">
            <a:solidFill>
              <a:srgbClr val="FF0000"/>
            </a:solidFill>
            <a:round/>
            <a:headEnd/>
            <a:tailEnd/>
          </a:ln>
          <a:effectLst/>
        </p:spPr>
        <p:txBody>
          <a:bodyPr anchor="ctr">
            <a:spAutoFit/>
          </a:bodyPr>
          <a:lstStyle/>
          <a:p>
            <a:pPr eaLnBrk="1" hangingPunct="1"/>
            <a:endParaRPr lang="en-US"/>
          </a:p>
        </p:txBody>
      </p:sp>
      <p:cxnSp>
        <p:nvCxnSpPr>
          <p:cNvPr id="30728" name="AutoShape 8"/>
          <p:cNvCxnSpPr>
            <a:cxnSpLocks noChangeShapeType="1"/>
            <a:stCxn id="30726" idx="1"/>
            <a:endCxn id="30727" idx="6"/>
          </p:cNvCxnSpPr>
          <p:nvPr/>
        </p:nvCxnSpPr>
        <p:spPr bwMode="auto">
          <a:xfrm flipH="1">
            <a:off x="2362200" y="3709988"/>
            <a:ext cx="4038600" cy="398462"/>
          </a:xfrm>
          <a:prstGeom prst="straightConnector1">
            <a:avLst/>
          </a:prstGeom>
          <a:noFill/>
          <a:ln w="12700">
            <a:solidFill>
              <a:srgbClr val="FF0000"/>
            </a:solidFill>
            <a:round/>
            <a:headEnd/>
            <a:tailEnd type="triangle" w="lg" len="lg"/>
          </a:ln>
          <a:effectLst/>
        </p:spPr>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6235</Words>
  <Application>Microsoft Office PowerPoint</Application>
  <PresentationFormat>On-screen Show (4:3)</PresentationFormat>
  <Paragraphs>755</Paragraphs>
  <Slides>70</Slides>
  <Notes>39</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DEBUGGING &amp; TESTING</vt:lpstr>
      <vt:lpstr> DEBUGGING Khái niệm</vt:lpstr>
      <vt:lpstr>Gỡ rối - debbuging</vt:lpstr>
      <vt:lpstr>Slide 4</vt:lpstr>
      <vt:lpstr>Slide 5</vt:lpstr>
      <vt:lpstr> Phân loại lỗi</vt:lpstr>
      <vt:lpstr>Debugging Heuristic</vt:lpstr>
      <vt:lpstr>Understand Error Messages</vt:lpstr>
      <vt:lpstr>Understand Error Messages (tt)</vt:lpstr>
      <vt:lpstr>Understand Error Messages (tt)</vt:lpstr>
      <vt:lpstr>Các phương pháp gỡ rối</vt:lpstr>
      <vt:lpstr>Các phương pháp gỡ rối</vt:lpstr>
      <vt:lpstr>Các phương pháp gỡ rối</vt:lpstr>
      <vt:lpstr>Các phương pháp gỡ rối</vt:lpstr>
      <vt:lpstr>Các phương pháp gỡ rối</vt:lpstr>
      <vt:lpstr>Các phương pháp gỡ rối</vt:lpstr>
      <vt:lpstr>Các phương pháp gỡ rối</vt:lpstr>
      <vt:lpstr>Các phương pháp gỡ rối</vt:lpstr>
      <vt:lpstr>Các phương pháp gỡ rối</vt:lpstr>
      <vt:lpstr>Các phương pháp gỡ rối</vt:lpstr>
      <vt:lpstr>Hiển thị KQ ..</vt:lpstr>
      <vt:lpstr>Hiển thị KQ (cont.)</vt:lpstr>
      <vt:lpstr>Các phương pháp gỡ rối</vt:lpstr>
      <vt:lpstr>Slide 24</vt:lpstr>
      <vt:lpstr>Tóm lại</vt:lpstr>
      <vt:lpstr>Thêm – Những lỗi thường gặp với C, C++</vt:lpstr>
      <vt:lpstr>Slide 27</vt:lpstr>
      <vt:lpstr>Slide 28</vt:lpstr>
      <vt:lpstr>Slide 29</vt:lpstr>
      <vt:lpstr>Phong benh hon chua benh : Cac ky thuat viet code chat luong</vt:lpstr>
      <vt:lpstr>Slide 31</vt:lpstr>
      <vt:lpstr> Bài tập Chốt</vt:lpstr>
      <vt:lpstr>2. Kiểm thử</vt:lpstr>
      <vt:lpstr>2.1. Khái niệm</vt:lpstr>
      <vt:lpstr>Program Verification</vt:lpstr>
      <vt:lpstr>Program Testing</vt:lpstr>
      <vt:lpstr>2.2. Phương pháp kiểm thử</vt:lpstr>
      <vt:lpstr>Kiểm thử hộp đen</vt:lpstr>
      <vt:lpstr>Kiểm thử hộp đen (2)</vt:lpstr>
      <vt:lpstr>Kiểm thử hộp trắng</vt:lpstr>
      <vt:lpstr>Kiểm thử hộp trắng (2)</vt:lpstr>
      <vt:lpstr>Kiểm thử hộp xám</vt:lpstr>
      <vt:lpstr>Những ai cần biết đến kiểm thử</vt:lpstr>
      <vt:lpstr>Các mức độ kiểm thử</vt:lpstr>
      <vt:lpstr>Các mức độ kiểm thử (2)</vt:lpstr>
      <vt:lpstr>Kiểm thử tất cả mọi thứ?</vt:lpstr>
      <vt:lpstr>Bao nhiêu testing là đủ?</vt:lpstr>
      <vt:lpstr>Bao nhiêu testing là đủ? (2)</vt:lpstr>
      <vt:lpstr>Nguyên tắc quan trọng nhất  </vt:lpstr>
      <vt:lpstr>The testing paradox</vt:lpstr>
      <vt:lpstr>2.3. Độ bao phủ kiểm thử</vt:lpstr>
      <vt:lpstr>2.3. Độ bao phủ kiểm thử (2)</vt:lpstr>
      <vt:lpstr>2.4. Các phương pháp đo </vt:lpstr>
      <vt:lpstr>2.4. Các phương pháp đo (2)</vt:lpstr>
      <vt:lpstr>2.4. Các phương pháp đo (3)</vt:lpstr>
      <vt:lpstr>2.4. Các phương pháp đo (4)</vt:lpstr>
      <vt:lpstr>2.4. Các phương pháp đo (5)</vt:lpstr>
      <vt:lpstr>Statement Testing Example</vt:lpstr>
      <vt:lpstr>Path Testing</vt:lpstr>
      <vt:lpstr>Path Testing Example</vt:lpstr>
      <vt:lpstr>Quan sat vd sau…</vt:lpstr>
      <vt:lpstr>VD khác…</vt:lpstr>
      <vt:lpstr>Vd tiếp…</vt:lpstr>
      <vt:lpstr>Các chiến lược testing</vt:lpstr>
      <vt:lpstr>Testing Incrementally</vt:lpstr>
      <vt:lpstr>Testing Incrementally (cont.)</vt:lpstr>
      <vt:lpstr>So sánh các cài đặt</vt:lpstr>
      <vt:lpstr>Kiểm chứng tự động - Automation</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VIP</dc:creator>
  <cp:lastModifiedBy>VIP</cp:lastModifiedBy>
  <cp:revision>9</cp:revision>
  <dcterms:created xsi:type="dcterms:W3CDTF">2021-05-31T02:41:02Z</dcterms:created>
  <dcterms:modified xsi:type="dcterms:W3CDTF">2021-06-11T10:16:46Z</dcterms:modified>
</cp:coreProperties>
</file>