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67" r:id="rId2"/>
    <p:sldId id="795" r:id="rId3"/>
    <p:sldId id="838" r:id="rId4"/>
    <p:sldId id="839" r:id="rId5"/>
    <p:sldId id="840" r:id="rId6"/>
    <p:sldId id="841" r:id="rId7"/>
    <p:sldId id="842" r:id="rId8"/>
    <p:sldId id="844" r:id="rId9"/>
    <p:sldId id="845" r:id="rId10"/>
    <p:sldId id="846" r:id="rId11"/>
    <p:sldId id="847" r:id="rId12"/>
    <p:sldId id="848" r:id="rId13"/>
    <p:sldId id="850" r:id="rId14"/>
    <p:sldId id="849" r:id="rId15"/>
    <p:sldId id="852" r:id="rId16"/>
    <p:sldId id="853" r:id="rId17"/>
    <p:sldId id="854" r:id="rId18"/>
    <p:sldId id="855" r:id="rId19"/>
    <p:sldId id="856" r:id="rId20"/>
    <p:sldId id="857" r:id="rId21"/>
    <p:sldId id="859" r:id="rId22"/>
    <p:sldId id="858" r:id="rId23"/>
    <p:sldId id="860" r:id="rId24"/>
    <p:sldId id="861" r:id="rId25"/>
    <p:sldId id="862" r:id="rId26"/>
    <p:sldId id="863" r:id="rId27"/>
    <p:sldId id="864" r:id="rId28"/>
    <p:sldId id="866" r:id="rId29"/>
    <p:sldId id="867" r:id="rId30"/>
    <p:sldId id="869" r:id="rId31"/>
    <p:sldId id="870" r:id="rId32"/>
    <p:sldId id="871" r:id="rId33"/>
    <p:sldId id="872" r:id="rId34"/>
    <p:sldId id="873" r:id="rId35"/>
    <p:sldId id="874" r:id="rId36"/>
    <p:sldId id="875" r:id="rId37"/>
    <p:sldId id="876" r:id="rId38"/>
    <p:sldId id="877" r:id="rId39"/>
    <p:sldId id="878" r:id="rId40"/>
    <p:sldId id="879" r:id="rId41"/>
    <p:sldId id="880" r:id="rId42"/>
    <p:sldId id="881" r:id="rId43"/>
    <p:sldId id="883" r:id="rId44"/>
    <p:sldId id="884" r:id="rId45"/>
    <p:sldId id="885" r:id="rId46"/>
    <p:sldId id="886" r:id="rId47"/>
    <p:sldId id="887" r:id="rId48"/>
    <p:sldId id="882" r:id="rId49"/>
    <p:sldId id="888" r:id="rId50"/>
    <p:sldId id="889" r:id="rId51"/>
    <p:sldId id="890" r:id="rId52"/>
    <p:sldId id="891" r:id="rId53"/>
    <p:sldId id="892" r:id="rId54"/>
    <p:sldId id="893" r:id="rId55"/>
    <p:sldId id="894" r:id="rId56"/>
    <p:sldId id="895" r:id="rId57"/>
    <p:sldId id="896" r:id="rId58"/>
    <p:sldId id="897" r:id="rId59"/>
    <p:sldId id="898" r:id="rId60"/>
    <p:sldId id="899" r:id="rId61"/>
    <p:sldId id="900" r:id="rId62"/>
    <p:sldId id="901" r:id="rId63"/>
    <p:sldId id="902" r:id="rId64"/>
    <p:sldId id="904" r:id="rId65"/>
    <p:sldId id="905" r:id="rId66"/>
    <p:sldId id="907" r:id="rId67"/>
    <p:sldId id="265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6C68F128-8132-409A-AF4A-DBC4DCE6ECC5}">
          <p14:sldIdLst>
            <p14:sldId id="267"/>
            <p14:sldId id="795"/>
            <p14:sldId id="838"/>
            <p14:sldId id="839"/>
            <p14:sldId id="840"/>
            <p14:sldId id="841"/>
            <p14:sldId id="842"/>
            <p14:sldId id="844"/>
            <p14:sldId id="845"/>
            <p14:sldId id="846"/>
            <p14:sldId id="847"/>
            <p14:sldId id="848"/>
            <p14:sldId id="850"/>
            <p14:sldId id="849"/>
            <p14:sldId id="852"/>
            <p14:sldId id="853"/>
            <p14:sldId id="854"/>
            <p14:sldId id="855"/>
            <p14:sldId id="856"/>
            <p14:sldId id="857"/>
            <p14:sldId id="859"/>
            <p14:sldId id="858"/>
            <p14:sldId id="860"/>
            <p14:sldId id="861"/>
            <p14:sldId id="862"/>
            <p14:sldId id="863"/>
            <p14:sldId id="864"/>
            <p14:sldId id="866"/>
            <p14:sldId id="867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3"/>
            <p14:sldId id="884"/>
            <p14:sldId id="885"/>
            <p14:sldId id="886"/>
            <p14:sldId id="887"/>
            <p14:sldId id="882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4"/>
            <p14:sldId id="905"/>
            <p14:sldId id="907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685716-0B86-48B7-BEA9-37CA52C515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E7D5C2-DAED-422E-82F5-22D0A5911E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528E-2EDA-4474-866A-DF716A159D98}" type="datetimeFigureOut">
              <a:rPr lang="en-US" smtClean="0"/>
              <a:pPr/>
              <a:t>26/01/2021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D20EE1-4C2B-4935-9973-3362F94C9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588557-6C08-4635-8E6B-3565CCFBAA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9345-F011-4943-B160-9EA408A4C3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11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0241-759B-45E0-98F4-1DCE48CEAB8A}" type="datetimeFigureOut">
              <a:rPr lang="en-US" smtClean="0"/>
              <a:pPr/>
              <a:t>26/01/2021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2114C-AB4D-4D86-844B-4975A0F340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32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8620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17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/>
          <a:lstStyle>
            <a:lvl1pPr>
              <a:defRPr sz="36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/>
          <a:lstStyle>
            <a:lvl1pPr>
              <a:defRPr sz="2400" baseline="0">
                <a:latin typeface="Linh AvantGarde" panose="02000603030000020004"/>
              </a:defRPr>
            </a:lvl1pPr>
            <a:lvl2pPr>
              <a:defRPr baseline="0">
                <a:latin typeface="Linh AvantGarde" panose="02000603030000020004"/>
              </a:defRPr>
            </a:lvl2pPr>
            <a:lvl3pPr>
              <a:defRPr baseline="0">
                <a:latin typeface="Linh AvantGarde" panose="02000603030000020004"/>
              </a:defRPr>
            </a:lvl3pPr>
            <a:lvl4pPr>
              <a:defRPr baseline="0">
                <a:latin typeface="Linh AvantGarde" panose="02000603030000020004"/>
              </a:defRPr>
            </a:lvl4pPr>
            <a:lvl5pPr>
              <a:defRPr baseline="0">
                <a:latin typeface="Linh AvantGarde" panose="020006030300000200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 b="1">
                <a:latin typeface="Linh AvantGarde" panose="02000603030000020004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26400" y="6492874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26400" y="6492875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/>
          <a:lstStyle/>
          <a:p>
            <a:fld id="{73266DD0-27F7-4B4A-BCF6-DBE51241DC75}" type="datetime1">
              <a:rPr lang="vi-VN" altLang="zh-CN" smtClean="0"/>
              <a:pPr/>
              <a:t>26/01/2021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SangDV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400" y="6492875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B22988E-C6B6-4031-90F1-6573C99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945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 err="1"/>
              <a:t>Chương</a:t>
            </a:r>
            <a:r>
              <a:rPr lang="en-US" dirty="0"/>
              <a:t> 6: </a:t>
            </a:r>
            <a:br>
              <a:rPr lang="en-US" dirty="0"/>
            </a:b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BAF5DCA-941F-4EC6-A307-79EDA9768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31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8248064" cy="498244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(Student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noOneBehind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 </a:t>
            </a:r>
            <a:endParaRPr lang="en-US" sz="20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0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Student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curr.getBehind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8275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34A770-213F-4096-A3A1-FB60DB586974}"/>
              </a:ext>
            </a:extLst>
          </p:cNvPr>
          <p:cNvSpPr txBox="1"/>
          <p:nvPr/>
        </p:nvSpPr>
        <p:spPr>
          <a:xfrm>
            <a:off x="5064368" y="1659987"/>
            <a:ext cx="32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(base case)</a:t>
            </a:r>
          </a:p>
        </p:txBody>
      </p:sp>
    </p:spTree>
    <p:extLst>
      <p:ext uri="{BB962C8B-B14F-4D97-AF65-F5344CB8AC3E}">
        <p14:creationId xmlns:p14="http://schemas.microsoft.com/office/powerpoint/2010/main" xmlns="" val="264494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8262132" cy="498244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(Student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noOneBehind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Student 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curr.getBehind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20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8275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34A770-213F-4096-A3A1-FB60DB586974}"/>
              </a:ext>
            </a:extLst>
          </p:cNvPr>
          <p:cNvSpPr txBox="1"/>
          <p:nvPr/>
        </p:nvSpPr>
        <p:spPr>
          <a:xfrm>
            <a:off x="3010486" y="3401064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(recursive case)</a:t>
            </a:r>
          </a:p>
        </p:txBody>
      </p:sp>
    </p:spTree>
    <p:extLst>
      <p:ext uri="{BB962C8B-B14F-4D97-AF65-F5344CB8AC3E}">
        <p14:creationId xmlns:p14="http://schemas.microsoft.com/office/powerpoint/2010/main" xmlns="" val="120942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 fontScale="90000"/>
          </a:bodyPr>
          <a:lstStyle/>
          <a:p>
            <a:r>
              <a:rPr lang="en-US" dirty="0"/>
              <a:t>Ba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(valid input)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code</a:t>
            </a:r>
          </a:p>
          <a:p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(base case)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endParaRPr lang="en-US" sz="2800" dirty="0"/>
          </a:p>
          <a:p>
            <a:r>
              <a:rPr lang="en-US" sz="2800" dirty="0"/>
              <a:t>Khi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,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60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27815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x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mũ</a:t>
            </a:r>
            <a:r>
              <a:rPr lang="en-US" sz="2800" dirty="0"/>
              <a:t> n,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r>
              <a:rPr lang="en-US" sz="2800" baseline="30000" dirty="0"/>
              <a:t> 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endParaRPr lang="en-US" sz="2800" baseline="300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B0004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B0004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power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x,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exp){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power(x, 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67472F-2637-4194-B021-B06BEEDA7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724" y="1882200"/>
            <a:ext cx="2806822" cy="11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462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2800" dirty="0"/>
          </a:p>
          <a:p>
            <a:pPr marL="0" indent="0">
              <a:buNone/>
            </a:pP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power(5, 3) &lt;&lt;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endParaRPr lang="en-US" sz="2800" baseline="30000" dirty="0"/>
          </a:p>
          <a:p>
            <a:endParaRPr lang="en-US" sz="2800" dirty="0"/>
          </a:p>
          <a:p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39E8ED3-858F-4DB8-881D-E0E2695E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92" y="2379972"/>
            <a:ext cx="7790015" cy="384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70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2800" dirty="0"/>
          </a:p>
          <a:p>
            <a:pPr marL="0" indent="0">
              <a:buNone/>
            </a:pP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power(5, 3) &lt;&lt;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endParaRPr lang="en-US" sz="2800" baseline="30000" dirty="0"/>
          </a:p>
          <a:p>
            <a:endParaRPr lang="en-US" sz="2800" dirty="0"/>
          </a:p>
          <a:p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D78C4D-E83E-4084-93A6-607EF6E8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3" y="2408940"/>
            <a:ext cx="7723054" cy="36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6987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2800" dirty="0"/>
          </a:p>
          <a:p>
            <a:pPr marL="0" indent="0">
              <a:buNone/>
            </a:pP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power(5, 3) &lt;&lt; </a:t>
            </a:r>
            <a:r>
              <a:rPr lang="en-US" sz="28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8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endParaRPr lang="en-US" sz="2800" baseline="30000" dirty="0"/>
          </a:p>
          <a:p>
            <a:endParaRPr lang="en-US" sz="2800" dirty="0"/>
          </a:p>
          <a:p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68E59E-5C9C-4F64-A91D-A357F19F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00301"/>
            <a:ext cx="7924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803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9836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endParaRPr lang="en-US" sz="2800" dirty="0"/>
          </a:p>
          <a:p>
            <a:pPr marL="0" indent="0">
              <a:buNone/>
            </a:pPr>
            <a:r>
              <a:rPr lang="en-US" sz="35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5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5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power(5, 3) &lt;&lt; </a:t>
            </a:r>
            <a:r>
              <a:rPr lang="en-US" sz="35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35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Đây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,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125, </a:t>
            </a:r>
            <a:r>
              <a:rPr lang="en-US" sz="2800" dirty="0" err="1"/>
              <a:t>tức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5</a:t>
            </a:r>
            <a:r>
              <a:rPr lang="en-US" sz="2800" baseline="30000" dirty="0"/>
              <a:t>3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endParaRPr lang="en-US" sz="2800" baseline="30000" dirty="0"/>
          </a:p>
          <a:p>
            <a:endParaRPr lang="en-US" sz="2800" dirty="0"/>
          </a:p>
          <a:p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3ABE97-354A-4EAB-912A-24F2BF0D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295805"/>
            <a:ext cx="7496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745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98366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exp) {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base case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if exp is odd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power(x, 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else, if exp is even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power(x, exp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y;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aseline="30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701A59-E9FD-42E2-AD8F-A963F359D191}"/>
              </a:ext>
            </a:extLst>
          </p:cNvPr>
          <p:cNvSpPr txBox="1"/>
          <p:nvPr/>
        </p:nvSpPr>
        <p:spPr>
          <a:xfrm>
            <a:off x="4572000" y="5636882"/>
            <a:ext cx="3707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inh AvantGarde" panose="02000603030000020004"/>
              </a:rPr>
              <a:t>Độ</a:t>
            </a:r>
            <a:r>
              <a:rPr lang="en-US" sz="2800" dirty="0">
                <a:solidFill>
                  <a:srgbClr val="C00000"/>
                </a:solidFill>
                <a:latin typeface="Linh AvantGarde" panose="02000603030000020004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inh AvantGarde" panose="02000603030000020004"/>
              </a:rPr>
              <a:t>phức</a:t>
            </a:r>
            <a:r>
              <a:rPr lang="en-US" sz="2800" dirty="0">
                <a:solidFill>
                  <a:srgbClr val="C00000"/>
                </a:solidFill>
                <a:latin typeface="Linh AvantGarde" panose="02000603030000020004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Linh AvantGarde" panose="02000603030000020004"/>
              </a:rPr>
              <a:t>tạp</a:t>
            </a:r>
            <a:r>
              <a:rPr lang="en-US" sz="2800" dirty="0">
                <a:solidFill>
                  <a:srgbClr val="C00000"/>
                </a:solidFill>
                <a:latin typeface="Linh AvantGarde" panose="02000603030000020004"/>
              </a:rPr>
              <a:t>: O(</a:t>
            </a:r>
            <a:r>
              <a:rPr lang="en-US" sz="2800" dirty="0" err="1">
                <a:solidFill>
                  <a:srgbClr val="C00000"/>
                </a:solidFill>
                <a:latin typeface="Linh AvantGarde" panose="02000603030000020004"/>
              </a:rPr>
              <a:t>logn</a:t>
            </a:r>
            <a:r>
              <a:rPr lang="en-US" sz="2800" dirty="0">
                <a:solidFill>
                  <a:srgbClr val="C00000"/>
                </a:solidFill>
                <a:latin typeface="Linh AvantGarde" panose="0200060303000002000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623174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9836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mystery(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</a:t>
            </a:r>
            <a:r>
              <a:rPr lang="en-US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n/10;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 % 10;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mystery(a </a:t>
            </a:r>
            <a:r>
              <a:rPr lang="en-US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cs typeface="Courier New" panose="02070309020205020404" pitchFamily="49" charset="0"/>
              </a:rPr>
              <a:t>Hỏi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200" dirty="0" err="1">
                <a:cs typeface="Courier New" panose="02070309020205020404" pitchFamily="49" charset="0"/>
              </a:rPr>
              <a:t>kết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200" dirty="0" err="1">
                <a:cs typeface="Courier New" panose="02070309020205020404" pitchFamily="49" charset="0"/>
              </a:rPr>
              <a:t>quả</a:t>
            </a:r>
            <a:r>
              <a:rPr lang="en-US" sz="3200" dirty="0">
                <a:cs typeface="Courier New" panose="02070309020205020404" pitchFamily="49" charset="0"/>
              </a:rPr>
              <a:t> </a:t>
            </a:r>
            <a:r>
              <a:rPr lang="en-US" sz="3200" dirty="0" err="1">
                <a:cs typeface="Courier New" panose="02070309020205020404" pitchFamily="49" charset="0"/>
              </a:rPr>
              <a:t>của</a:t>
            </a:r>
            <a:r>
              <a:rPr lang="en-US" sz="3200" dirty="0">
                <a:cs typeface="Courier New" panose="02070309020205020404" pitchFamily="49" charset="0"/>
              </a:rPr>
              <a:t> mystery(648)?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6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vi-VN" sz="2800" dirty="0"/>
              <a:t>Nhắc lại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quay </a:t>
            </a:r>
            <a:r>
              <a:rPr lang="en-US" sz="2800" dirty="0" err="1"/>
              <a:t>lui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Khử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3322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301345" cy="31680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648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64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mystery(72);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46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301345" cy="31680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648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64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mystery(72);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DCA175A2-4255-4231-8898-AE6A4C98B67B}"/>
              </a:ext>
            </a:extLst>
          </p:cNvPr>
          <p:cNvSpPr txBox="1">
            <a:spLocks/>
          </p:cNvSpPr>
          <p:nvPr/>
        </p:nvSpPr>
        <p:spPr>
          <a:xfrm>
            <a:off x="921327" y="1415721"/>
            <a:ext cx="7301345" cy="31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72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7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mystery(9);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152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301345" cy="31680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648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64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mystery(72);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DCA175A2-4255-4231-8898-AE6A4C98B67B}"/>
              </a:ext>
            </a:extLst>
          </p:cNvPr>
          <p:cNvSpPr txBox="1">
            <a:spLocks/>
          </p:cNvSpPr>
          <p:nvPr/>
        </p:nvSpPr>
        <p:spPr>
          <a:xfrm>
            <a:off x="921327" y="1415721"/>
            <a:ext cx="7301345" cy="31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72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7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mystery(9);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xmlns="" id="{9273F312-F543-4326-8A50-117DB1B8EA74}"/>
              </a:ext>
            </a:extLst>
          </p:cNvPr>
          <p:cNvSpPr txBox="1">
            <a:spLocks/>
          </p:cNvSpPr>
          <p:nvPr/>
        </p:nvSpPr>
        <p:spPr>
          <a:xfrm>
            <a:off x="1200150" y="1718176"/>
            <a:ext cx="7301345" cy="31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mystery(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n) { </a:t>
            </a:r>
            <a:r>
              <a:rPr lang="en-US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 = 9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 </a:t>
            </a:r>
            <a:r>
              <a:rPr lang="en-US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10)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n; </a:t>
            </a:r>
            <a:r>
              <a:rPr lang="en-US" b="1" i="1" dirty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9;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n/10;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B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b </a:t>
            </a:r>
            <a:r>
              <a:rPr lang="en-US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 % 10;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mystery(a </a:t>
            </a:r>
            <a:r>
              <a:rPr lang="en-US" b="1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b);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7594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301345" cy="31680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648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64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mystery(72);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xmlns="" id="{DCA175A2-4255-4231-8898-AE6A4C98B67B}"/>
              </a:ext>
            </a:extLst>
          </p:cNvPr>
          <p:cNvSpPr txBox="1">
            <a:spLocks/>
          </p:cNvSpPr>
          <p:nvPr/>
        </p:nvSpPr>
        <p:spPr>
          <a:xfrm>
            <a:off x="921327" y="1415721"/>
            <a:ext cx="7301345" cy="3168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dk1"/>
                </a:solidFill>
                <a:latin typeface="Linh AvantGarde" panose="020006030300000200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72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7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2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mystery(9);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B695FE1-4B22-4735-91CF-AFA4FFED22B7}"/>
              </a:ext>
            </a:extLst>
          </p:cNvPr>
          <p:cNvSpPr txBox="1"/>
          <p:nvPr/>
        </p:nvSpPr>
        <p:spPr>
          <a:xfrm>
            <a:off x="3622537" y="3638287"/>
            <a:ext cx="161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Linh AvantGarde" panose="02000603030000020004"/>
                <a:cs typeface="Courier New" panose="02070309020205020404" pitchFamily="49" charset="0"/>
              </a:rPr>
              <a:t>return 9; </a:t>
            </a:r>
          </a:p>
        </p:txBody>
      </p:sp>
    </p:spTree>
    <p:extLst>
      <p:ext uri="{BB962C8B-B14F-4D97-AF65-F5344CB8AC3E}">
        <p14:creationId xmlns:p14="http://schemas.microsoft.com/office/powerpoint/2010/main" xmlns="" val="362603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trace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301345" cy="31680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mystery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n = 648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 = 64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 = 8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mystery(a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mystery(72);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C69E9D9-3E11-4BBF-975E-87938264B1A4}"/>
              </a:ext>
            </a:extLst>
          </p:cNvPr>
          <p:cNvSpPr txBox="1"/>
          <p:nvPr/>
        </p:nvSpPr>
        <p:spPr>
          <a:xfrm>
            <a:off x="3256777" y="3429000"/>
            <a:ext cx="1610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Linh AvantGarde" panose="02000603030000020004"/>
                <a:cs typeface="Courier New" panose="02070309020205020404" pitchFamily="49" charset="0"/>
              </a:rPr>
              <a:t>return 9; </a:t>
            </a:r>
          </a:p>
        </p:txBody>
      </p:sp>
    </p:spTree>
    <p:extLst>
      <p:ext uri="{BB962C8B-B14F-4D97-AF65-F5344CB8AC3E}">
        <p14:creationId xmlns:p14="http://schemas.microsoft.com/office/powerpoint/2010/main" xmlns="" val="2253368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71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Đệ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trực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tiếp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Đê</a:t>
            </a:r>
            <a:r>
              <a:rPr lang="en-US" dirty="0"/>
              <a:t> qui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/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Đệ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tiếp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tương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59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 ) {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(B)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S*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, S*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 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E2B068-DD31-4D72-9DBE-83080AB0A927}"/>
              </a:ext>
            </a:extLst>
          </p:cNvPr>
          <p:cNvSpPr txBox="1"/>
          <p:nvPr/>
        </p:nvSpPr>
        <p:spPr>
          <a:xfrm>
            <a:off x="5135805" y="161340"/>
            <a:ext cx="3951923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KieuDuLieu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TenHam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if(Dieu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Dung){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Gia tri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TenHam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0367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Palindrome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isPalindrome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string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xâu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hay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xuôi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isPalindrome</a:t>
            </a:r>
            <a:r>
              <a:rPr lang="en-US" dirty="0"/>
              <a:t>("madam") → true</a:t>
            </a:r>
          </a:p>
          <a:p>
            <a:pPr marL="0" indent="0">
              <a:buNone/>
            </a:pPr>
            <a:r>
              <a:rPr lang="en-US" dirty="0" err="1"/>
              <a:t>isPalindrome</a:t>
            </a:r>
            <a:r>
              <a:rPr lang="en-US" dirty="0"/>
              <a:t>("racecar") → true</a:t>
            </a:r>
          </a:p>
          <a:p>
            <a:pPr marL="0" indent="0">
              <a:buNone/>
            </a:pPr>
            <a:r>
              <a:rPr lang="en-US" dirty="0" err="1"/>
              <a:t>isPalindrome</a:t>
            </a:r>
            <a:r>
              <a:rPr lang="en-US" dirty="0"/>
              <a:t>("step on no pets") → true</a:t>
            </a:r>
          </a:p>
          <a:p>
            <a:pPr marL="0" indent="0">
              <a:buNone/>
            </a:pPr>
            <a:r>
              <a:rPr lang="en-US" dirty="0" err="1"/>
              <a:t>isPalindrome</a:t>
            </a:r>
            <a:r>
              <a:rPr lang="en-US" dirty="0"/>
              <a:t>("Java") → false</a:t>
            </a:r>
          </a:p>
          <a:p>
            <a:pPr marL="0" indent="0">
              <a:buNone/>
            </a:pPr>
            <a:r>
              <a:rPr lang="en-US" dirty="0" err="1"/>
              <a:t>isPalindrome</a:t>
            </a:r>
            <a:r>
              <a:rPr lang="en-US" dirty="0"/>
              <a:t>("</a:t>
            </a:r>
            <a:r>
              <a:rPr lang="en-US" dirty="0" err="1"/>
              <a:t>byebye</a:t>
            </a:r>
            <a:r>
              <a:rPr lang="en-US" dirty="0"/>
              <a:t>") →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85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Palindrome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4509"/>
            <a:ext cx="8191793" cy="498244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Trivially true for empty or 1-letter strings.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isPalindrome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s.length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base case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20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recursive case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(s[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s[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s.length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string middle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s.substr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s.length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isPalindrome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(middle);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93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939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( ) {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(B)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else {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S*;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S, S*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fibonacci</a:t>
            </a:r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E2B068-DD31-4D72-9DBE-83080AB0A927}"/>
              </a:ext>
            </a:extLst>
          </p:cNvPr>
          <p:cNvSpPr txBox="1"/>
          <p:nvPr/>
        </p:nvSpPr>
        <p:spPr>
          <a:xfrm>
            <a:off x="5135805" y="161340"/>
            <a:ext cx="3951923" cy="28007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KieuDuLieu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TenHam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if(Dieu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Dung){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Gia tri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TenHam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TenHam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Thamso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0234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/>
          </a:bodyPr>
          <a:lstStyle/>
          <a:p>
            <a:r>
              <a:rPr lang="vi-VN" dirty="0"/>
              <a:t>Có 3 cọc </a:t>
            </a:r>
            <a:r>
              <a:rPr lang="en-US" dirty="0"/>
              <a:t>A</a:t>
            </a:r>
            <a:r>
              <a:rPr lang="vi-VN" dirty="0"/>
              <a:t>, </a:t>
            </a:r>
            <a:r>
              <a:rPr lang="en-US" dirty="0"/>
              <a:t>B</a:t>
            </a:r>
            <a:r>
              <a:rPr lang="vi-VN" dirty="0"/>
              <a:t>, </a:t>
            </a:r>
            <a:r>
              <a:rPr lang="en-US" dirty="0"/>
              <a:t>C</a:t>
            </a:r>
            <a:r>
              <a:rPr lang="vi-VN" dirty="0"/>
              <a:t>. Trên cọc </a:t>
            </a:r>
            <a:r>
              <a:rPr lang="en-US" dirty="0"/>
              <a:t>A</a:t>
            </a:r>
            <a:r>
              <a:rPr lang="vi-VN" dirty="0"/>
              <a:t> có một chồng gồm n cái đĩa đường kính giảm dần từ dưới lên trên. Cần phải chuyển chồng đĩa từ cọc </a:t>
            </a:r>
            <a:r>
              <a:rPr lang="en-US" dirty="0"/>
              <a:t>A</a:t>
            </a:r>
            <a:r>
              <a:rPr lang="vi-VN" dirty="0"/>
              <a:t> sang cọc </a:t>
            </a:r>
            <a:r>
              <a:rPr lang="en-US" dirty="0"/>
              <a:t>C</a:t>
            </a:r>
            <a:r>
              <a:rPr lang="vi-VN" dirty="0"/>
              <a:t> tuân thủ qui tắc: mỗi lần chỉ chuyển 1 đĩa và chỉ được xếp đĩa có đường kính nhỏ hơn lên trên đĩa có đường kính lớn hơn. Trong quá trình chuyển được phép dùng cọc </a:t>
            </a:r>
            <a:r>
              <a:rPr lang="en-US" dirty="0"/>
              <a:t>B</a:t>
            </a:r>
            <a:r>
              <a:rPr lang="vi-VN" dirty="0"/>
              <a:t> làm cọc trung gian. </a:t>
            </a:r>
            <a:endParaRPr lang="en-US" dirty="0"/>
          </a:p>
          <a:p>
            <a:r>
              <a:rPr lang="vi-VN" dirty="0"/>
              <a:t>Bài toán đặt ra là: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vi-VN" dirty="0"/>
              <a:t>để hoàn thành nhiệm vụ đặt ra trong trò chơi tháp Hà nội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vi-VN" dirty="0"/>
              <a:t>số lần di chuyển đĩa ít nhất cần thực hiện.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6135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73DF5D-21C3-440F-8C4B-BED28E11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9B7900-24D3-49D1-B84E-6511CEBF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42580"/>
            <a:ext cx="7639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472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E8C13-6EA5-473C-AA78-60AFFF23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vi-VN" dirty="0"/>
              <a:t>được xếp đĩa có đường kính </a:t>
            </a:r>
            <a:r>
              <a:rPr lang="en-US" dirty="0" err="1"/>
              <a:t>lớn</a:t>
            </a:r>
            <a:r>
              <a:rPr lang="vi-VN" dirty="0"/>
              <a:t> hơn lên trên đĩa có đường kính </a:t>
            </a:r>
            <a:r>
              <a:rPr lang="en-US" dirty="0" err="1"/>
              <a:t>nhỏ</a:t>
            </a:r>
            <a:r>
              <a:rPr lang="vi-VN" dirty="0"/>
              <a:t> hơn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1A56F3-C653-4D7C-90B3-58F404B4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2858"/>
            <a:ext cx="7829714" cy="35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021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E8C13-6EA5-473C-AA78-60AFFF23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n – 1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sang </a:t>
            </a:r>
            <a:r>
              <a:rPr lang="en-US" dirty="0" err="1"/>
              <a:t>cọc</a:t>
            </a:r>
            <a:r>
              <a:rPr lang="en-US" dirty="0"/>
              <a:t> B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887DFF-A3FA-4DD5-B6BF-C0EA5482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9" y="3179298"/>
            <a:ext cx="6794602" cy="30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336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E8C13-6EA5-473C-AA78-60AFFF23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n – 1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sang </a:t>
            </a:r>
            <a:r>
              <a:rPr lang="en-US" dirty="0" err="1"/>
              <a:t>cọc</a:t>
            </a:r>
            <a:r>
              <a:rPr lang="en-US" dirty="0"/>
              <a:t> B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to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sang </a:t>
            </a:r>
            <a:r>
              <a:rPr lang="en-US" dirty="0" err="1"/>
              <a:t>cọc</a:t>
            </a:r>
            <a:r>
              <a:rPr lang="en-US" dirty="0"/>
              <a:t> 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F75C37-82A9-4089-B9FD-6BB654BD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9" y="3193366"/>
            <a:ext cx="6548342" cy="30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2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E8C13-6EA5-473C-AA78-60AFFF23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Chuyển</a:t>
            </a:r>
            <a:r>
              <a:rPr lang="en-US" dirty="0"/>
              <a:t> n – 1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sang </a:t>
            </a:r>
            <a:r>
              <a:rPr lang="en-US" dirty="0" err="1"/>
              <a:t>cọc</a:t>
            </a:r>
            <a:r>
              <a:rPr lang="en-US" dirty="0"/>
              <a:t> B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C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to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sang </a:t>
            </a:r>
            <a:r>
              <a:rPr lang="en-US" dirty="0" err="1"/>
              <a:t>cọc</a:t>
            </a:r>
            <a:r>
              <a:rPr lang="en-US" dirty="0"/>
              <a:t> C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Chuyển</a:t>
            </a:r>
            <a:r>
              <a:rPr lang="en-US" dirty="0"/>
              <a:t> n – 1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B sang </a:t>
            </a:r>
            <a:r>
              <a:rPr lang="en-US" dirty="0" err="1"/>
              <a:t>cọc</a:t>
            </a:r>
            <a:r>
              <a:rPr lang="en-US" dirty="0"/>
              <a:t> C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cọc</a:t>
            </a:r>
            <a:r>
              <a:rPr lang="en-US" dirty="0"/>
              <a:t> A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DCED8C-088F-4BF1-9A93-0B920993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34" y="3165231"/>
            <a:ext cx="6792132" cy="306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7305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: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E8C13-6EA5-473C-AA78-60AFFF23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8262132" cy="498244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from,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to, </a:t>
            </a: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temp){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THN(n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from, temp, to);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move(from, to);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THN(n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temp, to, from);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549570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16" y="3210820"/>
            <a:ext cx="8295761" cy="313680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vi-VN" dirty="0"/>
              <a:t>mà lời gọi đệ quy được thực hiện bên trong 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( 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to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giátrịcuối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 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điều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dừng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S*;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gọi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dirty="0" err="1"/>
              <a:t>với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S, S*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E2B068-DD31-4D72-9DBE-83080AB0A927}"/>
              </a:ext>
            </a:extLst>
          </p:cNvPr>
          <p:cNvSpPr txBox="1"/>
          <p:nvPr/>
        </p:nvSpPr>
        <p:spPr>
          <a:xfrm>
            <a:off x="5120640" y="146050"/>
            <a:ext cx="3951923" cy="2919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KieuDuLieu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(Dieu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Kien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Dung)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...;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Gia tri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...;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vonglap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dieu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kien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lap){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...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)...;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Gia tri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131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phi </a:t>
            </a:r>
            <a:r>
              <a:rPr lang="en-US" dirty="0" err="1"/>
              <a:t>tuyến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8C58A5-94FE-4724-ADAD-9D04C120D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3788"/>
                <a:ext cx="8121456" cy="498316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Ví</a:t>
                </a:r>
                <a:r>
                  <a:rPr lang="en-US" dirty="0"/>
                  <a:t/>
                </a:r>
                <a:r>
                  <a:rPr lang="en-US" dirty="0" err="1"/>
                  <a:t>dụ</a:t>
                </a:r>
                <a:r>
                  <a:rPr lang="en-US" dirty="0"/>
                  <a:t>: Cho </a:t>
                </a:r>
                <a:r>
                  <a:rPr lang="en-US" dirty="0" err="1"/>
                  <a:t>dãy</a:t>
                </a:r>
                <a:r>
                  <a:rPr lang="en-US" dirty="0"/>
                  <a:t> { An } </a:t>
                </a:r>
                <a:r>
                  <a:rPr lang="en-US" dirty="0" err="1"/>
                  <a:t>xác</a:t>
                </a:r>
                <a:r>
                  <a:rPr lang="en-US" dirty="0"/>
                  <a:t/>
                </a:r>
                <a:r>
                  <a:rPr lang="en-US" dirty="0" err="1"/>
                  <a:t>định</a:t>
                </a:r>
                <a:r>
                  <a:rPr lang="en-US" dirty="0"/>
                  <a:t/>
                </a:r>
                <a:r>
                  <a:rPr lang="en-US" dirty="0" err="1"/>
                  <a:t>theo</a:t>
                </a:r>
                <a:r>
                  <a:rPr lang="en-US" dirty="0"/>
                  <a:t/>
                </a:r>
                <a:r>
                  <a:rPr lang="en-US" dirty="0" err="1"/>
                  <a:t>công</a:t>
                </a:r>
                <a:r>
                  <a:rPr lang="en-US" dirty="0"/>
                  <a:t/>
                </a:r>
                <a:r>
                  <a:rPr lang="en-US" dirty="0" err="1"/>
                  <a:t>thức</a:t>
                </a:r>
                <a:r>
                  <a:rPr lang="en-US" dirty="0"/>
                  <a:t/>
                </a:r>
                <a:r>
                  <a:rPr lang="en-US" dirty="0" err="1"/>
                  <a:t>truy</a:t>
                </a:r>
                <a:r>
                  <a:rPr lang="en-US" dirty="0"/>
                  <a:t/>
                </a:r>
                <a:r>
                  <a:rPr lang="en-US" dirty="0" err="1"/>
                  <a:t>hồi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Lời</a:t>
                </a:r>
                <a:r>
                  <a:rPr lang="en-US" dirty="0"/>
                  <a:t/>
                </a:r>
                <a:r>
                  <a:rPr lang="en-US" dirty="0" err="1"/>
                  <a:t>giải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{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==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else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temp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n; </a:t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temp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temp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(n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 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A(</a:t>
                </a:r>
                <a:r>
                  <a:rPr lang="en-US" sz="2000" dirty="0" err="1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);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0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temp;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}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8C58A5-94FE-4724-ADAD-9D04C120D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3788"/>
                <a:ext cx="8121456" cy="4983162"/>
              </a:xfrm>
              <a:blipFill>
                <a:blip r:embed="rId2"/>
                <a:stretch>
                  <a:fillRect l="-976" t="-1711" r="-676" b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573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03" y="1438594"/>
            <a:ext cx="3219515" cy="48496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chia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các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vấn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đề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nhỏ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hơn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có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cùng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dạng</a:t>
            </a:r>
            <a:r>
              <a:rPr lang="en-US" sz="2800" dirty="0"/>
              <a:t>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/>
              <a:t>“A problem solving technique in which problems are solved by reducing them into </a:t>
            </a:r>
            <a:r>
              <a:rPr lang="en-US" sz="2800" dirty="0">
                <a:solidFill>
                  <a:schemeClr val="accent1"/>
                </a:solidFill>
              </a:rPr>
              <a:t>smaller problems </a:t>
            </a:r>
            <a:r>
              <a:rPr lang="en-US" sz="2800" dirty="0">
                <a:solidFill>
                  <a:srgbClr val="FF0000"/>
                </a:solidFill>
              </a:rPr>
              <a:t>of the same form</a:t>
            </a:r>
            <a:r>
              <a:rPr lang="en-US" sz="2800" dirty="0"/>
              <a:t>.”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E478378-E16C-41A9-8360-6EEBCDC42A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5B59FA-C3C3-4861-A95F-B5CD8C22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08" y="1371466"/>
            <a:ext cx="5102684" cy="41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2095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17" y="941388"/>
            <a:ext cx="3301731" cy="5406234"/>
          </a:xfrm>
        </p:spPr>
        <p:txBody>
          <a:bodyPr>
            <a:normAutofit/>
          </a:bodyPr>
          <a:lstStyle/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gián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endParaRPr lang="en-US" sz="2800" dirty="0"/>
          </a:p>
          <a:p>
            <a:r>
              <a:rPr lang="vi-VN" sz="2800" dirty="0"/>
              <a:t>Trong đệ quy tương hỗ có 2 hàm, và trong thân của hàm này có lời gọi của hàm kia, điều kiện dừng và giá tri trả về của cả hai hàm có thể giống nhau hoặc khác nhau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CE2B068-DD31-4D72-9DBE-83080AB0A927}"/>
              </a:ext>
            </a:extLst>
          </p:cNvPr>
          <p:cNvSpPr txBox="1"/>
          <p:nvPr/>
        </p:nvSpPr>
        <p:spPr>
          <a:xfrm>
            <a:off x="4149969" y="940241"/>
            <a:ext cx="4599037" cy="50939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TenHamX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if(Dieu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Kien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Dung)	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...;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return Gia tri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TenHamX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&lt;Lien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ket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ham&gt;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TenHamY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KieuDuLieu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TenHamY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if(Dieu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Kien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Dung){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...;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return Gia tri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...;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return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TenHamY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)&lt;Lien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ket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ham&gt; 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TenHamX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Thamso</a:t>
            </a: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727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787"/>
            <a:ext cx="7886700" cy="539908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pt-BR" dirty="0"/>
              <a:t>X(n) = 1, 2, 3, 5, 11, 41...</a:t>
            </a:r>
          </a:p>
          <a:p>
            <a:pPr marL="0" indent="0">
              <a:buNone/>
            </a:pPr>
            <a:r>
              <a:rPr lang="pt-BR" dirty="0"/>
              <a:t>Y(n) = 1, 1, 2, 6, 30, 330…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"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"%</a:t>
            </a:r>
            <a:r>
              <a:rPr lang="en-US" sz="1900" dirty="0" err="1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d"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90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X = %d "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,X(n));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900" b="1" dirty="0">
                <a:solidFill>
                  <a:srgbClr val="BB6622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\n</a:t>
            </a:r>
            <a:r>
              <a:rPr lang="en-US" sz="19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 = %d "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 Y(n));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 </a:t>
            </a:r>
            <a:r>
              <a:rPr lang="en-US" sz="19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//prototype </a:t>
            </a:r>
            <a:r>
              <a:rPr lang="en-US" sz="190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cua</a:t>
            </a:r>
            <a:r>
              <a:rPr lang="en-US" sz="19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ham y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X(n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Y(n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X(n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Y(n</a:t>
            </a:r>
            <a:r>
              <a:rPr lang="en-US" sz="19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9716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</a:rPr>
              <a:t>Đệ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quy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có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nhớ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và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đệ</a:t>
            </a:r>
            <a:r>
              <a:rPr lang="en-US" sz="4000" dirty="0">
                <a:latin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</a:rPr>
              <a:t>quy</a:t>
            </a:r>
            <a:r>
              <a:rPr lang="en-US" sz="4000" dirty="0">
                <a:latin typeface="Arial" panose="020B0604020202020204" pitchFamily="34" charset="0"/>
              </a:rPr>
              <a:t> quay </a:t>
            </a:r>
            <a:r>
              <a:rPr lang="en-US" sz="4000" dirty="0" err="1">
                <a:latin typeface="Arial" panose="020B0604020202020204" pitchFamily="34" charset="0"/>
              </a:rPr>
              <a:t>lui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99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787"/>
            <a:ext cx="7886700" cy="525074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, </a:t>
            </a:r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bài</a:t>
            </a:r>
            <a:r>
              <a:rPr lang="en-US" sz="2600" dirty="0"/>
              <a:t> </a:t>
            </a:r>
            <a:r>
              <a:rPr lang="en-US" sz="2600" dirty="0" err="1"/>
              <a:t>toán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quy</a:t>
            </a:r>
            <a:r>
              <a:rPr lang="en-US" sz="2600" dirty="0"/>
              <a:t> </a:t>
            </a:r>
            <a:r>
              <a:rPr lang="en-US" sz="2600" dirty="0" err="1"/>
              <a:t>hoạch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kiểu</a:t>
            </a:r>
            <a:r>
              <a:rPr lang="en-US" sz="2600" dirty="0"/>
              <a:t> top-down,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đệ</a:t>
            </a:r>
            <a:r>
              <a:rPr lang="en-US" sz="2600" dirty="0"/>
              <a:t> </a:t>
            </a:r>
            <a:r>
              <a:rPr lang="en-US" sz="2600" dirty="0" err="1"/>
              <a:t>quy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giống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r>
              <a:rPr lang="en-US" sz="2600" dirty="0"/>
              <a:t> </a:t>
            </a:r>
            <a:r>
              <a:rPr lang="en-US" sz="2600" dirty="0" err="1"/>
              <a:t>nhiều</a:t>
            </a:r>
            <a:r>
              <a:rPr lang="en-US" sz="2600" dirty="0"/>
              <a:t> </a:t>
            </a:r>
            <a:r>
              <a:rPr lang="en-US" sz="2600" dirty="0" err="1"/>
              <a:t>lần</a:t>
            </a:r>
            <a:r>
              <a:rPr lang="en-US" sz="2600" dirty="0"/>
              <a:t>.</a:t>
            </a:r>
          </a:p>
          <a:p>
            <a:r>
              <a:rPr lang="en-US" sz="2600" dirty="0"/>
              <a:t>Khi </a:t>
            </a:r>
            <a:r>
              <a:rPr lang="en-US" sz="2600" dirty="0" err="1"/>
              <a:t>đó</a:t>
            </a:r>
            <a:r>
              <a:rPr lang="en-US" sz="2600" dirty="0"/>
              <a:t>, </a:t>
            </a:r>
            <a:r>
              <a:rPr lang="en-US" sz="2600" dirty="0" err="1"/>
              <a:t>mỗi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con ta </a:t>
            </a: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lưu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 </a:t>
            </a:r>
            <a:r>
              <a:rPr lang="en-US" sz="2600" dirty="0" err="1"/>
              <a:t>lời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tái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quả</a:t>
            </a:r>
            <a:r>
              <a:rPr lang="en-US" sz="2600" dirty="0"/>
              <a:t>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vấn</a:t>
            </a:r>
            <a:r>
              <a:rPr lang="en-US" sz="2600" dirty="0"/>
              <a:t> </a:t>
            </a:r>
            <a:r>
              <a:rPr lang="en-US" sz="2600" dirty="0" err="1"/>
              <a:t>đề</a:t>
            </a:r>
            <a:r>
              <a:rPr lang="en-US" sz="2600" dirty="0"/>
              <a:t> con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tới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lần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theo.</a:t>
            </a:r>
            <a:endParaRPr lang="en-US" sz="2600" dirty="0"/>
          </a:p>
          <a:p>
            <a:r>
              <a:rPr lang="en-US" sz="2600" dirty="0" err="1"/>
              <a:t>Phương</a:t>
            </a:r>
            <a:r>
              <a:rPr lang="en-US" sz="2600" dirty="0"/>
              <a:t> </a:t>
            </a:r>
            <a:r>
              <a:rPr lang="en-US" sz="2600" dirty="0" err="1"/>
              <a:t>pháp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đệ</a:t>
            </a:r>
            <a:r>
              <a:rPr lang="en-US" sz="2600" dirty="0"/>
              <a:t> </a:t>
            </a:r>
            <a:r>
              <a:rPr lang="en-US" sz="2600" dirty="0" err="1"/>
              <a:t>quy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nhớ</a:t>
            </a:r>
            <a:r>
              <a:rPr lang="en-US" sz="2600" dirty="0"/>
              <a:t> (memorization)</a:t>
            </a:r>
          </a:p>
          <a:p>
            <a:endParaRPr lang="en-US" sz="2600" dirty="0"/>
          </a:p>
          <a:p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: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thứ</a:t>
            </a:r>
            <a:r>
              <a:rPr lang="en-US" sz="2600" dirty="0"/>
              <a:t> n </a:t>
            </a:r>
            <a:r>
              <a:rPr lang="en-US" sz="2600" dirty="0" err="1"/>
              <a:t>dãy</a:t>
            </a:r>
            <a:r>
              <a:rPr lang="en-US" sz="2600" dirty="0"/>
              <a:t> Fibonacci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sz="24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 O(2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7636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9836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mem[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(mem[n]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mem[n];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mem[n]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memset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(mem,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(mem));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fibo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 O(n)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338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787"/>
            <a:ext cx="7886700" cy="52507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(partial solution)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1"/>
            <a:r>
              <a:rPr lang="en-US" dirty="0" err="1"/>
              <a:t>Và</a:t>
            </a:r>
            <a:r>
              <a:rPr lang="en-US" dirty="0"/>
              <a:t> quay sang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cử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foreach (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ung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vien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duoc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chap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cac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bien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thai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x[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 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n)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Try(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cac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bien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thai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67161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quay </a:t>
            </a:r>
            <a:r>
              <a:rPr lang="en-US" dirty="0" err="1"/>
              <a:t>lui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3787"/>
            <a:ext cx="7886700" cy="5250741"/>
          </a:xfrm>
        </p:spPr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n-Queens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xmlns="" id="{5428179B-1804-429D-BAA3-EF08BB46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6576" y="1582028"/>
            <a:ext cx="4910847" cy="49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6522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812"/>
            <a:ext cx="7886700" cy="6324063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&lt;bits/</a:t>
            </a:r>
            <a:r>
              <a:rPr lang="en-US" sz="1600" dirty="0" err="1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stdc</a:t>
            </a:r>
            <a:r>
              <a:rPr lang="en-US" sz="1600" dirty="0">
                <a:solidFill>
                  <a:srgbClr val="BC7A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++.h&gt;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std;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NMAX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a[NMAX], n;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print_sol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'\n'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'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isCandidate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j, 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((j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(fabs(j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(k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isCandidate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(j, k)){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a[k]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(k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print_sol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TRY(k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TRY(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99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DF0ACD3-A553-4BBE-9C46-48931F05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2076449"/>
            <a:ext cx="8778240" cy="166687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Khử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đệ</a:t>
            </a:r>
            <a:r>
              <a:rPr lang="en-US" sz="4000" kern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endParaRPr lang="en-US" sz="4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96318E-58D5-46B9-A288-72ABADA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CC793-D879-4A72-AB4C-25BC676A92D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667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/>
          </a:bodyPr>
          <a:lstStyle/>
          <a:p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</a:p>
          <a:p>
            <a:pPr lvl="1">
              <a:buFontTx/>
              <a:buChar char="‒"/>
            </a:pPr>
            <a:r>
              <a:rPr lang="en-US" dirty="0"/>
              <a:t>T</a:t>
            </a:r>
            <a:r>
              <a:rPr lang="vi-VN" dirty="0"/>
              <a:t>rong nhiều trường hợp</a:t>
            </a:r>
            <a:r>
              <a:rPr lang="en-US" dirty="0"/>
              <a:t>,</a:t>
            </a:r>
            <a:r>
              <a:rPr lang="vi-VN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vi-VN" dirty="0"/>
              <a:t> trực quan hơn </a:t>
            </a:r>
            <a:r>
              <a:rPr lang="en-US" dirty="0" err="1"/>
              <a:t>vì</a:t>
            </a:r>
            <a:r>
              <a:rPr lang="vi-VN" dirty="0"/>
              <a:t> nó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(mimic)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  <a:p>
            <a:pPr lvl="1">
              <a:buFontTx/>
              <a:buChar char="‒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endParaRPr lang="en-US" dirty="0"/>
          </a:p>
          <a:p>
            <a:pPr lvl="1">
              <a:buFontTx/>
              <a:buChar char="‒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CTDL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r>
              <a:rPr lang="en-US" b="1" dirty="0" err="1"/>
              <a:t>Nhược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</a:p>
          <a:p>
            <a:pPr lvl="1">
              <a:buFontTx/>
              <a:buChar char="‒"/>
            </a:pP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buFontTx/>
              <a:buChar char="‒"/>
            </a:pP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stack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495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275" indent="0">
              <a:buNone/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ngồi</a:t>
            </a:r>
            <a:r>
              <a:rPr lang="en-US" sz="2800" dirty="0"/>
              <a:t> </a:t>
            </a:r>
            <a:r>
              <a:rPr lang="en-US" sz="2800" dirty="0" err="1"/>
              <a:t>ngay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“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dọc</a:t>
            </a:r>
            <a:r>
              <a:rPr lang="en-US" sz="2800" dirty="0"/>
              <a:t>”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?</a:t>
            </a:r>
          </a:p>
          <a:p>
            <a:pPr marL="168275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ngay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. </a:t>
            </a:r>
          </a:p>
          <a:p>
            <a:pPr marL="168275" indent="0">
              <a:buNone/>
            </a:pP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xoay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r>
              <a:rPr lang="en-US" sz="2800" dirty="0"/>
              <a:t>. </a:t>
            </a:r>
          </a:p>
          <a:p>
            <a:pPr marL="168275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ngay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. </a:t>
            </a:r>
          </a:p>
          <a:p>
            <a:pPr marL="168275" indent="0">
              <a:buNone/>
            </a:pPr>
            <a:endParaRPr lang="en-US" sz="2800" dirty="0"/>
          </a:p>
          <a:p>
            <a:pPr marL="168275" indent="0">
              <a:buNone/>
            </a:pP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884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4982442"/>
          </a:xfrm>
        </p:spPr>
        <p:txBody>
          <a:bodyPr>
            <a:normAutofit/>
          </a:bodyPr>
          <a:lstStyle/>
          <a:p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vi-VN" dirty="0"/>
              <a:t>đệ quy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vi-VN" dirty="0"/>
              <a:t> vòng lặp: đó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vi-VN" dirty="0"/>
              <a:t> CPU cuối cùng sẽ làm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vi-VN" dirty="0"/>
              <a:t>.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là đặt các lệnh gọi hàm trong một ngăn xếp</a:t>
            </a:r>
            <a:r>
              <a:rPr lang="en-US" dirty="0"/>
              <a:t> stack</a:t>
            </a:r>
            <a:r>
              <a:rPr lang="vi-VN" dirty="0"/>
              <a:t>. 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khử</a:t>
            </a:r>
            <a:r>
              <a:rPr lang="en-US" b="1" dirty="0"/>
              <a:t> </a:t>
            </a:r>
            <a:r>
              <a:rPr lang="en-US" b="1" dirty="0" err="1"/>
              <a:t>đệ</a:t>
            </a:r>
            <a:r>
              <a:rPr lang="en-US" b="1" dirty="0"/>
              <a:t> </a:t>
            </a:r>
            <a:r>
              <a:rPr lang="en-US" b="1" dirty="0" err="1"/>
              <a:t>quy</a:t>
            </a:r>
            <a:endParaRPr lang="en-US" b="1" dirty="0"/>
          </a:p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vi-VN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bao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.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vi-VN" dirty="0"/>
              <a:t>có thể cần nhiều thao tác và làm cho mã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Khi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profiling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246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9836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pt-BR" dirty="0"/>
              <a:t>f(n) = C nếu n = n</a:t>
            </a:r>
            <a:r>
              <a:rPr lang="pt-BR" baseline="-25000" dirty="0"/>
              <a:t>0</a:t>
            </a:r>
            <a:r>
              <a:rPr lang="pt-BR" dirty="0"/>
              <a:t> (C là một hằng số)</a:t>
            </a:r>
          </a:p>
          <a:p>
            <a:pPr marL="0" indent="0">
              <a:buNone/>
            </a:pPr>
            <a:r>
              <a:rPr lang="pt-BR" dirty="0"/>
              <a:t>f(n) = g(n,f(n -1)) nếu n &gt; n</a:t>
            </a:r>
            <a:r>
              <a:rPr lang="pt-BR" baseline="-25000" dirty="0"/>
              <a:t>0</a:t>
            </a:r>
          </a:p>
          <a:p>
            <a:pPr marL="0" indent="0">
              <a:buNone/>
            </a:pPr>
            <a:endParaRPr lang="pt-BR" baseline="-25000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f(n)</a:t>
            </a:r>
          </a:p>
          <a:p>
            <a:pPr marL="0" marR="0" indent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f(n)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no)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(g(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n,f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f(n)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no; F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f(no);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(k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k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F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g(</a:t>
            </a:r>
            <a:r>
              <a:rPr lang="en-US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k,F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F;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1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78C58A5-94FE-4724-ADAD-9D04C120D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4508"/>
                <a:ext cx="7886700" cy="56166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Khử </a:t>
                </a:r>
                <a:r>
                  <a:rPr lang="en-US" dirty="0" err="1"/>
                  <a:t>đệ</a:t>
                </a:r>
                <a:r>
                  <a:rPr lang="en-US" dirty="0"/>
                  <a:t/>
                </a:r>
                <a:r>
                  <a:rPr lang="en-US" dirty="0" err="1"/>
                  <a:t>quy</a:t>
                </a:r>
                <a:r>
                  <a:rPr lang="en-US" dirty="0"/>
                  <a:t/>
                </a:r>
                <a:r>
                  <a:rPr lang="en-US" dirty="0" err="1"/>
                  <a:t>hàm</a:t>
                </a:r>
                <a:r>
                  <a:rPr lang="en-US" dirty="0"/>
                  <a:t/>
                </a:r>
                <a:r>
                  <a:rPr lang="en-US" dirty="0" err="1"/>
                  <a:t>tính</a:t>
                </a:r>
                <a:r>
                  <a:rPr lang="en-US" dirty="0"/>
                  <a:t/>
                </a:r>
                <a:r>
                  <a:rPr lang="en-US" dirty="0" err="1"/>
                  <a:t>giai</a:t>
                </a:r>
                <a:r>
                  <a:rPr lang="en-US" dirty="0"/>
                  <a:t/>
                </a:r>
                <a:r>
                  <a:rPr lang="en-US" dirty="0" err="1"/>
                  <a:t>thừa</a:t>
                </a:r>
                <a:endParaRPr lang="en-US" dirty="0"/>
              </a:p>
              <a:p>
                <a:pPr marL="0" marR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fact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</a:t>
                </a:r>
                <a:r>
                  <a:rPr lang="en-US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) {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 </a:t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(k </a:t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F </a:t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F;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F;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 err="1"/>
                  <a:t>Tính</a:t>
                </a:r>
                <a:r>
                  <a:rPr lang="en-US" dirty="0"/>
                  <a:t/>
                </a:r>
                <a:r>
                  <a:rPr lang="en-US" dirty="0" err="1"/>
                  <a:t>tổng</a:t>
                </a:r>
                <a:r>
                  <a:rPr lang="en-US" dirty="0"/>
                  <a:t> n </a:t>
                </a:r>
                <a:r>
                  <a:rPr lang="en-US" dirty="0" err="1"/>
                  <a:t>số</a:t>
                </a:r>
                <a:r>
                  <a:rPr lang="en-US" dirty="0"/>
                  <a:t/>
                </a:r>
                <a:r>
                  <a:rPr lang="en-US" dirty="0" err="1"/>
                  <a:t>đan</a:t>
                </a:r>
                <a:r>
                  <a:rPr lang="en-US" dirty="0"/>
                  <a:t/>
                </a:r>
                <a:r>
                  <a:rPr lang="en-US" dirty="0" err="1"/>
                  <a:t>dấu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=1−3+5 −…+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nếu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/>
                </a:r>
                <a:r>
                  <a:rPr lang="en-US" sz="2000" dirty="0" err="1"/>
                  <a:t>nếu</a:t>
                </a:r>
                <a:r>
                  <a:rPr lang="en-US" sz="2000" dirty="0"/>
                  <a:t/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/>
              </a:p>
              <a:p>
                <a:pPr marL="0" marR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:r>
                  <a:rPr lang="en-US" sz="22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{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B0004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temp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;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while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(k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n) {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k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++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(k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%2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==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temp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+=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2*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else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temp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-=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2*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dirty="0">
                    <a:solidFill>
                      <a:srgbClr val="666666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}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r>
                  <a:rPr lang="en-US" sz="2200" b="1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return</a:t>
                </a: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temp;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</a:t>
                </a:r>
                <a:endParaRPr lang="en-US" sz="3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8C58A5-94FE-4724-ADAD-9D04C120D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4508"/>
                <a:ext cx="7886700" cy="5616649"/>
              </a:xfrm>
              <a:blipFill>
                <a:blip r:embed="rId2"/>
                <a:stretch>
                  <a:fillRect l="-773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9940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đuôi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8"/>
            <a:ext cx="7886700" cy="5616649"/>
          </a:xfrm>
        </p:spPr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P </a:t>
            </a:r>
            <a:r>
              <a:rPr lang="en-US" dirty="0" err="1"/>
              <a:t>dạng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P(X) ≡ if  B(X) then D(X) </a:t>
            </a:r>
          </a:p>
          <a:p>
            <a:pPr marL="1082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{ </a:t>
            </a:r>
          </a:p>
          <a:p>
            <a:pPr marL="1773238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A(X) ; </a:t>
            </a:r>
          </a:p>
          <a:p>
            <a:pPr marL="1773238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P(f(X)) ; </a:t>
            </a:r>
          </a:p>
          <a:p>
            <a:pPr marL="108267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X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P(X)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X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A(X); D(X)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f(X)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2CEE5870-7BFA-42EE-A624-92FD7B7231F9}"/>
              </a:ext>
            </a:extLst>
          </p:cNvPr>
          <p:cNvGrpSpPr/>
          <p:nvPr/>
        </p:nvGrpSpPr>
        <p:grpSpPr>
          <a:xfrm>
            <a:off x="5436089" y="377918"/>
            <a:ext cx="3358083" cy="3051082"/>
            <a:chOff x="5459874" y="667092"/>
            <a:chExt cx="3358083" cy="30510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5A683D51-BACB-492B-A87F-33538E4388FE}"/>
                </a:ext>
              </a:extLst>
            </p:cNvPr>
            <p:cNvSpPr/>
            <p:nvPr/>
          </p:nvSpPr>
          <p:spPr>
            <a:xfrm>
              <a:off x="7096564" y="667092"/>
              <a:ext cx="1293704" cy="513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P(X)</a:t>
              </a:r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xmlns="" id="{DE3E44E0-17B5-44C8-8BF0-4710B36D18BD}"/>
                </a:ext>
              </a:extLst>
            </p:cNvPr>
            <p:cNvSpPr/>
            <p:nvPr/>
          </p:nvSpPr>
          <p:spPr>
            <a:xfrm>
              <a:off x="7076373" y="1539702"/>
              <a:ext cx="1334085" cy="644041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B(X)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244C78F-BB1E-4A17-B44D-CE1EFBF41272}"/>
                </a:ext>
              </a:extLst>
            </p:cNvPr>
            <p:cNvSpPr/>
            <p:nvPr/>
          </p:nvSpPr>
          <p:spPr>
            <a:xfrm>
              <a:off x="7096565" y="2628937"/>
              <a:ext cx="1293704" cy="644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A(X);</a:t>
              </a:r>
            </a:p>
            <a:p>
              <a:pPr algn="ctr"/>
              <a:r>
                <a:rPr lang="en-US" dirty="0"/>
                <a:t>P(f(X);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56C0985-5CAB-4F19-A0B9-4F935D06C531}"/>
                </a:ext>
              </a:extLst>
            </p:cNvPr>
            <p:cNvSpPr/>
            <p:nvPr/>
          </p:nvSpPr>
          <p:spPr>
            <a:xfrm>
              <a:off x="5459875" y="2232122"/>
              <a:ext cx="1334085" cy="509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D(X)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A47ED8E-A974-4178-9002-0118F6EF3A8B}"/>
                </a:ext>
              </a:extLst>
            </p:cNvPr>
            <p:cNvSpPr/>
            <p:nvPr/>
          </p:nvSpPr>
          <p:spPr>
            <a:xfrm>
              <a:off x="5459874" y="3172489"/>
              <a:ext cx="1334085" cy="529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B8BEC172-E4F6-426D-A96C-449E65D9A433}"/>
                </a:ext>
              </a:extLst>
            </p:cNvPr>
            <p:cNvCxnSpPr>
              <a:stCxn id="3" idx="4"/>
              <a:endCxn id="4" idx="0"/>
            </p:cNvCxnSpPr>
            <p:nvPr/>
          </p:nvCxnSpPr>
          <p:spPr>
            <a:xfrm>
              <a:off x="7743416" y="1180112"/>
              <a:ext cx="0" cy="359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0C0F5FB4-E314-4518-B28D-B20333623BD4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7743416" y="2183743"/>
              <a:ext cx="1" cy="44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DB40A81F-1641-4B0C-B6FC-E13185C2036B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6126917" y="2741330"/>
              <a:ext cx="1" cy="431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49A26753-8503-4B28-AA8F-56F7E03A3340}"/>
                </a:ext>
              </a:extLst>
            </p:cNvPr>
            <p:cNvCxnSpPr>
              <a:stCxn id="4" idx="1"/>
              <a:endCxn id="9" idx="0"/>
            </p:cNvCxnSpPr>
            <p:nvPr/>
          </p:nvCxnSpPr>
          <p:spPr>
            <a:xfrm rot="10800000" flipV="1">
              <a:off x="6126919" y="1861722"/>
              <a:ext cx="949455" cy="3703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xmlns="" id="{B2DD24D0-B341-485D-956C-73DA2202CF8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rot="16200000" flipH="1">
              <a:off x="8058089" y="2958306"/>
              <a:ext cx="445196" cy="107454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CBFCF0B-C8C6-48F8-A294-CE68CBF1A29F}"/>
                </a:ext>
              </a:extLst>
            </p:cNvPr>
            <p:cNvCxnSpPr/>
            <p:nvPr/>
          </p:nvCxnSpPr>
          <p:spPr>
            <a:xfrm flipV="1">
              <a:off x="8817957" y="1359907"/>
              <a:ext cx="0" cy="2358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4DE5D7F9-49F9-4143-A8C5-9ED97AD8B825}"/>
                </a:ext>
              </a:extLst>
            </p:cNvPr>
            <p:cNvCxnSpPr/>
            <p:nvPr/>
          </p:nvCxnSpPr>
          <p:spPr>
            <a:xfrm flipH="1">
              <a:off x="7743415" y="1359907"/>
              <a:ext cx="10745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461164A-C8C9-467B-896D-F01C3C390C9B}"/>
                </a:ext>
              </a:extLst>
            </p:cNvPr>
            <p:cNvSpPr/>
            <p:nvPr/>
          </p:nvSpPr>
          <p:spPr>
            <a:xfrm>
              <a:off x="6240531" y="1504581"/>
              <a:ext cx="772846" cy="395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E7760F5E-C4A8-4C51-A464-ED326CB7F2BD}"/>
                </a:ext>
              </a:extLst>
            </p:cNvPr>
            <p:cNvSpPr/>
            <p:nvPr/>
          </p:nvSpPr>
          <p:spPr>
            <a:xfrm>
              <a:off x="7679199" y="2208507"/>
              <a:ext cx="751744" cy="334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29198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đuôi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8"/>
            <a:ext cx="7886700" cy="5616649"/>
          </a:xfrm>
        </p:spPr>
        <p:txBody>
          <a:bodyPr>
            <a:normAutofit lnSpcReduction="10000"/>
          </a:bodyPr>
          <a:lstStyle/>
          <a:p>
            <a:r>
              <a:rPr lang="vi-VN" dirty="0"/>
              <a:t>Xét quá trình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P(X) :</a:t>
            </a:r>
          </a:p>
          <a:p>
            <a:pPr marL="0" indent="0">
              <a:buNone/>
            </a:pPr>
            <a:r>
              <a:rPr lang="vi-VN" dirty="0"/>
              <a:t>gọi P</a:t>
            </a:r>
            <a:r>
              <a:rPr lang="en-US" baseline="-25000" dirty="0"/>
              <a:t>0</a:t>
            </a:r>
            <a:r>
              <a:rPr lang="vi-VN" dirty="0"/>
              <a:t> là lần gọi P thứ 0 (đầu tiên) P(X)</a:t>
            </a:r>
          </a:p>
          <a:p>
            <a:pPr marL="0" indent="0">
              <a:buNone/>
            </a:pPr>
            <a:r>
              <a:rPr lang="vi-VN" dirty="0"/>
              <a:t>P</a:t>
            </a:r>
            <a:r>
              <a:rPr lang="vi-VN" baseline="-25000" dirty="0"/>
              <a:t>1</a:t>
            </a:r>
            <a:r>
              <a:rPr lang="vi-VN" dirty="0"/>
              <a:t> là lần gọi P thứ 1 (lần 2) P(f(X))</a:t>
            </a:r>
          </a:p>
          <a:p>
            <a:pPr marL="0" indent="0">
              <a:buNone/>
            </a:pPr>
            <a:r>
              <a:rPr lang="vi-VN" dirty="0"/>
              <a:t>P</a:t>
            </a:r>
            <a:r>
              <a:rPr lang="vi-VN" baseline="-25000" dirty="0"/>
              <a:t>i</a:t>
            </a:r>
            <a:r>
              <a:rPr lang="vi-VN" dirty="0"/>
              <a:t> là lần gọi P thứ i (lần i + 1) P(f(f(...f(X)...)</a:t>
            </a:r>
          </a:p>
          <a:p>
            <a:pPr marL="0" indent="0">
              <a:buNone/>
            </a:pPr>
            <a:r>
              <a:rPr lang="vi-VN" dirty="0"/>
              <a:t>( P(f</a:t>
            </a:r>
            <a:r>
              <a:rPr lang="vi-VN" baseline="-25000" dirty="0"/>
              <a:t>i</a:t>
            </a:r>
            <a:r>
              <a:rPr lang="vi-VN" dirty="0"/>
              <a:t>(X)) hợp i lần hàm f )</a:t>
            </a:r>
          </a:p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g</a:t>
            </a:r>
            <a:r>
              <a:rPr lang="vi-VN" dirty="0"/>
              <a:t>ọi P</a:t>
            </a:r>
            <a:r>
              <a:rPr lang="vi-VN" baseline="-25000" dirty="0"/>
              <a:t>i</a:t>
            </a:r>
            <a:r>
              <a:rPr lang="en-US" dirty="0"/>
              <a:t>,</a:t>
            </a:r>
            <a:r>
              <a:rPr lang="vi-VN" dirty="0"/>
              <a:t> nếu B(f</a:t>
            </a:r>
            <a:r>
              <a:rPr lang="vi-VN" baseline="-25000" dirty="0"/>
              <a:t>i</a:t>
            </a:r>
            <a:r>
              <a:rPr lang="vi-VN" dirty="0"/>
              <a:t>(X))</a:t>
            </a:r>
          </a:p>
          <a:p>
            <a:pPr marL="0" indent="0">
              <a:buNone/>
            </a:pPr>
            <a:r>
              <a:rPr lang="vi-VN" dirty="0"/>
              <a:t>(false) { A và gọi P</a:t>
            </a:r>
            <a:r>
              <a:rPr lang="vi-VN" baseline="-25000" dirty="0"/>
              <a:t>i+1</a:t>
            </a:r>
            <a:r>
              <a:rPr lang="vi-VN" dirty="0"/>
              <a:t>} </a:t>
            </a:r>
          </a:p>
          <a:p>
            <a:pPr marL="0" indent="0">
              <a:buNone/>
            </a:pPr>
            <a:r>
              <a:rPr lang="vi-VN" dirty="0"/>
              <a:t>(true) { D }</a:t>
            </a:r>
          </a:p>
          <a:p>
            <a:r>
              <a:rPr lang="vi-VN" dirty="0"/>
              <a:t>Giả sử P được gọi đúng n +1 lần . Khi đó ở trong lần gọi cuối</a:t>
            </a:r>
          </a:p>
          <a:p>
            <a:pPr marL="0" indent="0">
              <a:buNone/>
            </a:pPr>
            <a:r>
              <a:rPr lang="vi-VN" dirty="0"/>
              <a:t>cùng (thứ n ) P</a:t>
            </a:r>
            <a:r>
              <a:rPr lang="vi-VN" baseline="-25000" dirty="0"/>
              <a:t>n</a:t>
            </a:r>
            <a:r>
              <a:rPr lang="vi-VN" dirty="0"/>
              <a:t> thì B(f</a:t>
            </a:r>
            <a:r>
              <a:rPr lang="vi-VN" baseline="-25000" dirty="0"/>
              <a:t>n</a:t>
            </a:r>
            <a:r>
              <a:rPr lang="vi-VN" dirty="0"/>
              <a:t>(X)) = true, lệnh D được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/>
              <a:t>và</a:t>
            </a:r>
          </a:p>
          <a:p>
            <a:pPr marL="0" indent="0">
              <a:buNone/>
            </a:pPr>
            <a:r>
              <a:rPr lang="vi-VN" dirty="0"/>
              <a:t>chấm dứt thao tác gọi thủ tục P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066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đuôi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4508"/>
            <a:ext cx="7886700" cy="5616649"/>
          </a:xfrm>
        </p:spPr>
        <p:txBody>
          <a:bodyPr>
            <a:norm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B(X)) {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A(X);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X </a:t>
            </a:r>
            <a:r>
              <a:rPr lang="en-US" sz="2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f(X);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D(X);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6310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USCLN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67" y="1336431"/>
            <a:ext cx="4360985" cy="46436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USCLN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USCLN(n, 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(m , 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USCLN(m ,n)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 == 0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 m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endParaRPr lang="en-US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f(X 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f(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m,n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(n , m mod n)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2F398-9D25-480C-AB9E-6486F563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4512" y="1336431"/>
            <a:ext cx="4629148" cy="46436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USCLN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 , 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 )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temp;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{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!B(x)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temp = m;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X= f(X)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n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X= f(X)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D(x)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3135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094509"/>
            <a:ext cx="8222271" cy="4982442"/>
          </a:xfrm>
        </p:spPr>
        <p:txBody>
          <a:bodyPr/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r>
              <a:rPr lang="vi-VN" dirty="0"/>
              <a:t>Với tiến trình xử lý một giải thuật đệ quy ở từng thời điểm thực</a:t>
            </a:r>
            <a:r>
              <a:rPr lang="en-US" dirty="0"/>
              <a:t> </a:t>
            </a:r>
            <a:r>
              <a:rPr lang="vi-VN" dirty="0"/>
              <a:t>hiện, cần lưu trữ cả các trạng thái xử lý đang còn dang dở</a:t>
            </a:r>
            <a:endParaRPr lang="en-US" dirty="0"/>
          </a:p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fact(n)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≡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then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fact(n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30CC968-E5ED-4428-A500-212F1D3586A9}"/>
              </a:ext>
            </a:extLst>
          </p:cNvPr>
          <p:cNvSpPr/>
          <p:nvPr/>
        </p:nvSpPr>
        <p:spPr>
          <a:xfrm>
            <a:off x="3346059" y="4138172"/>
            <a:ext cx="1927273" cy="3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fact(3) = 3*fact(2)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C16A86-CE8B-40DC-A2DA-516B17513827}"/>
              </a:ext>
            </a:extLst>
          </p:cNvPr>
          <p:cNvSpPr/>
          <p:nvPr/>
        </p:nvSpPr>
        <p:spPr>
          <a:xfrm>
            <a:off x="4572000" y="4767390"/>
            <a:ext cx="1927273" cy="3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fact(2) = 3*fact(1)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427C74C-1BE4-4971-9167-731BA7FAC806}"/>
              </a:ext>
            </a:extLst>
          </p:cNvPr>
          <p:cNvSpPr/>
          <p:nvPr/>
        </p:nvSpPr>
        <p:spPr>
          <a:xfrm>
            <a:off x="5605976" y="5396608"/>
            <a:ext cx="1927273" cy="3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fact(1) = 3*fact(0)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1F410E4-CA5C-4C5B-8FD7-615E5D82DDAC}"/>
              </a:ext>
            </a:extLst>
          </p:cNvPr>
          <p:cNvSpPr/>
          <p:nvPr/>
        </p:nvSpPr>
        <p:spPr>
          <a:xfrm>
            <a:off x="6747804" y="6025827"/>
            <a:ext cx="1927273" cy="38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fact(0) =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D6EB3F9-EF77-43C2-9115-9B4509FF9EE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309696" y="4520636"/>
            <a:ext cx="1225941" cy="2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8287EE7F-D34B-41E9-BE84-3A5BA9BCA36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535637" y="5149854"/>
            <a:ext cx="1033976" cy="24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9C68209-935A-4508-B111-237453BD481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569613" y="5779072"/>
            <a:ext cx="1141828" cy="24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2114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134842"/>
          </a:xfrm>
        </p:spPr>
        <p:txBody>
          <a:bodyPr/>
          <a:lstStyle/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tháp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THN(int n, char A, char B, char C) ≡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 0 ) then { THN(n-1, A ,C ,B);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Move(A, C); THN(n-1,B,A,C);} }</a:t>
            </a:r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THN(3, A, B, C):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009C16-75B2-43F7-A1C8-BD0E5B2F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415" y="2783377"/>
            <a:ext cx="5385170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344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134842"/>
          </a:xfrm>
        </p:spPr>
        <p:txBody>
          <a:bodyPr>
            <a:normAutofit/>
          </a:bodyPr>
          <a:lstStyle/>
          <a:p>
            <a:r>
              <a:rPr lang="vi-VN" dirty="0"/>
              <a:t>Lời gọi đệ quy sinh ra lời gọi đệ quy mới cho đến khi gặp trường </a:t>
            </a:r>
            <a:r>
              <a:rPr lang="vi-VN" dirty="0" smtClean="0"/>
              <a:t>hợp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vi-VN" dirty="0"/>
          </a:p>
          <a:p>
            <a:r>
              <a:rPr lang="vi-VN" dirty="0"/>
              <a:t>Ở mỗi lần gọi, phải lưu trữ thông tin trạng thái con dang dở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vi-VN" dirty="0" smtClean="0"/>
              <a:t>tiến </a:t>
            </a:r>
            <a:r>
              <a:rPr lang="vi-VN" dirty="0"/>
              <a:t>trình xử lý ở thời điểm gọi. Số trạng thái này bằng số lần </a:t>
            </a:r>
            <a:r>
              <a:rPr lang="vi-VN" dirty="0" smtClean="0"/>
              <a:t>gọi</a:t>
            </a:r>
            <a:r>
              <a:rPr lang="en-US" dirty="0" smtClean="0"/>
              <a:t> </a:t>
            </a:r>
            <a:r>
              <a:rPr lang="vi-VN" dirty="0" smtClean="0"/>
              <a:t>chưa </a:t>
            </a:r>
            <a:r>
              <a:rPr lang="vi-VN" dirty="0"/>
              <a:t>được hoàn tất.</a:t>
            </a:r>
          </a:p>
          <a:p>
            <a:r>
              <a:rPr lang="vi-VN" dirty="0"/>
              <a:t>Khi thực hiện xong (hoàn tất) một lần gọi, cần khôi phục lại </a:t>
            </a:r>
            <a:r>
              <a:rPr lang="vi-VN" dirty="0" smtClean="0"/>
              <a:t>toàn</a:t>
            </a:r>
            <a:r>
              <a:rPr lang="en-US" dirty="0" smtClean="0"/>
              <a:t> </a:t>
            </a:r>
            <a:r>
              <a:rPr lang="vi-VN" dirty="0" smtClean="0"/>
              <a:t>bộ </a:t>
            </a:r>
            <a:r>
              <a:rPr lang="vi-VN" dirty="0"/>
              <a:t>thông tin trạng thái trước khi gọi .</a:t>
            </a:r>
          </a:p>
          <a:p>
            <a:r>
              <a:rPr lang="vi-VN" dirty="0"/>
              <a:t>Lệnh gọi cuối cùng (ứng với trương hợp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vi-VN" dirty="0"/>
              <a:t>) sẽ được hoàn </a:t>
            </a:r>
            <a:r>
              <a:rPr lang="vi-VN" dirty="0" smtClean="0"/>
              <a:t>tất</a:t>
            </a:r>
            <a:r>
              <a:rPr lang="en-US" dirty="0" smtClean="0"/>
              <a:t> </a:t>
            </a:r>
            <a:r>
              <a:rPr lang="vi-VN" dirty="0" smtClean="0"/>
              <a:t>đầu </a:t>
            </a:r>
            <a:r>
              <a:rPr lang="vi-VN" dirty="0"/>
              <a:t>tiên</a:t>
            </a:r>
          </a:p>
          <a:p>
            <a:r>
              <a:rPr lang="vi-VN" dirty="0"/>
              <a:t>Cấu trúc dữ liệu cho phép lưu trữ dãy thông tin thỏa 3 yêu </a:t>
            </a:r>
            <a:r>
              <a:rPr lang="vi-VN" dirty="0" smtClean="0"/>
              <a:t>cầu</a:t>
            </a:r>
            <a:r>
              <a:rPr lang="en-US" dirty="0" smtClean="0"/>
              <a:t> </a:t>
            </a:r>
            <a:r>
              <a:rPr lang="vi-VN" dirty="0" smtClean="0"/>
              <a:t>trên </a:t>
            </a:r>
            <a:r>
              <a:rPr lang="vi-VN" dirty="0"/>
              <a:t>là cấu trúc lưu trữ thỏa mãn LIFO (Last In First Out ~ Cấu trúc</a:t>
            </a:r>
            <a:r>
              <a:rPr lang="en-US" dirty="0"/>
              <a:t> Stack)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93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275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.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,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"0". </a:t>
            </a:r>
          </a:p>
          <a:p>
            <a:pPr marL="168275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ngồi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,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1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chờ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. </a:t>
            </a:r>
          </a:p>
          <a:p>
            <a:pPr marL="168275" indent="0">
              <a:buNone/>
            </a:pPr>
            <a:r>
              <a:rPr lang="en-US" sz="2800" dirty="0"/>
              <a:t>3. Khi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, </a:t>
            </a:r>
            <a:r>
              <a:rPr lang="en-US" sz="2800" dirty="0" err="1"/>
              <a:t>họ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1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ngồi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họ</a:t>
            </a:r>
            <a:r>
              <a:rPr lang="en-US" sz="280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11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134842"/>
          </a:xfrm>
        </p:spPr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P(X) ≡ if C(X) then D(X)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begin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A(X)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P(f(X))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B(X)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r>
              <a:rPr lang="vi-VN" dirty="0"/>
              <a:t>X là một biến đơn hoặc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  <a:p>
            <a:r>
              <a:rPr lang="vi-VN" dirty="0"/>
              <a:t>C(X) là một biểu thức boolean của X </a:t>
            </a:r>
          </a:p>
          <a:p>
            <a:r>
              <a:rPr lang="vi-VN" dirty="0"/>
              <a:t>A(X) , B(X) , D(X): không đệ quy</a:t>
            </a:r>
          </a:p>
          <a:p>
            <a:r>
              <a:rPr lang="vi-VN" dirty="0"/>
              <a:t>f(X) là hàm của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711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1348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P(X) </a:t>
            </a:r>
            <a:r>
              <a:rPr lang="en-US" dirty="0" err="1"/>
              <a:t>bằng</a:t>
            </a:r>
            <a:r>
              <a:rPr lang="en-US" dirty="0"/>
              <a:t> stack: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P(X) ≡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(S);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stack 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while(not(C(X)){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A(X);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push(S,X);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cất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stack 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:= f(X);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D(X);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while(not(empty(S))){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pop(S,X);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lấy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B(X);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142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sz="4000" dirty="0"/>
              <a:t>Chuyển từ cơ số thập phân sang nhị phân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67" y="1336431"/>
            <a:ext cx="3829935" cy="46436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binary(m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binary(m)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A(X) ; D(X)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&lt;&lt; m % 2 ;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(m &lt;= 0) 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f(X) </a:t>
            </a:r>
            <a:r>
              <a:rPr lang="en-US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f(m) = m / 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2F398-9D25-480C-AB9E-6486F563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3360" y="1336431"/>
            <a:ext cx="5050300" cy="46436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iter_binary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m){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stack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!(C(X))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A(X) empty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(m);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push(S,X)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m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X = f(X)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D(X) empty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stk.empty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()){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stk.pop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2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B(X)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07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134842"/>
          </a:xfrm>
        </p:spPr>
        <p:txBody>
          <a:bodyPr>
            <a:normAutofit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P(X) ≡ if C(X) then D(X)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begin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A(X); P(f(X));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B(X); P(g(X));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end;</a:t>
            </a:r>
          </a:p>
          <a:p>
            <a:pPr marL="0" indent="0"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vi-VN" dirty="0"/>
              <a:t>X là một biến đơn hoặc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C(X) là một biểu thức boolean của X </a:t>
            </a:r>
          </a:p>
          <a:p>
            <a:pPr marL="0" indent="0">
              <a:buNone/>
            </a:pPr>
            <a:r>
              <a:rPr lang="vi-VN" dirty="0"/>
              <a:t>A(X) , B(X) , D(X): không đệ quy</a:t>
            </a:r>
          </a:p>
          <a:p>
            <a:pPr marL="0" indent="0">
              <a:buNone/>
            </a:pPr>
            <a:r>
              <a:rPr lang="vi-VN" dirty="0"/>
              <a:t>f(X)</a:t>
            </a:r>
            <a:r>
              <a:rPr lang="en-US" dirty="0"/>
              <a:t>, g(X)</a:t>
            </a:r>
            <a:r>
              <a:rPr lang="vi-VN" dirty="0"/>
              <a:t> là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vi-VN" dirty="0"/>
              <a:t>hàm của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340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795267"/>
          </a:xfrm>
        </p:spPr>
        <p:txBody>
          <a:bodyPr>
            <a:normAutofit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stack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89063441-2E07-4C54-985F-13EB6F30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2109"/>
            <a:ext cx="8222271" cy="555076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P(X) </a:t>
            </a:r>
            <a:r>
              <a:rPr lang="en-US" dirty="0" err="1"/>
              <a:t>bằng</a:t>
            </a:r>
            <a:r>
              <a:rPr lang="en-US" dirty="0"/>
              <a:t> stack: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P(X) ≡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push(S, (X,1));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(k !=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(not C(X)){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A(X);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push (S, (X,2));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:= f(X);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D(X) 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pop(S,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(k !=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B(X);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:= g(X);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9995" y="6492875"/>
            <a:ext cx="1143000" cy="365125"/>
          </a:xfrm>
        </p:spPr>
        <p:txBody>
          <a:bodyPr/>
          <a:lstStyle/>
          <a:p>
            <a:fld id="{11BB6F5C-FDA3-44B0-8BF0-6F5FBAEFBEC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0315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sz="4000" dirty="0" err="1"/>
              <a:t>Tháp</a:t>
            </a:r>
            <a:r>
              <a:rPr lang="en-US" sz="4000" dirty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2108"/>
            <a:ext cx="7886700" cy="57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US" sz="5900" dirty="0" err="1"/>
              <a:t>Đệ</a:t>
            </a:r>
            <a:r>
              <a:rPr lang="en-US" sz="5900" dirty="0"/>
              <a:t> </a:t>
            </a:r>
            <a:r>
              <a:rPr lang="en-US" sz="5900" dirty="0" err="1"/>
              <a:t>quy</a:t>
            </a:r>
            <a:r>
              <a:rPr lang="en-US" sz="5900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C){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BA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-&gt; "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THN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sz="42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C){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4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0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THN(n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A, C, B);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move(A, C);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THN(n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2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B, A, C);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4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(n, A, B, C)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C(X)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 &lt;= 0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D(X)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A(X)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endParaRPr lang="en-US" sz="5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B(X) = B(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n,A,B,C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move(A, C)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f(X) = f(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n,A,B,C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(n-1,A,C,B)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g(X) = g(</a:t>
            </a:r>
            <a:r>
              <a:rPr lang="en-US" sz="5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n,A,B,C</a:t>
            </a:r>
            <a:r>
              <a:rPr lang="en-US" sz="5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(n-1,B,A,C)</a:t>
            </a:r>
            <a:endParaRPr lang="en-US" sz="5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54787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sz="4000" dirty="0" err="1"/>
              <a:t>Tháp</a:t>
            </a:r>
            <a:r>
              <a:rPr lang="en-US" sz="4000" dirty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Nội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78C58A5-94FE-4724-ADAD-9D04C120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942108"/>
            <a:ext cx="8861980" cy="576905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3300" dirty="0" err="1"/>
              <a:t>Khử</a:t>
            </a:r>
            <a:r>
              <a:rPr lang="en-US" sz="3300" dirty="0"/>
              <a:t> </a:t>
            </a:r>
            <a:r>
              <a:rPr lang="en-US" sz="3300" dirty="0" err="1"/>
              <a:t>đệ</a:t>
            </a:r>
            <a:r>
              <a:rPr lang="en-US" sz="3300" dirty="0"/>
              <a:t> </a:t>
            </a:r>
            <a:r>
              <a:rPr lang="en-US" sz="3300" dirty="0" err="1"/>
              <a:t>quy</a:t>
            </a:r>
            <a:r>
              <a:rPr lang="en-US" sz="3300" dirty="0"/>
              <a:t>:</a:t>
            </a: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state{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k;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B, C;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state(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_n,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_A,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_B,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_C,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_k)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n(_n), A(_A), B(_B), C(_C), k(_k) {}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iter_THN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B,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stack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(state(n, A, B, C,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k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while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(k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(n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stk.push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(state(n, A, B, C,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push (S, (X, 2))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X = f(X)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std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swap(B, C);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X = f(X)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move(A, C);         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D(X)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state s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stk.top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pop (S, (X, k))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stk.pop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tie(n, A, B, C, k)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std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make_tuple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s.n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s.A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s.B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s.C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s.k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(k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move(A, C);     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B(X)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n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X = g(X)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std</a:t>
            </a:r>
            <a:r>
              <a:rPr lang="en-US" sz="18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swap(A, B);                </a:t>
            </a:r>
            <a:r>
              <a:rPr lang="en-US" sz="1800" i="1" dirty="0">
                <a:solidFill>
                  <a:srgbClr val="40808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X = g(X)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227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B9901F3-8F4B-47A5-B6F7-209D5DB8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3" y="1767108"/>
            <a:ext cx="2711450" cy="4244974"/>
          </a:xfrm>
        </p:spPr>
        <p:txBody>
          <a:bodyPr>
            <a:normAutofit/>
          </a:bodyPr>
          <a:lstStyle/>
          <a:p>
            <a:r>
              <a:rPr lang="en-US" sz="3600" dirty="0"/>
              <a:t>Xin </a:t>
            </a:r>
            <a:r>
              <a:rPr lang="en-US" sz="3600" dirty="0" err="1"/>
              <a:t>cảm</a:t>
            </a:r>
            <a:r>
              <a:rPr lang="en-US" sz="3600" dirty="0"/>
              <a:t> </a:t>
            </a:r>
            <a:r>
              <a:rPr lang="en-US" sz="3600" dirty="0" err="1"/>
              <a:t>ơn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xmlns="" val="33375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8114422" cy="4982442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B0004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(Student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noOneBehind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Student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curr.getBehind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numStudentsBehind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personBehind</a:t>
            </a:r>
            <a:r>
              <a:rPr lang="en-US" sz="2000" dirty="0">
                <a:effectLst/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1;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756A1C-62EF-4847-9C12-CC2D98A53C1F}"/>
              </a:ext>
            </a:extLst>
          </p:cNvPr>
          <p:cNvSpPr txBox="1"/>
          <p:nvPr/>
        </p:nvSpPr>
        <p:spPr>
          <a:xfrm>
            <a:off x="4171072" y="31981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Recursive call!</a:t>
            </a:r>
          </a:p>
        </p:txBody>
      </p:sp>
    </p:spTree>
    <p:extLst>
      <p:ext uri="{BB962C8B-B14F-4D97-AF65-F5344CB8AC3E}">
        <p14:creationId xmlns:p14="http://schemas.microsoft.com/office/powerpoint/2010/main" xmlns="" val="22667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8275" indent="0">
              <a:buNone/>
            </a:pP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marL="168275" indent="0">
              <a:buNone/>
            </a:pPr>
            <a:r>
              <a:rPr lang="vi-VN" sz="2800" dirty="0">
                <a:solidFill>
                  <a:schemeClr val="accent1"/>
                </a:solidFill>
              </a:rPr>
              <a:t>recursiveFunction() </a:t>
            </a:r>
            <a:r>
              <a:rPr lang="vi-VN" sz="2800" dirty="0"/>
              <a:t>{ </a:t>
            </a:r>
          </a:p>
          <a:p>
            <a:pPr marL="168275" indent="0">
              <a:buNone/>
            </a:pPr>
            <a:r>
              <a:rPr lang="vi-VN" sz="2800" dirty="0"/>
              <a:t>   </a:t>
            </a:r>
            <a:r>
              <a:rPr lang="vi-VN" sz="2800" dirty="0">
                <a:solidFill>
                  <a:srgbClr val="C00000"/>
                </a:solidFill>
              </a:rPr>
              <a:t> if </a:t>
            </a:r>
            <a:r>
              <a:rPr lang="vi-VN" sz="2800" dirty="0"/>
              <a:t>(trường hợp cơ bản) { </a:t>
            </a:r>
          </a:p>
          <a:p>
            <a:pPr marL="168275" indent="0">
              <a:buNone/>
            </a:pPr>
            <a:r>
              <a:rPr lang="vi-VN" sz="2800" dirty="0"/>
              <a:t>        Tính toán lời giải trực tiếp không dùng đệ quy</a:t>
            </a:r>
          </a:p>
          <a:p>
            <a:pPr marL="168275" indent="0">
              <a:buNone/>
            </a:pPr>
            <a:r>
              <a:rPr lang="vi-VN" sz="2800" dirty="0"/>
              <a:t>    } </a:t>
            </a:r>
            <a:r>
              <a:rPr lang="vi-VN" sz="2800" dirty="0">
                <a:solidFill>
                  <a:srgbClr val="C00000"/>
                </a:solidFill>
              </a:rPr>
              <a:t>else</a:t>
            </a:r>
            <a:r>
              <a:rPr lang="vi-VN" sz="2800" dirty="0"/>
              <a:t> { </a:t>
            </a:r>
          </a:p>
          <a:p>
            <a:pPr marL="168275" indent="0">
              <a:buNone/>
            </a:pPr>
            <a:r>
              <a:rPr lang="vi-VN" sz="2800" dirty="0"/>
              <a:t>        Chia vấn đề thành nhiều vấn đề con cùng dạng </a:t>
            </a:r>
          </a:p>
          <a:p>
            <a:pPr marL="168275" indent="0">
              <a:buNone/>
            </a:pPr>
            <a:r>
              <a:rPr lang="vi-VN" sz="2800" dirty="0"/>
              <a:t>        Gọi đệ quy </a:t>
            </a:r>
            <a:r>
              <a:rPr lang="vi-VN" sz="2800" dirty="0">
                <a:solidFill>
                  <a:schemeClr val="accent1"/>
                </a:solidFill>
              </a:rPr>
              <a:t>recursiveFunction() </a:t>
            </a:r>
            <a:r>
              <a:rPr lang="vi-VN" sz="2800" dirty="0"/>
              <a:t>giải từng vấn đề con</a:t>
            </a:r>
          </a:p>
          <a:p>
            <a:pPr marL="168275" indent="0">
              <a:buNone/>
            </a:pPr>
            <a:r>
              <a:rPr lang="vi-VN" sz="2800" dirty="0"/>
              <a:t>        Kết hợp kết quả của các vấn đề con</a:t>
            </a:r>
          </a:p>
          <a:p>
            <a:pPr marL="168275" indent="0">
              <a:buNone/>
            </a:pPr>
            <a:r>
              <a:rPr lang="vi-VN" sz="2800" dirty="0"/>
              <a:t>    } </a:t>
            </a:r>
          </a:p>
          <a:p>
            <a:pPr marL="168275" indent="0">
              <a:buNone/>
            </a:pPr>
            <a:r>
              <a:rPr lang="vi-VN" sz="2800" dirty="0"/>
              <a:t>}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0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Đệ quy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8275" indent="0">
              <a:buNone/>
            </a:pPr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</a:t>
            </a:r>
          </a:p>
          <a:p>
            <a:pPr marL="168275" indent="0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Trường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hợp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cơ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bản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(base case)</a:t>
            </a:r>
            <a:r>
              <a:rPr lang="en-US" sz="2800" dirty="0"/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.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đệ</a:t>
            </a:r>
            <a:r>
              <a:rPr lang="en-US" sz="2800" dirty="0"/>
              <a:t> </a:t>
            </a: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dần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. </a:t>
            </a:r>
          </a:p>
          <a:p>
            <a:pPr marL="168275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- </a:t>
            </a:r>
            <a:r>
              <a:rPr lang="en-US" sz="2800" dirty="0" err="1">
                <a:solidFill>
                  <a:srgbClr val="C00000"/>
                </a:solidFill>
              </a:rPr>
              <a:t>Trường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hợp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đệ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quy</a:t>
            </a:r>
            <a:r>
              <a:rPr lang="en-US" sz="2800" dirty="0">
                <a:solidFill>
                  <a:srgbClr val="C00000"/>
                </a:solidFill>
              </a:rPr>
              <a:t> (recursive case):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ra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nhỏ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>
                <a:solidFill>
                  <a:schemeClr val="accent1"/>
                </a:solidFill>
              </a:rPr>
              <a:t>hơn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B6F5C-FDA3-44B0-8BF0-6F5FBAEFBE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76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4518</Words>
  <Application>Microsoft Office PowerPoint</Application>
  <PresentationFormat>On-screen Show (4:3)</PresentationFormat>
  <Paragraphs>825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Chương 6:  Đệ quy và khử đệ quy</vt:lpstr>
      <vt:lpstr>Nội dung</vt:lpstr>
      <vt:lpstr>Nhắc lại khái niệm đệ quy</vt:lpstr>
      <vt:lpstr>Khái niệm đệ quy</vt:lpstr>
      <vt:lpstr>Ví dụ: Có bao nhiêu sinh viên ngồi sau bạn?</vt:lpstr>
      <vt:lpstr>Ví dụ: Có bao nhiêu sinh viên ngồi sau bạn?</vt:lpstr>
      <vt:lpstr>Ví dụ: Có bao nhiêu sinh viên ngồi sau bạn?</vt:lpstr>
      <vt:lpstr>Đệ quy</vt:lpstr>
      <vt:lpstr>Đệ quy</vt:lpstr>
      <vt:lpstr>Đệ quy</vt:lpstr>
      <vt:lpstr>Đệ quy</vt:lpstr>
      <vt:lpstr>Ba điều kiện cần của giải thuật đệ quy</vt:lpstr>
      <vt:lpstr>Ví dụ: Tính hàm mũ</vt:lpstr>
      <vt:lpstr>Ví dụ: Tính hàm mũ</vt:lpstr>
      <vt:lpstr>Ví dụ: Tính hàm mũ</vt:lpstr>
      <vt:lpstr>Ví dụ: Tính hàm mũ</vt:lpstr>
      <vt:lpstr>Ví dụ: Tính hàm mũ</vt:lpstr>
      <vt:lpstr>Ví dụ: Tính hàm mũ nhanh hơn</vt:lpstr>
      <vt:lpstr>Ví dụ: trace hàm đệ quy</vt:lpstr>
      <vt:lpstr>Ví dụ: trace hàm đệ quy</vt:lpstr>
      <vt:lpstr>Ví dụ: trace hàm đệ quy</vt:lpstr>
      <vt:lpstr>Ví dụ: trace hàm đệ quy</vt:lpstr>
      <vt:lpstr>Ví dụ: trace hàm đệ quy</vt:lpstr>
      <vt:lpstr>Ví dụ: trace hàm đệ quy</vt:lpstr>
      <vt:lpstr>Phân loại đệ quy</vt:lpstr>
      <vt:lpstr>Phân loại đệ quy</vt:lpstr>
      <vt:lpstr>Đệ quy tuyến tính</vt:lpstr>
      <vt:lpstr>Ví dụ đệ quy tuyến tính: Palindrome</vt:lpstr>
      <vt:lpstr>Ví dụ đệ quy tuyến tính: Palindrome</vt:lpstr>
      <vt:lpstr>Đệ quy nhị phân</vt:lpstr>
      <vt:lpstr>Ví dụ đệ quy nhị phân: Tháp Hà Nội</vt:lpstr>
      <vt:lpstr>Ví dụ đệ quy nhị phân: Tháp Hà Nội</vt:lpstr>
      <vt:lpstr>Ví dụ đệ quy nhị phân: Tháp Hà Nội</vt:lpstr>
      <vt:lpstr>Ví dụ đệ quy nhị phân: Tháp Hà Nội</vt:lpstr>
      <vt:lpstr>Ví dụ đệ quy nhị phân: Tháp Hà Nội</vt:lpstr>
      <vt:lpstr>Ví dụ đệ quy nhị phân: Tháp Hà Nội</vt:lpstr>
      <vt:lpstr>Ví dụ đệ quy nhị phân: Tháp Hà Nội</vt:lpstr>
      <vt:lpstr>Đệ quy phi tuyến</vt:lpstr>
      <vt:lpstr>Đệ quy phi tuyến</vt:lpstr>
      <vt:lpstr>Đệ quy tương hỗ</vt:lpstr>
      <vt:lpstr>Đệ quy tương hỗ</vt:lpstr>
      <vt:lpstr>Đệ quy có nhớ và đệ quy quay lui</vt:lpstr>
      <vt:lpstr>Đệ quy có nhớ</vt:lpstr>
      <vt:lpstr>Đệ quy có nhớ</vt:lpstr>
      <vt:lpstr>Đệ quy quay lui</vt:lpstr>
      <vt:lpstr>Đệ quy quay lui</vt:lpstr>
      <vt:lpstr>Slide 47</vt:lpstr>
      <vt:lpstr>Khử đệ quy</vt:lpstr>
      <vt:lpstr>Ưu nhược điểm đệ quy</vt:lpstr>
      <vt:lpstr>Khử đệ quy</vt:lpstr>
      <vt:lpstr>Khử đệ quy bằng vòng lặp</vt:lpstr>
      <vt:lpstr>Khử đệ quy bằng vòng lặp</vt:lpstr>
      <vt:lpstr>Khử đệ quy đuôi</vt:lpstr>
      <vt:lpstr>Khử đệ quy đuôi</vt:lpstr>
      <vt:lpstr>Khử đệ quy đuôi</vt:lpstr>
      <vt:lpstr>Ví dụ: Tìm USCLN</vt:lpstr>
      <vt:lpstr>Khử đệ quy bằng stack</vt:lpstr>
      <vt:lpstr>Khử đệ quy bằng stack</vt:lpstr>
      <vt:lpstr>Khử đệ quy bằng stack</vt:lpstr>
      <vt:lpstr>Khử đệ quy tuyến tính bằng stack</vt:lpstr>
      <vt:lpstr>Khử đệ quy tuyến tính bằng stack</vt:lpstr>
      <vt:lpstr>Ví dụ: Chuyển từ cơ số thập phân sang nhị phân</vt:lpstr>
      <vt:lpstr>Khử đệ quy nhị phân</vt:lpstr>
      <vt:lpstr>Khử đệ quy tuyến tính bằng stack</vt:lpstr>
      <vt:lpstr>Ví dụ: Tháp Hà Nội</vt:lpstr>
      <vt:lpstr>Ví dụ: Tháp Hà Nội</vt:lpstr>
      <vt:lpstr>Xin cảm ơn!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VIP</cp:lastModifiedBy>
  <cp:revision>186</cp:revision>
  <dcterms:created xsi:type="dcterms:W3CDTF">2020-04-20T02:25:53Z</dcterms:created>
  <dcterms:modified xsi:type="dcterms:W3CDTF">2021-01-26T02:32:19Z</dcterms:modified>
</cp:coreProperties>
</file>