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7" r:id="rId3"/>
    <p:sldId id="795" r:id="rId4"/>
    <p:sldId id="838" r:id="rId5"/>
    <p:sldId id="347" r:id="rId6"/>
    <p:sldId id="830" r:id="rId7"/>
    <p:sldId id="472" r:id="rId8"/>
    <p:sldId id="573" r:id="rId9"/>
    <p:sldId id="800" r:id="rId10"/>
    <p:sldId id="805" r:id="rId11"/>
    <p:sldId id="298" r:id="rId12"/>
    <p:sldId id="806" r:id="rId13"/>
    <p:sldId id="301" r:id="rId14"/>
    <p:sldId id="811" r:id="rId15"/>
    <p:sldId id="816" r:id="rId16"/>
    <p:sldId id="813" r:id="rId17"/>
    <p:sldId id="815" r:id="rId18"/>
    <p:sldId id="817" r:id="rId19"/>
    <p:sldId id="818" r:id="rId20"/>
    <p:sldId id="819" r:id="rId21"/>
    <p:sldId id="820" r:id="rId22"/>
    <p:sldId id="302" r:id="rId23"/>
    <p:sldId id="809" r:id="rId24"/>
    <p:sldId id="821" r:id="rId25"/>
    <p:sldId id="304" r:id="rId26"/>
    <p:sldId id="305" r:id="rId27"/>
    <p:sldId id="823" r:id="rId28"/>
    <p:sldId id="308" r:id="rId29"/>
    <p:sldId id="824" r:id="rId30"/>
    <p:sldId id="309" r:id="rId31"/>
    <p:sldId id="825" r:id="rId32"/>
    <p:sldId id="311" r:id="rId33"/>
    <p:sldId id="826" r:id="rId34"/>
    <p:sldId id="827" r:id="rId35"/>
    <p:sldId id="828" r:id="rId36"/>
    <p:sldId id="289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801" r:id="rId46"/>
    <p:sldId id="802" r:id="rId47"/>
    <p:sldId id="803" r:id="rId48"/>
    <p:sldId id="831" r:id="rId49"/>
    <p:sldId id="833" r:id="rId50"/>
    <p:sldId id="832" r:id="rId51"/>
    <p:sldId id="834" r:id="rId52"/>
    <p:sldId id="835" r:id="rId53"/>
    <p:sldId id="837" r:id="rId54"/>
    <p:sldId id="836" r:id="rId55"/>
    <p:sldId id="839" r:id="rId56"/>
    <p:sldId id="840" r:id="rId57"/>
    <p:sldId id="841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D03A2C-4F56-4289-AC64-76E5F4F32EC4}">
          <p14:sldIdLst>
            <p14:sldId id="256"/>
          </p14:sldIdLst>
        </p14:section>
        <p14:section name="Default Section" id="{6C68F128-8132-409A-AF4A-DBC4DCE6ECC5}">
          <p14:sldIdLst>
            <p14:sldId id="267"/>
            <p14:sldId id="795"/>
            <p14:sldId id="838"/>
            <p14:sldId id="347"/>
            <p14:sldId id="830"/>
            <p14:sldId id="472"/>
            <p14:sldId id="573"/>
            <p14:sldId id="800"/>
            <p14:sldId id="805"/>
            <p14:sldId id="298"/>
            <p14:sldId id="806"/>
            <p14:sldId id="301"/>
            <p14:sldId id="811"/>
            <p14:sldId id="816"/>
            <p14:sldId id="813"/>
            <p14:sldId id="815"/>
            <p14:sldId id="817"/>
            <p14:sldId id="818"/>
            <p14:sldId id="819"/>
            <p14:sldId id="820"/>
            <p14:sldId id="302"/>
            <p14:sldId id="809"/>
            <p14:sldId id="821"/>
            <p14:sldId id="304"/>
            <p14:sldId id="305"/>
            <p14:sldId id="823"/>
            <p14:sldId id="308"/>
            <p14:sldId id="824"/>
            <p14:sldId id="309"/>
            <p14:sldId id="825"/>
            <p14:sldId id="311"/>
            <p14:sldId id="826"/>
            <p14:sldId id="827"/>
            <p14:sldId id="828"/>
            <p14:sldId id="289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801"/>
            <p14:sldId id="802"/>
            <p14:sldId id="803"/>
            <p14:sldId id="831"/>
            <p14:sldId id="833"/>
            <p14:sldId id="832"/>
            <p14:sldId id="834"/>
            <p14:sldId id="835"/>
            <p14:sldId id="837"/>
            <p14:sldId id="836"/>
            <p14:sldId id="839"/>
            <p14:sldId id="840"/>
            <p14:sldId id="84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685716-0B86-48B7-BEA9-37CA52C515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7D5C2-DAED-422E-82F5-22D0A5911E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528E-2EDA-4474-866A-DF716A159D9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0EE1-4C2B-4935-9973-3362F94C9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88557-6C08-4635-8E6B-3565CCFBAA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9345-F011-4943-B160-9EA408A4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0241-759B-45E0-98F4-1DCE48CEAB8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2114C-AB4D-4D86-844B-4975A0F3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D18606-7FAC-4087-AAD0-011908944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1EF90-116D-4D82-B7B9-3907D768BDBD}" type="slidenum">
              <a:rPr lang="tr-TR" altLang="en-US"/>
              <a:pPr/>
              <a:t>5</a:t>
            </a:fld>
            <a:endParaRPr lang="tr-TR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0B68C356-B8D8-48A5-B768-C46189C67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DFF01F4A-9561-43E9-9FB2-B4B9E2672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39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D18606-7FAC-4087-AAD0-011908944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1EF90-116D-4D82-B7B9-3907D768BDBD}" type="slidenum">
              <a:rPr lang="tr-TR" altLang="en-US"/>
              <a:pPr/>
              <a:t>6</a:t>
            </a:fld>
            <a:endParaRPr lang="tr-TR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0B68C356-B8D8-48A5-B768-C46189C67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DFF01F4A-9561-43E9-9FB2-B4B9E2672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85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B92F02-4D47-43FE-9B63-7C0A7BFACBA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945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8620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/>
          <a:lstStyle>
            <a:lvl1pPr>
              <a:defRPr sz="3600" b="1"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/>
          <a:lstStyle>
            <a:lvl1pPr>
              <a:defRPr sz="2400" baseline="0">
                <a:latin typeface="Linh AvantGarde" panose="02000603030000020004"/>
              </a:defRPr>
            </a:lvl1pPr>
            <a:lvl2pPr>
              <a:defRPr baseline="0">
                <a:latin typeface="Linh AvantGarde" panose="02000603030000020004"/>
              </a:defRPr>
            </a:lvl2pPr>
            <a:lvl3pPr>
              <a:defRPr baseline="0">
                <a:latin typeface="Linh AvantGarde" panose="02000603030000020004"/>
              </a:defRPr>
            </a:lvl3pPr>
            <a:lvl4pPr>
              <a:defRPr baseline="0">
                <a:latin typeface="Linh AvantGarde" panose="02000603030000020004"/>
              </a:defRPr>
            </a:lvl4pPr>
            <a:lvl5pPr>
              <a:defRPr baseline="0">
                <a:latin typeface="Linh AvantGarde" panose="020006030300000200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 b="1"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26400" y="6492874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/>
          <a:lstStyle/>
          <a:p>
            <a:fld id="{73266DD0-27F7-4B4A-BCF6-DBE51241DC75}" type="datetime1">
              <a:rPr lang="vi-VN" altLang="zh-CN" smtClean="0"/>
              <a:t>02/01/2021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SangDV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h AvantGarde" panose="02000603030000020004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69818"/>
            <a:ext cx="8158163" cy="551670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vi-VN" sz="2400" dirty="0"/>
              <a:t>STL</a:t>
            </a:r>
            <a:r>
              <a:rPr lang="en-US" sz="2400" dirty="0"/>
              <a:t> (Standard Template Library)</a:t>
            </a:r>
            <a:r>
              <a:rPr lang="vi-VN" sz="2400" dirty="0"/>
              <a:t> là thư viện chuẩn của C++, được xây dựng sẵn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khuôn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vi-VN" sz="2000" dirty="0"/>
              <a:t>Các lớp dữ liệu cơ bản: string, complex</a:t>
            </a:r>
            <a:endParaRPr lang="en-US" sz="2000" dirty="0"/>
          </a:p>
          <a:p>
            <a:pPr lvl="1">
              <a:spcBef>
                <a:spcPts val="400"/>
              </a:spcBef>
            </a:pP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(IO)</a:t>
            </a:r>
          </a:p>
          <a:p>
            <a:pPr lvl="1">
              <a:spcBef>
                <a:spcPts val="400"/>
              </a:spcBef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(containers): </a:t>
            </a:r>
            <a:r>
              <a:rPr lang="en-US" sz="2000" dirty="0">
                <a:solidFill>
                  <a:srgbClr val="FF0000"/>
                </a:solidFill>
              </a:rPr>
              <a:t>pair, vector, list, deque, stack, map, set</a:t>
            </a:r>
            <a:r>
              <a:rPr lang="en-US" sz="2000" dirty="0"/>
              <a:t>,…</a:t>
            </a:r>
          </a:p>
          <a:p>
            <a:pPr lvl="1">
              <a:spcBef>
                <a:spcPts val="40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Duyệt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phần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tử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của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lớp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chứa</a:t>
            </a:r>
            <a:r>
              <a:rPr lang="en-US" sz="2000" dirty="0">
                <a:solidFill>
                  <a:srgbClr val="FF0000"/>
                </a:solidFill>
              </a:rPr>
              <a:t> (iterators)</a:t>
            </a:r>
          </a:p>
          <a:p>
            <a:pPr lvl="1">
              <a:spcBef>
                <a:spcPts val="40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Một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số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thuật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toán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thông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dụng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err="1">
                <a:solidFill>
                  <a:srgbClr val="FF0000"/>
                </a:solidFill>
              </a:rPr>
              <a:t>tìm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kiếm</a:t>
            </a:r>
            <a:r>
              <a:rPr lang="en-US" sz="2000" dirty="0">
                <a:solidFill>
                  <a:srgbClr val="FF0000"/>
                </a:solidFill>
              </a:rPr>
              <a:t>, so </a:t>
            </a:r>
            <a:r>
              <a:rPr lang="en-US" sz="2000" dirty="0" err="1">
                <a:solidFill>
                  <a:srgbClr val="FF0000"/>
                </a:solidFill>
              </a:rPr>
              <a:t>sánh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sắp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xếp</a:t>
            </a:r>
            <a:r>
              <a:rPr lang="en-US" sz="2000" dirty="0">
                <a:solidFill>
                  <a:srgbClr val="FF0000"/>
                </a:solidFill>
              </a:rPr>
              <a:t>,…</a:t>
            </a:r>
          </a:p>
          <a:p>
            <a:pPr lvl="1">
              <a:spcBef>
                <a:spcPts val="400"/>
              </a:spcBef>
            </a:pP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, con </a:t>
            </a:r>
            <a:r>
              <a:rPr lang="en-US" sz="2000" dirty="0" err="1"/>
              <a:t>trỏ</a:t>
            </a:r>
            <a:endParaRPr lang="en-US" sz="2000" dirty="0"/>
          </a:p>
          <a:p>
            <a:pPr lvl="1">
              <a:spcBef>
                <a:spcPts val="400"/>
              </a:spcBef>
            </a:pP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ngoại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(exception handling)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676F-5879-4BC3-8ED8-63E2B055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F454-3131-4766-9988-3279B13C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C++ 98/03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3 </a:t>
            </a:r>
            <a:r>
              <a:rPr lang="en-US" sz="2800" dirty="0" err="1"/>
              <a:t>loại</a:t>
            </a:r>
            <a:r>
              <a:rPr lang="en-US" sz="2800" dirty="0"/>
              <a:t> container:</a:t>
            </a:r>
          </a:p>
          <a:p>
            <a:pPr lvl="1"/>
            <a:r>
              <a:rPr lang="en-US" sz="1800" dirty="0"/>
              <a:t>Sequence Containers: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vector, deque, list</a:t>
            </a:r>
          </a:p>
          <a:p>
            <a:pPr lvl="1"/>
            <a:r>
              <a:rPr lang="en-US" sz="1800" dirty="0"/>
              <a:t>Container Adapters: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stack, queue,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Ordered Associative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Containers: [multi]set, [multi]map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C++11 </a:t>
            </a:r>
            <a:r>
              <a:rPr lang="en-US" sz="2800" dirty="0" err="1"/>
              <a:t>bổ</a:t>
            </a:r>
            <a:r>
              <a:rPr lang="en-US" sz="2800" dirty="0"/>
              <a:t> sung: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emplace{_front, _back}</a:t>
            </a:r>
          </a:p>
          <a:p>
            <a:pPr lvl="1"/>
            <a:r>
              <a:rPr lang="en-US" sz="1800" dirty="0"/>
              <a:t>Sequence Containers: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array,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Unordered Associative Containers: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unordered_[multi]set, unordered_[multi]map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C++14 </a:t>
            </a:r>
            <a:r>
              <a:rPr lang="en-US" sz="2800" dirty="0" err="1"/>
              <a:t>bổ</a:t>
            </a:r>
            <a:r>
              <a:rPr lang="en-US" sz="2800" dirty="0"/>
              <a:t> sung:</a:t>
            </a:r>
          </a:p>
          <a:p>
            <a:pPr lvl="1"/>
            <a:r>
              <a:rPr lang="en-US" sz="1800" dirty="0"/>
              <a:t>Non-member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rbegin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rend,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crbegin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C58B-C45E-4516-9F18-288A632D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676F-5879-4BC3-8ED8-63E2B055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Containers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5B53CF-F92C-44CB-B2EB-65AF3B16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969818"/>
            <a:ext cx="2700338" cy="5207145"/>
          </a:xfrm>
        </p:spPr>
        <p:txBody>
          <a:bodyPr>
            <a:normAutofit/>
          </a:bodyPr>
          <a:lstStyle/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(iterate) </a:t>
            </a:r>
            <a:r>
              <a:rPr lang="en-US" dirty="0" err="1"/>
              <a:t>theo</a:t>
            </a:r>
            <a:r>
              <a:rPr lang="en-US" dirty="0"/>
              <a:t> queue, stack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priority_queue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*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multi-map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D4D2AB-D793-4DD1-8A8A-20888D51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F36BF5-CA41-49B9-B9D0-7B2D1444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92" y="810489"/>
            <a:ext cx="5814116" cy="50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std::vector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(dynamic array).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(bound checking)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vector&lt;T&gt;::at()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vector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, do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vector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O(1).</a:t>
            </a:r>
          </a:p>
          <a:p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vector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(reallocation).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675E6-4A0B-4593-B7AA-624E2C53437A}"/>
              </a:ext>
            </a:extLst>
          </p:cNvPr>
          <p:cNvGraphicFramePr>
            <a:graphicFrameLocks noGrp="1"/>
          </p:cNvGraphicFramePr>
          <p:nvPr/>
        </p:nvGraphicFramePr>
        <p:xfrm>
          <a:off x="1284046" y="3670300"/>
          <a:ext cx="6372708" cy="157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128">
                  <a:extLst>
                    <a:ext uri="{9D8B030D-6E8A-4147-A177-3AD203B41FA5}">
                      <a16:colId xmlns:a16="http://schemas.microsoft.com/office/drawing/2014/main" val="3032554272"/>
                    </a:ext>
                  </a:extLst>
                </a:gridCol>
                <a:gridCol w="1467893">
                  <a:extLst>
                    <a:ext uri="{9D8B030D-6E8A-4147-A177-3AD203B41FA5}">
                      <a16:colId xmlns:a16="http://schemas.microsoft.com/office/drawing/2014/main" val="1081554068"/>
                    </a:ext>
                  </a:extLst>
                </a:gridCol>
                <a:gridCol w="2420687">
                  <a:extLst>
                    <a:ext uri="{9D8B030D-6E8A-4147-A177-3AD203B41FA5}">
                      <a16:colId xmlns:a16="http://schemas.microsoft.com/office/drawing/2014/main" val="783048384"/>
                    </a:ext>
                  </a:extLst>
                </a:gridCol>
              </a:tblGrid>
              <a:tr h="315345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Phương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pháp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xuất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Độ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phức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tạp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  </a:t>
                      </a:r>
                      <a:r>
                        <a:rPr lang="en-US" sz="1600" dirty="0" err="1"/>
                        <a:t>hỗ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trợ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1700199"/>
                  </a:ext>
                </a:extLst>
              </a:tr>
              <a:tr h="315345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ngẫu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nhiên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Toán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kumimoji="1"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2077970"/>
                  </a:ext>
                </a:extLst>
              </a:tr>
              <a:tr h="315345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cuối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/ 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push_back</a:t>
                      </a:r>
                      <a:r>
                        <a:rPr lang="en-US" sz="1600" dirty="0"/>
                        <a:t> / </a:t>
                      </a:r>
                      <a:r>
                        <a:rPr kumimoji="1"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pop_back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7143302"/>
                  </a:ext>
                </a:extLst>
              </a:tr>
              <a:tr h="315345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đầu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hỗ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trợ</a:t>
                      </a:r>
                      <a:r>
                        <a:rPr lang="en-US" sz="1600" dirty="0"/>
                        <a:t> API </a:t>
                      </a:r>
                      <a:r>
                        <a:rPr lang="en-US" sz="1600" dirty="0" err="1"/>
                        <a:t>riêng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5509627"/>
                  </a:ext>
                </a:extLst>
              </a:tr>
              <a:tr h="315345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Chèn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ngẫu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nhiên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 / erase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338549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AB9A-A730-45BD-BBBC-145AA2B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9818"/>
            <a:ext cx="8028462" cy="5207145"/>
          </a:xfrm>
        </p:spPr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vector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vector const &amp;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&amp;&amp;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lvl="2" indent="0" eaLnBrk="1" hangingPunct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lvl="2" indent="0" eaLnBrk="1" hangingPunct="1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 class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last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lvl="2" indent="0" eaLnBrk="1" hangingPunct="1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lvl="2" indent="0" eaLnBrk="1" hangingPunct="1">
              <a:buNone/>
            </a:pP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9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0489"/>
            <a:ext cx="7886700" cy="5207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rỗng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kích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thước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với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giá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trị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bằng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vect1{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vect2(vect1.begin(), vect1.end());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vect1(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fill(vect1.begin(), vect1.end(), value);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AB9A-A730-45BD-BBBC-145AA2B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9818"/>
            <a:ext cx="8028462" cy="5207145"/>
          </a:xfrm>
        </p:spPr>
        <p:txBody>
          <a:bodyPr>
            <a:normAutofit/>
          </a:bodyPr>
          <a:lstStyle/>
          <a:p>
            <a:pPr marL="285750" lvl="1" eaLnBrk="1" hangingPunct="1"/>
            <a:r>
              <a:rPr lang="en-US" dirty="0" err="1">
                <a:latin typeface="Arial" charset="0"/>
                <a:cs typeface="Arial" charset="0"/>
              </a:rPr>
              <a:t>Phương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thức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gán</a:t>
            </a:r>
            <a:endParaRPr lang="en-US" dirty="0">
              <a:latin typeface="Arial" charset="0"/>
              <a:cs typeface="Arial" charset="0"/>
            </a:endParaRPr>
          </a:p>
          <a:p>
            <a:pPr marL="285750" lvl="1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&amp;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 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vector const &amp;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lvl="2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&amp;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 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&amp;&amp;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&amp;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 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lvl="1" eaLnBrk="1" hangingPunct="1"/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285750" lvl="1" eaLnBrk="1" hangingPunct="1"/>
            <a:r>
              <a:rPr lang="en-CA" dirty="0" err="1"/>
              <a:t>Các</a:t>
            </a:r>
            <a:r>
              <a:rPr lang="en-CA" dirty="0"/>
              <a:t> </a:t>
            </a:r>
            <a:r>
              <a:rPr lang="en-CA" dirty="0" err="1"/>
              <a:t>trình</a:t>
            </a:r>
            <a:r>
              <a:rPr lang="en-CA" dirty="0"/>
              <a:t> </a:t>
            </a:r>
            <a:r>
              <a:rPr lang="en-CA" dirty="0" err="1"/>
              <a:t>biên</a:t>
            </a:r>
            <a:r>
              <a:rPr lang="en-CA" dirty="0"/>
              <a:t> </a:t>
            </a:r>
            <a:r>
              <a:rPr lang="en-CA" dirty="0" err="1"/>
              <a:t>dịch</a:t>
            </a:r>
            <a:r>
              <a:rPr lang="en-CA" dirty="0"/>
              <a:t> </a:t>
            </a:r>
            <a:r>
              <a:rPr lang="en-CA" dirty="0" err="1"/>
              <a:t>mới</a:t>
            </a:r>
            <a:r>
              <a:rPr lang="en-CA" dirty="0"/>
              <a:t> </a:t>
            </a:r>
            <a:r>
              <a:rPr lang="en-CA" dirty="0" err="1"/>
              <a:t>cho</a:t>
            </a:r>
            <a:r>
              <a:rPr lang="en-CA" dirty="0"/>
              <a:t> </a:t>
            </a:r>
            <a:r>
              <a:rPr lang="en-CA" dirty="0" err="1"/>
              <a:t>phép</a:t>
            </a:r>
            <a:r>
              <a:rPr lang="en-CA" dirty="0"/>
              <a:t> </a:t>
            </a:r>
            <a:r>
              <a:rPr lang="en-CA" dirty="0" err="1"/>
              <a:t>thực</a:t>
            </a:r>
            <a:r>
              <a:rPr lang="en-CA" dirty="0"/>
              <a:t> </a:t>
            </a:r>
            <a:r>
              <a:rPr lang="en-CA" dirty="0" err="1"/>
              <a:t>hiện</a:t>
            </a:r>
            <a:r>
              <a:rPr lang="en-CA" dirty="0"/>
              <a:t> </a:t>
            </a:r>
            <a:r>
              <a:rPr lang="en-CA" dirty="0" err="1"/>
              <a:t>phép</a:t>
            </a:r>
            <a:r>
              <a:rPr lang="en-CA" dirty="0"/>
              <a:t> </a:t>
            </a:r>
            <a:r>
              <a:rPr lang="en-CA" dirty="0" err="1"/>
              <a:t>gán</a:t>
            </a:r>
            <a:r>
              <a:rPr lang="en-CA" dirty="0"/>
              <a:t> </a:t>
            </a:r>
            <a:r>
              <a:rPr lang="en-CA" dirty="0" err="1"/>
              <a:t>như</a:t>
            </a:r>
            <a:r>
              <a:rPr lang="en-CA" dirty="0"/>
              <a:t> </a:t>
            </a:r>
            <a:r>
              <a:rPr lang="en-CA" dirty="0" err="1"/>
              <a:t>sau</a:t>
            </a:r>
            <a:r>
              <a:rPr lang="en-CA" dirty="0"/>
              <a:t>:</a:t>
            </a:r>
          </a:p>
          <a:p>
            <a:pPr marL="285750" lvl="1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v(10);</a:t>
            </a:r>
          </a:p>
          <a:p>
            <a:pPr marL="285750" lvl="1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= {1, 2, 3, 4, 5, 6, 7, 8, 9, 10};</a:t>
            </a:r>
          </a:p>
          <a:p>
            <a:pPr marL="285750" lvl="1"/>
            <a:r>
              <a:rPr lang="en-US" dirty="0" err="1"/>
              <a:t>Các</a:t>
            </a:r>
            <a:r>
              <a:rPr lang="en-US" dirty="0"/>
              <a:t> iterators</a:t>
            </a:r>
          </a:p>
          <a:p>
            <a:pPr marL="228600" lvl="1" eaLnBrk="1" hangingPunct="1">
              <a:buNone/>
            </a:pPr>
            <a:r>
              <a:rPr lang="en-US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 end  </a:t>
            </a:r>
            <a:r>
              <a:rPr lang="en-US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rbegin</a:t>
            </a:r>
            <a:r>
              <a:rPr lang="en-US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rend  </a:t>
            </a:r>
            <a:r>
              <a:rPr lang="en-US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crbegin</a:t>
            </a:r>
            <a:r>
              <a:rPr lang="en-US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crend</a:t>
            </a:r>
            <a:endParaRPr lang="en-US" sz="1800" dirty="0">
              <a:solidFill>
                <a:srgbClr val="FF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eaLnBrk="1" hangingPunct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3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3612"/>
            <a:ext cx="7886700" cy="520714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&lt;vector&gt;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std;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vector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g1.push_back(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"Output of begin and end: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g1.begin();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g1.end();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cbegin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cend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g1.cbegin();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g1.cend();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rbegin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rend: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g1.rbegin();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g1.rend();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crbegin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crend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g1.crbegin();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g1.crend();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"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0489"/>
            <a:ext cx="7886700" cy="5207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vector </a:t>
            </a:r>
            <a:r>
              <a:rPr lang="en-US" sz="2000" dirty="0" err="1"/>
              <a:t>khác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vect.push_back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vect.size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'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'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AB9A-A730-45BD-BBBC-145AA2B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9818"/>
            <a:ext cx="8028462" cy="5207145"/>
          </a:xfrm>
        </p:spPr>
        <p:txBody>
          <a:bodyPr>
            <a:normAutofit/>
          </a:bodyPr>
          <a:lstStyle/>
          <a:p>
            <a:pPr marL="285750" lvl="1" eaLnBrk="1" hangingPunct="1"/>
            <a:r>
              <a:rPr lang="en-US" dirty="0" err="1">
                <a:latin typeface="Arial" charset="0"/>
                <a:cs typeface="Arial" charset="0"/>
              </a:rPr>
              <a:t>Kiểm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kích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thước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 eaLnBrk="1" hangingPunct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capacity()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shrink_to_fit</a:t>
            </a:r>
            <a:r>
              <a:rPr lang="en-US" sz="20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lvl="1" eaLnBrk="1" hangingPunct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2988E-C6B6-4031-90F1-6573C99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94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Chương</a:t>
            </a:r>
            <a:r>
              <a:rPr lang="en-US" dirty="0"/>
              <a:t> 7: </a:t>
            </a:r>
            <a:br>
              <a:rPr lang="en-US" dirty="0"/>
            </a:br>
            <a:r>
              <a:rPr lang="vi-VN" dirty="0"/>
              <a:t>Ứng dụng các cấu trúc dữ</a:t>
            </a:r>
            <a:br>
              <a:rPr lang="vi-VN" dirty="0"/>
            </a:br>
            <a:r>
              <a:rPr lang="vi-VN" dirty="0"/>
              <a:t>liệu cơ bản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AF5DCA-941F-4EC6-A307-79EDA9768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AB9A-A730-45BD-BBBC-145AA2B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9818"/>
            <a:ext cx="8028462" cy="5207145"/>
          </a:xfrm>
        </p:spPr>
        <p:txBody>
          <a:bodyPr>
            <a:normAutofit/>
          </a:bodyPr>
          <a:lstStyle/>
          <a:p>
            <a:pPr marL="285750" lvl="1" eaLnBrk="1" hangingPunct="1"/>
            <a:r>
              <a:rPr lang="en-US" dirty="0" err="1">
                <a:latin typeface="Arial" charset="0"/>
                <a:cs typeface="Arial" charset="0"/>
              </a:rPr>
              <a:t>Truy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xuất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phần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tử</a:t>
            </a:r>
            <a:endParaRPr lang="en-US" dirty="0">
              <a:latin typeface="Arial" charset="0"/>
              <a:cs typeface="Arial" charset="0"/>
            </a:endParaRPr>
          </a:p>
          <a:p>
            <a:pPr marL="228600" lvl="1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operator[](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operator[](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const; </a:t>
            </a:r>
          </a:p>
          <a:p>
            <a:pPr marL="228600"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(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const;</a:t>
            </a:r>
          </a:p>
          <a:p>
            <a:pPr marL="228600"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front()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const;</a:t>
            </a:r>
          </a:p>
          <a:p>
            <a:pPr marL="228600"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back()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const;</a:t>
            </a:r>
          </a:p>
          <a:p>
            <a:pPr marL="228600" lvl="2" eaLnBrk="1" hangingPunct="1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eaLnBrk="1" hangingPunct="1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const_pointer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AB9A-A730-45BD-BBBC-145AA2B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9818"/>
            <a:ext cx="8372846" cy="5386533"/>
          </a:xfrm>
        </p:spPr>
        <p:txBody>
          <a:bodyPr>
            <a:normAutofit fontScale="70000" lnSpcReduction="20000"/>
          </a:bodyPr>
          <a:lstStyle/>
          <a:p>
            <a:pPr marL="285750" lvl="1" eaLnBrk="1" hangingPunct="1"/>
            <a:r>
              <a:rPr lang="en-US" sz="3200" dirty="0" err="1">
                <a:latin typeface="Arial" charset="0"/>
                <a:cs typeface="Arial" charset="0"/>
              </a:rPr>
              <a:t>Thay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đổi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nội</a:t>
            </a:r>
            <a:r>
              <a:rPr lang="en-US" sz="3200" dirty="0">
                <a:latin typeface="Arial" charset="0"/>
                <a:cs typeface="Arial" charset="0"/>
              </a:rPr>
              <a:t> dung </a:t>
            </a:r>
          </a:p>
          <a:p>
            <a:pPr marL="228600" lvl="1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 class Iterator &gt;</a:t>
            </a:r>
          </a:p>
          <a:p>
            <a:pPr marL="228600" lvl="1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assign( 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Iterator, Iterator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1" eaLnBrk="1" hangingPunct="1">
              <a:buNone/>
            </a:pPr>
            <a:endParaRPr lang="en-CA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assign(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1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assign(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28600" lvl="2" eaLnBrk="1" hangingPunct="1">
              <a:buNone/>
            </a:pPr>
            <a:endParaRPr lang="en-CA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3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3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2300" dirty="0" err="1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endParaRPr lang="en-CA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position,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position,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const_reference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endParaRPr lang="en-CA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 class Iterator &gt;</a:t>
            </a: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position, Iterator first, Iterator last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endParaRPr lang="en-CA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position,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lvl="2" eaLnBrk="1" hangingPunct="1">
              <a:buNone/>
            </a:pP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position, 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300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5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CEE3B-B373-41E1-88F5-8700FFE9D9CE}"/>
              </a:ext>
            </a:extLst>
          </p:cNvPr>
          <p:cNvSpPr/>
          <p:nvPr/>
        </p:nvSpPr>
        <p:spPr>
          <a:xfrm>
            <a:off x="386992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15102F-9AE9-42F8-A356-1A491B6118E7}"/>
              </a:ext>
            </a:extLst>
          </p:cNvPr>
          <p:cNvSpPr/>
          <p:nvPr/>
        </p:nvSpPr>
        <p:spPr>
          <a:xfrm>
            <a:off x="4416625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0A59B-DEB2-4B0F-A242-7E18DC5AE2FF}"/>
              </a:ext>
            </a:extLst>
          </p:cNvPr>
          <p:cNvSpPr/>
          <p:nvPr/>
        </p:nvSpPr>
        <p:spPr>
          <a:xfrm>
            <a:off x="495004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715BCE-0501-49DB-B10F-07E5F19D89A3}"/>
              </a:ext>
            </a:extLst>
          </p:cNvPr>
          <p:cNvSpPr/>
          <p:nvPr/>
        </p:nvSpPr>
        <p:spPr>
          <a:xfrm>
            <a:off x="549010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2D72F-0D44-4A7D-8789-BFBFA727AA15}"/>
              </a:ext>
            </a:extLst>
          </p:cNvPr>
          <p:cNvSpPr/>
          <p:nvPr/>
        </p:nvSpPr>
        <p:spPr>
          <a:xfrm>
            <a:off x="603016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99F206-0132-466A-98CF-752846647E63}"/>
              </a:ext>
            </a:extLst>
          </p:cNvPr>
          <p:cNvSpPr/>
          <p:nvPr/>
        </p:nvSpPr>
        <p:spPr>
          <a:xfrm>
            <a:off x="657022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86104-1065-4144-9655-5D39534C8728}"/>
              </a:ext>
            </a:extLst>
          </p:cNvPr>
          <p:cNvSpPr/>
          <p:nvPr/>
        </p:nvSpPr>
        <p:spPr>
          <a:xfrm>
            <a:off x="711028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2694A0-DFA2-4E38-BFCA-3878BE3D6D1E}"/>
              </a:ext>
            </a:extLst>
          </p:cNvPr>
          <p:cNvSpPr/>
          <p:nvPr/>
        </p:nvSpPr>
        <p:spPr>
          <a:xfrm>
            <a:off x="7650342" y="46823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F1CDB-AE73-43E8-B3D3-9B296068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5B65-DAA6-46D8-951D-E5A53CDA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(</a:t>
            </a:r>
            <a:r>
              <a:rPr lang="en-US" sz="1600" b="1" u="sng" dirty="0"/>
              <a:t>Doubling Policy</a:t>
            </a:r>
            <a:r>
              <a:rPr lang="en-US" sz="1600" dirty="0"/>
              <a:t> Memory Allocation) </a:t>
            </a:r>
          </a:p>
          <a:p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vecto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capacity </a:t>
            </a:r>
            <a:r>
              <a:rPr lang="en-US" sz="1600" dirty="0" err="1"/>
              <a:t>là</a:t>
            </a:r>
            <a:r>
              <a:rPr lang="en-US" sz="1600" dirty="0"/>
              <a:t> 4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endParaRPr lang="en-US" sz="1600" dirty="0"/>
          </a:p>
          <a:p>
            <a:r>
              <a:rPr lang="en-US" sz="1600" dirty="0" err="1"/>
              <a:t>Giờ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push_back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endParaRPr lang="en-US" sz="1600" dirty="0"/>
          </a:p>
          <a:p>
            <a:r>
              <a:rPr lang="en-US" sz="1600" dirty="0"/>
              <a:t>Khi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nhớ</a:t>
            </a:r>
            <a:r>
              <a:rPr lang="en-US" sz="1600" dirty="0"/>
              <a:t> </a:t>
            </a:r>
            <a:r>
              <a:rPr lang="en-US" sz="1600" dirty="0" err="1"/>
              <a:t>gấp</a:t>
            </a:r>
            <a:r>
              <a:rPr lang="en-US" sz="1600" dirty="0"/>
              <a:t> </a:t>
            </a:r>
            <a:r>
              <a:rPr lang="en-US" sz="1600" dirty="0" err="1"/>
              <a:t>đôi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cũ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copy sang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nhớ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60FD6-57F3-4BFB-9CB9-A01C78061380}"/>
              </a:ext>
            </a:extLst>
          </p:cNvPr>
          <p:cNvSpPr/>
          <p:nvPr/>
        </p:nvSpPr>
        <p:spPr>
          <a:xfrm>
            <a:off x="1064212" y="3784445"/>
            <a:ext cx="1296144" cy="1350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Store</a:t>
            </a:r>
            <a:br>
              <a:rPr lang="en-US" sz="1350" dirty="0"/>
            </a:br>
            <a:br>
              <a:rPr lang="en-US" sz="1350" dirty="0"/>
            </a:br>
            <a:r>
              <a:rPr lang="en-US" sz="1350" dirty="0"/>
              <a:t>Size</a:t>
            </a:r>
            <a:br>
              <a:rPr lang="en-US" sz="1350" dirty="0"/>
            </a:br>
            <a:br>
              <a:rPr lang="en-US" sz="1350" dirty="0"/>
            </a:br>
            <a:r>
              <a:rPr lang="en-US" sz="1350" dirty="0"/>
              <a:t>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C4A47-DA01-466E-9A88-EEFE46150354}"/>
              </a:ext>
            </a:extLst>
          </p:cNvPr>
          <p:cNvSpPr/>
          <p:nvPr/>
        </p:nvSpPr>
        <p:spPr>
          <a:xfrm>
            <a:off x="1928308" y="4323857"/>
            <a:ext cx="378042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E30BA-8D6C-407F-A668-6DC0A1BC77E8}"/>
              </a:ext>
            </a:extLst>
          </p:cNvPr>
          <p:cNvSpPr/>
          <p:nvPr/>
        </p:nvSpPr>
        <p:spPr>
          <a:xfrm>
            <a:off x="1928308" y="4740231"/>
            <a:ext cx="378042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C79C7-EE82-44DE-9D79-142EB7518425}"/>
              </a:ext>
            </a:extLst>
          </p:cNvPr>
          <p:cNvSpPr/>
          <p:nvPr/>
        </p:nvSpPr>
        <p:spPr>
          <a:xfrm>
            <a:off x="3599892" y="3794202"/>
            <a:ext cx="27003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FEA2A-9CFE-418D-BCE8-4275C583629E}"/>
              </a:ext>
            </a:extLst>
          </p:cNvPr>
          <p:cNvSpPr/>
          <p:nvPr/>
        </p:nvSpPr>
        <p:spPr>
          <a:xfrm>
            <a:off x="3869922" y="3794202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6F509-ED26-42E0-A540-575101AF45CE}"/>
              </a:ext>
            </a:extLst>
          </p:cNvPr>
          <p:cNvSpPr txBox="1"/>
          <p:nvPr/>
        </p:nvSpPr>
        <p:spPr>
          <a:xfrm>
            <a:off x="4038583" y="3568422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4D81C-C24D-4897-A56F-E966E1EF413C}"/>
              </a:ext>
            </a:extLst>
          </p:cNvPr>
          <p:cNvSpPr/>
          <p:nvPr/>
        </p:nvSpPr>
        <p:spPr>
          <a:xfrm>
            <a:off x="4409982" y="3794202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797EB-34E8-4CF5-849E-33A995BE195C}"/>
              </a:ext>
            </a:extLst>
          </p:cNvPr>
          <p:cNvSpPr txBox="1"/>
          <p:nvPr/>
        </p:nvSpPr>
        <p:spPr>
          <a:xfrm>
            <a:off x="4578643" y="3568422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E0419-5C01-4953-A53A-AA6D6AF76E3E}"/>
              </a:ext>
            </a:extLst>
          </p:cNvPr>
          <p:cNvSpPr/>
          <p:nvPr/>
        </p:nvSpPr>
        <p:spPr>
          <a:xfrm>
            <a:off x="4950042" y="3794202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12BF5-EEEA-4B24-A92F-5731617A5EF6}"/>
              </a:ext>
            </a:extLst>
          </p:cNvPr>
          <p:cNvSpPr txBox="1"/>
          <p:nvPr/>
        </p:nvSpPr>
        <p:spPr>
          <a:xfrm>
            <a:off x="5118703" y="3568422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AB29F-56E1-4765-BD50-34DE55E5F208}"/>
              </a:ext>
            </a:extLst>
          </p:cNvPr>
          <p:cNvSpPr/>
          <p:nvPr/>
        </p:nvSpPr>
        <p:spPr>
          <a:xfrm>
            <a:off x="5490102" y="3794202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7888E-6D2D-4E49-9946-70307FB97E0D}"/>
              </a:ext>
            </a:extLst>
          </p:cNvPr>
          <p:cNvSpPr txBox="1"/>
          <p:nvPr/>
        </p:nvSpPr>
        <p:spPr>
          <a:xfrm>
            <a:off x="5658763" y="3568422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AC38A-C261-46C9-A3B1-3536FC153D08}"/>
              </a:ext>
            </a:extLst>
          </p:cNvPr>
          <p:cNvSpPr/>
          <p:nvPr/>
        </p:nvSpPr>
        <p:spPr>
          <a:xfrm>
            <a:off x="2455770" y="4759281"/>
            <a:ext cx="378042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F158D-FC65-41E7-9D08-460D3877F8AC}"/>
              </a:ext>
            </a:extLst>
          </p:cNvPr>
          <p:cNvSpPr/>
          <p:nvPr/>
        </p:nvSpPr>
        <p:spPr>
          <a:xfrm>
            <a:off x="3599892" y="4682397"/>
            <a:ext cx="27003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05268-1918-4D0F-90C2-1A518D417B62}"/>
              </a:ext>
            </a:extLst>
          </p:cNvPr>
          <p:cNvSpPr txBox="1"/>
          <p:nvPr/>
        </p:nvSpPr>
        <p:spPr>
          <a:xfrm>
            <a:off x="403858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95E85-4D12-417C-BCD0-BA59016EB466}"/>
              </a:ext>
            </a:extLst>
          </p:cNvPr>
          <p:cNvSpPr txBox="1"/>
          <p:nvPr/>
        </p:nvSpPr>
        <p:spPr>
          <a:xfrm>
            <a:off x="457864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E65FA2-557D-4470-B245-719DDD18AF9B}"/>
              </a:ext>
            </a:extLst>
          </p:cNvPr>
          <p:cNvSpPr txBox="1"/>
          <p:nvPr/>
        </p:nvSpPr>
        <p:spPr>
          <a:xfrm>
            <a:off x="511870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873EE-DC81-44D6-8F02-56E02FC87A6C}"/>
              </a:ext>
            </a:extLst>
          </p:cNvPr>
          <p:cNvSpPr txBox="1"/>
          <p:nvPr/>
        </p:nvSpPr>
        <p:spPr>
          <a:xfrm>
            <a:off x="565876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A7E813-88C7-42B9-B5C8-DDEB30CAD9D4}"/>
              </a:ext>
            </a:extLst>
          </p:cNvPr>
          <p:cNvSpPr txBox="1"/>
          <p:nvPr/>
        </p:nvSpPr>
        <p:spPr>
          <a:xfrm>
            <a:off x="619882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F2854-F8EB-4DB6-81E9-5B045C8FADB1}"/>
              </a:ext>
            </a:extLst>
          </p:cNvPr>
          <p:cNvSpPr txBox="1"/>
          <p:nvPr/>
        </p:nvSpPr>
        <p:spPr>
          <a:xfrm>
            <a:off x="673888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38791-45FA-47E8-BF77-DED63C66B887}"/>
              </a:ext>
            </a:extLst>
          </p:cNvPr>
          <p:cNvSpPr txBox="1"/>
          <p:nvPr/>
        </p:nvSpPr>
        <p:spPr>
          <a:xfrm>
            <a:off x="727894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2EA9D0-9658-45F2-92B1-11E2B4D5AA4B}"/>
              </a:ext>
            </a:extLst>
          </p:cNvPr>
          <p:cNvSpPr txBox="1"/>
          <p:nvPr/>
        </p:nvSpPr>
        <p:spPr>
          <a:xfrm>
            <a:off x="7819003" y="4456617"/>
            <a:ext cx="21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9C918-8996-42B9-B48E-BE0DB9EFA8CA}"/>
              </a:ext>
            </a:extLst>
          </p:cNvPr>
          <p:cNvSpPr/>
          <p:nvPr/>
        </p:nvSpPr>
        <p:spPr>
          <a:xfrm>
            <a:off x="3869922" y="37938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394A0C-F74C-4370-9B8F-C21893E95127}"/>
              </a:ext>
            </a:extLst>
          </p:cNvPr>
          <p:cNvSpPr/>
          <p:nvPr/>
        </p:nvSpPr>
        <p:spPr>
          <a:xfrm>
            <a:off x="4409982" y="37938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1036B8-CE2D-4FA9-AB5E-08284671E8C8}"/>
              </a:ext>
            </a:extLst>
          </p:cNvPr>
          <p:cNvSpPr/>
          <p:nvPr/>
        </p:nvSpPr>
        <p:spPr>
          <a:xfrm>
            <a:off x="4950042" y="37938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ape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9C56AB-FD34-4B51-B4ED-B7ECDD399C1C}"/>
              </a:ext>
            </a:extLst>
          </p:cNvPr>
          <p:cNvSpPr/>
          <p:nvPr/>
        </p:nvSpPr>
        <p:spPr>
          <a:xfrm>
            <a:off x="5490102" y="37938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6351FE-53BF-4A5D-9EFA-BCF8A2D8576D}"/>
              </a:ext>
            </a:extLst>
          </p:cNvPr>
          <p:cNvSpPr/>
          <p:nvPr/>
        </p:nvSpPr>
        <p:spPr>
          <a:xfrm>
            <a:off x="1766290" y="3862841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i="1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FC6447-65EC-4762-B670-E1F457694FCE}"/>
              </a:ext>
            </a:extLst>
          </p:cNvPr>
          <p:cNvSpPr/>
          <p:nvPr/>
        </p:nvSpPr>
        <p:spPr>
          <a:xfrm>
            <a:off x="2461346" y="4323857"/>
            <a:ext cx="378042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2B97E-06CF-4B1E-9470-E6240D2E0466}"/>
              </a:ext>
            </a:extLst>
          </p:cNvPr>
          <p:cNvSpPr/>
          <p:nvPr/>
        </p:nvSpPr>
        <p:spPr>
          <a:xfrm>
            <a:off x="1766290" y="3091197"/>
            <a:ext cx="540060" cy="3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i="1" dirty="0">
                <a:solidFill>
                  <a:srgbClr val="FF0000"/>
                </a:solidFill>
              </a:rPr>
              <a:t>ant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6FF96A-B8C6-49C7-9F2B-2AE89BC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0017 0.110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05903 -0.003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00069 0.1307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52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4.44444E-6 0.129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3.33333E-6 0.130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1.11111E-6 0.129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1041 L 0.23334 0.11041 C 0.33802 0.11041 0.46736 0.14375 0.46736 0.17106 L 0.46736 0.23171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68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05903 -0.0002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19" grpId="0" animBg="1"/>
      <p:bldP spid="19" grpId="1" animBg="1"/>
      <p:bldP spid="20" grpId="0" animBg="1"/>
      <p:bldP spid="22" grpId="0"/>
      <p:bldP spid="24" grpId="0"/>
      <p:bldP spid="26" grpId="0"/>
      <p:bldP spid="28" grpId="0"/>
      <p:bldP spid="30" grpId="0"/>
      <p:bldP spid="32" grpId="0"/>
      <p:bldP spid="34" grpId="0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2" grpId="0" animBg="1"/>
      <p:bldP spid="42" grpId="1" animBg="1"/>
      <p:bldP spid="42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3385"/>
            <a:ext cx="7886700" cy="5129194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size_type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foo.capacity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"making foo grow:</a:t>
            </a:r>
            <a:r>
              <a:rPr lang="en-US" sz="14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foo.push_back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foo.capacity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foo.capacity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"capacity changed: "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bar;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bar.capacity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bar.reserve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    </a:t>
            </a:r>
            <a:r>
              <a:rPr lang="en-US" sz="14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this is the only difference with foo above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"making bar grow:</a:t>
            </a:r>
            <a:r>
              <a:rPr lang="en-US" sz="14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&lt;100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bar.push_back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bar.capacity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bar.capacity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std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"capacity changed: "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deque&lt;T&gt;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“Double-Ended Queue”,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vector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chèn</a:t>
            </a:r>
            <a:r>
              <a:rPr lang="en-US" sz="2000" dirty="0"/>
              <a:t>/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endParaRPr lang="en-US" sz="2000" dirty="0"/>
          </a:p>
          <a:p>
            <a:pPr lvl="1"/>
            <a:r>
              <a:rPr lang="en-US" sz="1800" dirty="0"/>
              <a:t>Do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con </a:t>
            </a:r>
            <a:r>
              <a:rPr lang="en-US" sz="1800" dirty="0" err="1"/>
              <a:t>trỏ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endParaRPr lang="en-US" sz="1800" dirty="0"/>
          </a:p>
          <a:p>
            <a:pPr lvl="1"/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[] </a:t>
            </a:r>
            <a:r>
              <a:rPr lang="en-US" sz="1800" dirty="0" err="1"/>
              <a:t>và</a:t>
            </a:r>
            <a:r>
              <a:rPr lang="en-US" sz="1800" dirty="0"/>
              <a:t> at()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(overloaded)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đúng</a:t>
            </a: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675E6-4A0B-4593-B7AA-624E2C53437A}"/>
              </a:ext>
            </a:extLst>
          </p:cNvPr>
          <p:cNvGraphicFramePr>
            <a:graphicFrameLocks noGrp="1"/>
          </p:cNvGraphicFramePr>
          <p:nvPr/>
        </p:nvGraphicFramePr>
        <p:xfrm>
          <a:off x="938150" y="3429000"/>
          <a:ext cx="7577200" cy="241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47">
                  <a:extLst>
                    <a:ext uri="{9D8B030D-6E8A-4147-A177-3AD203B41FA5}">
                      <a16:colId xmlns:a16="http://schemas.microsoft.com/office/drawing/2014/main" val="3032554272"/>
                    </a:ext>
                  </a:extLst>
                </a:gridCol>
                <a:gridCol w="1745337">
                  <a:extLst>
                    <a:ext uri="{9D8B030D-6E8A-4147-A177-3AD203B41FA5}">
                      <a16:colId xmlns:a16="http://schemas.microsoft.com/office/drawing/2014/main" val="1081554068"/>
                    </a:ext>
                  </a:extLst>
                </a:gridCol>
                <a:gridCol w="2878216">
                  <a:extLst>
                    <a:ext uri="{9D8B030D-6E8A-4147-A177-3AD203B41FA5}">
                      <a16:colId xmlns:a16="http://schemas.microsoft.com/office/drawing/2014/main" val="783048384"/>
                    </a:ext>
                  </a:extLst>
                </a:gridCol>
              </a:tblGrid>
              <a:tr h="4589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Phương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pháp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xuất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Độ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phức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tạp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  </a:t>
                      </a:r>
                      <a:r>
                        <a:rPr lang="en-US" sz="1600" dirty="0" err="1"/>
                        <a:t>hỗ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trợ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1700199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ngẫu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nhiên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operator[] or 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77970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cuối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 /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pop_back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43302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đầu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 /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push_front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pop_front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09627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Chèn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ngẫu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nhiên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/ erase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8549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5289-8B68-4A5D-948D-E537C964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 err="1"/>
              <a:t>Cài</a:t>
            </a:r>
            <a:r>
              <a:rPr lang="en-CA" sz="1800" dirty="0"/>
              <a:t> </a:t>
            </a:r>
            <a:r>
              <a:rPr lang="en-CA" sz="1800" dirty="0" err="1"/>
              <a:t>đặt</a:t>
            </a:r>
            <a:r>
              <a:rPr lang="en-CA" sz="1800" dirty="0"/>
              <a:t> deque – Indexed and Segmented Circular Buffer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CBAA4-00B2-44B0-A11F-4005663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deque&lt;T&gt;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5552BF-F197-452E-8241-4ECF740BCC29}"/>
              </a:ext>
            </a:extLst>
          </p:cNvPr>
          <p:cNvSpPr/>
          <p:nvPr/>
        </p:nvSpPr>
        <p:spPr>
          <a:xfrm>
            <a:off x="628650" y="186736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deque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0E6DD-474E-48B9-BB4B-138D9ABA85B4}"/>
              </a:ext>
            </a:extLst>
          </p:cNvPr>
          <p:cNvSpPr/>
          <p:nvPr/>
        </p:nvSpPr>
        <p:spPr>
          <a:xfrm>
            <a:off x="2518860" y="186736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20831-0768-4D82-9912-76D81A781594}"/>
              </a:ext>
            </a:extLst>
          </p:cNvPr>
          <p:cNvSpPr/>
          <p:nvPr/>
        </p:nvSpPr>
        <p:spPr>
          <a:xfrm>
            <a:off x="2518860" y="213739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E5AD4-919E-4DE9-A779-DAC0F0A3E0A1}"/>
              </a:ext>
            </a:extLst>
          </p:cNvPr>
          <p:cNvSpPr/>
          <p:nvPr/>
        </p:nvSpPr>
        <p:spPr>
          <a:xfrm>
            <a:off x="2518860" y="240742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0D088-1329-436D-92F7-B5F0CEE62942}"/>
              </a:ext>
            </a:extLst>
          </p:cNvPr>
          <p:cNvSpPr/>
          <p:nvPr/>
        </p:nvSpPr>
        <p:spPr>
          <a:xfrm>
            <a:off x="2518860" y="321751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CCF65-24CF-4250-9CB7-37848DD35ED9}"/>
              </a:ext>
            </a:extLst>
          </p:cNvPr>
          <p:cNvSpPr/>
          <p:nvPr/>
        </p:nvSpPr>
        <p:spPr>
          <a:xfrm>
            <a:off x="2518860" y="2677451"/>
            <a:ext cx="810090" cy="5400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14CCA-6DAB-4921-96F6-ECF460F52940}"/>
              </a:ext>
            </a:extLst>
          </p:cNvPr>
          <p:cNvSpPr txBox="1"/>
          <p:nvPr/>
        </p:nvSpPr>
        <p:spPr>
          <a:xfrm rot="5400000">
            <a:off x="2851436" y="2735447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…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58DE3-EE64-4B8B-8ECF-14F0BAC0EDF8}"/>
              </a:ext>
            </a:extLst>
          </p:cNvPr>
          <p:cNvSpPr txBox="1"/>
          <p:nvPr/>
        </p:nvSpPr>
        <p:spPr>
          <a:xfrm>
            <a:off x="1301158" y="3539853"/>
            <a:ext cx="21358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Circular Buffer of Pointers</a:t>
            </a:r>
            <a:br>
              <a:rPr lang="en-CA" sz="1350" dirty="0"/>
            </a:br>
            <a:r>
              <a:rPr lang="en-CA" sz="1350" dirty="0"/>
              <a:t>(vector / dynamic array)</a:t>
            </a:r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BDE95-E99B-4140-9B58-73C47E2118AC}"/>
              </a:ext>
            </a:extLst>
          </p:cNvPr>
          <p:cNvSpPr/>
          <p:nvPr/>
        </p:nvSpPr>
        <p:spPr>
          <a:xfrm>
            <a:off x="4652099" y="348754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DFA66-F8F2-41B5-9B4E-C288EB9916CB}"/>
              </a:ext>
            </a:extLst>
          </p:cNvPr>
          <p:cNvSpPr/>
          <p:nvPr/>
        </p:nvSpPr>
        <p:spPr>
          <a:xfrm>
            <a:off x="4652099" y="375757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&lt;unused&gt;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DCF1A-8AA9-4794-8A06-8EBB04F6A641}"/>
              </a:ext>
            </a:extLst>
          </p:cNvPr>
          <p:cNvSpPr/>
          <p:nvPr/>
        </p:nvSpPr>
        <p:spPr>
          <a:xfrm>
            <a:off x="4652099" y="402760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&lt;unused&gt;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C627A4-6A2B-4AAD-BC45-126E5646E5A7}"/>
              </a:ext>
            </a:extLst>
          </p:cNvPr>
          <p:cNvSpPr/>
          <p:nvPr/>
        </p:nvSpPr>
        <p:spPr>
          <a:xfrm>
            <a:off x="4649882" y="429763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&lt;unused&gt;</a:t>
            </a:r>
            <a:endParaRPr lang="en-US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491692-D9B2-421A-9FD7-C2A17F0CE5DF}"/>
              </a:ext>
            </a:extLst>
          </p:cNvPr>
          <p:cNvSpPr/>
          <p:nvPr/>
        </p:nvSpPr>
        <p:spPr>
          <a:xfrm>
            <a:off x="5668774" y="2677450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249F6C-4AC3-4A06-BF01-84189CE60E00}"/>
              </a:ext>
            </a:extLst>
          </p:cNvPr>
          <p:cNvSpPr/>
          <p:nvPr/>
        </p:nvSpPr>
        <p:spPr>
          <a:xfrm>
            <a:off x="5668774" y="2947480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79B85-C876-4B64-94C1-970F575B58CA}"/>
              </a:ext>
            </a:extLst>
          </p:cNvPr>
          <p:cNvSpPr/>
          <p:nvPr/>
        </p:nvSpPr>
        <p:spPr>
          <a:xfrm>
            <a:off x="5668774" y="3217510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A087C-E8E8-4956-A400-F5E42194CE83}"/>
              </a:ext>
            </a:extLst>
          </p:cNvPr>
          <p:cNvSpPr/>
          <p:nvPr/>
        </p:nvSpPr>
        <p:spPr>
          <a:xfrm>
            <a:off x="5666558" y="3487540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0789AD-E2CE-4EF9-811B-3D37B756F74D}"/>
              </a:ext>
            </a:extLst>
          </p:cNvPr>
          <p:cNvSpPr/>
          <p:nvPr/>
        </p:nvSpPr>
        <p:spPr>
          <a:xfrm>
            <a:off x="6785334" y="180466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&lt;unused&gt;</a:t>
            </a:r>
            <a:endParaRPr lang="en-US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F1F7C-63B8-47A9-8E43-E32CAC50D41F}"/>
              </a:ext>
            </a:extLst>
          </p:cNvPr>
          <p:cNvSpPr/>
          <p:nvPr/>
        </p:nvSpPr>
        <p:spPr>
          <a:xfrm>
            <a:off x="6785334" y="207469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&lt;unused&gt;</a:t>
            </a:r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A452B1-7300-4BEF-9648-CE18B35F8998}"/>
              </a:ext>
            </a:extLst>
          </p:cNvPr>
          <p:cNvSpPr/>
          <p:nvPr/>
        </p:nvSpPr>
        <p:spPr>
          <a:xfrm>
            <a:off x="6785334" y="234472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5FFB9A-BF79-4DCD-888B-3EB98C21859F}"/>
              </a:ext>
            </a:extLst>
          </p:cNvPr>
          <p:cNvSpPr/>
          <p:nvPr/>
        </p:nvSpPr>
        <p:spPr>
          <a:xfrm>
            <a:off x="6783118" y="2614751"/>
            <a:ext cx="810090" cy="2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XXX</a:t>
            </a:r>
            <a:endParaRPr lang="en-US" sz="13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81707-37E7-435A-96AB-C70957D98F8D}"/>
              </a:ext>
            </a:extLst>
          </p:cNvPr>
          <p:cNvSpPr txBox="1"/>
          <p:nvPr/>
        </p:nvSpPr>
        <p:spPr>
          <a:xfrm>
            <a:off x="6675109" y="3245019"/>
            <a:ext cx="2091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/>
              <a:t>Các</a:t>
            </a:r>
            <a:r>
              <a:rPr lang="en-CA" sz="1600" dirty="0"/>
              <a:t> chunk </a:t>
            </a:r>
            <a:r>
              <a:rPr lang="en-CA" sz="1600" dirty="0" err="1"/>
              <a:t>phần</a:t>
            </a:r>
            <a:r>
              <a:rPr lang="en-CA" sz="1600" dirty="0"/>
              <a:t> </a:t>
            </a:r>
            <a:r>
              <a:rPr lang="en-CA" sz="1600" dirty="0" err="1"/>
              <a:t>tử</a:t>
            </a:r>
            <a:r>
              <a:rPr lang="en-CA" sz="1600" dirty="0"/>
              <a:t> </a:t>
            </a:r>
            <a:r>
              <a:rPr lang="en-CA" sz="1600" dirty="0" err="1"/>
              <a:t>có</a:t>
            </a:r>
            <a:r>
              <a:rPr lang="en-CA" sz="1600" dirty="0"/>
              <a:t> </a:t>
            </a:r>
            <a:r>
              <a:rPr lang="en-CA" sz="1600" dirty="0" err="1"/>
              <a:t>kích</a:t>
            </a:r>
            <a:r>
              <a:rPr lang="en-CA" sz="1600" dirty="0"/>
              <a:t> </a:t>
            </a:r>
            <a:r>
              <a:rPr lang="en-CA" sz="1600" dirty="0" err="1"/>
              <a:t>thước</a:t>
            </a:r>
            <a:r>
              <a:rPr lang="en-CA" sz="1600" dirty="0"/>
              <a:t> </a:t>
            </a:r>
            <a:r>
              <a:rPr lang="en-CA" sz="1600" dirty="0" err="1"/>
              <a:t>cố</a:t>
            </a:r>
            <a:r>
              <a:rPr lang="en-CA" sz="1600" dirty="0"/>
              <a:t> </a:t>
            </a:r>
            <a:r>
              <a:rPr lang="en-CA" sz="1600" dirty="0" err="1"/>
              <a:t>định</a:t>
            </a:r>
            <a:br>
              <a:rPr lang="en-CA" sz="1600" dirty="0"/>
            </a:br>
            <a:r>
              <a:rPr lang="en-CA" sz="1600" dirty="0"/>
              <a:t>(</a:t>
            </a:r>
            <a:r>
              <a:rPr lang="en-CA" sz="1600" dirty="0" err="1"/>
              <a:t>mỗi</a:t>
            </a:r>
            <a:r>
              <a:rPr lang="en-CA" sz="1600" dirty="0"/>
              <a:t> chunk </a:t>
            </a:r>
            <a:r>
              <a:rPr lang="en-CA" sz="1600" dirty="0" err="1"/>
              <a:t>là</a:t>
            </a:r>
            <a:r>
              <a:rPr lang="en-CA" sz="1600" dirty="0"/>
              <a:t> </a:t>
            </a:r>
            <a:r>
              <a:rPr lang="en-CA" sz="1600" dirty="0" err="1"/>
              <a:t>mảng</a:t>
            </a:r>
            <a:r>
              <a:rPr lang="en-CA" sz="1600" dirty="0"/>
              <a:t> </a:t>
            </a:r>
            <a:r>
              <a:rPr lang="en-CA" sz="1600" dirty="0" err="1"/>
              <a:t>kích</a:t>
            </a:r>
            <a:r>
              <a:rPr lang="en-CA" sz="1600" dirty="0"/>
              <a:t> </a:t>
            </a:r>
            <a:r>
              <a:rPr lang="en-CA" sz="1600" dirty="0" err="1"/>
              <a:t>thước</a:t>
            </a:r>
            <a:r>
              <a:rPr lang="en-CA" sz="1600" dirty="0"/>
              <a:t> </a:t>
            </a:r>
            <a:r>
              <a:rPr lang="en-CA" sz="1600" dirty="0" err="1"/>
              <a:t>cố</a:t>
            </a:r>
            <a:r>
              <a:rPr lang="en-CA" sz="1600" dirty="0"/>
              <a:t> </a:t>
            </a:r>
            <a:r>
              <a:rPr lang="en-CA" sz="1600" dirty="0" err="1"/>
              <a:t>định</a:t>
            </a:r>
            <a:r>
              <a:rPr lang="en-CA" sz="1600" dirty="0"/>
              <a:t> </a:t>
            </a:r>
            <a:r>
              <a:rPr lang="en-CA" sz="1600" dirty="0" err="1"/>
              <a:t>được</a:t>
            </a:r>
            <a:r>
              <a:rPr lang="en-CA" sz="1600" dirty="0"/>
              <a:t> </a:t>
            </a:r>
            <a:r>
              <a:rPr lang="en-CA" sz="1600" dirty="0" err="1"/>
              <a:t>cấp</a:t>
            </a:r>
            <a:r>
              <a:rPr lang="en-CA" sz="1600" dirty="0"/>
              <a:t> </a:t>
            </a:r>
            <a:r>
              <a:rPr lang="en-CA" sz="1600" dirty="0" err="1"/>
              <a:t>phát</a:t>
            </a:r>
            <a:r>
              <a:rPr lang="en-CA" sz="1600" dirty="0"/>
              <a:t> </a:t>
            </a:r>
            <a:r>
              <a:rPr lang="en-CA" sz="1600" dirty="0" err="1"/>
              <a:t>trên</a:t>
            </a:r>
            <a:r>
              <a:rPr lang="en-CA" sz="1600" dirty="0"/>
              <a:t> heap)</a:t>
            </a:r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9D41D3-76F0-46DD-96D9-252447F455FD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3328950" y="1939676"/>
            <a:ext cx="3456384" cy="6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75AD02-A452-4E0A-999F-5ACD2726B3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3328950" y="2272407"/>
            <a:ext cx="2339824" cy="540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96B810-3D83-4909-8E18-DFF2A396997B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3328950" y="2542436"/>
            <a:ext cx="1323149" cy="10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3CAB3E-0E8A-43B1-86E3-6425708DD9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38740" y="200237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516116-D443-409D-9F83-2F1238877560}"/>
              </a:ext>
            </a:extLst>
          </p:cNvPr>
          <p:cNvSpPr txBox="1"/>
          <p:nvPr/>
        </p:nvSpPr>
        <p:spPr>
          <a:xfrm>
            <a:off x="5273166" y="2209706"/>
            <a:ext cx="1026114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050" b="1" dirty="0" err="1">
                <a:solidFill>
                  <a:schemeClr val="accent5"/>
                </a:solidFill>
              </a:rPr>
              <a:t>Phần</a:t>
            </a:r>
            <a:r>
              <a:rPr lang="en-CA" sz="1050" b="1" dirty="0">
                <a:solidFill>
                  <a:schemeClr val="accent5"/>
                </a:solidFill>
              </a:rPr>
              <a:t> </a:t>
            </a:r>
            <a:r>
              <a:rPr lang="en-CA" sz="1050" b="1" dirty="0" err="1">
                <a:solidFill>
                  <a:schemeClr val="accent5"/>
                </a:solidFill>
              </a:rPr>
              <a:t>tử</a:t>
            </a:r>
            <a:r>
              <a:rPr lang="en-CA" sz="1050" b="1" dirty="0">
                <a:solidFill>
                  <a:schemeClr val="accent5"/>
                </a:solidFill>
              </a:rPr>
              <a:t> </a:t>
            </a:r>
            <a:r>
              <a:rPr lang="en-CA" sz="1050" b="1" dirty="0" err="1">
                <a:solidFill>
                  <a:schemeClr val="accent5"/>
                </a:solidFill>
              </a:rPr>
              <a:t>đầu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BED65-4418-4CC2-8CE9-0D0C1D6E2B0C}"/>
              </a:ext>
            </a:extLst>
          </p:cNvPr>
          <p:cNvCxnSpPr>
            <a:stCxn id="37" idx="3"/>
            <a:endCxn id="26" idx="1"/>
          </p:cNvCxnSpPr>
          <p:nvPr/>
        </p:nvCxnSpPr>
        <p:spPr>
          <a:xfrm>
            <a:off x="6299280" y="2336664"/>
            <a:ext cx="486054" cy="14307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1DFF87-6880-44D3-8C04-FDBB46F3E777}"/>
              </a:ext>
            </a:extLst>
          </p:cNvPr>
          <p:cNvSpPr txBox="1"/>
          <p:nvPr/>
        </p:nvSpPr>
        <p:spPr>
          <a:xfrm>
            <a:off x="3421616" y="3828798"/>
            <a:ext cx="1026114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050" b="1" dirty="0" err="1">
                <a:solidFill>
                  <a:schemeClr val="accent5"/>
                </a:solidFill>
              </a:rPr>
              <a:t>Phần</a:t>
            </a:r>
            <a:r>
              <a:rPr lang="en-CA" sz="1050" b="1" dirty="0">
                <a:solidFill>
                  <a:schemeClr val="accent5"/>
                </a:solidFill>
              </a:rPr>
              <a:t> </a:t>
            </a:r>
            <a:r>
              <a:rPr lang="en-CA" sz="1050" b="1" dirty="0" err="1">
                <a:solidFill>
                  <a:schemeClr val="accent5"/>
                </a:solidFill>
              </a:rPr>
              <a:t>tử</a:t>
            </a:r>
            <a:r>
              <a:rPr lang="en-CA" sz="1050" b="1" dirty="0">
                <a:solidFill>
                  <a:schemeClr val="accent5"/>
                </a:solidFill>
              </a:rPr>
              <a:t> </a:t>
            </a:r>
            <a:r>
              <a:rPr lang="en-CA" sz="1050" b="1" dirty="0" err="1">
                <a:solidFill>
                  <a:schemeClr val="accent5"/>
                </a:solidFill>
              </a:rPr>
              <a:t>cuối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A17796-326F-46DB-B0AC-19AD8B1A26B4}"/>
              </a:ext>
            </a:extLst>
          </p:cNvPr>
          <p:cNvCxnSpPr>
            <a:stCxn id="40" idx="3"/>
            <a:endCxn id="16" idx="1"/>
          </p:cNvCxnSpPr>
          <p:nvPr/>
        </p:nvCxnSpPr>
        <p:spPr>
          <a:xfrm flipV="1">
            <a:off x="4447730" y="3622556"/>
            <a:ext cx="204369" cy="3332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71BF90-E7A7-458C-94EE-9FBF06E0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  <p:bldP spid="10" grpId="0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7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DC93-2C07-416B-B0B3-538010B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vector vs.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B618-ADE0-45A9-87F1-08F4F728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 err="1"/>
              <a:t>Trong</a:t>
            </a:r>
            <a:r>
              <a:rPr lang="en-CA" sz="2000" dirty="0"/>
              <a:t> </a:t>
            </a:r>
            <a:r>
              <a:rPr lang="en-CA" sz="2000" dirty="0" err="1"/>
              <a:t>thực</a:t>
            </a:r>
            <a:r>
              <a:rPr lang="en-CA" sz="2000" dirty="0"/>
              <a:t> </a:t>
            </a:r>
            <a:r>
              <a:rPr lang="en-CA" sz="2000" dirty="0" err="1"/>
              <a:t>tế</a:t>
            </a:r>
            <a:r>
              <a:rPr lang="en-CA" sz="2000" dirty="0"/>
              <a:t> </a:t>
            </a:r>
            <a:r>
              <a:rPr lang="en-CA" sz="2000" dirty="0" err="1"/>
              <a:t>nên</a:t>
            </a:r>
            <a:r>
              <a:rPr lang="en-CA" sz="2000" dirty="0"/>
              <a:t> </a:t>
            </a:r>
            <a:r>
              <a:rPr lang="en-CA" sz="2000" dirty="0" err="1"/>
              <a:t>dùng</a:t>
            </a:r>
            <a:r>
              <a:rPr lang="en-CA" sz="2000" dirty="0"/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sz="2000" dirty="0"/>
              <a:t> hay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CA" sz="2000" dirty="0"/>
              <a:t>?</a:t>
            </a:r>
          </a:p>
          <a:p>
            <a:pPr lvl="1"/>
            <a:r>
              <a:rPr lang="en-CA" sz="1800" dirty="0" err="1"/>
              <a:t>Nếu</a:t>
            </a:r>
            <a:r>
              <a:rPr lang="en-CA" sz="1800" dirty="0"/>
              <a:t> </a:t>
            </a:r>
            <a:r>
              <a:rPr lang="en-CA" sz="1800" dirty="0" err="1"/>
              <a:t>chỉ</a:t>
            </a:r>
            <a:r>
              <a:rPr lang="en-CA" sz="1800" dirty="0"/>
              <a:t> </a:t>
            </a:r>
            <a:r>
              <a:rPr lang="en-CA" sz="1800" dirty="0" err="1"/>
              <a:t>cần</a:t>
            </a:r>
            <a:r>
              <a:rPr lang="en-CA" sz="1800" dirty="0"/>
              <a:t> </a:t>
            </a:r>
            <a:r>
              <a:rPr lang="en-CA" sz="1800" dirty="0" err="1"/>
              <a:t>chèn</a:t>
            </a:r>
            <a:r>
              <a:rPr lang="en-CA" sz="1800" dirty="0"/>
              <a:t> ở </a:t>
            </a:r>
            <a:r>
              <a:rPr lang="en-CA" sz="1800" dirty="0" err="1"/>
              <a:t>đầu</a:t>
            </a:r>
            <a:r>
              <a:rPr lang="en-CA" sz="1800" dirty="0"/>
              <a:t> </a:t>
            </a:r>
            <a:r>
              <a:rPr lang="en-CA" sz="1800" dirty="0" err="1"/>
              <a:t>theo</a:t>
            </a:r>
            <a:r>
              <a:rPr lang="en-CA" sz="1800" dirty="0"/>
              <a:t> </a:t>
            </a:r>
            <a:r>
              <a:rPr lang="en-CA" sz="1800" dirty="0" err="1"/>
              <a:t>kiểu</a:t>
            </a:r>
            <a:r>
              <a:rPr lang="en-CA" sz="1800" dirty="0"/>
              <a:t> FILO, </a:t>
            </a:r>
            <a:r>
              <a:rPr lang="en-CA" sz="1800" dirty="0" err="1"/>
              <a:t>hãy</a:t>
            </a:r>
            <a:r>
              <a:rPr lang="en-CA" sz="1800" dirty="0"/>
              <a:t> </a:t>
            </a:r>
            <a:r>
              <a:rPr lang="en-CA" sz="1800" dirty="0" err="1"/>
              <a:t>dùng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sz="1800" dirty="0"/>
              <a:t>.</a:t>
            </a:r>
          </a:p>
          <a:p>
            <a:pPr lvl="1"/>
            <a:r>
              <a:rPr lang="en-CA" sz="1800" dirty="0" err="1"/>
              <a:t>Nếu</a:t>
            </a:r>
            <a:r>
              <a:rPr lang="en-CA" sz="1800" dirty="0"/>
              <a:t> </a:t>
            </a:r>
            <a:r>
              <a:rPr lang="en-CA" sz="1800" dirty="0" err="1"/>
              <a:t>cần</a:t>
            </a:r>
            <a:r>
              <a:rPr lang="en-CA" sz="1800" dirty="0"/>
              <a:t> </a:t>
            </a:r>
            <a:r>
              <a:rPr lang="en-CA" sz="1800" dirty="0" err="1"/>
              <a:t>chèn</a:t>
            </a:r>
            <a:r>
              <a:rPr lang="en-CA" sz="1800" dirty="0"/>
              <a:t> </a:t>
            </a:r>
            <a:r>
              <a:rPr lang="en-CA" sz="1800" dirty="0" err="1"/>
              <a:t>cả</a:t>
            </a:r>
            <a:r>
              <a:rPr lang="en-CA" sz="1800" dirty="0"/>
              <a:t> </a:t>
            </a:r>
            <a:r>
              <a:rPr lang="en-CA" sz="1800" dirty="0" err="1"/>
              <a:t>hai</a:t>
            </a:r>
            <a:r>
              <a:rPr lang="en-CA" sz="1800" dirty="0"/>
              <a:t> </a:t>
            </a:r>
            <a:r>
              <a:rPr lang="en-CA" sz="1800" dirty="0" err="1"/>
              <a:t>phía</a:t>
            </a:r>
            <a:r>
              <a:rPr lang="en-CA" sz="1800" dirty="0"/>
              <a:t>, </a:t>
            </a:r>
            <a:r>
              <a:rPr lang="en-CA" sz="1800" dirty="0" err="1"/>
              <a:t>hãy</a:t>
            </a:r>
            <a:r>
              <a:rPr lang="en-CA" sz="1800" dirty="0"/>
              <a:t> </a:t>
            </a:r>
            <a:r>
              <a:rPr lang="en-CA" sz="1800" dirty="0" err="1"/>
              <a:t>dùng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CA" sz="1800" dirty="0"/>
              <a:t>.</a:t>
            </a:r>
          </a:p>
          <a:p>
            <a:pPr lvl="1"/>
            <a:r>
              <a:rPr lang="en-CA" sz="1800" dirty="0" err="1"/>
              <a:t>Nếu</a:t>
            </a:r>
            <a:r>
              <a:rPr lang="en-CA" sz="1800" dirty="0"/>
              <a:t> </a:t>
            </a:r>
            <a:r>
              <a:rPr lang="en-CA" sz="1800" dirty="0" err="1"/>
              <a:t>cần</a:t>
            </a:r>
            <a:r>
              <a:rPr lang="en-CA" sz="1800" dirty="0"/>
              <a:t> </a:t>
            </a:r>
            <a:r>
              <a:rPr lang="en-CA" sz="1800" dirty="0" err="1"/>
              <a:t>chèn</a:t>
            </a:r>
            <a:r>
              <a:rPr lang="en-CA" sz="1800" dirty="0"/>
              <a:t> ở </a:t>
            </a:r>
            <a:r>
              <a:rPr lang="en-CA" sz="1800" dirty="0" err="1"/>
              <a:t>giữa</a:t>
            </a:r>
            <a:r>
              <a:rPr lang="en-CA" sz="1800" dirty="0"/>
              <a:t>, </a:t>
            </a:r>
            <a:r>
              <a:rPr lang="en-CA" sz="1800" dirty="0" err="1"/>
              <a:t>hãy</a:t>
            </a:r>
            <a:r>
              <a:rPr lang="en-CA" sz="1800" dirty="0"/>
              <a:t> </a:t>
            </a:r>
            <a:r>
              <a:rPr lang="en-CA" sz="1800" dirty="0" err="1"/>
              <a:t>dùng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CA" sz="1800" dirty="0"/>
              <a:t>.</a:t>
            </a:r>
          </a:p>
          <a:p>
            <a:r>
              <a:rPr lang="en-CA" sz="2000" dirty="0" err="1"/>
              <a:t>Truy</a:t>
            </a:r>
            <a:r>
              <a:rPr lang="en-CA" sz="2000" dirty="0"/>
              <a:t> </a:t>
            </a:r>
            <a:r>
              <a:rPr lang="en-CA" sz="2000" dirty="0" err="1"/>
              <a:t>xuất</a:t>
            </a:r>
            <a:r>
              <a:rPr lang="en-CA" sz="2000" dirty="0"/>
              <a:t> </a:t>
            </a:r>
            <a:r>
              <a:rPr lang="en-CA" sz="2000" dirty="0" err="1"/>
              <a:t>ngẫu</a:t>
            </a:r>
            <a:r>
              <a:rPr lang="en-CA" sz="2000" dirty="0"/>
              <a:t> </a:t>
            </a:r>
            <a:r>
              <a:rPr lang="en-CA" sz="2000" dirty="0" err="1"/>
              <a:t>nhiên</a:t>
            </a:r>
            <a:r>
              <a:rPr lang="en-CA" sz="2000" dirty="0"/>
              <a:t> </a:t>
            </a:r>
            <a:r>
              <a:rPr lang="en-CA" sz="2000" dirty="0" err="1"/>
              <a:t>tới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 </a:t>
            </a:r>
            <a:r>
              <a:rPr lang="en-CA" sz="2000" dirty="0" err="1"/>
              <a:t>đều</a:t>
            </a:r>
            <a:r>
              <a:rPr lang="en-CA" sz="2000" dirty="0"/>
              <a:t> </a:t>
            </a:r>
            <a:r>
              <a:rPr lang="en-CA" sz="2000" dirty="0" err="1"/>
              <a:t>có</a:t>
            </a:r>
            <a:r>
              <a:rPr lang="en-CA" sz="2000" dirty="0"/>
              <a:t> </a:t>
            </a:r>
            <a:r>
              <a:rPr lang="en-CA" sz="2000" dirty="0" err="1"/>
              <a:t>độ</a:t>
            </a:r>
            <a:r>
              <a:rPr lang="en-CA" sz="2000" dirty="0"/>
              <a:t> </a:t>
            </a:r>
            <a:r>
              <a:rPr lang="en-CA" sz="2000" dirty="0" err="1"/>
              <a:t>phức</a:t>
            </a:r>
            <a:r>
              <a:rPr lang="en-CA" sz="2000" dirty="0"/>
              <a:t> </a:t>
            </a:r>
            <a:r>
              <a:rPr lang="en-CA" sz="2000" dirty="0" err="1"/>
              <a:t>tạp</a:t>
            </a:r>
            <a:r>
              <a:rPr lang="en-CA" sz="2000" dirty="0"/>
              <a:t> O(1), </a:t>
            </a:r>
            <a:r>
              <a:rPr lang="en-CA" sz="2000" dirty="0" err="1"/>
              <a:t>tuy</a:t>
            </a:r>
            <a:r>
              <a:rPr lang="en-CA" sz="2000" dirty="0"/>
              <a:t> </a:t>
            </a:r>
            <a:r>
              <a:rPr lang="en-CA" sz="2000" dirty="0" err="1"/>
              <a:t>nhiên</a:t>
            </a:r>
            <a:r>
              <a:rPr lang="en-CA" sz="2000" dirty="0"/>
              <a:t> </a:t>
            </a:r>
            <a:r>
              <a:rPr lang="en-CA" sz="2000" dirty="0" err="1"/>
              <a:t>truy</a:t>
            </a:r>
            <a:r>
              <a:rPr lang="en-CA" sz="2000" dirty="0"/>
              <a:t> </a:t>
            </a:r>
            <a:r>
              <a:rPr lang="en-CA" sz="2000" dirty="0" err="1"/>
              <a:t>xuất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sz="2000" dirty="0"/>
              <a:t> </a:t>
            </a:r>
            <a:r>
              <a:rPr lang="en-CA" sz="2000" dirty="0" err="1"/>
              <a:t>có</a:t>
            </a:r>
            <a:r>
              <a:rPr lang="en-CA" sz="2000" dirty="0"/>
              <a:t> </a:t>
            </a:r>
            <a:r>
              <a:rPr lang="en-CA" sz="2000" dirty="0" err="1"/>
              <a:t>thể</a:t>
            </a:r>
            <a:r>
              <a:rPr lang="en-CA" sz="2000" dirty="0"/>
              <a:t> </a:t>
            </a:r>
            <a:r>
              <a:rPr lang="en-CA" sz="2000" dirty="0" err="1"/>
              <a:t>nhanh</a:t>
            </a:r>
            <a:r>
              <a:rPr lang="en-CA" sz="2000" dirty="0"/>
              <a:t> </a:t>
            </a:r>
            <a:r>
              <a:rPr lang="en-CA" sz="2000" dirty="0" err="1"/>
              <a:t>hơn</a:t>
            </a:r>
            <a:r>
              <a:rPr lang="en-CA" sz="2000" dirty="0"/>
              <a:t> </a:t>
            </a:r>
            <a:r>
              <a:rPr lang="en-CA" sz="2000" dirty="0" err="1"/>
              <a:t>trong</a:t>
            </a:r>
            <a:r>
              <a:rPr lang="en-CA" sz="2000" dirty="0"/>
              <a:t> </a:t>
            </a:r>
            <a:r>
              <a:rPr lang="en-CA" sz="2000" dirty="0" err="1"/>
              <a:t>thực</a:t>
            </a:r>
            <a:r>
              <a:rPr lang="en-CA" sz="2000" dirty="0"/>
              <a:t> </a:t>
            </a:r>
            <a:r>
              <a:rPr lang="en-CA" sz="2000" dirty="0" err="1"/>
              <a:t>tế</a:t>
            </a:r>
            <a:r>
              <a:rPr lang="en-CA" sz="2000" dirty="0"/>
              <a:t> (do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 </a:t>
            </a:r>
            <a:r>
              <a:rPr lang="en-CA" sz="2000" dirty="0" err="1"/>
              <a:t>cần</a:t>
            </a:r>
            <a:r>
              <a:rPr lang="en-CA" sz="2000" dirty="0"/>
              <a:t> </a:t>
            </a:r>
            <a:r>
              <a:rPr lang="en-CA" sz="2000" dirty="0" err="1"/>
              <a:t>tham</a:t>
            </a:r>
            <a:r>
              <a:rPr lang="en-CA" sz="2000" dirty="0"/>
              <a:t> </a:t>
            </a:r>
            <a:r>
              <a:rPr lang="en-CA" sz="2000" dirty="0" err="1"/>
              <a:t>chiếu</a:t>
            </a:r>
            <a:r>
              <a:rPr lang="en-CA" sz="2000" dirty="0"/>
              <a:t> </a:t>
            </a:r>
            <a:r>
              <a:rPr lang="en-CA" sz="2000" dirty="0" err="1"/>
              <a:t>ngược</a:t>
            </a:r>
            <a:r>
              <a:rPr lang="en-CA" sz="2000" dirty="0"/>
              <a:t> </a:t>
            </a:r>
            <a:r>
              <a:rPr lang="en-CA" sz="2000" dirty="0" err="1"/>
              <a:t>nhiều</a:t>
            </a:r>
            <a:r>
              <a:rPr lang="en-CA" sz="2000" dirty="0"/>
              <a:t> </a:t>
            </a:r>
            <a:r>
              <a:rPr lang="en-CA" sz="2000" dirty="0" err="1"/>
              <a:t>tầng</a:t>
            </a:r>
            <a:r>
              <a:rPr lang="en-CA" sz="2000" dirty="0"/>
              <a:t> (multi-level dereferencing) </a:t>
            </a:r>
            <a:r>
              <a:rPr lang="en-CA" sz="2000" dirty="0" err="1"/>
              <a:t>mới</a:t>
            </a:r>
            <a:r>
              <a:rPr lang="en-CA" sz="2000" dirty="0"/>
              <a:t> </a:t>
            </a:r>
            <a:r>
              <a:rPr lang="en-CA" sz="2000" dirty="0" err="1"/>
              <a:t>truy</a:t>
            </a:r>
            <a:r>
              <a:rPr lang="en-CA" sz="2000" dirty="0"/>
              <a:t> </a:t>
            </a:r>
            <a:r>
              <a:rPr lang="en-CA" sz="2000" dirty="0" err="1"/>
              <a:t>xuất</a:t>
            </a:r>
            <a:r>
              <a:rPr lang="en-CA" sz="2000" dirty="0"/>
              <a:t> </a:t>
            </a:r>
            <a:r>
              <a:rPr lang="en-CA" sz="2000" dirty="0" err="1"/>
              <a:t>được</a:t>
            </a:r>
            <a:r>
              <a:rPr lang="en-CA" sz="2000" dirty="0"/>
              <a:t>)</a:t>
            </a:r>
          </a:p>
          <a:p>
            <a:r>
              <a:rPr lang="en-CA" sz="2000" dirty="0" err="1"/>
              <a:t>Cấp</a:t>
            </a:r>
            <a:r>
              <a:rPr lang="en-CA" sz="2000" dirty="0"/>
              <a:t> </a:t>
            </a:r>
            <a:r>
              <a:rPr lang="en-CA" sz="2000" dirty="0" err="1"/>
              <a:t>phát</a:t>
            </a:r>
            <a:r>
              <a:rPr lang="en-CA" sz="2000" dirty="0"/>
              <a:t> </a:t>
            </a:r>
            <a:r>
              <a:rPr lang="en-CA" sz="2000" dirty="0" err="1"/>
              <a:t>lại</a:t>
            </a:r>
            <a:r>
              <a:rPr lang="en-CA" sz="2000" dirty="0"/>
              <a:t> (Reallocations)</a:t>
            </a:r>
          </a:p>
          <a:p>
            <a:pPr lvl="1"/>
            <a:r>
              <a:rPr lang="en-CA" sz="1800" dirty="0" err="1"/>
              <a:t>Diễn</a:t>
            </a:r>
            <a:r>
              <a:rPr lang="en-CA" sz="1800" dirty="0"/>
              <a:t> ra </a:t>
            </a:r>
            <a:r>
              <a:rPr lang="en-CA" sz="1800" dirty="0" err="1"/>
              <a:t>lâu</a:t>
            </a:r>
            <a:r>
              <a:rPr lang="en-CA" sz="1800" dirty="0"/>
              <a:t> </a:t>
            </a:r>
            <a:r>
              <a:rPr lang="en-CA" sz="1800" dirty="0" err="1"/>
              <a:t>hơn</a:t>
            </a:r>
            <a:r>
              <a:rPr lang="en-CA" sz="1800" dirty="0"/>
              <a:t> </a:t>
            </a:r>
            <a:r>
              <a:rPr lang="en-CA" sz="1800" dirty="0" err="1"/>
              <a:t>đối</a:t>
            </a:r>
            <a:r>
              <a:rPr lang="en-CA" sz="1800" dirty="0"/>
              <a:t> </a:t>
            </a:r>
            <a:r>
              <a:rPr lang="en-CA" sz="1800" dirty="0" err="1"/>
              <a:t>với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sz="1800" dirty="0"/>
              <a:t>.</a:t>
            </a:r>
          </a:p>
          <a:p>
            <a:pPr lvl="1"/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sz="1800" dirty="0"/>
              <a:t> </a:t>
            </a:r>
            <a:r>
              <a:rPr lang="en-CA" sz="1800" dirty="0" err="1"/>
              <a:t>làm</a:t>
            </a:r>
            <a:r>
              <a:rPr lang="en-CA" sz="1800" dirty="0"/>
              <a:t> </a:t>
            </a:r>
            <a:r>
              <a:rPr lang="en-CA" sz="1800" dirty="0" err="1"/>
              <a:t>mất</a:t>
            </a:r>
            <a:r>
              <a:rPr lang="en-CA" sz="1800" dirty="0"/>
              <a:t> </a:t>
            </a:r>
            <a:r>
              <a:rPr lang="en-CA" sz="1800" dirty="0" err="1"/>
              <a:t>hiệu</a:t>
            </a:r>
            <a:r>
              <a:rPr lang="en-CA" sz="1800" dirty="0"/>
              <a:t> </a:t>
            </a:r>
            <a:r>
              <a:rPr lang="en-CA" sz="1800" dirty="0" err="1"/>
              <a:t>lực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tham</a:t>
            </a:r>
            <a:r>
              <a:rPr lang="en-CA" sz="1800" dirty="0"/>
              <a:t> </a:t>
            </a:r>
            <a:r>
              <a:rPr lang="en-CA" sz="1800" dirty="0" err="1"/>
              <a:t>chiếu</a:t>
            </a:r>
            <a:r>
              <a:rPr lang="en-CA" sz="1800" dirty="0"/>
              <a:t> </a:t>
            </a:r>
            <a:r>
              <a:rPr lang="en-CA" sz="1800" dirty="0" err="1"/>
              <a:t>từ</a:t>
            </a:r>
            <a:r>
              <a:rPr lang="en-CA" sz="1800" dirty="0"/>
              <a:t> </a:t>
            </a:r>
            <a:r>
              <a:rPr lang="en-CA" sz="1800" dirty="0" err="1"/>
              <a:t>ngoài</a:t>
            </a:r>
            <a:r>
              <a:rPr lang="en-CA" sz="1800" dirty="0"/>
              <a:t> </a:t>
            </a:r>
            <a:r>
              <a:rPr lang="en-CA" sz="1800" dirty="0" err="1"/>
              <a:t>tới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, </a:t>
            </a:r>
            <a:r>
              <a:rPr lang="en-CA" sz="1800" dirty="0" err="1"/>
              <a:t>nhưng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deque </a:t>
            </a:r>
            <a:r>
              <a:rPr lang="en-CA" sz="1800" dirty="0" err="1"/>
              <a:t>thì</a:t>
            </a:r>
            <a:r>
              <a:rPr lang="en-CA" sz="1800" dirty="0"/>
              <a:t> </a:t>
            </a:r>
            <a:r>
              <a:rPr lang="en-CA" sz="1800" dirty="0" err="1"/>
              <a:t>không</a:t>
            </a:r>
            <a:r>
              <a:rPr lang="en-CA" sz="1800" dirty="0"/>
              <a:t>.</a:t>
            </a:r>
          </a:p>
          <a:p>
            <a:pPr lvl="1"/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CA" sz="1800" dirty="0"/>
              <a:t> </a:t>
            </a:r>
            <a:r>
              <a:rPr lang="en-CA" sz="1800" dirty="0" err="1"/>
              <a:t>sao</a:t>
            </a:r>
            <a:r>
              <a:rPr lang="en-CA" sz="1800" dirty="0"/>
              <a:t> </a:t>
            </a:r>
            <a:r>
              <a:rPr lang="en-CA" sz="1800" dirty="0" err="1"/>
              <a:t>chép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b="1" u="sng" dirty="0" err="1"/>
              <a:t>phần</a:t>
            </a:r>
            <a:r>
              <a:rPr lang="en-CA" sz="1800" b="1" u="sng" dirty="0"/>
              <a:t> </a:t>
            </a:r>
            <a:r>
              <a:rPr lang="en-CA" sz="1800" b="1" u="sng" dirty="0" err="1"/>
              <a:t>tử</a:t>
            </a:r>
            <a:r>
              <a:rPr lang="en-CA" sz="1800" dirty="0"/>
              <a:t> (</a:t>
            </a:r>
            <a:r>
              <a:rPr lang="en-CA" sz="1800" dirty="0" err="1"/>
              <a:t>mỗi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là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đối</a:t>
            </a:r>
            <a:r>
              <a:rPr lang="en-CA" sz="1800" dirty="0"/>
              <a:t> </a:t>
            </a:r>
            <a:r>
              <a:rPr lang="en-CA" sz="1800" dirty="0" err="1"/>
              <a:t>tượng</a:t>
            </a:r>
            <a:r>
              <a:rPr lang="en-CA" sz="1800" dirty="0"/>
              <a:t>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kích</a:t>
            </a:r>
            <a:r>
              <a:rPr lang="en-CA" sz="1800" dirty="0"/>
              <a:t> </a:t>
            </a:r>
            <a:r>
              <a:rPr lang="en-CA" sz="1800" dirty="0" err="1"/>
              <a:t>thước</a:t>
            </a:r>
            <a:r>
              <a:rPr lang="en-CA" sz="1800" dirty="0"/>
              <a:t> </a:t>
            </a:r>
            <a:r>
              <a:rPr lang="en-CA" sz="1800" dirty="0" err="1"/>
              <a:t>lớn</a:t>
            </a:r>
            <a:r>
              <a:rPr lang="en-CA" sz="1800" dirty="0"/>
              <a:t>), </a:t>
            </a:r>
            <a:r>
              <a:rPr lang="en-CA" sz="1800" dirty="0" err="1"/>
              <a:t>trong</a:t>
            </a:r>
            <a:r>
              <a:rPr lang="en-CA" sz="1800" dirty="0"/>
              <a:t> </a:t>
            </a:r>
            <a:r>
              <a:rPr lang="en-CA" sz="1800" dirty="0" err="1"/>
              <a:t>khi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CA" sz="1800" dirty="0"/>
              <a:t> </a:t>
            </a:r>
            <a:r>
              <a:rPr lang="en-CA" sz="1800" dirty="0" err="1"/>
              <a:t>chỉ</a:t>
            </a:r>
            <a:r>
              <a:rPr lang="en-CA" sz="1800" dirty="0"/>
              <a:t> </a:t>
            </a:r>
            <a:r>
              <a:rPr lang="en-CA" sz="1800" dirty="0" err="1"/>
              <a:t>sao</a:t>
            </a:r>
            <a:r>
              <a:rPr lang="en-CA" sz="1800" dirty="0"/>
              <a:t> </a:t>
            </a:r>
            <a:r>
              <a:rPr lang="en-CA" sz="1800" dirty="0" err="1"/>
              <a:t>chép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b="1" u="sng" dirty="0"/>
              <a:t>con </a:t>
            </a:r>
            <a:r>
              <a:rPr lang="en-CA" sz="1800" b="1" u="sng" dirty="0" err="1"/>
              <a:t>trỏ</a:t>
            </a:r>
            <a:r>
              <a:rPr lang="en-CA" sz="1800" dirty="0"/>
              <a:t>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909F0-9801-48BE-9764-ACC4667D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0B02-E4B2-4627-8D34-9DDBB687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068105-98B9-4DB2-9621-28C90F6B8AB1}"/>
              </a:ext>
            </a:extLst>
          </p:cNvPr>
          <p:cNvSpPr/>
          <p:nvPr/>
        </p:nvSpPr>
        <p:spPr>
          <a:xfrm>
            <a:off x="500522" y="810489"/>
            <a:ext cx="6333974" cy="54876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CA" altLang="ja-JP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Vector Implementation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&lt;deque&gt;</a:t>
            </a:r>
          </a:p>
          <a:p>
            <a:r>
              <a:rPr kumimoji="1" lang="en-CA" altLang="ja-JP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CA" altLang="ja-JP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main(int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“With a vector:” &lt;&lt;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vector&lt;int&gt; v;</a:t>
            </a:r>
            <a:br>
              <a:rPr kumimoji="1" lang="en-CA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(37);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int* p = &amp;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“ ” &lt;&lt; v.at(3) &lt;&lt; “ ”  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be same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p &lt;&lt; “ ” &lt;&lt; &amp;v.at(3) &lt;&lt;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be same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(99);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“ ” &lt;&lt; v.at(3) &lt;&lt; “ ”  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//may be different*</a:t>
            </a:r>
            <a:b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p &lt;&lt; “ ” &lt;&lt; &amp;v.at(3) &lt;&lt;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//probably different</a:t>
            </a:r>
          </a:p>
          <a:p>
            <a:endParaRPr kumimoji="1" lang="en-CA" altLang="ja-JP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CA" altLang="ja-JP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Deque Implementation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“With a deque:” &lt;&lt;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deque&lt;int&gt; d;</a:t>
            </a:r>
            <a:br>
              <a:rPr kumimoji="1" lang="en-CA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(37);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int* p = &amp;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d.back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“ ” &lt;&lt; d.at(3) &lt;&lt; “ ”  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be same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p &lt;&lt; “ ” &lt;&lt; &amp;d.at(3) &lt;&lt;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be same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d.resize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(32767);           </a:t>
            </a:r>
            <a:r>
              <a:rPr kumimoji="1" lang="en-CA" altLang="ja-JP" sz="1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//probably causes </a:t>
            </a:r>
            <a:r>
              <a:rPr kumimoji="1" lang="en-CA" altLang="ja-JP" sz="1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b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“ ” &lt;&lt; d.at(3) &lt;&lt; “ ”  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be same</a:t>
            </a:r>
            <a:b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p &lt;&lt; “ ” &lt;&lt; &amp;d.at(3) &lt;&lt; </a:t>
            </a:r>
            <a:r>
              <a:rPr kumimoji="1" lang="en-CA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CA" altLang="ja-JP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be same</a:t>
            </a:r>
          </a:p>
          <a:p>
            <a:r>
              <a:rPr kumimoji="1" lang="en-CA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C1802-32BB-46FE-B7FA-C1A41B16E9F6}"/>
              </a:ext>
            </a:extLst>
          </p:cNvPr>
          <p:cNvSpPr/>
          <p:nvPr/>
        </p:nvSpPr>
        <p:spPr>
          <a:xfrm>
            <a:off x="6293923" y="2403217"/>
            <a:ext cx="2408050" cy="4587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100" dirty="0" err="1">
                <a:solidFill>
                  <a:srgbClr val="C00000"/>
                </a:solidFill>
              </a:rPr>
              <a:t>Vì</a:t>
            </a:r>
            <a:r>
              <a:rPr lang="en-CA" sz="1100" dirty="0">
                <a:solidFill>
                  <a:srgbClr val="C00000"/>
                </a:solidFill>
              </a:rPr>
              <a:t> p </a:t>
            </a:r>
            <a:r>
              <a:rPr lang="en-CA" sz="1100" dirty="0" err="1">
                <a:solidFill>
                  <a:srgbClr val="C00000"/>
                </a:solidFill>
              </a:rPr>
              <a:t>không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trỏ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tới</a:t>
            </a:r>
            <a:r>
              <a:rPr lang="en-CA" sz="1100" dirty="0">
                <a:solidFill>
                  <a:srgbClr val="C00000"/>
                </a:solidFill>
              </a:rPr>
              <a:t> v[3] </a:t>
            </a:r>
            <a:r>
              <a:rPr lang="en-CA" sz="1100" dirty="0" err="1">
                <a:solidFill>
                  <a:srgbClr val="C00000"/>
                </a:solidFill>
              </a:rPr>
              <a:t>nữa</a:t>
            </a:r>
            <a:r>
              <a:rPr lang="en-CA" sz="1100" dirty="0">
                <a:solidFill>
                  <a:srgbClr val="C00000"/>
                </a:solidFill>
              </a:rPr>
              <a:t>, </a:t>
            </a:r>
            <a:r>
              <a:rPr lang="en-CA" sz="1100" dirty="0" err="1">
                <a:solidFill>
                  <a:srgbClr val="C00000"/>
                </a:solidFill>
              </a:rPr>
              <a:t>nhưng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giá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trị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cũ</a:t>
            </a:r>
            <a:r>
              <a:rPr lang="en-CA" sz="1100" dirty="0">
                <a:solidFill>
                  <a:srgbClr val="C00000"/>
                </a:solidFill>
              </a:rPr>
              <a:t> 15 </a:t>
            </a:r>
            <a:r>
              <a:rPr lang="en-CA" sz="1100" dirty="0" err="1">
                <a:solidFill>
                  <a:srgbClr val="C00000"/>
                </a:solidFill>
              </a:rPr>
              <a:t>có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thể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vẫn</a:t>
            </a:r>
            <a:r>
              <a:rPr lang="en-CA" sz="1100" dirty="0">
                <a:solidFill>
                  <a:srgbClr val="C00000"/>
                </a:solidFill>
              </a:rPr>
              <a:t> </a:t>
            </a:r>
            <a:r>
              <a:rPr lang="en-CA" sz="1100" dirty="0" err="1">
                <a:solidFill>
                  <a:srgbClr val="C00000"/>
                </a:solidFill>
              </a:rPr>
              <a:t>còn</a:t>
            </a:r>
            <a:r>
              <a:rPr lang="en-CA" sz="1100" dirty="0">
                <a:solidFill>
                  <a:srgbClr val="C00000"/>
                </a:solidFill>
              </a:rPr>
              <a:t> ở </a:t>
            </a:r>
            <a:r>
              <a:rPr lang="en-CA" sz="1100" dirty="0" err="1">
                <a:solidFill>
                  <a:srgbClr val="C00000"/>
                </a:solidFill>
              </a:rPr>
              <a:t>đó</a:t>
            </a:r>
            <a:r>
              <a:rPr lang="en-CA" sz="1100" dirty="0">
                <a:solidFill>
                  <a:srgbClr val="C00000"/>
                </a:solidFill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477595-5A76-420F-9A17-C80F7E94B2E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70172" y="2861953"/>
            <a:ext cx="1227776" cy="692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3ECE62-490B-4800-B9FE-5D0FC11222C7}"/>
              </a:ext>
            </a:extLst>
          </p:cNvPr>
          <p:cNvSpPr/>
          <p:nvPr/>
        </p:nvSpPr>
        <p:spPr>
          <a:xfrm>
            <a:off x="4921558" y="773199"/>
            <a:ext cx="3780415" cy="1222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9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below, YMMV but comments above will hold</a:t>
            </a:r>
          </a:p>
          <a:p>
            <a: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vector:</a:t>
            </a:r>
            <a:b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15  0x7ff87bc039cc </a:t>
            </a:r>
            <a:r>
              <a:rPr lang="en-CA" sz="9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0x7ff87bc039cc</a:t>
            </a:r>
            <a:b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15  0x7ff87bc039cc 0x7ff87bc039ec</a:t>
            </a:r>
            <a:b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deque:</a:t>
            </a:r>
          </a:p>
          <a:p>
            <a: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15  0x7ff87c00220c </a:t>
            </a:r>
            <a:r>
              <a:rPr lang="en-CA" sz="9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0x7ff87c00220c</a:t>
            </a:r>
            <a:b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15  0x7ff87c00220c </a:t>
            </a:r>
            <a:r>
              <a:rPr lang="en-CA" sz="9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0x7ff87c00220c</a:t>
            </a:r>
            <a:endParaRPr lang="en-US" sz="9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71EB1D4-CEE3-4079-9D3B-DEA9AF8F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2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594-2AAB-4F7A-A1D0-37F2284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std::array (C++11)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6E-D1DB-486E-A12E-396C6A32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5427"/>
            <a:ext cx="7886700" cy="5207145"/>
          </a:xfrm>
        </p:spPr>
        <p:txBody>
          <a:bodyPr>
            <a:normAutofit/>
          </a:bodyPr>
          <a:lstStyle/>
          <a:p>
            <a:r>
              <a:rPr lang="en-CA" sz="1800" dirty="0" err="1"/>
              <a:t>Là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 err="1"/>
              <a:t>lớp</a:t>
            </a:r>
            <a:r>
              <a:rPr lang="en-CA" sz="1800" dirty="0"/>
              <a:t> bao (wrapper) </a:t>
            </a:r>
            <a:r>
              <a:rPr lang="en-CA" sz="1800" dirty="0" err="1"/>
              <a:t>của</a:t>
            </a:r>
            <a:r>
              <a:rPr lang="en-CA" sz="1800" dirty="0"/>
              <a:t> </a:t>
            </a:r>
            <a:r>
              <a:rPr lang="en-CA" sz="1800" dirty="0" err="1"/>
              <a:t>mảng</a:t>
            </a:r>
            <a:r>
              <a:rPr lang="en-CA" sz="1800" dirty="0"/>
              <a:t> C++,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xem</a:t>
            </a:r>
            <a:r>
              <a:rPr lang="en-CA" sz="1800" dirty="0"/>
              <a:t> </a:t>
            </a:r>
            <a:r>
              <a:rPr lang="en-CA" sz="1800" dirty="0" err="1"/>
              <a:t>như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en-CA" sz="1800" dirty="0" err="1"/>
              <a:t>kích</a:t>
            </a:r>
            <a:r>
              <a:rPr lang="en-CA" sz="1800" dirty="0"/>
              <a:t> </a:t>
            </a:r>
            <a:r>
              <a:rPr lang="en-CA" sz="1800" dirty="0" err="1"/>
              <a:t>thước</a:t>
            </a:r>
            <a:r>
              <a:rPr lang="en-CA" sz="1800" dirty="0"/>
              <a:t> </a:t>
            </a:r>
            <a:r>
              <a:rPr lang="en-CA" sz="1800" dirty="0" err="1"/>
              <a:t>cố</a:t>
            </a:r>
            <a:r>
              <a:rPr lang="en-CA" sz="1800" dirty="0"/>
              <a:t> </a:t>
            </a:r>
            <a:r>
              <a:rPr lang="en-CA" sz="1800" dirty="0" err="1"/>
              <a:t>định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 </a:t>
            </a:r>
            <a:r>
              <a:rPr lang="en-US" sz="1800" dirty="0"/>
              <a:t>vs. </a:t>
            </a:r>
            <a:r>
              <a:rPr lang="en-US" sz="1800" dirty="0" err="1"/>
              <a:t>mảng</a:t>
            </a:r>
            <a:r>
              <a:rPr lang="en-US" sz="1800" dirty="0"/>
              <a:t> C++</a:t>
            </a:r>
          </a:p>
          <a:p>
            <a:pPr lvl="1"/>
            <a:r>
              <a:rPr lang="en-US" sz="1600" dirty="0"/>
              <a:t>std::array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pointer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mảng</a:t>
            </a:r>
            <a:r>
              <a:rPr lang="en-US" sz="1600" dirty="0"/>
              <a:t> C++ </a:t>
            </a:r>
            <a:r>
              <a:rPr lang="en-US" sz="1600" dirty="0" err="1"/>
              <a:t>thường</a:t>
            </a:r>
            <a:endParaRPr lang="en-US" sz="1600" dirty="0"/>
          </a:p>
          <a:p>
            <a:pPr lvl="1"/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 </a:t>
            </a:r>
            <a:r>
              <a:rPr lang="en-US" sz="1600" dirty="0" err="1"/>
              <a:t>ích</a:t>
            </a:r>
            <a:endParaRPr lang="en-US" sz="1600" dirty="0"/>
          </a:p>
          <a:p>
            <a:pPr lvl="2"/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phép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tử</a:t>
            </a:r>
            <a:r>
              <a:rPr lang="en-US" sz="1200" dirty="0"/>
              <a:t> an </a:t>
            </a:r>
            <a:r>
              <a:rPr lang="en-US" sz="1200" dirty="0" err="1"/>
              <a:t>toàn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biên</a:t>
            </a:r>
            <a:endParaRPr lang="en-US" sz="1200" dirty="0"/>
          </a:p>
          <a:p>
            <a:pPr lvl="2"/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sz="1200" dirty="0"/>
              <a:t> </a:t>
            </a:r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kích</a:t>
            </a:r>
            <a:r>
              <a:rPr lang="en-US" sz="1200" dirty="0"/>
              <a:t> </a:t>
            </a:r>
            <a:r>
              <a:rPr lang="en-US" sz="1200" dirty="0" err="1"/>
              <a:t>thước</a:t>
            </a:r>
            <a:r>
              <a:rPr lang="en-US" sz="1200" dirty="0"/>
              <a:t> </a:t>
            </a:r>
            <a:r>
              <a:rPr lang="en-US" sz="1200" dirty="0" err="1"/>
              <a:t>mảng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khởi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 </a:t>
            </a:r>
            <a:r>
              <a:rPr lang="en-US" sz="1800" dirty="0"/>
              <a:t>vs.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</a:p>
          <a:p>
            <a:pPr lvl="1"/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biết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hãy</a:t>
            </a:r>
            <a:r>
              <a:rPr lang="en-US" sz="1600" dirty="0"/>
              <a:t> </a:t>
            </a:r>
            <a:r>
              <a:rPr lang="en-US" sz="1600" dirty="0" err="1"/>
              <a:t>cố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!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nhớ</a:t>
            </a:r>
            <a:r>
              <a:rPr lang="en-US" sz="1600" dirty="0"/>
              <a:t> stack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nhớ</a:t>
            </a:r>
            <a:r>
              <a:rPr lang="en-US" sz="1600" dirty="0"/>
              <a:t> heap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 </a:t>
            </a:r>
            <a:r>
              <a:rPr lang="en-US" sz="1600" dirty="0" err="1"/>
              <a:t>nhanh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nhớ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</a:p>
          <a:p>
            <a:pPr lvl="1"/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8B0C-9B5E-4FA9-B83F-E128EE6F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150-AB06-481F-AE95-0650209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Sequence Containers: list&lt;T&gt;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DDE-256C-46A5-8313-B05C8DF2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kép</a:t>
            </a:r>
            <a:r>
              <a:rPr lang="en-US" sz="2400" dirty="0"/>
              <a:t> doubly-linked list,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chèn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iterators.</a:t>
            </a:r>
          </a:p>
          <a:p>
            <a:pPr lvl="1"/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 qua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  <a:r>
              <a:rPr lang="en-US" sz="1800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675E6-4A0B-4593-B7AA-624E2C534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39143"/>
              </p:ext>
            </p:extLst>
          </p:nvPr>
        </p:nvGraphicFramePr>
        <p:xfrm>
          <a:off x="783400" y="3585730"/>
          <a:ext cx="7577200" cy="246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88">
                  <a:extLst>
                    <a:ext uri="{9D8B030D-6E8A-4147-A177-3AD203B41FA5}">
                      <a16:colId xmlns:a16="http://schemas.microsoft.com/office/drawing/2014/main" val="3032554272"/>
                    </a:ext>
                  </a:extLst>
                </a:gridCol>
                <a:gridCol w="2430796">
                  <a:extLst>
                    <a:ext uri="{9D8B030D-6E8A-4147-A177-3AD203B41FA5}">
                      <a16:colId xmlns:a16="http://schemas.microsoft.com/office/drawing/2014/main" val="1081554068"/>
                    </a:ext>
                  </a:extLst>
                </a:gridCol>
                <a:gridCol w="2878216">
                  <a:extLst>
                    <a:ext uri="{9D8B030D-6E8A-4147-A177-3AD203B41FA5}">
                      <a16:colId xmlns:a16="http://schemas.microsoft.com/office/drawing/2014/main" val="783048384"/>
                    </a:ext>
                  </a:extLst>
                </a:gridCol>
              </a:tblGrid>
              <a:tr h="4797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pháp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truy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xuất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Độ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  </a:t>
                      </a:r>
                      <a:r>
                        <a:rPr lang="en-US" sz="1400" dirty="0" err="1"/>
                        <a:t>hỗ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trợ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1700199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Truy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xuất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ngẫu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nhiên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Không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hỗ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trợ</a:t>
                      </a:r>
                      <a:r>
                        <a:rPr lang="en-US" sz="1400" dirty="0"/>
                        <a:t> API </a:t>
                      </a:r>
                      <a:r>
                        <a:rPr lang="en-US" sz="1400" dirty="0" err="1"/>
                        <a:t>riêng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77970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xóa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phần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tử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cuối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push_back</a:t>
                      </a:r>
                      <a:r>
                        <a:rPr lang="en-US" sz="1400" dirty="0"/>
                        <a:t> / </a:t>
                      </a:r>
                      <a:r>
                        <a:rPr kumimoji="1" lang="en-U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pop_back</a:t>
                      </a:r>
                      <a:endParaRPr kumimoji="1"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43302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xóa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phần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tử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đầu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push_front</a:t>
                      </a:r>
                      <a:r>
                        <a:rPr lang="en-US" sz="1400" dirty="0"/>
                        <a:t> / </a:t>
                      </a:r>
                      <a:r>
                        <a:rPr kumimoji="1" lang="en-U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pop_front</a:t>
                      </a:r>
                      <a:endParaRPr kumimoji="1"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09627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Chèn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xóa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ngẫu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nhiên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 (</a:t>
                      </a:r>
                      <a:r>
                        <a:rPr lang="en-US" sz="1400" dirty="0" err="1"/>
                        <a:t>khi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phần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tử</a:t>
                      </a:r>
                      <a:r>
                        <a:rPr lang="en-US" sz="1400" dirty="0"/>
                        <a:t>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O(N) (</a:t>
                      </a:r>
                      <a:r>
                        <a:rPr lang="en-US" sz="1400" dirty="0" err="1"/>
                        <a:t>để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cần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xóa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4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en-US" sz="1400" dirty="0"/>
                        <a:t> / </a:t>
                      </a:r>
                      <a:r>
                        <a:rPr kumimoji="1" lang="en-US" sz="14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8549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8935D-F66B-4605-BD86-5DCA7F1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Picture 6" descr="C:\Users\dwharder\Desktop\l3.png">
            <a:extLst>
              <a:ext uri="{FF2B5EF4-FFF2-40B4-BE49-F238E27FC236}">
                <a16:creationId xmlns:a16="http://schemas.microsoft.com/office/drawing/2014/main" id="{74848E37-B6B1-49D2-A347-80313564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67" y="1902376"/>
            <a:ext cx="5510666" cy="85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1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 sz="2800" dirty="0"/>
              <a:t>Nhắc lại các cấu trúc dữ liệu cơ bản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vi-VN" sz="2800" dirty="0"/>
              <a:t>Giới thiệu thư viện STL và cách sử</a:t>
            </a:r>
            <a:r>
              <a:rPr lang="en-US" sz="2800" dirty="0"/>
              <a:t> </a:t>
            </a:r>
            <a:r>
              <a:rPr lang="vi-VN" sz="2800" dirty="0"/>
              <a:t>dụng các cấu trúc cơ bản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2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594-2AAB-4F7A-A1D0-37F2284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Sequence Containers: std::</a:t>
            </a:r>
            <a:r>
              <a:rPr lang="en-US" sz="2700" dirty="0" err="1"/>
              <a:t>forward_list</a:t>
            </a:r>
            <a:r>
              <a:rPr lang="en-US" sz="2700" dirty="0"/>
              <a:t> (C++11)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6E-D1DB-486E-A12E-396C6A32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Về</a:t>
            </a:r>
            <a:r>
              <a:rPr lang="en-CA" dirty="0"/>
              <a:t> </a:t>
            </a:r>
            <a:r>
              <a:rPr lang="en-CA" dirty="0" err="1"/>
              <a:t>cơ</a:t>
            </a:r>
            <a:r>
              <a:rPr lang="en-CA" dirty="0"/>
              <a:t> </a:t>
            </a:r>
            <a:r>
              <a:rPr lang="en-CA" dirty="0" err="1"/>
              <a:t>bản</a:t>
            </a:r>
            <a:r>
              <a:rPr lang="en-CA" dirty="0"/>
              <a:t> </a:t>
            </a:r>
            <a:r>
              <a:rPr lang="en-CA" dirty="0" err="1"/>
              <a:t>là</a:t>
            </a:r>
            <a:r>
              <a:rPr lang="en-CA" dirty="0"/>
              <a:t> </a:t>
            </a:r>
            <a:r>
              <a:rPr lang="en-CA" dirty="0" err="1"/>
              <a:t>danh</a:t>
            </a:r>
            <a:r>
              <a:rPr lang="en-CA" dirty="0"/>
              <a:t> </a:t>
            </a:r>
            <a:r>
              <a:rPr lang="en-CA" dirty="0" err="1"/>
              <a:t>sách</a:t>
            </a:r>
            <a:r>
              <a:rPr lang="en-CA" dirty="0"/>
              <a:t> </a:t>
            </a:r>
            <a:r>
              <a:rPr lang="en-CA" dirty="0" err="1"/>
              <a:t>liên</a:t>
            </a:r>
            <a:r>
              <a:rPr lang="en-CA" dirty="0"/>
              <a:t> </a:t>
            </a:r>
            <a:r>
              <a:rPr lang="en-CA" dirty="0" err="1"/>
              <a:t>kết</a:t>
            </a:r>
            <a:r>
              <a:rPr lang="en-CA" dirty="0"/>
              <a:t> </a:t>
            </a:r>
            <a:r>
              <a:rPr lang="en-CA" dirty="0" err="1"/>
              <a:t>đơn</a:t>
            </a:r>
            <a:r>
              <a:rPr lang="en-CA" dirty="0"/>
              <a:t>.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std::list</a:t>
            </a:r>
          </a:p>
          <a:p>
            <a:pPr lvl="1"/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chèn</a:t>
            </a:r>
            <a:r>
              <a:rPr lang="en-US" sz="2000" dirty="0"/>
              <a:t>/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chút</a:t>
            </a:r>
            <a:endParaRPr lang="en-US" sz="2000" dirty="0"/>
          </a:p>
          <a:p>
            <a:pPr lvl="1"/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endParaRPr lang="en-US" sz="2000" dirty="0"/>
          </a:p>
          <a:p>
            <a:pPr lvl="2"/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</a:p>
          <a:p>
            <a:pPr lvl="1"/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endParaRPr lang="en-US" sz="2000" dirty="0"/>
          </a:p>
          <a:p>
            <a:pPr lvl="1"/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8AD-95E7-47B2-8A7C-95184CB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5" descr="C:\Users\dwharder\Desktop\l2.png">
            <a:extLst>
              <a:ext uri="{FF2B5EF4-FFF2-40B4-BE49-F238E27FC236}">
                <a16:creationId xmlns:a16="http://schemas.microsoft.com/office/drawing/2014/main" id="{FAA6DE5E-9454-445A-97C0-D3B4028E1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497451"/>
            <a:ext cx="7044615" cy="7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594-2AAB-4F7A-A1D0-37F2284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STL Container Adapters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6E-D1DB-486E-A12E-396C6A32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Thường</a:t>
            </a:r>
            <a:r>
              <a:rPr lang="en-CA" sz="2000" dirty="0"/>
              <a:t> </a:t>
            </a:r>
            <a:r>
              <a:rPr lang="en-CA" sz="2000" dirty="0" err="1"/>
              <a:t>là</a:t>
            </a:r>
            <a:r>
              <a:rPr lang="en-CA" sz="2000" dirty="0"/>
              <a:t> </a:t>
            </a:r>
            <a:r>
              <a:rPr lang="en-CA" sz="2000" dirty="0" err="1"/>
              <a:t>một</a:t>
            </a:r>
            <a:r>
              <a:rPr lang="en-CA" sz="2000" dirty="0"/>
              <a:t> </a:t>
            </a:r>
            <a:r>
              <a:rPr lang="en-CA" sz="2000" dirty="0" err="1"/>
              <a:t>lớp</a:t>
            </a:r>
            <a:r>
              <a:rPr lang="en-CA" sz="2000" dirty="0"/>
              <a:t> bao (wrapper) </a:t>
            </a:r>
            <a:r>
              <a:rPr lang="en-CA" sz="2000" dirty="0" err="1"/>
              <a:t>của</a:t>
            </a:r>
            <a:r>
              <a:rPr lang="en-CA" sz="2000" dirty="0"/>
              <a:t> sequence container </a:t>
            </a:r>
            <a:r>
              <a:rPr lang="en-CA" sz="2000" dirty="0" err="1"/>
              <a:t>để</a:t>
            </a:r>
            <a:r>
              <a:rPr lang="en-CA" sz="2000" dirty="0"/>
              <a:t> </a:t>
            </a:r>
            <a:r>
              <a:rPr lang="en-CA" sz="2000" dirty="0" err="1"/>
              <a:t>cung</a:t>
            </a:r>
            <a:r>
              <a:rPr lang="en-CA" sz="2000" dirty="0"/>
              <a:t> </a:t>
            </a:r>
            <a:r>
              <a:rPr lang="en-CA" sz="2000" dirty="0" err="1"/>
              <a:t>cấp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interface </a:t>
            </a:r>
            <a:r>
              <a:rPr lang="en-CA" sz="2000" dirty="0" err="1"/>
              <a:t>đặc</a:t>
            </a:r>
            <a:r>
              <a:rPr lang="en-CA" sz="2000" dirty="0"/>
              <a:t> </a:t>
            </a:r>
            <a:r>
              <a:rPr lang="en-CA" sz="2000" dirty="0" err="1"/>
              <a:t>thù</a:t>
            </a:r>
            <a:r>
              <a:rPr lang="en-CA" sz="2000" dirty="0"/>
              <a:t> </a:t>
            </a:r>
            <a:r>
              <a:rPr lang="en-CA" sz="2000" dirty="0" err="1"/>
              <a:t>cho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thao</a:t>
            </a:r>
            <a:r>
              <a:rPr lang="en-CA" sz="2000" dirty="0"/>
              <a:t> </a:t>
            </a:r>
            <a:r>
              <a:rPr lang="en-CA" sz="2000" dirty="0" err="1"/>
              <a:t>tác</a:t>
            </a:r>
            <a:r>
              <a:rPr lang="en-CA" sz="2000" dirty="0"/>
              <a:t> </a:t>
            </a:r>
            <a:r>
              <a:rPr lang="en-CA" sz="2000" dirty="0" err="1"/>
              <a:t>thêm</a:t>
            </a:r>
            <a:r>
              <a:rPr lang="en-CA" sz="2000" dirty="0"/>
              <a:t>/</a:t>
            </a:r>
            <a:r>
              <a:rPr lang="en-CA" sz="2000" dirty="0" err="1"/>
              <a:t>xóa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.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container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adapters: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 	vector, deque(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mặc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list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	deque(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mặc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list</a:t>
            </a: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	  vector(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mặc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deque</a:t>
            </a:r>
          </a:p>
          <a:p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FF"/>
                </a:solidFill>
              </a:rPr>
              <a:t>DP</a:t>
            </a:r>
            <a:r>
              <a:rPr lang="en-US" sz="2000" dirty="0"/>
              <a:t>: Adapter Pattern</a:t>
            </a:r>
          </a:p>
          <a:p>
            <a:pPr lvl="1"/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interface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(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/>
              <a:t>, ta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1600" dirty="0"/>
              <a:t> )</a:t>
            </a:r>
          </a:p>
          <a:p>
            <a:pPr lvl="1"/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(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thừa</a:t>
            </a:r>
            <a:r>
              <a:rPr lang="en-US" sz="1600" dirty="0"/>
              <a:t>!) </a:t>
            </a:r>
            <a:r>
              <a:rPr lang="en-US" sz="1600" dirty="0" err="1"/>
              <a:t>một</a:t>
            </a:r>
            <a:r>
              <a:rPr lang="en-US" sz="1600" dirty="0"/>
              <a:t> sequence container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private 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dưới</a:t>
            </a:r>
            <a:r>
              <a:rPr lang="en-US" sz="1600" dirty="0"/>
              <a:t> (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ủy</a:t>
            </a:r>
            <a:r>
              <a:rPr lang="en-US" sz="1600" dirty="0"/>
              <a:t> </a:t>
            </a:r>
            <a:r>
              <a:rPr lang="en-US" sz="1600" dirty="0" err="1"/>
              <a:t>quyền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sequence container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.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8AD-95E7-47B2-8A7C-95184CB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6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9917-6572-4C8E-A6E5-AF83B3F7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Container Adapters – </a:t>
            </a:r>
            <a:r>
              <a:rPr lang="en-US" sz="2700" dirty="0">
                <a:solidFill>
                  <a:srgbClr val="FF00FF"/>
                </a:solidFill>
              </a:rPr>
              <a:t>DP</a:t>
            </a:r>
            <a:r>
              <a:rPr lang="en-US" sz="2700" dirty="0"/>
              <a:t>: Adaptor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D29-820D-40D9-A2C9-CDD10888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 err="1"/>
              <a:t>Phiên</a:t>
            </a:r>
            <a:r>
              <a:rPr lang="en-US" sz="1500" dirty="0"/>
              <a:t> </a:t>
            </a:r>
            <a:r>
              <a:rPr lang="en-US" sz="1500" dirty="0" err="1"/>
              <a:t>bản</a:t>
            </a:r>
            <a:r>
              <a:rPr lang="en-US" sz="1500" dirty="0"/>
              <a:t> </a:t>
            </a: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STL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94FC3-AC05-4084-9D6B-DCD4090EC1C5}"/>
              </a:ext>
            </a:extLst>
          </p:cNvPr>
          <p:cNvSpPr/>
          <p:nvPr/>
        </p:nvSpPr>
        <p:spPr>
          <a:xfrm>
            <a:off x="467390" y="1506904"/>
            <a:ext cx="4320398" cy="4381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T, Container = deque&lt;T&gt; &gt;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stack{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empty()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T&amp; top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push 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this container is the adapter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Container contents_;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stack::push(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contents_.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stack::pop()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contents_.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FC49F-0CB7-4D21-9FB5-B173BF7F0435}"/>
              </a:ext>
            </a:extLst>
          </p:cNvPr>
          <p:cNvSpPr/>
          <p:nvPr/>
        </p:nvSpPr>
        <p:spPr>
          <a:xfrm>
            <a:off x="5108975" y="1518290"/>
            <a:ext cx="1204559" cy="22316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Stack&lt;T&gt;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4C499-CA13-456D-B3CF-68114987FA24}"/>
              </a:ext>
            </a:extLst>
          </p:cNvPr>
          <p:cNvSpPr/>
          <p:nvPr/>
        </p:nvSpPr>
        <p:spPr>
          <a:xfrm>
            <a:off x="5108975" y="1741456"/>
            <a:ext cx="1204559" cy="84981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push(T)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top(): T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empty(): bool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size(): int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0A608E4-9AD2-411C-96B9-8F0FC922AF3E}"/>
              </a:ext>
            </a:extLst>
          </p:cNvPr>
          <p:cNvSpPr/>
          <p:nvPr/>
        </p:nvSpPr>
        <p:spPr>
          <a:xfrm>
            <a:off x="6313534" y="2032642"/>
            <a:ext cx="270030" cy="1620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95CB-7075-4E18-83B7-60A7D7B430B7}"/>
              </a:ext>
            </a:extLst>
          </p:cNvPr>
          <p:cNvSpPr/>
          <p:nvPr/>
        </p:nvSpPr>
        <p:spPr>
          <a:xfrm>
            <a:off x="7412111" y="1506904"/>
            <a:ext cx="1204559" cy="22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Container&lt;T&gt;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7ED89-F36B-454A-9B1E-C86F52A4AC41}"/>
              </a:ext>
            </a:extLst>
          </p:cNvPr>
          <p:cNvSpPr/>
          <p:nvPr/>
        </p:nvSpPr>
        <p:spPr>
          <a:xfrm>
            <a:off x="7412111" y="1730070"/>
            <a:ext cx="1204559" cy="84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empty(): bool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size(): int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back(): T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C4D969-C425-429C-9655-6FD7C790D0F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83564" y="2113651"/>
            <a:ext cx="835067" cy="4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C38A3-251F-4670-86E6-C9DFC5B44753}"/>
              </a:ext>
            </a:extLst>
          </p:cNvPr>
          <p:cNvSpPr/>
          <p:nvPr/>
        </p:nvSpPr>
        <p:spPr>
          <a:xfrm>
            <a:off x="5061156" y="3364679"/>
            <a:ext cx="1026114" cy="22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deque&lt;T&gt;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331D4-2B05-4F24-9F8E-C77316E5B488}"/>
              </a:ext>
            </a:extLst>
          </p:cNvPr>
          <p:cNvSpPr/>
          <p:nvPr/>
        </p:nvSpPr>
        <p:spPr>
          <a:xfrm>
            <a:off x="6284504" y="3364679"/>
            <a:ext cx="1026114" cy="22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vector&lt;T&gt;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66A7-E5D3-4B6B-8206-FD86B23C116D}"/>
              </a:ext>
            </a:extLst>
          </p:cNvPr>
          <p:cNvSpPr/>
          <p:nvPr/>
        </p:nvSpPr>
        <p:spPr>
          <a:xfrm>
            <a:off x="7507853" y="3361781"/>
            <a:ext cx="1026114" cy="22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list&lt;T&gt;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86726DC-5F0F-4AAD-A715-765FF5349A80}"/>
              </a:ext>
            </a:extLst>
          </p:cNvPr>
          <p:cNvSpPr/>
          <p:nvPr/>
        </p:nvSpPr>
        <p:spPr>
          <a:xfrm>
            <a:off x="7906379" y="2579791"/>
            <a:ext cx="216024" cy="1620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C417F3-2BD5-4FAF-A07B-C6603D48FAD6}"/>
              </a:ext>
            </a:extLst>
          </p:cNvPr>
          <p:cNvCxnSpPr>
            <a:stCxn id="14" idx="3"/>
            <a:endCxn id="11" idx="0"/>
          </p:cNvCxnSpPr>
          <p:nvPr/>
        </p:nvCxnSpPr>
        <p:spPr>
          <a:xfrm rot="5400000">
            <a:off x="6482866" y="1833155"/>
            <a:ext cx="622871" cy="244017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655915-27D4-4E05-B8D9-9FE315BCB003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 rot="16200000" flipH="1">
            <a:off x="7707664" y="3048536"/>
            <a:ext cx="619973" cy="651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137DEE-23F8-4048-A323-05EA6F2C4BE2}"/>
              </a:ext>
            </a:extLst>
          </p:cNvPr>
          <p:cNvSpPr txBox="1"/>
          <p:nvPr/>
        </p:nvSpPr>
        <p:spPr>
          <a:xfrm>
            <a:off x="6769736" y="1870137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31CCF-E837-4835-8C0B-ADCDF33C1081}"/>
              </a:ext>
            </a:extLst>
          </p:cNvPr>
          <p:cNvSpPr txBox="1"/>
          <p:nvPr/>
        </p:nvSpPr>
        <p:spPr>
          <a:xfrm>
            <a:off x="7212361" y="2115400"/>
            <a:ext cx="278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A8337D9-BC86-4DE5-88BF-188C9AA83009}"/>
              </a:ext>
            </a:extLst>
          </p:cNvPr>
          <p:cNvCxnSpPr>
            <a:stCxn id="14" idx="3"/>
            <a:endCxn id="12" idx="0"/>
          </p:cNvCxnSpPr>
          <p:nvPr/>
        </p:nvCxnSpPr>
        <p:spPr>
          <a:xfrm rot="5400000">
            <a:off x="7094541" y="2444831"/>
            <a:ext cx="622871" cy="121682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82D3B1B-607B-4601-9613-9A830D9D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0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594-2AAB-4F7A-A1D0-37F2284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STL Container Adapters: stack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6E-D1DB-486E-A12E-396C6A32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T, class Container = deque&lt;T&gt; &gt; class stack;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stack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empty():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stack </a:t>
            </a:r>
            <a:r>
              <a:rPr lang="en-US" sz="1600" dirty="0" err="1"/>
              <a:t>rỗng</a:t>
            </a:r>
            <a:r>
              <a:rPr lang="en-US" sz="1600" dirty="0"/>
              <a:t> hay </a:t>
            </a:r>
            <a:r>
              <a:rPr lang="en-US" sz="1600" dirty="0" err="1"/>
              <a:t>không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size():</a:t>
            </a:r>
            <a:r>
              <a:rPr lang="en-US" sz="1600" dirty="0"/>
              <a:t> </a:t>
            </a:r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stack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top():</a:t>
            </a:r>
            <a:r>
              <a:rPr lang="en-US" sz="1600" dirty="0"/>
              <a:t> </a:t>
            </a:r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chiếu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stack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push(g)</a:t>
            </a:r>
            <a:r>
              <a:rPr lang="en-US" sz="1600" dirty="0"/>
              <a:t>: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‘g’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stack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emplace()</a:t>
            </a:r>
            <a:r>
              <a:rPr lang="en-US" sz="1600" dirty="0"/>
              <a:t>: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chèn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stack.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push() do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mất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copy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pop() </a:t>
            </a:r>
            <a:r>
              <a:rPr lang="en-US" sz="1600" dirty="0"/>
              <a:t>– 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stack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8AD-95E7-47B2-8A7C-95184CB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70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594-2AAB-4F7A-A1D0-37F2284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STL Container Adapters: queue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6E-D1DB-486E-A12E-396C6A32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T, class Container = deque&lt;T&gt; &gt; class queue;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queue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empty()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queue </a:t>
            </a:r>
            <a:r>
              <a:rPr lang="en-US" sz="1800" dirty="0" err="1"/>
              <a:t>rỗng</a:t>
            </a:r>
            <a:r>
              <a:rPr lang="en-US" sz="1800" dirty="0"/>
              <a:t> hay </a:t>
            </a:r>
            <a:r>
              <a:rPr lang="en-US" sz="1800" dirty="0" err="1"/>
              <a:t>không</a:t>
            </a:r>
            <a:r>
              <a:rPr lang="en-US" sz="1800" dirty="0"/>
              <a:t>.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queue.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chiếu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queue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chiếu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queue.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push(g)</a:t>
            </a:r>
            <a:r>
              <a:rPr lang="en-US" sz="1800" dirty="0"/>
              <a:t>: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‘g’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queue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emplace()</a:t>
            </a:r>
            <a:r>
              <a:rPr lang="en-US" sz="1800" dirty="0"/>
              <a:t>: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chèn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queue. 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1800" dirty="0"/>
              <a:t>: </a:t>
            </a:r>
            <a:r>
              <a:rPr lang="en-US" sz="1800" dirty="0" err="1"/>
              <a:t>xóa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queue</a:t>
            </a:r>
          </a:p>
          <a:p>
            <a:pPr lvl="1"/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8AD-95E7-47B2-8A7C-95184CB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2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594-2AAB-4F7A-A1D0-37F2284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STL Container Adapters: </a:t>
            </a:r>
            <a:r>
              <a:rPr lang="en-US" sz="2800" dirty="0" err="1"/>
              <a:t>priority_queue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6E-D1DB-486E-A12E-396C6A32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T, class Container = vector&lt;T&gt;,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Compare = less&lt;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luôn</a:t>
            </a:r>
            <a:r>
              <a:rPr lang="en-US" sz="2000" dirty="0"/>
              <a:t> ở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endParaRPr lang="en-US" sz="2000" dirty="0"/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priority_queue</a:t>
            </a:r>
            <a:r>
              <a:rPr lang="en-US" sz="2000" dirty="0"/>
              <a:t> (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queue)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empty()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queue </a:t>
            </a:r>
            <a:r>
              <a:rPr lang="en-US" sz="1800" dirty="0" err="1"/>
              <a:t>rỗng</a:t>
            </a:r>
            <a:r>
              <a:rPr lang="en-US" sz="1800" dirty="0"/>
              <a:t> hay </a:t>
            </a:r>
            <a:r>
              <a:rPr lang="en-US" sz="1800" dirty="0" err="1"/>
              <a:t>không</a:t>
            </a:r>
            <a:r>
              <a:rPr lang="en-US" sz="1800" dirty="0"/>
              <a:t>.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queue.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chiếu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queue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  <a:r>
              <a:rPr lang="en-US" sz="1800" dirty="0"/>
              <a:t>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chiếu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queue.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push(g)</a:t>
            </a:r>
            <a:r>
              <a:rPr lang="en-US" sz="1800" dirty="0"/>
              <a:t>: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‘g’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queue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emplace()</a:t>
            </a:r>
            <a:r>
              <a:rPr lang="en-US" sz="1800" dirty="0"/>
              <a:t>: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chèn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queue. 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1800" dirty="0"/>
              <a:t>: </a:t>
            </a:r>
            <a:r>
              <a:rPr lang="en-US" sz="1800" dirty="0" err="1"/>
              <a:t>xóa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queue</a:t>
            </a:r>
          </a:p>
          <a:p>
            <a:pPr lvl="1"/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8AD-95E7-47B2-8A7C-95184CB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701-3A7F-4A03-8F5C-F850E25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1BC9-E295-47A4-B74C-57748BEC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multi]map, [multi]set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 err="1"/>
              <a:t>Thứ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 </a:t>
            </a:r>
            <a:r>
              <a:rPr lang="en-CA" sz="1800" dirty="0" err="1"/>
              <a:t>dựa</a:t>
            </a:r>
            <a:r>
              <a:rPr lang="en-CA" sz="1800" dirty="0"/>
              <a:t> </a:t>
            </a:r>
            <a:r>
              <a:rPr lang="en-CA" sz="1800" dirty="0" err="1"/>
              <a:t>trên</a:t>
            </a:r>
            <a:r>
              <a:rPr lang="en-CA" sz="1800" dirty="0"/>
              <a:t> </a:t>
            </a:r>
            <a:r>
              <a:rPr lang="en-CA" sz="1800" dirty="0" err="1"/>
              <a:t>giá</a:t>
            </a:r>
            <a:r>
              <a:rPr lang="en-CA" sz="1800" dirty="0"/>
              <a:t> </a:t>
            </a:r>
            <a:r>
              <a:rPr lang="en-CA" sz="1800" dirty="0" err="1"/>
              <a:t>trị</a:t>
            </a:r>
            <a:r>
              <a:rPr lang="en-CA" sz="1800" dirty="0"/>
              <a:t> </a:t>
            </a:r>
            <a:r>
              <a:rPr lang="en-CA" sz="1800" b="1" i="1" dirty="0"/>
              <a:t>key</a:t>
            </a:r>
            <a:endParaRPr lang="en-CA" sz="1800" dirty="0"/>
          </a:p>
          <a:p>
            <a:pPr lvl="2"/>
            <a:r>
              <a:rPr lang="en-CA" sz="1800" dirty="0" err="1"/>
              <a:t>Không</a:t>
            </a:r>
            <a:r>
              <a:rPr lang="en-CA" sz="1800" dirty="0"/>
              <a:t> </a:t>
            </a:r>
            <a:r>
              <a:rPr lang="en-CA" sz="1800" dirty="0" err="1"/>
              <a:t>phải</a:t>
            </a:r>
            <a:r>
              <a:rPr lang="en-CA" sz="1800" dirty="0"/>
              <a:t> </a:t>
            </a:r>
            <a:r>
              <a:rPr lang="en-CA" sz="1800" dirty="0" err="1"/>
              <a:t>theo</a:t>
            </a:r>
            <a:r>
              <a:rPr lang="en-CA" sz="1800" dirty="0"/>
              <a:t> </a:t>
            </a:r>
            <a:r>
              <a:rPr lang="en-CA" sz="1800" dirty="0" err="1"/>
              <a:t>thứ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dirty="0" err="1"/>
              <a:t>chèn</a:t>
            </a:r>
            <a:r>
              <a:rPr lang="en-CA" sz="1800" dirty="0"/>
              <a:t> </a:t>
            </a:r>
            <a:r>
              <a:rPr lang="en-CA" sz="1800" dirty="0" err="1"/>
              <a:t>vào</a:t>
            </a:r>
            <a:endParaRPr lang="en-CA" sz="1800" dirty="0"/>
          </a:p>
          <a:p>
            <a:pPr lvl="1"/>
            <a:r>
              <a:rPr lang="en-CA" sz="1800" dirty="0" err="1"/>
              <a:t>Cài</a:t>
            </a:r>
            <a:r>
              <a:rPr lang="en-CA" sz="1800" dirty="0"/>
              <a:t> </a:t>
            </a:r>
            <a:r>
              <a:rPr lang="en-CA" sz="1800" dirty="0" err="1"/>
              <a:t>đặt</a:t>
            </a:r>
            <a:r>
              <a:rPr lang="en-CA" sz="1800" dirty="0"/>
              <a:t> </a:t>
            </a:r>
            <a:r>
              <a:rPr lang="en-CA" sz="1800" dirty="0" err="1"/>
              <a:t>sử</a:t>
            </a:r>
            <a:r>
              <a:rPr lang="en-CA" sz="1800" dirty="0"/>
              <a:t> </a:t>
            </a:r>
            <a:r>
              <a:rPr lang="en-CA" sz="1800" dirty="0" err="1"/>
              <a:t>dụng</a:t>
            </a:r>
            <a:r>
              <a:rPr lang="en-CA" sz="1800" dirty="0"/>
              <a:t> </a:t>
            </a:r>
            <a:r>
              <a:rPr lang="en-CA" sz="1800" dirty="0" err="1"/>
              <a:t>kiến</a:t>
            </a:r>
            <a:r>
              <a:rPr lang="en-CA" sz="1800" dirty="0"/>
              <a:t> </a:t>
            </a:r>
            <a:r>
              <a:rPr lang="en-CA" sz="1800" dirty="0" err="1"/>
              <a:t>trúc</a:t>
            </a:r>
            <a:r>
              <a:rPr lang="en-CA" sz="1800" dirty="0"/>
              <a:t> </a:t>
            </a:r>
            <a:r>
              <a:rPr lang="en-CA" sz="1800" dirty="0" err="1"/>
              <a:t>tương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b="1" u="sng" dirty="0"/>
              <a:t>binary search tree</a:t>
            </a:r>
            <a:r>
              <a:rPr lang="en-CA" sz="1800" dirty="0"/>
              <a:t> =&gt; </a:t>
            </a:r>
            <a:r>
              <a:rPr lang="en-CA" sz="1800" dirty="0" err="1"/>
              <a:t>Thời</a:t>
            </a:r>
            <a:r>
              <a:rPr lang="en-CA" sz="1800" dirty="0"/>
              <a:t> </a:t>
            </a:r>
            <a:r>
              <a:rPr lang="en-CA" sz="1800" dirty="0" err="1"/>
              <a:t>gian</a:t>
            </a:r>
            <a:r>
              <a:rPr lang="en-CA" sz="1800" dirty="0"/>
              <a:t> </a:t>
            </a:r>
            <a:r>
              <a:rPr lang="en-CA" sz="1800" dirty="0" err="1"/>
              <a:t>tìm</a:t>
            </a:r>
            <a:r>
              <a:rPr lang="en-CA" sz="1800" dirty="0"/>
              <a:t> </a:t>
            </a:r>
            <a:r>
              <a:rPr lang="en-CA" sz="1800" dirty="0" err="1"/>
              <a:t>kiếm</a:t>
            </a:r>
            <a:r>
              <a:rPr lang="en-CA" sz="1800" dirty="0"/>
              <a:t> </a:t>
            </a:r>
            <a:r>
              <a:rPr lang="en-CA" sz="1800" dirty="0" err="1"/>
              <a:t>là</a:t>
            </a:r>
            <a:r>
              <a:rPr lang="en-CA" sz="1800" dirty="0"/>
              <a:t> O(log N)</a:t>
            </a:r>
          </a:p>
          <a:p>
            <a:pPr lvl="1"/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duyệt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 </a:t>
            </a:r>
            <a:r>
              <a:rPr lang="en-CA" sz="1800" dirty="0" err="1"/>
              <a:t>theo</a:t>
            </a:r>
            <a:r>
              <a:rPr lang="en-CA" sz="1800" dirty="0"/>
              <a:t> “</a:t>
            </a:r>
            <a:r>
              <a:rPr lang="en-CA" sz="1800" dirty="0" err="1"/>
              <a:t>thứ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Container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unordered_[multi]map, unordered_[multi]set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 err="1"/>
              <a:t>Không</a:t>
            </a:r>
            <a:r>
              <a:rPr lang="en-CA" sz="1800" dirty="0"/>
              <a:t>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thứ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dirty="0" err="1"/>
              <a:t>giữa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endParaRPr lang="en-CA" sz="1800" dirty="0"/>
          </a:p>
          <a:p>
            <a:pPr lvl="1"/>
            <a:r>
              <a:rPr lang="en-CA" sz="1800" dirty="0" err="1"/>
              <a:t>Cài</a:t>
            </a:r>
            <a:r>
              <a:rPr lang="en-CA" sz="1800" dirty="0"/>
              <a:t> </a:t>
            </a:r>
            <a:r>
              <a:rPr lang="en-CA" sz="1800" dirty="0" err="1"/>
              <a:t>đặt</a:t>
            </a:r>
            <a:r>
              <a:rPr lang="en-CA" sz="1800" dirty="0"/>
              <a:t> </a:t>
            </a:r>
            <a:r>
              <a:rPr lang="en-CA" sz="1800" dirty="0" err="1"/>
              <a:t>sử</a:t>
            </a:r>
            <a:r>
              <a:rPr lang="en-CA" sz="1800" dirty="0"/>
              <a:t> </a:t>
            </a:r>
            <a:r>
              <a:rPr lang="en-CA" sz="1800" dirty="0" err="1"/>
              <a:t>dụng</a:t>
            </a:r>
            <a:r>
              <a:rPr lang="en-CA" sz="1800" dirty="0"/>
              <a:t> </a:t>
            </a:r>
            <a:r>
              <a:rPr lang="en-CA" sz="1800" b="1" u="sng" dirty="0"/>
              <a:t>hash tables</a:t>
            </a:r>
            <a:r>
              <a:rPr lang="en-CA" sz="1800" dirty="0"/>
              <a:t> =&gt; </a:t>
            </a:r>
            <a:r>
              <a:rPr lang="en-CA" sz="1800" dirty="0" err="1"/>
              <a:t>Thời</a:t>
            </a:r>
            <a:r>
              <a:rPr lang="en-CA" sz="1800" dirty="0"/>
              <a:t> </a:t>
            </a:r>
            <a:r>
              <a:rPr lang="en-CA" sz="1800" dirty="0" err="1"/>
              <a:t>gian</a:t>
            </a:r>
            <a:r>
              <a:rPr lang="en-CA" sz="1800" dirty="0"/>
              <a:t> </a:t>
            </a:r>
            <a:r>
              <a:rPr lang="en-CA" sz="1800" dirty="0" err="1"/>
              <a:t>tìm</a:t>
            </a:r>
            <a:r>
              <a:rPr lang="en-CA" sz="1800" dirty="0"/>
              <a:t> </a:t>
            </a:r>
            <a:r>
              <a:rPr lang="en-CA" sz="1800" dirty="0" err="1"/>
              <a:t>kiếm</a:t>
            </a:r>
            <a:r>
              <a:rPr lang="en-CA" sz="1800" dirty="0"/>
              <a:t> </a:t>
            </a:r>
            <a:r>
              <a:rPr lang="en-CA" sz="1800" dirty="0" err="1"/>
              <a:t>là</a:t>
            </a:r>
            <a:r>
              <a:rPr lang="en-CA" sz="1800" dirty="0"/>
              <a:t> O(1)</a:t>
            </a:r>
          </a:p>
          <a:p>
            <a:pPr lvl="1"/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duyệt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 </a:t>
            </a:r>
            <a:r>
              <a:rPr lang="en-CA" sz="1800" dirty="0" err="1"/>
              <a:t>nhưng</a:t>
            </a:r>
            <a:r>
              <a:rPr lang="en-CA" sz="1800" dirty="0"/>
              <a:t> </a:t>
            </a:r>
            <a:r>
              <a:rPr lang="en-CA" sz="1800" dirty="0" err="1"/>
              <a:t>không</a:t>
            </a:r>
            <a:r>
              <a:rPr lang="en-CA" sz="1800" dirty="0"/>
              <a:t> </a:t>
            </a:r>
            <a:r>
              <a:rPr lang="en-CA" sz="1800" dirty="0" err="1"/>
              <a:t>theo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 err="1"/>
              <a:t>thứ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dirty="0" err="1"/>
              <a:t>cụ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nào</a:t>
            </a:r>
            <a:r>
              <a:rPr lang="en-CA" sz="1800" dirty="0"/>
              <a:t>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BB5B0-A87A-47C8-8C6C-0515D22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701-3A7F-4A03-8F5C-F850E25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 – set&lt;T&gt;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1BC9-E295-47A4-B74C-57748BEC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set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pPr lvl="1"/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:   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set&lt;T&gt; s;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600" dirty="0" err="1">
                <a:cs typeface="Arial" panose="020B0604020202020204" pitchFamily="34" charset="0"/>
              </a:rPr>
              <a:t>Kiểu</a:t>
            </a:r>
            <a:r>
              <a:rPr lang="en-CA" sz="1600" dirty="0">
                <a:cs typeface="Arial" panose="020B0604020202020204" pitchFamily="34" charset="0"/>
              </a:rPr>
              <a:t> T </a:t>
            </a:r>
            <a:r>
              <a:rPr lang="en-CA" sz="1600" dirty="0" err="1">
                <a:cs typeface="Arial" panose="020B0604020202020204" pitchFamily="34" charset="0"/>
              </a:rPr>
              <a:t>phải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hỗ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trợ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hàm</a:t>
            </a:r>
            <a:r>
              <a:rPr lang="en-CA" sz="1600" dirty="0">
                <a:cs typeface="Arial" panose="020B0604020202020204" pitchFamily="34" charset="0"/>
              </a:rPr>
              <a:t> so </a:t>
            </a:r>
            <a:r>
              <a:rPr lang="en-CA" sz="1600" dirty="0" err="1">
                <a:cs typeface="Arial" panose="020B0604020202020204" pitchFamily="34" charset="0"/>
              </a:rPr>
              <a:t>sánh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thỏa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mãn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tính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chất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b="1" dirty="0">
                <a:cs typeface="Arial" panose="020B0604020202020204" pitchFamily="34" charset="0"/>
              </a:rPr>
              <a:t>strict weak ordering</a:t>
            </a: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Nghĩa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 </a:t>
            </a:r>
            <a:r>
              <a:rPr lang="en-US" sz="1600" dirty="0" err="1">
                <a:cs typeface="Arial" panose="020B0604020202020204" pitchFamily="34" charset="0"/>
              </a:rPr>
              <a:t>chống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xạ</a:t>
            </a:r>
            <a:r>
              <a:rPr lang="en-US" sz="1600" dirty="0">
                <a:cs typeface="Arial" panose="020B0604020202020204" pitchFamily="34" charset="0"/>
              </a:rPr>
              <a:t> (anti-reflexive), </a:t>
            </a:r>
            <a:r>
              <a:rPr lang="en-US" sz="1600" dirty="0" err="1">
                <a:cs typeface="Arial" panose="020B0604020202020204" pitchFamily="34" charset="0"/>
              </a:rPr>
              <a:t>phản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đối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xứng</a:t>
            </a:r>
            <a:r>
              <a:rPr lang="en-US" sz="1600" dirty="0">
                <a:cs typeface="Arial" panose="020B0604020202020204" pitchFamily="34" charset="0"/>
              </a:rPr>
              <a:t> (anti-symmetric), </a:t>
            </a:r>
            <a:r>
              <a:rPr lang="en-US" sz="1600" dirty="0" err="1">
                <a:cs typeface="Arial" panose="020B0604020202020204" pitchFamily="34" charset="0"/>
              </a:rPr>
              <a:t>bắc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cầu</a:t>
            </a:r>
            <a:r>
              <a:rPr lang="en-US" sz="1600" dirty="0">
                <a:cs typeface="Arial" panose="020B0604020202020204" pitchFamily="34" charset="0"/>
              </a:rPr>
              <a:t> (transitive)</a:t>
            </a: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Mặc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dùng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lớp</a:t>
            </a:r>
            <a:r>
              <a:rPr lang="en-US" sz="1600" dirty="0">
                <a:cs typeface="Arial" panose="020B0604020202020204" pitchFamily="34" charset="0"/>
              </a:rPr>
              <a:t> do </a:t>
            </a:r>
            <a:r>
              <a:rPr lang="en-US" sz="1600" dirty="0" err="1">
                <a:cs typeface="Arial" panose="020B0604020202020204" pitchFamily="34" charset="0"/>
              </a:rPr>
              <a:t>người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dùng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tự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nghĩa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nhưng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nghĩa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 </a:t>
            </a:r>
            <a:r>
              <a:rPr lang="en-US" sz="1600" dirty="0" err="1">
                <a:cs typeface="Arial" panose="020B0604020202020204" pitchFamily="34" charset="0"/>
              </a:rPr>
              <a:t>phù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hợp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lớp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hoặc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cấp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b="1" i="1" dirty="0">
                <a:cs typeface="Arial" panose="020B0604020202020204" pitchFamily="34" charset="0"/>
              </a:rPr>
              <a:t>functor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khởi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tạo</a:t>
            </a:r>
            <a:r>
              <a:rPr lang="en-US" sz="1600" dirty="0">
                <a:cs typeface="Arial" panose="020B0604020202020204" pitchFamily="34" charset="0"/>
              </a:rPr>
              <a:t> set.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Set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lvl="1"/>
            <a:r>
              <a:rPr lang="en-CA" sz="1800" dirty="0" err="1"/>
              <a:t>Nếu</a:t>
            </a:r>
            <a:r>
              <a:rPr lang="en-CA" sz="1800" dirty="0"/>
              <a:t> </a:t>
            </a:r>
            <a:r>
              <a:rPr lang="en-CA" sz="1800" dirty="0" err="1"/>
              <a:t>cố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 </a:t>
            </a:r>
            <a:r>
              <a:rPr lang="en-CA" sz="1800" dirty="0" err="1"/>
              <a:t>đã</a:t>
            </a:r>
            <a:r>
              <a:rPr lang="en-CA" sz="1800" dirty="0"/>
              <a:t>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trong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sz="1800" dirty="0"/>
              <a:t>, </a:t>
            </a:r>
            <a:r>
              <a:rPr lang="en-CA" sz="1800" dirty="0" err="1"/>
              <a:t>thì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sz="1800" dirty="0"/>
              <a:t> </a:t>
            </a:r>
            <a:r>
              <a:rPr lang="en-CA" sz="1800" dirty="0" err="1"/>
              <a:t>không</a:t>
            </a:r>
            <a:r>
              <a:rPr lang="en-CA" sz="1800" dirty="0"/>
              <a:t> </a:t>
            </a:r>
            <a:r>
              <a:rPr lang="en-CA" sz="1800" dirty="0" err="1"/>
              <a:t>thay</a:t>
            </a:r>
            <a:r>
              <a:rPr lang="en-CA" sz="1800" dirty="0"/>
              <a:t> </a:t>
            </a:r>
            <a:r>
              <a:rPr lang="en-CA" sz="1800" dirty="0" err="1"/>
              <a:t>đổi</a:t>
            </a:r>
            <a:r>
              <a:rPr lang="en-CA" sz="1800" dirty="0"/>
              <a:t>.  </a:t>
            </a:r>
          </a:p>
          <a:p>
            <a:pPr lvl="1"/>
            <a:r>
              <a:rPr lang="en-CA" sz="1800" dirty="0" err="1"/>
              <a:t>Kết</a:t>
            </a:r>
            <a:r>
              <a:rPr lang="en-CA" sz="1800" dirty="0"/>
              <a:t> </a:t>
            </a:r>
            <a:r>
              <a:rPr lang="en-CA" sz="1800" dirty="0" err="1"/>
              <a:t>quả</a:t>
            </a:r>
            <a:r>
              <a:rPr lang="en-CA" sz="1800" dirty="0"/>
              <a:t> </a:t>
            </a:r>
            <a:r>
              <a:rPr lang="en-CA" sz="1800" dirty="0" err="1"/>
              <a:t>trả</a:t>
            </a:r>
            <a:r>
              <a:rPr lang="en-CA" sz="1800" dirty="0"/>
              <a:t> </a:t>
            </a:r>
            <a:r>
              <a:rPr lang="en-CA" sz="1800" dirty="0" err="1"/>
              <a:t>về</a:t>
            </a:r>
            <a:r>
              <a:rPr lang="en-CA" sz="1800" dirty="0"/>
              <a:t> </a:t>
            </a:r>
            <a:r>
              <a:rPr lang="en-CA" sz="1800" dirty="0" err="1"/>
              <a:t>là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 err="1"/>
              <a:t>cặp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&lt;iterator, bool&gt;</a:t>
            </a:r>
          </a:p>
          <a:p>
            <a:pPr lvl="2"/>
            <a:r>
              <a:rPr lang="en-CA" sz="1600" dirty="0" err="1">
                <a:cs typeface="Arial" panose="020B0604020202020204" pitchFamily="34" charset="0"/>
              </a:rPr>
              <a:t>Phần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tử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thứ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hai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thể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hiện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phép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chèn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thành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công</a:t>
            </a:r>
            <a:r>
              <a:rPr lang="en-CA" sz="1600" dirty="0">
                <a:cs typeface="Arial" panose="020B0604020202020204" pitchFamily="34" charset="0"/>
              </a:rPr>
              <a:t> hay </a:t>
            </a:r>
            <a:r>
              <a:rPr lang="en-CA" sz="1600" dirty="0" err="1">
                <a:cs typeface="Arial" panose="020B0604020202020204" pitchFamily="34" charset="0"/>
              </a:rPr>
              <a:t>không</a:t>
            </a:r>
            <a:endParaRPr lang="en-CA" sz="1600" dirty="0">
              <a:cs typeface="Arial" panose="020B0604020202020204" pitchFamily="34" charset="0"/>
            </a:endParaRPr>
          </a:p>
          <a:p>
            <a:pPr lvl="2"/>
            <a:r>
              <a:rPr lang="en-CA" sz="1600" dirty="0" err="1">
                <a:cs typeface="Arial" panose="020B0604020202020204" pitchFamily="34" charset="0"/>
              </a:rPr>
              <a:t>Phần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tử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đầu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tiên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là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vị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trí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của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phần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tử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mới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được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chèn</a:t>
            </a:r>
            <a:r>
              <a:rPr lang="en-CA" sz="1600" dirty="0">
                <a:cs typeface="Arial" panose="020B0604020202020204" pitchFamily="34" charset="0"/>
              </a:rPr>
              <a:t> (</a:t>
            </a:r>
            <a:r>
              <a:rPr lang="en-CA" sz="1600" dirty="0" err="1">
                <a:cs typeface="Arial" panose="020B0604020202020204" pitchFamily="34" charset="0"/>
              </a:rPr>
              <a:t>hoặc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phần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tử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đã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tồn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tại</a:t>
            </a:r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err="1">
                <a:cs typeface="Arial" panose="020B0604020202020204" pitchFamily="34" charset="0"/>
              </a:rPr>
              <a:t>sẵn</a:t>
            </a:r>
            <a:r>
              <a:rPr lang="en-CA" sz="1600" dirty="0">
                <a:cs typeface="Arial" panose="020B0604020202020204" pitchFamily="34" charset="0"/>
              </a:rPr>
              <a:t>)</a:t>
            </a:r>
            <a:endParaRPr lang="en-US" sz="1600" dirty="0">
              <a:cs typeface="Arial" panose="020B0604020202020204" pitchFamily="34" charset="0"/>
            </a:endParaRPr>
          </a:p>
          <a:p>
            <a:pPr lvl="1"/>
            <a:endParaRPr lang="en-CA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C7E7-5EED-4153-BA75-8500E404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6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E8A6-A80D-4BE0-9738-87C03E1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 – set&lt;T&gt;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E673D-D7A9-4A79-A494-DBD64713D695}"/>
              </a:ext>
            </a:extLst>
          </p:cNvPr>
          <p:cNvSpPr/>
          <p:nvPr/>
        </p:nvSpPr>
        <p:spPr>
          <a:xfrm>
            <a:off x="378675" y="1000126"/>
            <a:ext cx="3878814" cy="5583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Example with user-defined class and operator&lt;</a:t>
            </a:r>
            <a:br>
              <a:rPr lang="en-US" sz="1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&lt;set&gt;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b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b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Student(string name,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name_;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Student::Student(string name,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name_(name),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Student::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name_; }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 (const Student&amp; s1, const Student&amp; s2) {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(s1.getSNum() == s2.getSNum()) &amp;&amp;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(s1.getName() == s2.getName()) &amp;&amp;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(s1.getGPA() == s2.getGPA())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55A3D-AC61-4D46-B996-4284AD298A0D}"/>
              </a:ext>
            </a:extLst>
          </p:cNvPr>
          <p:cNvSpPr/>
          <p:nvPr/>
        </p:nvSpPr>
        <p:spPr>
          <a:xfrm>
            <a:off x="4360985" y="1009653"/>
            <a:ext cx="4684541" cy="4898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 (const Student&amp; s1, const Student&amp; s2) {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s1.getSNum() &lt; s2.getSNum();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Student&amp; s) {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“ ”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s.getSNum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“ ”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s.getGPA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main{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Peter and Mary have the same </a:t>
            </a:r>
            <a:r>
              <a:rPr lang="en-US" sz="1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pJohn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“John Smith”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“Mary Jones”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“Peter Piper”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set&lt;Student&gt; s;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pJohn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print in numeric order of </a:t>
            </a:r>
            <a:r>
              <a:rPr lang="en-US" sz="1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br>
              <a:rPr lang="en-US" sz="1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“Found it with set’s find()!”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 find(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 !=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“Found it with STL algorithm find()”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AF75-C0FA-4C4B-B714-3D750DD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6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701-3A7F-4A03-8F5C-F850E25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 – set&lt;T&gt;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1BC9-E295-47A4-B74C-57748BEC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(Equivalence) vs.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(Equality)</a:t>
            </a:r>
          </a:p>
          <a:p>
            <a:pPr lvl="1"/>
            <a:r>
              <a:rPr lang="en-CA" sz="1800" dirty="0" err="1"/>
              <a:t>Tương</a:t>
            </a:r>
            <a:r>
              <a:rPr lang="en-CA" sz="1800" dirty="0"/>
              <a:t> </a:t>
            </a:r>
            <a:r>
              <a:rPr lang="en-CA" sz="1800" dirty="0" err="1"/>
              <a:t>đương</a:t>
            </a:r>
            <a:endParaRPr lang="en-CA" sz="1800" dirty="0"/>
          </a:p>
          <a:p>
            <a:pPr lvl="2"/>
            <a:r>
              <a:rPr lang="en-CA" dirty="0" err="1"/>
              <a:t>Các</a:t>
            </a:r>
            <a:r>
              <a:rPr lang="en-CA" dirty="0"/>
              <a:t> </a:t>
            </a:r>
            <a:r>
              <a:rPr lang="en-CA" dirty="0" err="1"/>
              <a:t>phương</a:t>
            </a:r>
            <a:r>
              <a:rPr lang="en-CA" dirty="0"/>
              <a:t> </a:t>
            </a:r>
            <a:r>
              <a:rPr lang="en-CA" dirty="0" err="1"/>
              <a:t>thức</a:t>
            </a:r>
            <a:r>
              <a:rPr lang="en-CA" dirty="0"/>
              <a:t> </a:t>
            </a:r>
            <a:r>
              <a:rPr lang="en-CA" dirty="0" err="1"/>
              <a:t>tìm</a:t>
            </a:r>
            <a:r>
              <a:rPr lang="en-CA" dirty="0"/>
              <a:t> </a:t>
            </a:r>
            <a:r>
              <a:rPr lang="en-CA" dirty="0" err="1"/>
              <a:t>kiếm</a:t>
            </a:r>
            <a:r>
              <a:rPr lang="en-CA" dirty="0"/>
              <a:t> </a:t>
            </a:r>
            <a:r>
              <a:rPr lang="en-CA" dirty="0" err="1"/>
              <a:t>của</a:t>
            </a:r>
            <a:r>
              <a:rPr lang="en-CA" dirty="0"/>
              <a:t> container (</a:t>
            </a:r>
            <a:r>
              <a:rPr lang="en-CA" dirty="0" err="1"/>
              <a:t>ví</a:t>
            </a:r>
            <a:r>
              <a:rPr lang="en-CA" dirty="0"/>
              <a:t> </a:t>
            </a:r>
            <a:r>
              <a:rPr lang="en-CA" dirty="0" err="1"/>
              <a:t>dụ</a:t>
            </a:r>
            <a:r>
              <a:rPr lang="en-CA" dirty="0"/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CA" dirty="0"/>
              <a:t>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CA" dirty="0"/>
              <a:t>, …) </a:t>
            </a:r>
            <a:r>
              <a:rPr lang="en-CA" dirty="0" err="1"/>
              <a:t>sẽ</a:t>
            </a:r>
            <a:r>
              <a:rPr lang="en-CA" dirty="0"/>
              <a:t> </a:t>
            </a:r>
            <a:r>
              <a:rPr lang="en-CA" dirty="0" err="1"/>
              <a:t>sử</a:t>
            </a:r>
            <a:r>
              <a:rPr lang="en-CA" dirty="0"/>
              <a:t> </a:t>
            </a:r>
            <a:r>
              <a:rPr lang="en-CA" dirty="0" err="1"/>
              <a:t>dụng</a:t>
            </a:r>
            <a:r>
              <a:rPr lang="en-CA" dirty="0"/>
              <a:t> </a:t>
            </a:r>
            <a:r>
              <a:rPr lang="en-CA" dirty="0" err="1"/>
              <a:t>biểu</a:t>
            </a:r>
            <a:r>
              <a:rPr lang="en-CA" dirty="0"/>
              <a:t> </a:t>
            </a:r>
            <a:r>
              <a:rPr lang="en-CA" dirty="0" err="1"/>
              <a:t>thức</a:t>
            </a:r>
            <a:r>
              <a:rPr lang="en-CA" dirty="0"/>
              <a:t> </a:t>
            </a:r>
            <a:r>
              <a:rPr lang="en-CA" dirty="0" err="1"/>
              <a:t>sau</a:t>
            </a:r>
            <a:r>
              <a:rPr lang="en-CA" dirty="0"/>
              <a:t> </a:t>
            </a:r>
            <a:r>
              <a:rPr lang="en-CA" dirty="0" err="1"/>
              <a:t>để</a:t>
            </a:r>
            <a:r>
              <a:rPr lang="en-CA" dirty="0"/>
              <a:t> </a:t>
            </a:r>
            <a:r>
              <a:rPr lang="en-CA" dirty="0" err="1"/>
              <a:t>tìm</a:t>
            </a:r>
            <a:r>
              <a:rPr lang="en-CA" dirty="0"/>
              <a:t> </a:t>
            </a:r>
            <a:r>
              <a:rPr lang="en-CA" dirty="0" err="1"/>
              <a:t>kiếm</a:t>
            </a:r>
            <a:r>
              <a:rPr lang="en-CA" dirty="0"/>
              <a:t> </a:t>
            </a:r>
            <a:r>
              <a:rPr lang="en-CA" dirty="0" err="1"/>
              <a:t>các</a:t>
            </a:r>
            <a:r>
              <a:rPr lang="en-CA" dirty="0"/>
              <a:t> </a:t>
            </a:r>
            <a:r>
              <a:rPr lang="en-CA" dirty="0" err="1"/>
              <a:t>phần</a:t>
            </a:r>
            <a:r>
              <a:rPr lang="en-CA" dirty="0"/>
              <a:t> </a:t>
            </a:r>
            <a:r>
              <a:rPr lang="en-CA" dirty="0" err="1"/>
              <a:t>tử</a:t>
            </a:r>
            <a:r>
              <a:rPr lang="en-CA" dirty="0"/>
              <a:t> </a:t>
            </a:r>
            <a:r>
              <a:rPr lang="en-CA" dirty="0" err="1"/>
              <a:t>trong</a:t>
            </a:r>
            <a:r>
              <a:rPr lang="en-CA" dirty="0"/>
              <a:t> container </a:t>
            </a:r>
            <a:r>
              <a:rPr lang="en-CA" dirty="0" err="1"/>
              <a:t>liên</a:t>
            </a:r>
            <a:r>
              <a:rPr lang="en-CA" dirty="0"/>
              <a:t> </a:t>
            </a:r>
            <a:r>
              <a:rPr lang="en-CA" dirty="0" err="1"/>
              <a:t>kết</a:t>
            </a:r>
            <a:r>
              <a:rPr lang="en-CA" dirty="0"/>
              <a:t> </a:t>
            </a:r>
            <a:r>
              <a:rPr lang="en-CA" dirty="0" err="1"/>
              <a:t>có</a:t>
            </a:r>
            <a:r>
              <a:rPr lang="en-CA" dirty="0"/>
              <a:t> </a:t>
            </a:r>
            <a:r>
              <a:rPr lang="en-CA" dirty="0" err="1"/>
              <a:t>thứ</a:t>
            </a:r>
            <a:r>
              <a:rPr lang="en-CA" dirty="0"/>
              <a:t> </a:t>
            </a:r>
            <a:r>
              <a:rPr lang="en-CA" dirty="0" err="1"/>
              <a:t>tự</a:t>
            </a:r>
            <a:r>
              <a:rPr lang="en-CA" dirty="0"/>
              <a:t> </a:t>
            </a:r>
            <a:r>
              <a:rPr lang="en-CA" dirty="0" err="1"/>
              <a:t>thậm</a:t>
            </a:r>
            <a:r>
              <a:rPr lang="en-CA" dirty="0"/>
              <a:t> </a:t>
            </a:r>
            <a:r>
              <a:rPr lang="en-CA" dirty="0" err="1"/>
              <a:t>chí</a:t>
            </a:r>
            <a:r>
              <a:rPr lang="en-CA" dirty="0"/>
              <a:t> </a:t>
            </a:r>
            <a:r>
              <a:rPr lang="en-CA" dirty="0" err="1"/>
              <a:t>ngay</a:t>
            </a:r>
            <a:r>
              <a:rPr lang="en-CA" dirty="0"/>
              <a:t> </a:t>
            </a:r>
            <a:r>
              <a:rPr lang="en-CA" dirty="0" err="1"/>
              <a:t>cả</a:t>
            </a:r>
            <a:r>
              <a:rPr lang="en-CA" dirty="0"/>
              <a:t> </a:t>
            </a:r>
            <a:r>
              <a:rPr lang="en-CA" dirty="0" err="1"/>
              <a:t>khi</a:t>
            </a:r>
            <a:r>
              <a:rPr lang="en-CA" dirty="0"/>
              <a:t> </a:t>
            </a:r>
            <a:r>
              <a:rPr lang="en-CA" dirty="0" err="1"/>
              <a:t>bạn</a:t>
            </a:r>
            <a:r>
              <a:rPr lang="en-CA" dirty="0"/>
              <a:t> </a:t>
            </a:r>
            <a:r>
              <a:rPr lang="en-CA" dirty="0" err="1"/>
              <a:t>đã</a:t>
            </a:r>
            <a:r>
              <a:rPr lang="en-CA" dirty="0"/>
              <a:t> </a:t>
            </a:r>
            <a:r>
              <a:rPr lang="en-CA" dirty="0" err="1"/>
              <a:t>định</a:t>
            </a:r>
            <a:r>
              <a:rPr lang="en-CA" dirty="0"/>
              <a:t> </a:t>
            </a:r>
            <a:r>
              <a:rPr lang="en-CA" dirty="0" err="1"/>
              <a:t>nghĩa</a:t>
            </a:r>
            <a:r>
              <a:rPr lang="en-CA" dirty="0"/>
              <a:t> </a:t>
            </a:r>
            <a:r>
              <a:rPr lang="en-CA" dirty="0" err="1"/>
              <a:t>toán</a:t>
            </a:r>
            <a:r>
              <a:rPr lang="en-CA" dirty="0"/>
              <a:t> </a:t>
            </a:r>
            <a:r>
              <a:rPr lang="en-CA" dirty="0" err="1"/>
              <a:t>tử</a:t>
            </a:r>
            <a:r>
              <a:rPr lang="en-CA" dirty="0"/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pPr lvl="2"/>
            <a:endParaRPr lang="en-CA" dirty="0"/>
          </a:p>
          <a:p>
            <a:pPr marL="685800" lvl="2" indent="0">
              <a:buNone/>
            </a:pPr>
            <a:r>
              <a:rPr lang="en-CA" sz="1800" dirty="0"/>
              <a:t>	</a:t>
            </a:r>
            <a:r>
              <a:rPr lang="en-C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!( a &lt; b ) &amp;&amp; !( b &lt; a ) )</a:t>
            </a:r>
          </a:p>
          <a:p>
            <a:pPr lvl="1"/>
            <a:endParaRPr lang="en-CA" sz="1800" dirty="0"/>
          </a:p>
          <a:p>
            <a:pPr lvl="1"/>
            <a:r>
              <a:rPr lang="en-US" sz="2000" dirty="0" err="1">
                <a:cs typeface="Arial" panose="020B0604020202020204" pitchFamily="34" charset="0"/>
              </a:rPr>
              <a:t>Đồng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nhất</a:t>
            </a:r>
            <a:endParaRPr lang="en-US" sz="1800" dirty="0">
              <a:cs typeface="Arial" panose="020B0604020202020204" pitchFamily="34" charset="0"/>
            </a:endParaRPr>
          </a:p>
          <a:p>
            <a:pPr lvl="2"/>
            <a:r>
              <a:rPr lang="en-CA" sz="1800" dirty="0" err="1">
                <a:cs typeface="Arial" panose="020B0604020202020204" pitchFamily="34" charset="0"/>
              </a:rPr>
              <a:t>Các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thuật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toán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của</a:t>
            </a:r>
            <a:r>
              <a:rPr lang="en-CA" sz="1800" dirty="0">
                <a:cs typeface="Arial" panose="020B0604020202020204" pitchFamily="34" charset="0"/>
              </a:rPr>
              <a:t> STL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find, count,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cs typeface="Arial" panose="020B0604020202020204" pitchFamily="34" charset="0"/>
              </a:rPr>
              <a:t>so </a:t>
            </a:r>
            <a:r>
              <a:rPr lang="en-CA" sz="1800" dirty="0" err="1">
                <a:cs typeface="Arial" panose="020B0604020202020204" pitchFamily="34" charset="0"/>
              </a:rPr>
              <a:t>sánh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các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phần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tử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bằng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phép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155E-2A4C-4F33-86CE-17763F84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CTDL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939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701-3A7F-4A03-8F5C-F850E25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 – map&lt;T&gt;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1BC9-E295-47A4-B74C-57748BEC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lvl="1"/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map&lt;T1, T2&gt; m;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sz="1050" dirty="0">
              <a:latin typeface="+mj-lt"/>
            </a:endParaRPr>
          </a:p>
          <a:p>
            <a:pPr lvl="1"/>
            <a:r>
              <a:rPr lang="en-CA" sz="2000" dirty="0">
                <a:cs typeface="Arial" panose="020B0604020202020204" pitchFamily="34" charset="0"/>
              </a:rPr>
              <a:t>T1 </a:t>
            </a:r>
            <a:r>
              <a:rPr lang="en-CA" sz="2000" dirty="0" err="1">
                <a:cs typeface="Arial" panose="020B0604020202020204" pitchFamily="34" charset="0"/>
              </a:rPr>
              <a:t>là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kiểu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khóa</a:t>
            </a:r>
            <a:r>
              <a:rPr lang="en-CA" sz="2000" dirty="0">
                <a:cs typeface="Arial" panose="020B0604020202020204" pitchFamily="34" charset="0"/>
              </a:rPr>
              <a:t> (</a:t>
            </a:r>
            <a:r>
              <a:rPr lang="en-CA" sz="2000" b="1" i="1" dirty="0">
                <a:cs typeface="Arial" panose="020B0604020202020204" pitchFamily="34" charset="0"/>
              </a:rPr>
              <a:t>key field type</a:t>
            </a:r>
            <a:r>
              <a:rPr lang="en-CA" sz="2000" dirty="0">
                <a:cs typeface="Arial" panose="020B0604020202020204" pitchFamily="34" charset="0"/>
              </a:rPr>
              <a:t>); </a:t>
            </a:r>
            <a:r>
              <a:rPr lang="en-CA" sz="2000" dirty="0" err="1">
                <a:cs typeface="Arial" panose="020B0604020202020204" pitchFamily="34" charset="0"/>
              </a:rPr>
              <a:t>yêu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cầu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hỗ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trợ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hàm</a:t>
            </a:r>
            <a:r>
              <a:rPr lang="en-CA" sz="2000" dirty="0">
                <a:cs typeface="Arial" panose="020B0604020202020204" pitchFamily="34" charset="0"/>
              </a:rPr>
              <a:t> so </a:t>
            </a:r>
            <a:r>
              <a:rPr lang="en-CA" sz="2000" dirty="0" err="1">
                <a:cs typeface="Arial" panose="020B0604020202020204" pitchFamily="34" charset="0"/>
              </a:rPr>
              <a:t>sánh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thỏa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dirty="0" err="1">
                <a:cs typeface="Arial" panose="020B0604020202020204" pitchFamily="34" charset="0"/>
              </a:rPr>
              <a:t>mãn</a:t>
            </a:r>
            <a:r>
              <a:rPr lang="en-CA" sz="2000" dirty="0">
                <a:cs typeface="Arial" panose="020B0604020202020204" pitchFamily="34" charset="0"/>
              </a:rPr>
              <a:t> </a:t>
            </a:r>
            <a:r>
              <a:rPr lang="en-CA" sz="2000" b="1" i="1" dirty="0">
                <a:cs typeface="Arial" panose="020B0604020202020204" pitchFamily="34" charset="0"/>
              </a:rPr>
              <a:t>strict weak ordering</a:t>
            </a:r>
          </a:p>
          <a:p>
            <a:pPr lvl="2"/>
            <a:r>
              <a:rPr lang="en-US" sz="1800" dirty="0" err="1">
                <a:cs typeface="Arial" panose="020B0604020202020204" pitchFamily="34" charset="0"/>
              </a:rPr>
              <a:t>Nghĩa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là</a:t>
            </a:r>
            <a:r>
              <a:rPr lang="en-US" sz="1800" dirty="0">
                <a:cs typeface="Arial" panose="020B0604020202020204" pitchFamily="34" charset="0"/>
              </a:rPr>
              <a:t>  </a:t>
            </a:r>
            <a:r>
              <a:rPr lang="en-US" sz="1800" dirty="0" err="1">
                <a:cs typeface="Arial" panose="020B0604020202020204" pitchFamily="34" charset="0"/>
              </a:rPr>
              <a:t>chống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phản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xạ</a:t>
            </a:r>
            <a:r>
              <a:rPr lang="en-US" sz="1800" dirty="0">
                <a:cs typeface="Arial" panose="020B0604020202020204" pitchFamily="34" charset="0"/>
              </a:rPr>
              <a:t> (anti-reflexive), </a:t>
            </a:r>
            <a:r>
              <a:rPr lang="en-US" sz="1800" dirty="0" err="1">
                <a:cs typeface="Arial" panose="020B0604020202020204" pitchFamily="34" charset="0"/>
              </a:rPr>
              <a:t>phản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đối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xứng</a:t>
            </a:r>
            <a:r>
              <a:rPr lang="en-US" sz="1800" dirty="0">
                <a:cs typeface="Arial" panose="020B0604020202020204" pitchFamily="34" charset="0"/>
              </a:rPr>
              <a:t> (anti-symmetric), </a:t>
            </a:r>
            <a:r>
              <a:rPr lang="en-US" sz="1800" dirty="0" err="1">
                <a:cs typeface="Arial" panose="020B0604020202020204" pitchFamily="34" charset="0"/>
              </a:rPr>
              <a:t>bắc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cầu</a:t>
            </a:r>
            <a:r>
              <a:rPr lang="en-US" sz="1800" dirty="0">
                <a:cs typeface="Arial" panose="020B0604020202020204" pitchFamily="34" charset="0"/>
              </a:rPr>
              <a:t> (transitive)</a:t>
            </a:r>
          </a:p>
          <a:p>
            <a:pPr lvl="2"/>
            <a:r>
              <a:rPr lang="en-US" sz="1800" dirty="0" err="1">
                <a:cs typeface="Arial" panose="020B0604020202020204" pitchFamily="34" charset="0"/>
              </a:rPr>
              <a:t>Mặc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định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là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toán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tử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lvl="2"/>
            <a:r>
              <a:rPr lang="en-US" sz="1800" dirty="0" err="1">
                <a:cs typeface="Arial" panose="020B0604020202020204" pitchFamily="34" charset="0"/>
              </a:rPr>
              <a:t>Có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thể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dùng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cho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lớp</a:t>
            </a:r>
            <a:r>
              <a:rPr lang="en-US" sz="1800" dirty="0">
                <a:cs typeface="Arial" panose="020B0604020202020204" pitchFamily="34" charset="0"/>
              </a:rPr>
              <a:t> do </a:t>
            </a:r>
            <a:r>
              <a:rPr lang="en-US" sz="1800" dirty="0" err="1">
                <a:cs typeface="Arial" panose="020B0604020202020204" pitchFamily="34" charset="0"/>
              </a:rPr>
              <a:t>người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dùng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tự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định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nghĩa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dirty="0" err="1">
                <a:cs typeface="Arial" panose="020B0604020202020204" pitchFamily="34" charset="0"/>
              </a:rPr>
              <a:t>nhưng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phải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định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nghĩa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toán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tử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 </a:t>
            </a:r>
            <a:r>
              <a:rPr lang="en-US" sz="1800" dirty="0" err="1">
                <a:cs typeface="Arial" panose="020B0604020202020204" pitchFamily="34" charset="0"/>
              </a:rPr>
              <a:t>phù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hợp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cho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lớp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dirty="0" err="1">
                <a:cs typeface="Arial" panose="020B0604020202020204" pitchFamily="34" charset="0"/>
              </a:rPr>
              <a:t>hoặc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cung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cấp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i="1" dirty="0">
                <a:cs typeface="Arial" panose="020B0604020202020204" pitchFamily="34" charset="0"/>
              </a:rPr>
              <a:t>functor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khi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khởi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tạo</a:t>
            </a:r>
            <a:r>
              <a:rPr lang="en-US" sz="1800" dirty="0">
                <a:cs typeface="Arial" panose="020B0604020202020204" pitchFamily="34" charset="0"/>
              </a:rPr>
              <a:t> set.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CA" sz="2000" dirty="0"/>
              <a:t> </a:t>
            </a:r>
            <a:r>
              <a:rPr lang="en-CA" sz="2000" dirty="0" err="1"/>
              <a:t>là</a:t>
            </a:r>
            <a:r>
              <a:rPr lang="en-CA" sz="2000" dirty="0"/>
              <a:t> </a:t>
            </a:r>
            <a:r>
              <a:rPr lang="en-CA" sz="2000" dirty="0" err="1"/>
              <a:t>kiểu</a:t>
            </a:r>
            <a:r>
              <a:rPr lang="en-CA" sz="2000" dirty="0"/>
              <a:t> </a:t>
            </a:r>
            <a:r>
              <a:rPr lang="en-CA" sz="2000" dirty="0" err="1"/>
              <a:t>giá</a:t>
            </a:r>
            <a:r>
              <a:rPr lang="en-CA" sz="2000" dirty="0"/>
              <a:t> </a:t>
            </a:r>
            <a:r>
              <a:rPr lang="en-CA" sz="2000" dirty="0" err="1"/>
              <a:t>trị</a:t>
            </a:r>
            <a:r>
              <a:rPr lang="en-CA" sz="2000" dirty="0"/>
              <a:t> (</a:t>
            </a:r>
            <a:r>
              <a:rPr lang="en-CA" sz="2000" b="1" i="1" dirty="0"/>
              <a:t>value field type</a:t>
            </a:r>
            <a:r>
              <a:rPr lang="en-CA" sz="2000" dirty="0"/>
              <a:t>); </a:t>
            </a:r>
            <a:r>
              <a:rPr lang="en-CA" sz="2000" dirty="0" err="1"/>
              <a:t>có</a:t>
            </a:r>
            <a:r>
              <a:rPr lang="en-CA" sz="2000" dirty="0"/>
              <a:t> </a:t>
            </a:r>
            <a:r>
              <a:rPr lang="en-CA" sz="2000" dirty="0" err="1"/>
              <a:t>thể</a:t>
            </a:r>
            <a:r>
              <a:rPr lang="en-CA" sz="2000" dirty="0"/>
              <a:t> </a:t>
            </a:r>
            <a:r>
              <a:rPr lang="en-CA" sz="2000" dirty="0" err="1"/>
              <a:t>là</a:t>
            </a:r>
            <a:r>
              <a:rPr lang="en-CA" sz="2000" dirty="0"/>
              <a:t> </a:t>
            </a:r>
            <a:r>
              <a:rPr lang="en-CA" sz="2000" dirty="0" err="1"/>
              <a:t>kiểu</a:t>
            </a:r>
            <a:r>
              <a:rPr lang="en-CA" sz="2000" dirty="0"/>
              <a:t> </a:t>
            </a:r>
            <a:r>
              <a:rPr lang="en-CA" sz="2000" dirty="0" err="1"/>
              <a:t>bất</a:t>
            </a:r>
            <a:r>
              <a:rPr lang="en-CA" sz="2000" dirty="0"/>
              <a:t> </a:t>
            </a:r>
            <a:r>
              <a:rPr lang="en-CA" sz="2000" dirty="0" err="1"/>
              <a:t>kỳ</a:t>
            </a:r>
            <a:r>
              <a:rPr lang="en-CA" sz="2000" dirty="0"/>
              <a:t> </a:t>
            </a:r>
            <a:r>
              <a:rPr lang="en-CA" sz="2000" dirty="0" err="1"/>
              <a:t>sao</a:t>
            </a:r>
            <a:r>
              <a:rPr lang="en-CA" sz="2000" dirty="0"/>
              <a:t> </a:t>
            </a:r>
            <a:r>
              <a:rPr lang="en-CA" sz="2000" dirty="0" err="1"/>
              <a:t>cho</a:t>
            </a:r>
            <a:r>
              <a:rPr lang="en-CA" sz="2000" dirty="0"/>
              <a:t> </a:t>
            </a:r>
            <a:r>
              <a:rPr lang="en-CA" sz="2000" dirty="0" err="1"/>
              <a:t>có</a:t>
            </a:r>
            <a:r>
              <a:rPr lang="en-CA" sz="2000" dirty="0"/>
              <a:t> </a:t>
            </a:r>
            <a:r>
              <a:rPr lang="en-CA" sz="2000" dirty="0" err="1"/>
              <a:t>thể</a:t>
            </a:r>
            <a:r>
              <a:rPr lang="en-CA" sz="2000" dirty="0"/>
              <a:t> copy </a:t>
            </a:r>
            <a:r>
              <a:rPr lang="en-CA" sz="2000" dirty="0" err="1"/>
              <a:t>hoặc</a:t>
            </a:r>
            <a:r>
              <a:rPr lang="en-CA" sz="2000" dirty="0"/>
              <a:t> </a:t>
            </a:r>
            <a:r>
              <a:rPr lang="en-CA" sz="2000" dirty="0" err="1"/>
              <a:t>gán</a:t>
            </a:r>
            <a:r>
              <a:rPr lang="en-CA" sz="2000" dirty="0"/>
              <a:t> </a:t>
            </a:r>
            <a:r>
              <a:rPr lang="en-CA" sz="2000" dirty="0" err="1"/>
              <a:t>được</a:t>
            </a:r>
            <a:r>
              <a:rPr lang="en-CA" sz="2000" dirty="0"/>
              <a:t>.</a:t>
            </a:r>
            <a:endParaRPr lang="en-US" sz="1600" dirty="0"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endParaRPr lang="en-US" sz="1200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BB201-C88B-4B09-ACD0-A3A44C4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7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701-3A7F-4A03-8F5C-F850E25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 – map&lt;T&gt;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1BC9-E295-47A4-B74C-57748BEC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map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index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b="1" i="1" dirty="0" err="1"/>
              <a:t>chèn</a:t>
            </a:r>
            <a:r>
              <a:rPr lang="en-US" sz="1800" b="1" i="1" dirty="0"/>
              <a:t> key </a:t>
            </a:r>
            <a:r>
              <a:rPr lang="en-US" sz="1800" b="1" i="1" dirty="0" err="1"/>
              <a:t>mới</a:t>
            </a:r>
            <a:r>
              <a:rPr lang="en-US" sz="1800" b="1" i="1" dirty="0"/>
              <a:t> </a:t>
            </a:r>
            <a:r>
              <a:rPr lang="en-US" sz="1800" b="1" i="1" dirty="0" err="1"/>
              <a:t>nếu</a:t>
            </a:r>
            <a:r>
              <a:rPr lang="en-US" sz="1800" b="1" i="1" dirty="0"/>
              <a:t> </a:t>
            </a:r>
            <a:r>
              <a:rPr lang="en-US" sz="1800" b="1" i="1" dirty="0" err="1"/>
              <a:t>nó</a:t>
            </a:r>
            <a:r>
              <a:rPr lang="en-US" sz="1800" b="1" i="1" dirty="0"/>
              <a:t> </a:t>
            </a:r>
            <a:r>
              <a:rPr lang="en-US" sz="1800" b="1" i="1" dirty="0" err="1"/>
              <a:t>chưa</a:t>
            </a:r>
            <a:r>
              <a:rPr lang="en-US" sz="1800" b="1" i="1" dirty="0"/>
              <a:t> </a:t>
            </a:r>
            <a:r>
              <a:rPr lang="en-US" sz="1800" b="1" i="1" dirty="0" err="1"/>
              <a:t>tồn</a:t>
            </a:r>
            <a:r>
              <a:rPr lang="en-US" sz="1800" b="1" i="1" dirty="0"/>
              <a:t> </a:t>
            </a:r>
            <a:r>
              <a:rPr lang="en-US" sz="1800" b="1" i="1" dirty="0" err="1"/>
              <a:t>tại</a:t>
            </a:r>
            <a:r>
              <a:rPr lang="en-US" sz="1800" b="1" i="1" dirty="0"/>
              <a:t> </a:t>
            </a:r>
            <a:r>
              <a:rPr lang="en-US" sz="1800" b="1" i="1" dirty="0" err="1"/>
              <a:t>trong</a:t>
            </a:r>
            <a:r>
              <a:rPr lang="en-US" sz="1800" b="1" i="1" dirty="0"/>
              <a:t> map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works[ 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] == 0 )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CA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bach</a:t>
            </a:r>
            <a:r>
              <a:rPr lang="en-CA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present</a:t>
            </a:r>
            <a:endParaRPr lang="en-CA" sz="20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sz="900" dirty="0">
              <a:latin typeface="+mj-lt"/>
            </a:endParaRPr>
          </a:p>
          <a:p>
            <a:pPr lvl="1"/>
            <a:r>
              <a:rPr lang="en-CA" sz="1800" dirty="0" err="1">
                <a:cs typeface="Arial" panose="020B0604020202020204" pitchFamily="34" charset="0"/>
              </a:rPr>
              <a:t>Phương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pháp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khác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là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dùng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phương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thức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b="1" u="sng" dirty="0">
                <a:cs typeface="Arial" panose="020B0604020202020204" pitchFamily="34" charset="0"/>
              </a:rPr>
              <a:t>find()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trả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về</a:t>
            </a:r>
            <a:r>
              <a:rPr lang="en-CA" sz="1800" dirty="0">
                <a:cs typeface="Arial" panose="020B0604020202020204" pitchFamily="34" charset="0"/>
              </a:rPr>
              <a:t> con </a:t>
            </a:r>
            <a:r>
              <a:rPr lang="en-CA" sz="1800" dirty="0" err="1">
                <a:cs typeface="Arial" panose="020B0604020202020204" pitchFamily="34" charset="0"/>
              </a:rPr>
              <a:t>trỏ</a:t>
            </a:r>
            <a:r>
              <a:rPr lang="en-CA" sz="1800" dirty="0">
                <a:cs typeface="Arial" panose="020B0604020202020204" pitchFamily="34" charset="0"/>
              </a:rPr>
              <a:t> iterator </a:t>
            </a:r>
            <a:r>
              <a:rPr lang="en-CA" sz="1800" dirty="0" err="1">
                <a:cs typeface="Arial" panose="020B0604020202020204" pitchFamily="34" charset="0"/>
              </a:rPr>
              <a:t>tới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cặp</a:t>
            </a:r>
            <a:r>
              <a:rPr lang="en-CA" sz="1800" dirty="0">
                <a:cs typeface="Arial" panose="020B0604020202020204" pitchFamily="34" charset="0"/>
              </a:rPr>
              <a:t> key/value </a:t>
            </a:r>
            <a:r>
              <a:rPr lang="en-CA" sz="1800" dirty="0" err="1">
                <a:cs typeface="Arial" panose="020B0604020202020204" pitchFamily="34" charset="0"/>
              </a:rPr>
              <a:t>cần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truy</a:t>
            </a:r>
            <a:r>
              <a:rPr lang="en-CA" sz="1800" dirty="0">
                <a:cs typeface="Arial" panose="020B0604020202020204" pitchFamily="34" charset="0"/>
              </a:rPr>
              <a:t> </a:t>
            </a:r>
            <a:r>
              <a:rPr lang="en-CA" sz="1800" dirty="0" err="1">
                <a:cs typeface="Arial" panose="020B0604020202020204" pitchFamily="34" charset="0"/>
              </a:rPr>
              <a:t>vấn</a:t>
            </a:r>
            <a:endParaRPr lang="en-CA" sz="1600" b="1" i="1" dirty="0">
              <a:cs typeface="Arial" panose="020B0604020202020204" pitchFamily="34" charset="0"/>
            </a:endParaRP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it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words.find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);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if( it ==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words.end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) )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CA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bach</a:t>
            </a:r>
            <a:r>
              <a:rPr lang="en-CA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present</a:t>
            </a:r>
            <a:endParaRPr lang="en-CA" sz="20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endParaRPr lang="en-US" sz="1200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sz="1600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268F2FA-8AB5-4574-B197-5E1AB7CD5984}"/>
              </a:ext>
            </a:extLst>
          </p:cNvPr>
          <p:cNvSpPr/>
          <p:nvPr/>
        </p:nvSpPr>
        <p:spPr>
          <a:xfrm>
            <a:off x="5733388" y="4656952"/>
            <a:ext cx="2430270" cy="587220"/>
          </a:xfrm>
          <a:prstGeom prst="foldedCorner">
            <a:avLst>
              <a:gd name="adj" fmla="val 276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0" rtlCol="0" anchor="t" anchorCtr="0"/>
          <a:lstStyle/>
          <a:p>
            <a:r>
              <a:rPr lang="en-CA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CA" sz="1350" dirty="0"/>
              <a:t> </a:t>
            </a:r>
            <a:r>
              <a:rPr lang="en-CA" sz="1350" dirty="0" err="1"/>
              <a:t>là</a:t>
            </a:r>
            <a:r>
              <a:rPr lang="en-CA" sz="1350" dirty="0"/>
              <a:t> </a:t>
            </a:r>
            <a:r>
              <a:rPr lang="en-CA" sz="1350" dirty="0" err="1"/>
              <a:t>giá</a:t>
            </a:r>
            <a:r>
              <a:rPr lang="en-CA" sz="1350" dirty="0"/>
              <a:t> </a:t>
            </a:r>
            <a:r>
              <a:rPr lang="en-CA" sz="1350" dirty="0" err="1"/>
              <a:t>trị</a:t>
            </a:r>
            <a:r>
              <a:rPr lang="en-CA" sz="1350" dirty="0"/>
              <a:t> iterator </a:t>
            </a:r>
            <a:r>
              <a:rPr lang="en-CA" sz="1350" dirty="0" err="1"/>
              <a:t>trỏ</a:t>
            </a:r>
            <a:r>
              <a:rPr lang="en-CA" sz="1350" dirty="0"/>
              <a:t> </a:t>
            </a:r>
            <a:r>
              <a:rPr lang="en-CA" sz="1350" dirty="0" err="1"/>
              <a:t>tới</a:t>
            </a:r>
            <a:r>
              <a:rPr lang="en-CA" sz="1350" dirty="0"/>
              <a:t> </a:t>
            </a:r>
            <a:r>
              <a:rPr lang="en-CA" sz="1350" dirty="0" err="1"/>
              <a:t>vị</a:t>
            </a:r>
            <a:r>
              <a:rPr lang="en-CA" sz="1350" dirty="0"/>
              <a:t> </a:t>
            </a:r>
            <a:r>
              <a:rPr lang="en-CA" sz="1350" dirty="0" err="1"/>
              <a:t>trí</a:t>
            </a:r>
            <a:r>
              <a:rPr lang="en-CA" sz="1350" dirty="0"/>
              <a:t> </a:t>
            </a:r>
            <a:r>
              <a:rPr lang="en-CA" sz="1350" dirty="0" err="1"/>
              <a:t>sau</a:t>
            </a:r>
            <a:r>
              <a:rPr lang="en-CA" sz="1350" dirty="0"/>
              <a:t> </a:t>
            </a:r>
            <a:r>
              <a:rPr lang="en-CA" sz="1350" dirty="0" err="1"/>
              <a:t>phần</a:t>
            </a:r>
            <a:r>
              <a:rPr lang="en-CA" sz="1350" dirty="0"/>
              <a:t> </a:t>
            </a:r>
            <a:r>
              <a:rPr lang="en-CA" sz="1350" dirty="0" err="1"/>
              <a:t>tử</a:t>
            </a:r>
            <a:r>
              <a:rPr lang="en-CA" sz="1350" dirty="0"/>
              <a:t> </a:t>
            </a:r>
            <a:r>
              <a:rPr lang="en-CA" sz="1350" dirty="0" err="1"/>
              <a:t>cuối</a:t>
            </a:r>
            <a:r>
              <a:rPr lang="en-CA" sz="1350" dirty="0"/>
              <a:t> </a:t>
            </a:r>
            <a:r>
              <a:rPr lang="en-CA" sz="1350" dirty="0" err="1"/>
              <a:t>cùng</a:t>
            </a: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C538DC-6C89-49F7-BF51-23BAA261456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005196" y="4950562"/>
            <a:ext cx="1728192" cy="246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DE3FD0-656F-449F-B574-475A7AA8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701-3A7F-4A03-8F5C-F850E25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 – map&lt;T&gt;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1BC9-E295-47A4-B74C-57748BEC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 Dictionary</a:t>
            </a:r>
          </a:p>
          <a:p>
            <a:pPr marL="685800" lvl="2" indent="0">
              <a:buNone/>
            </a:pPr>
            <a:endParaRPr lang="en-US" sz="1050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42595-F3CA-425D-8C20-D4D44C4F8FBF}"/>
              </a:ext>
            </a:extLst>
          </p:cNvPr>
          <p:cNvSpPr/>
          <p:nvPr/>
        </p:nvSpPr>
        <p:spPr>
          <a:xfrm>
            <a:off x="127655" y="1456705"/>
            <a:ext cx="4002326" cy="4997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&lt;map&gt;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b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b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Example adapted from </a:t>
            </a:r>
            <a:r>
              <a:rPr lang="en-US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Josuttis</a:t>
            </a:r>
            <a:b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map&lt;string, string&gt;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“car”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vioture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“bonjour”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“apple”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pomme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“Printing simple dictionary”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auto it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“:\t”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EC186-7E03-4E05-9787-BD3784376ABE}"/>
              </a:ext>
            </a:extLst>
          </p:cNvPr>
          <p:cNvSpPr/>
          <p:nvPr/>
        </p:nvSpPr>
        <p:spPr>
          <a:xfrm>
            <a:off x="4212095" y="1094813"/>
            <a:ext cx="4804250" cy="5366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Example adapted from </a:t>
            </a:r>
            <a:r>
              <a:rPr lang="en-US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Josuttis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multimap&lt;string, string&gt;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“car”, “voiture”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“car”, “auto”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“car”, “wagon”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“hello”, “bonjour”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“apple”, “</a:t>
            </a:r>
            <a:r>
              <a:rPr lang="en-U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pomme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en-U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nPrinting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en-U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defs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“\car”\”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(multimap&lt;string, string&gt;::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mdict.lower_bound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“car”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 !=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mdict.upper_bound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“car”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it++){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(*it).first &lt;&lt;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“: 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&lt;&lt; (*it).second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585D4-8A1A-4C97-992E-55D04623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91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305-CFB0-436F-86A1-9FC23EB1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74B0-5A8E-4077-A45E-D4A6BA16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[multi]set</a:t>
            </a:r>
            <a:r>
              <a:rPr lang="en-CA" sz="1800" dirty="0"/>
              <a:t> </a:t>
            </a:r>
            <a:r>
              <a:rPr lang="en-CA" sz="1800" dirty="0" err="1"/>
              <a:t>và</a:t>
            </a:r>
            <a:r>
              <a:rPr lang="en-CA" sz="1800" dirty="0"/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[multi]map </a:t>
            </a:r>
            <a:r>
              <a:rPr lang="en-CA" sz="1800" dirty="0" err="1"/>
              <a:t>thường</a:t>
            </a:r>
            <a:r>
              <a:rPr lang="en-CA" sz="1800" dirty="0"/>
              <a:t> </a:t>
            </a:r>
            <a:r>
              <a:rPr lang="en-CA" sz="1800" dirty="0" err="1"/>
              <a:t>được</a:t>
            </a:r>
            <a:r>
              <a:rPr lang="en-CA" sz="1800" dirty="0"/>
              <a:t> </a:t>
            </a:r>
            <a:r>
              <a:rPr lang="en-CA" sz="1800" dirty="0" err="1"/>
              <a:t>cài</a:t>
            </a:r>
            <a:r>
              <a:rPr lang="en-CA" sz="1800" dirty="0"/>
              <a:t> </a:t>
            </a:r>
            <a:r>
              <a:rPr lang="en-CA" sz="1800" dirty="0" err="1"/>
              <a:t>đặt</a:t>
            </a:r>
            <a:r>
              <a:rPr lang="en-CA" sz="1800" dirty="0"/>
              <a:t> </a:t>
            </a:r>
            <a:r>
              <a:rPr lang="en-CA" sz="1800" dirty="0" err="1"/>
              <a:t>bằng</a:t>
            </a:r>
            <a:r>
              <a:rPr lang="en-CA" sz="1800" dirty="0"/>
              <a:t> </a:t>
            </a:r>
            <a:r>
              <a:rPr lang="en-CA" sz="1800" dirty="0" err="1"/>
              <a:t>cây</a:t>
            </a:r>
            <a:r>
              <a:rPr lang="en-CA" sz="1800" dirty="0"/>
              <a:t> </a:t>
            </a:r>
            <a:r>
              <a:rPr lang="en-CA" sz="1800" dirty="0" err="1"/>
              <a:t>đỏ</a:t>
            </a:r>
            <a:r>
              <a:rPr lang="en-CA" sz="1800" dirty="0"/>
              <a:t> </a:t>
            </a:r>
            <a:r>
              <a:rPr lang="en-CA" sz="1800" dirty="0" err="1"/>
              <a:t>đen</a:t>
            </a:r>
            <a:r>
              <a:rPr lang="en-CA" sz="1800" dirty="0"/>
              <a:t> (</a:t>
            </a:r>
            <a:r>
              <a:rPr lang="en-CA" sz="1800" b="1" dirty="0"/>
              <a:t>red-black tree)</a:t>
            </a:r>
            <a:endParaRPr lang="en-CA" sz="1800" dirty="0"/>
          </a:p>
          <a:p>
            <a:pPr lvl="1"/>
            <a:r>
              <a:rPr lang="en-CA" sz="1800" dirty="0" err="1"/>
              <a:t>Là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 err="1"/>
              <a:t>cây</a:t>
            </a:r>
            <a:r>
              <a:rPr lang="en-CA" sz="1800" dirty="0"/>
              <a:t> </a:t>
            </a:r>
            <a:r>
              <a:rPr lang="en-CA" sz="1800" dirty="0" err="1"/>
              <a:t>nhị</a:t>
            </a:r>
            <a:r>
              <a:rPr lang="en-CA" sz="1800" dirty="0"/>
              <a:t> </a:t>
            </a:r>
            <a:r>
              <a:rPr lang="en-CA" sz="1800" dirty="0" err="1"/>
              <a:t>phân</a:t>
            </a:r>
            <a:r>
              <a:rPr lang="en-CA" sz="1800" dirty="0"/>
              <a:t> </a:t>
            </a:r>
            <a:r>
              <a:rPr lang="en-CA" sz="1800" dirty="0" err="1"/>
              <a:t>luôn</a:t>
            </a:r>
            <a:r>
              <a:rPr lang="en-CA" sz="1800" dirty="0"/>
              <a:t> </a:t>
            </a:r>
            <a:r>
              <a:rPr lang="en-CA" sz="1800" dirty="0" err="1"/>
              <a:t>giữ</a:t>
            </a:r>
            <a:r>
              <a:rPr lang="en-CA" sz="1800" dirty="0"/>
              <a:t> </a:t>
            </a:r>
            <a:r>
              <a:rPr lang="en-CA" sz="1800" dirty="0" err="1"/>
              <a:t>cho</a:t>
            </a:r>
            <a:r>
              <a:rPr lang="en-CA" sz="1800" dirty="0"/>
              <a:t> </a:t>
            </a:r>
            <a:r>
              <a:rPr lang="en-CA" sz="1800" dirty="0" err="1"/>
              <a:t>bản</a:t>
            </a:r>
            <a:r>
              <a:rPr lang="en-CA" sz="1800" dirty="0"/>
              <a:t> </a:t>
            </a:r>
            <a:r>
              <a:rPr lang="en-CA" sz="1800" dirty="0" err="1"/>
              <a:t>thân</a:t>
            </a:r>
            <a:r>
              <a:rPr lang="en-CA" sz="1800" dirty="0"/>
              <a:t> </a:t>
            </a:r>
            <a:r>
              <a:rPr lang="en-CA" sz="1800" dirty="0" err="1"/>
              <a:t>cân</a:t>
            </a:r>
            <a:r>
              <a:rPr lang="en-CA" sz="1800" dirty="0"/>
              <a:t> </a:t>
            </a:r>
            <a:r>
              <a:rPr lang="en-CA" sz="1800" dirty="0" err="1"/>
              <a:t>bằng</a:t>
            </a:r>
            <a:r>
              <a:rPr lang="en-CA" sz="1800" dirty="0"/>
              <a:t> </a:t>
            </a:r>
            <a:r>
              <a:rPr lang="en-CA" sz="1800" dirty="0" err="1"/>
              <a:t>hợp</a:t>
            </a:r>
            <a:r>
              <a:rPr lang="en-CA" sz="1800" dirty="0"/>
              <a:t> </a:t>
            </a:r>
            <a:r>
              <a:rPr lang="en-CA" sz="1800" dirty="0" err="1"/>
              <a:t>lý</a:t>
            </a:r>
            <a:r>
              <a:rPr lang="en-CA" sz="1800" dirty="0"/>
              <a:t> </a:t>
            </a:r>
            <a:r>
              <a:rPr lang="en-CA" sz="1800" dirty="0" err="1"/>
              <a:t>bằng</a:t>
            </a:r>
            <a:r>
              <a:rPr lang="en-CA" sz="1800" dirty="0"/>
              <a:t> </a:t>
            </a:r>
            <a:r>
              <a:rPr lang="en-CA" sz="1800" dirty="0" err="1"/>
              <a:t>cách</a:t>
            </a:r>
            <a:r>
              <a:rPr lang="en-CA" sz="1800" dirty="0"/>
              <a:t> </a:t>
            </a:r>
            <a:r>
              <a:rPr lang="en-CA" sz="1800" dirty="0" err="1"/>
              <a:t>thực</a:t>
            </a:r>
            <a:r>
              <a:rPr lang="en-CA" sz="1800" dirty="0"/>
              <a:t> </a:t>
            </a:r>
            <a:r>
              <a:rPr lang="en-CA" sz="1800" dirty="0" err="1"/>
              <a:t>hiện</a:t>
            </a:r>
            <a:r>
              <a:rPr lang="en-CA" sz="1800" dirty="0"/>
              <a:t> </a:t>
            </a:r>
            <a:r>
              <a:rPr lang="en-CA" sz="1800" dirty="0" err="1"/>
              <a:t>một</a:t>
            </a:r>
            <a:r>
              <a:rPr lang="en-CA" sz="1800" dirty="0"/>
              <a:t> </a:t>
            </a:r>
            <a:r>
              <a:rPr lang="en-CA" sz="1800" dirty="0" err="1"/>
              <a:t>số</a:t>
            </a:r>
            <a:r>
              <a:rPr lang="en-CA" sz="1800" dirty="0"/>
              <a:t> </a:t>
            </a:r>
            <a:r>
              <a:rPr lang="en-CA" sz="1800" dirty="0" err="1"/>
              <a:t>thao</a:t>
            </a:r>
            <a:r>
              <a:rPr lang="en-CA" sz="1800" dirty="0"/>
              <a:t> </a:t>
            </a:r>
            <a:r>
              <a:rPr lang="en-CA" sz="1800" dirty="0" err="1"/>
              <a:t>tác</a:t>
            </a:r>
            <a:r>
              <a:rPr lang="en-CA" sz="1800" dirty="0"/>
              <a:t> </a:t>
            </a:r>
            <a:r>
              <a:rPr lang="en-CA" sz="1800" dirty="0" err="1"/>
              <a:t>khi</a:t>
            </a:r>
            <a:r>
              <a:rPr lang="en-CA" sz="1800" dirty="0"/>
              <a:t> </a:t>
            </a:r>
            <a:r>
              <a:rPr lang="en-CA" sz="1800" dirty="0" err="1"/>
              <a:t>chén</a:t>
            </a:r>
            <a:r>
              <a:rPr lang="en-CA" sz="1800" dirty="0"/>
              <a:t>/</a:t>
            </a:r>
            <a:r>
              <a:rPr lang="en-CA" sz="1800" dirty="0" err="1"/>
              <a:t>xóa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.</a:t>
            </a:r>
          </a:p>
          <a:p>
            <a:pPr lvl="1"/>
            <a:r>
              <a:rPr lang="en-CA" sz="1800" dirty="0" err="1"/>
              <a:t>Cây</a:t>
            </a:r>
            <a:r>
              <a:rPr lang="en-CA" sz="1800" dirty="0"/>
              <a:t> </a:t>
            </a:r>
            <a:r>
              <a:rPr lang="en-CA" sz="1800" dirty="0" err="1"/>
              <a:t>đỏ</a:t>
            </a:r>
            <a:r>
              <a:rPr lang="en-CA" sz="1800" dirty="0"/>
              <a:t> </a:t>
            </a:r>
            <a:r>
              <a:rPr lang="en-CA" sz="1800" dirty="0" err="1"/>
              <a:t>đen</a:t>
            </a:r>
            <a:r>
              <a:rPr lang="en-CA" sz="1800" dirty="0"/>
              <a:t> </a:t>
            </a:r>
            <a:r>
              <a:rPr lang="en-CA" sz="1800" dirty="0" err="1"/>
              <a:t>đảm</a:t>
            </a:r>
            <a:r>
              <a:rPr lang="en-CA" sz="1800" dirty="0"/>
              <a:t> </a:t>
            </a:r>
            <a:r>
              <a:rPr lang="en-CA" sz="1800" dirty="0" err="1"/>
              <a:t>bảo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thao</a:t>
            </a:r>
            <a:r>
              <a:rPr lang="en-CA" sz="1800" dirty="0"/>
              <a:t> </a:t>
            </a:r>
            <a:r>
              <a:rPr lang="en-CA" sz="1800" dirty="0" err="1"/>
              <a:t>tác</a:t>
            </a:r>
            <a:r>
              <a:rPr lang="en-CA" sz="1800" dirty="0"/>
              <a:t> lookup / insert / delete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độ</a:t>
            </a:r>
            <a:r>
              <a:rPr lang="en-CA" sz="1800" dirty="0"/>
              <a:t> </a:t>
            </a:r>
            <a:r>
              <a:rPr lang="en-CA" sz="1800" dirty="0" err="1"/>
              <a:t>phức</a:t>
            </a:r>
            <a:r>
              <a:rPr lang="en-CA" sz="1800" dirty="0"/>
              <a:t> </a:t>
            </a:r>
            <a:r>
              <a:rPr lang="en-CA" sz="1800" dirty="0" err="1"/>
              <a:t>tạp</a:t>
            </a:r>
            <a:r>
              <a:rPr lang="en-CA" sz="1800" dirty="0"/>
              <a:t> O(log N).</a:t>
            </a:r>
          </a:p>
          <a:p>
            <a:pPr lvl="1"/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phương</a:t>
            </a:r>
            <a:r>
              <a:rPr lang="en-CA" sz="1800" dirty="0"/>
              <a:t> </a:t>
            </a:r>
            <a:r>
              <a:rPr lang="en-CA" sz="1800" dirty="0" err="1"/>
              <a:t>thức</a:t>
            </a:r>
            <a:r>
              <a:rPr lang="en-CA" sz="1800" dirty="0"/>
              <a:t> </a:t>
            </a:r>
            <a:r>
              <a:rPr lang="en-CA" sz="1800" dirty="0" err="1"/>
              <a:t>tìm</a:t>
            </a:r>
            <a:r>
              <a:rPr lang="en-CA" sz="1800" dirty="0"/>
              <a:t> </a:t>
            </a:r>
            <a:r>
              <a:rPr lang="en-CA" sz="1800" dirty="0" err="1"/>
              <a:t>kiếm</a:t>
            </a:r>
            <a:r>
              <a:rPr lang="en-CA" sz="1800" dirty="0"/>
              <a:t> </a:t>
            </a:r>
            <a:r>
              <a:rPr lang="en-CA" sz="1800" dirty="0" err="1"/>
              <a:t>được</a:t>
            </a:r>
            <a:r>
              <a:rPr lang="en-CA" sz="1800" dirty="0"/>
              <a:t> </a:t>
            </a:r>
            <a:r>
              <a:rPr lang="en-CA" sz="1800" dirty="0" err="1"/>
              <a:t>tối</a:t>
            </a:r>
            <a:r>
              <a:rPr lang="en-CA" sz="1800" dirty="0"/>
              <a:t> </a:t>
            </a:r>
            <a:r>
              <a:rPr lang="en-CA" sz="1800" dirty="0" err="1"/>
              <a:t>ưu</a:t>
            </a:r>
            <a:r>
              <a:rPr lang="en-CA" sz="1800" dirty="0"/>
              <a:t> </a:t>
            </a:r>
            <a:r>
              <a:rPr lang="en-CA" sz="1800" dirty="0" err="1"/>
              <a:t>sẵn</a:t>
            </a:r>
            <a:r>
              <a:rPr lang="en-CA" sz="1800" dirty="0"/>
              <a:t> (</a:t>
            </a:r>
            <a:r>
              <a:rPr lang="en-CA" sz="1800" dirty="0" err="1"/>
              <a:t>ví</a:t>
            </a:r>
            <a:r>
              <a:rPr lang="en-CA" sz="1800" dirty="0"/>
              <a:t> </a:t>
            </a:r>
            <a:r>
              <a:rPr lang="en-CA" sz="1800" dirty="0" err="1"/>
              <a:t>dụ</a:t>
            </a:r>
            <a:r>
              <a:rPr lang="en-CA" sz="1800" dirty="0"/>
              <a:t>,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find, count,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CA" sz="1800" dirty="0"/>
              <a:t>)</a:t>
            </a:r>
          </a:p>
          <a:p>
            <a:r>
              <a:rPr lang="en-CA" sz="1800" dirty="0" err="1"/>
              <a:t>Vì</a:t>
            </a:r>
            <a:r>
              <a:rPr lang="en-CA" sz="1800" dirty="0"/>
              <a:t> container </a:t>
            </a:r>
            <a:r>
              <a:rPr lang="en-CA" sz="1800" dirty="0" err="1"/>
              <a:t>được</a:t>
            </a:r>
            <a:r>
              <a:rPr lang="en-CA" sz="1800" dirty="0"/>
              <a:t> </a:t>
            </a:r>
            <a:r>
              <a:rPr lang="en-CA" sz="1800" dirty="0" err="1"/>
              <a:t>sắp</a:t>
            </a:r>
            <a:r>
              <a:rPr lang="en-CA" sz="1800" dirty="0"/>
              <a:t> </a:t>
            </a:r>
            <a:r>
              <a:rPr lang="en-CA" sz="1800" dirty="0" err="1"/>
              <a:t>xếp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dirty="0" err="1"/>
              <a:t>động</a:t>
            </a:r>
            <a:r>
              <a:rPr lang="en-CA" sz="1800" dirty="0"/>
              <a:t> </a:t>
            </a:r>
            <a:r>
              <a:rPr lang="en-CA" sz="1800" dirty="0" err="1"/>
              <a:t>nên</a:t>
            </a:r>
            <a:r>
              <a:rPr lang="en-CA" sz="1800" dirty="0"/>
              <a:t> </a:t>
            </a:r>
            <a:r>
              <a:rPr lang="en-CA" sz="1800" dirty="0" err="1"/>
              <a:t>không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thay</a:t>
            </a:r>
            <a:r>
              <a:rPr lang="en-CA" sz="1800" dirty="0"/>
              <a:t> </a:t>
            </a:r>
            <a:r>
              <a:rPr lang="en-CA" sz="1800" dirty="0" err="1"/>
              <a:t>đổi</a:t>
            </a:r>
            <a:r>
              <a:rPr lang="en-CA" sz="1800" dirty="0"/>
              <a:t> </a:t>
            </a:r>
            <a:r>
              <a:rPr lang="en-CA" sz="1800" dirty="0" err="1"/>
              <a:t>trực</a:t>
            </a:r>
            <a:r>
              <a:rPr lang="en-CA" sz="1800" dirty="0"/>
              <a:t> </a:t>
            </a:r>
            <a:r>
              <a:rPr lang="en-CA" sz="1800" dirty="0" err="1"/>
              <a:t>tiếp</a:t>
            </a:r>
            <a:r>
              <a:rPr lang="en-CA" sz="1800" dirty="0"/>
              <a:t> </a:t>
            </a:r>
            <a:r>
              <a:rPr lang="en-CA" sz="1800" dirty="0" err="1"/>
              <a:t>giá</a:t>
            </a:r>
            <a:r>
              <a:rPr lang="en-CA" sz="1800" dirty="0"/>
              <a:t> </a:t>
            </a:r>
            <a:r>
              <a:rPr lang="en-CA" sz="1800" dirty="0" err="1"/>
              <a:t>trị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 (</a:t>
            </a:r>
            <a:r>
              <a:rPr lang="en-CA" sz="1800" dirty="0" err="1"/>
              <a:t>vì</a:t>
            </a:r>
            <a:r>
              <a:rPr lang="en-CA" sz="1800" dirty="0"/>
              <a:t> </a:t>
            </a:r>
            <a:r>
              <a:rPr lang="en-CA" sz="1800" dirty="0" err="1"/>
              <a:t>nếu</a:t>
            </a:r>
            <a:r>
              <a:rPr lang="en-CA" sz="1800" dirty="0"/>
              <a:t> </a:t>
            </a:r>
            <a:r>
              <a:rPr lang="en-CA" sz="1800" dirty="0" err="1"/>
              <a:t>làm</a:t>
            </a:r>
            <a:r>
              <a:rPr lang="en-CA" sz="1800" dirty="0"/>
              <a:t> </a:t>
            </a:r>
            <a:r>
              <a:rPr lang="en-CA" sz="1800" dirty="0" err="1"/>
              <a:t>thế</a:t>
            </a:r>
            <a:r>
              <a:rPr lang="en-CA" sz="1800" dirty="0"/>
              <a:t> </a:t>
            </a:r>
            <a:r>
              <a:rPr lang="en-CA" sz="1800" dirty="0" err="1"/>
              <a:t>sẽ</a:t>
            </a:r>
            <a:r>
              <a:rPr lang="en-CA" sz="1800" dirty="0"/>
              <a:t> </a:t>
            </a:r>
            <a:r>
              <a:rPr lang="en-CA" sz="1800" dirty="0" err="1"/>
              <a:t>có</a:t>
            </a:r>
            <a:r>
              <a:rPr lang="en-CA" sz="1800" dirty="0"/>
              <a:t> </a:t>
            </a:r>
            <a:r>
              <a:rPr lang="en-CA" sz="1800" dirty="0" err="1"/>
              <a:t>thể</a:t>
            </a:r>
            <a:r>
              <a:rPr lang="en-CA" sz="1800" dirty="0"/>
              <a:t> </a:t>
            </a:r>
            <a:r>
              <a:rPr lang="en-CA" sz="1800" dirty="0" err="1"/>
              <a:t>gây</a:t>
            </a:r>
            <a:r>
              <a:rPr lang="en-CA" sz="1800" dirty="0"/>
              <a:t> </a:t>
            </a:r>
            <a:r>
              <a:rPr lang="en-CA" sz="1800" dirty="0" err="1"/>
              <a:t>ảnh</a:t>
            </a:r>
            <a:r>
              <a:rPr lang="en-CA" sz="1800" dirty="0"/>
              <a:t> </a:t>
            </a:r>
            <a:r>
              <a:rPr lang="en-CA" sz="1800" dirty="0" err="1"/>
              <a:t>hưởng</a:t>
            </a:r>
            <a:r>
              <a:rPr lang="en-CA" sz="1800" dirty="0"/>
              <a:t> </a:t>
            </a:r>
            <a:r>
              <a:rPr lang="en-CA" sz="1800" dirty="0" err="1"/>
              <a:t>tới</a:t>
            </a:r>
            <a:r>
              <a:rPr lang="en-CA" sz="1800" dirty="0"/>
              <a:t> </a:t>
            </a:r>
            <a:r>
              <a:rPr lang="en-CA" sz="1800" dirty="0" err="1"/>
              <a:t>thứ</a:t>
            </a:r>
            <a:r>
              <a:rPr lang="en-CA" sz="1800" dirty="0"/>
              <a:t> </a:t>
            </a:r>
            <a:r>
              <a:rPr lang="en-CA" sz="1800" dirty="0" err="1"/>
              <a:t>tự</a:t>
            </a:r>
            <a:r>
              <a:rPr lang="en-CA" sz="1800" dirty="0"/>
              <a:t> </a:t>
            </a:r>
            <a:r>
              <a:rPr lang="en-CA" sz="1800" dirty="0" err="1"/>
              <a:t>các</a:t>
            </a:r>
            <a:r>
              <a:rPr lang="en-CA" sz="1800" dirty="0"/>
              <a:t> </a:t>
            </a:r>
            <a:r>
              <a:rPr lang="en-CA" sz="1800" dirty="0" err="1"/>
              <a:t>phần</a:t>
            </a:r>
            <a:r>
              <a:rPr lang="en-CA" sz="1800" dirty="0"/>
              <a:t> </a:t>
            </a:r>
            <a:r>
              <a:rPr lang="en-CA" sz="1800" dirty="0" err="1"/>
              <a:t>tử</a:t>
            </a:r>
            <a:r>
              <a:rPr lang="en-CA" sz="1800" dirty="0"/>
              <a:t>)</a:t>
            </a:r>
          </a:p>
          <a:p>
            <a:pPr lvl="1"/>
            <a:r>
              <a:rPr lang="en-CA" sz="2000" dirty="0" err="1"/>
              <a:t>Không</a:t>
            </a:r>
            <a:r>
              <a:rPr lang="en-CA" sz="2000" dirty="0"/>
              <a:t> </a:t>
            </a:r>
            <a:r>
              <a:rPr lang="en-CA" sz="2000" dirty="0" err="1"/>
              <a:t>có</a:t>
            </a:r>
            <a:r>
              <a:rPr lang="en-CA" sz="2000" dirty="0"/>
              <a:t> </a:t>
            </a:r>
            <a:r>
              <a:rPr lang="en-CA" sz="2000" dirty="0" err="1"/>
              <a:t>phương</a:t>
            </a:r>
            <a:r>
              <a:rPr lang="en-CA" sz="2000" dirty="0"/>
              <a:t> </a:t>
            </a:r>
            <a:r>
              <a:rPr lang="en-CA" sz="2000" dirty="0" err="1"/>
              <a:t>thức</a:t>
            </a:r>
            <a:r>
              <a:rPr lang="en-CA" sz="2000" dirty="0"/>
              <a:t> </a:t>
            </a:r>
            <a:r>
              <a:rPr lang="en-CA" sz="2000" dirty="0" err="1"/>
              <a:t>truy</a:t>
            </a:r>
            <a:r>
              <a:rPr lang="en-CA" sz="2000" dirty="0"/>
              <a:t> </a:t>
            </a:r>
            <a:r>
              <a:rPr lang="en-CA" sz="2000" dirty="0" err="1"/>
              <a:t>cập</a:t>
            </a:r>
            <a:r>
              <a:rPr lang="en-CA" sz="2000" dirty="0"/>
              <a:t> </a:t>
            </a:r>
            <a:r>
              <a:rPr lang="en-CA" sz="2000" dirty="0" err="1"/>
              <a:t>trực</a:t>
            </a:r>
            <a:r>
              <a:rPr lang="en-CA" sz="2000" dirty="0"/>
              <a:t> </a:t>
            </a:r>
            <a:r>
              <a:rPr lang="en-CA" sz="2000" dirty="0" err="1"/>
              <a:t>tiếp</a:t>
            </a:r>
            <a:r>
              <a:rPr lang="en-CA" sz="2000" dirty="0"/>
              <a:t> </a:t>
            </a:r>
            <a:r>
              <a:rPr lang="en-CA" sz="2000" dirty="0" err="1"/>
              <a:t>tới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endParaRPr lang="en-CA" sz="2000" dirty="0"/>
          </a:p>
          <a:p>
            <a:pPr lvl="1"/>
            <a:r>
              <a:rPr lang="en-CA" sz="2000" dirty="0" err="1"/>
              <a:t>Để</a:t>
            </a:r>
            <a:r>
              <a:rPr lang="en-CA" sz="2000" dirty="0"/>
              <a:t> </a:t>
            </a:r>
            <a:r>
              <a:rPr lang="en-CA" sz="2000" dirty="0" err="1"/>
              <a:t>thay</a:t>
            </a:r>
            <a:r>
              <a:rPr lang="en-CA" sz="2000" dirty="0"/>
              <a:t> </a:t>
            </a:r>
            <a:r>
              <a:rPr lang="en-CA" sz="2000" dirty="0" err="1"/>
              <a:t>đổi</a:t>
            </a:r>
            <a:r>
              <a:rPr lang="en-CA" sz="2000" dirty="0"/>
              <a:t> </a:t>
            </a:r>
            <a:r>
              <a:rPr lang="en-CA" sz="2000" dirty="0" err="1"/>
              <a:t>một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, </a:t>
            </a:r>
            <a:r>
              <a:rPr lang="en-CA" sz="2000" dirty="0" err="1"/>
              <a:t>bạn</a:t>
            </a:r>
            <a:r>
              <a:rPr lang="en-CA" sz="2000" dirty="0"/>
              <a:t> </a:t>
            </a:r>
            <a:r>
              <a:rPr lang="en-CA" sz="2000" dirty="0" err="1"/>
              <a:t>phải</a:t>
            </a:r>
            <a:r>
              <a:rPr lang="en-CA" sz="2000" dirty="0"/>
              <a:t> </a:t>
            </a:r>
            <a:r>
              <a:rPr lang="en-CA" sz="2000" dirty="0" err="1"/>
              <a:t>xóa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 </a:t>
            </a:r>
            <a:r>
              <a:rPr lang="en-CA" sz="2000" dirty="0" err="1"/>
              <a:t>cũ</a:t>
            </a:r>
            <a:r>
              <a:rPr lang="en-CA" sz="2000" dirty="0"/>
              <a:t> </a:t>
            </a:r>
            <a:r>
              <a:rPr lang="en-CA" sz="2000" dirty="0" err="1"/>
              <a:t>và</a:t>
            </a:r>
            <a:r>
              <a:rPr lang="en-CA" sz="2000" dirty="0"/>
              <a:t> </a:t>
            </a:r>
            <a:r>
              <a:rPr lang="en-CA" sz="2000" dirty="0" err="1"/>
              <a:t>chèn</a:t>
            </a:r>
            <a:r>
              <a:rPr lang="en-CA" sz="2000" dirty="0"/>
              <a:t> </a:t>
            </a:r>
            <a:r>
              <a:rPr lang="en-CA" sz="2000" dirty="0" err="1"/>
              <a:t>giá</a:t>
            </a:r>
            <a:r>
              <a:rPr lang="en-CA" sz="2000" dirty="0"/>
              <a:t> </a:t>
            </a:r>
            <a:r>
              <a:rPr lang="en-CA" sz="2000" dirty="0" err="1"/>
              <a:t>trị</a:t>
            </a:r>
            <a:r>
              <a:rPr lang="en-CA" sz="2000" dirty="0"/>
              <a:t> </a:t>
            </a:r>
            <a:r>
              <a:rPr lang="en-CA" sz="2000" dirty="0" err="1"/>
              <a:t>mới</a:t>
            </a:r>
            <a:r>
              <a:rPr lang="en-CA" sz="2000" dirty="0"/>
              <a:t> </a:t>
            </a:r>
            <a:r>
              <a:rPr lang="en-CA" sz="2000" dirty="0" err="1"/>
              <a:t>vào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2F8B-E132-428C-82CB-45A4B89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4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305-CFB0-436F-86A1-9FC23EB1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STL Unsorted Associative Containers (C++11)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74B0-5A8E-4077-A45E-D4A6BA16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unordered_[multi]set</a:t>
            </a:r>
            <a:r>
              <a:rPr lang="en-CA" sz="2000" dirty="0"/>
              <a:t> </a:t>
            </a:r>
            <a:r>
              <a:rPr lang="en-CA" sz="2000" dirty="0" err="1"/>
              <a:t>và</a:t>
            </a:r>
            <a:r>
              <a:rPr lang="en-CA" sz="2000" dirty="0"/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unordered_[multi]map </a:t>
            </a:r>
          </a:p>
          <a:p>
            <a:r>
              <a:rPr lang="en-CA" sz="2000" dirty="0" err="1"/>
              <a:t>Tương</a:t>
            </a:r>
            <a:r>
              <a:rPr lang="en-CA" sz="2000" dirty="0"/>
              <a:t> </a:t>
            </a:r>
            <a:r>
              <a:rPr lang="en-CA" sz="2000" dirty="0" err="1"/>
              <a:t>tự</a:t>
            </a:r>
            <a:r>
              <a:rPr lang="en-CA" sz="2000" dirty="0"/>
              <a:t> </a:t>
            </a:r>
            <a:r>
              <a:rPr lang="en-CA" sz="2000" dirty="0" err="1"/>
              <a:t>như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cấu</a:t>
            </a:r>
            <a:r>
              <a:rPr lang="en-CA" sz="2000" dirty="0"/>
              <a:t> </a:t>
            </a:r>
            <a:r>
              <a:rPr lang="en-CA" sz="2000" dirty="0" err="1"/>
              <a:t>trúc</a:t>
            </a:r>
            <a:r>
              <a:rPr lang="en-CA" sz="2000" dirty="0"/>
              <a:t> container </a:t>
            </a:r>
            <a:r>
              <a:rPr lang="en-CA" sz="2000" dirty="0" err="1"/>
              <a:t>liên</a:t>
            </a:r>
            <a:r>
              <a:rPr lang="en-CA" sz="2000" dirty="0"/>
              <a:t> </a:t>
            </a:r>
            <a:r>
              <a:rPr lang="en-CA" sz="2000" dirty="0" err="1"/>
              <a:t>kết</a:t>
            </a:r>
            <a:r>
              <a:rPr lang="en-CA" sz="2000" dirty="0"/>
              <a:t> </a:t>
            </a:r>
            <a:r>
              <a:rPr lang="en-CA" sz="2000" dirty="0" err="1"/>
              <a:t>có</a:t>
            </a:r>
            <a:r>
              <a:rPr lang="en-CA" sz="2000" dirty="0"/>
              <a:t> </a:t>
            </a:r>
            <a:r>
              <a:rPr lang="en-CA" sz="2000" dirty="0" err="1"/>
              <a:t>thứ</a:t>
            </a:r>
            <a:r>
              <a:rPr lang="en-CA" sz="2000" dirty="0"/>
              <a:t> </a:t>
            </a:r>
            <a:r>
              <a:rPr lang="en-CA" sz="2000" dirty="0" err="1"/>
              <a:t>tự</a:t>
            </a:r>
            <a:r>
              <a:rPr lang="en-CA" sz="2000" dirty="0"/>
              <a:t>, </a:t>
            </a:r>
            <a:r>
              <a:rPr lang="en-CA" sz="2000" dirty="0" err="1"/>
              <a:t>ngoại</a:t>
            </a:r>
            <a:r>
              <a:rPr lang="en-CA" sz="2000" dirty="0"/>
              <a:t> </a:t>
            </a:r>
            <a:r>
              <a:rPr lang="en-CA" sz="2000" dirty="0" err="1"/>
              <a:t>trừ</a:t>
            </a:r>
            <a:r>
              <a:rPr lang="en-CA" sz="2000" dirty="0"/>
              <a:t>:</a:t>
            </a:r>
          </a:p>
          <a:p>
            <a:pPr lvl="1"/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 </a:t>
            </a:r>
            <a:r>
              <a:rPr lang="en-CA" sz="2000" dirty="0" err="1"/>
              <a:t>không</a:t>
            </a:r>
            <a:r>
              <a:rPr lang="en-CA" sz="2000" dirty="0"/>
              <a:t> </a:t>
            </a:r>
            <a:r>
              <a:rPr lang="en-CA" sz="2000" dirty="0" err="1"/>
              <a:t>được</a:t>
            </a:r>
            <a:r>
              <a:rPr lang="en-CA" sz="2000" dirty="0"/>
              <a:t> </a:t>
            </a:r>
            <a:r>
              <a:rPr lang="en-CA" sz="2000" dirty="0" err="1"/>
              <a:t>sắp</a:t>
            </a:r>
            <a:r>
              <a:rPr lang="en-CA" sz="2000" dirty="0"/>
              <a:t> </a:t>
            </a:r>
            <a:r>
              <a:rPr lang="en-CA" sz="2000" dirty="0" err="1"/>
              <a:t>xếp</a:t>
            </a:r>
            <a:r>
              <a:rPr lang="en-CA" sz="2000" dirty="0"/>
              <a:t>.</a:t>
            </a:r>
          </a:p>
          <a:p>
            <a:pPr lvl="1"/>
            <a:r>
              <a:rPr lang="en-CA" sz="2000" dirty="0" err="1"/>
              <a:t>Được</a:t>
            </a:r>
            <a:r>
              <a:rPr lang="en-CA" sz="2000" dirty="0"/>
              <a:t> </a:t>
            </a:r>
            <a:r>
              <a:rPr lang="en-CA" sz="2000" dirty="0" err="1"/>
              <a:t>cài</a:t>
            </a:r>
            <a:r>
              <a:rPr lang="en-CA" sz="2000" dirty="0"/>
              <a:t> </a:t>
            </a:r>
            <a:r>
              <a:rPr lang="en-CA" sz="2000" dirty="0" err="1"/>
              <a:t>đặt</a:t>
            </a:r>
            <a:r>
              <a:rPr lang="en-CA" sz="2000" dirty="0"/>
              <a:t> </a:t>
            </a:r>
            <a:r>
              <a:rPr lang="en-CA" sz="2000" dirty="0" err="1"/>
              <a:t>bằng</a:t>
            </a:r>
            <a:r>
              <a:rPr lang="en-CA" sz="2000" dirty="0"/>
              <a:t> </a:t>
            </a:r>
            <a:r>
              <a:rPr lang="en-CA" sz="2000" dirty="0" err="1"/>
              <a:t>bảng</a:t>
            </a:r>
            <a:r>
              <a:rPr lang="en-CA" sz="2000" dirty="0"/>
              <a:t> </a:t>
            </a:r>
            <a:r>
              <a:rPr lang="en-CA" sz="2000" dirty="0" err="1"/>
              <a:t>băm</a:t>
            </a:r>
            <a:r>
              <a:rPr lang="en-CA" sz="2000" dirty="0"/>
              <a:t> (hash tables), </a:t>
            </a:r>
            <a:r>
              <a:rPr lang="en-CA" sz="2000" dirty="0" err="1"/>
              <a:t>độ</a:t>
            </a:r>
            <a:r>
              <a:rPr lang="en-CA" sz="2000" dirty="0"/>
              <a:t> </a:t>
            </a:r>
            <a:r>
              <a:rPr lang="en-CA" sz="2000" dirty="0" err="1"/>
              <a:t>phức</a:t>
            </a:r>
            <a:r>
              <a:rPr lang="en-CA" sz="2000" dirty="0"/>
              <a:t> </a:t>
            </a:r>
            <a:r>
              <a:rPr lang="en-CA" sz="2000" dirty="0" err="1"/>
              <a:t>tạp</a:t>
            </a:r>
            <a:r>
              <a:rPr lang="en-CA" sz="2000" dirty="0"/>
              <a:t> O(1) </a:t>
            </a:r>
            <a:r>
              <a:rPr lang="en-CA" sz="2000" dirty="0" err="1"/>
              <a:t>với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thao</a:t>
            </a:r>
            <a:r>
              <a:rPr lang="en-CA" sz="2000" dirty="0"/>
              <a:t> </a:t>
            </a:r>
            <a:r>
              <a:rPr lang="en-CA" sz="2000" dirty="0" err="1"/>
              <a:t>tác</a:t>
            </a:r>
            <a:r>
              <a:rPr lang="en-CA" sz="2000" dirty="0"/>
              <a:t> insert / lookup / remove.</a:t>
            </a:r>
          </a:p>
          <a:p>
            <a:pPr lvl="1"/>
            <a:r>
              <a:rPr lang="en-CA" sz="2000" dirty="0" err="1"/>
              <a:t>Có</a:t>
            </a:r>
            <a:r>
              <a:rPr lang="en-CA" sz="2000" dirty="0"/>
              <a:t> iterators </a:t>
            </a:r>
            <a:r>
              <a:rPr lang="en-CA" sz="2000" dirty="0" err="1"/>
              <a:t>để</a:t>
            </a:r>
            <a:r>
              <a:rPr lang="en-CA" sz="2000" dirty="0"/>
              <a:t> </a:t>
            </a:r>
            <a:r>
              <a:rPr lang="en-CA" sz="2000" dirty="0" err="1"/>
              <a:t>duyệt</a:t>
            </a:r>
            <a:r>
              <a:rPr lang="en-CA" sz="2000" dirty="0"/>
              <a:t> </a:t>
            </a:r>
            <a:r>
              <a:rPr lang="en-CA" sz="2000" dirty="0" err="1"/>
              <a:t>các</a:t>
            </a:r>
            <a:r>
              <a:rPr lang="en-CA" sz="2000" dirty="0"/>
              <a:t> </a:t>
            </a:r>
            <a:r>
              <a:rPr lang="en-CA" sz="2000" dirty="0" err="1"/>
              <a:t>phần</a:t>
            </a:r>
            <a:r>
              <a:rPr lang="en-CA" sz="2000" dirty="0"/>
              <a:t> </a:t>
            </a:r>
            <a:r>
              <a:rPr lang="en-CA" sz="2000" dirty="0" err="1"/>
              <a:t>tử</a:t>
            </a:r>
            <a:r>
              <a:rPr lang="en-CA" sz="2000" dirty="0"/>
              <a:t> </a:t>
            </a:r>
            <a:r>
              <a:rPr lang="en-CA" sz="2000" dirty="0" err="1"/>
              <a:t>trong</a:t>
            </a:r>
            <a:r>
              <a:rPr lang="en-CA" sz="2000" dirty="0"/>
              <a:t> container </a:t>
            </a:r>
            <a:r>
              <a:rPr lang="en-CA" sz="2000" dirty="0" err="1"/>
              <a:t>nhưng</a:t>
            </a:r>
            <a:r>
              <a:rPr lang="en-CA" sz="2000" dirty="0"/>
              <a:t> </a:t>
            </a:r>
            <a:r>
              <a:rPr lang="en-CA" sz="2000" dirty="0" err="1"/>
              <a:t>không</a:t>
            </a:r>
            <a:r>
              <a:rPr lang="en-CA" sz="2000" dirty="0"/>
              <a:t> </a:t>
            </a:r>
            <a:r>
              <a:rPr lang="en-CA" sz="2000" dirty="0" err="1"/>
              <a:t>theo</a:t>
            </a:r>
            <a:r>
              <a:rPr lang="en-CA" sz="2000" dirty="0"/>
              <a:t> </a:t>
            </a:r>
            <a:r>
              <a:rPr lang="en-CA" sz="2000" dirty="0" err="1"/>
              <a:t>thứ</a:t>
            </a:r>
            <a:r>
              <a:rPr lang="en-CA" sz="2000" dirty="0"/>
              <a:t> </a:t>
            </a:r>
            <a:r>
              <a:rPr lang="en-CA" sz="2000" dirty="0" err="1"/>
              <a:t>tự</a:t>
            </a:r>
            <a:r>
              <a:rPr lang="en-CA" sz="2000" dirty="0"/>
              <a:t> </a:t>
            </a:r>
            <a:r>
              <a:rPr lang="en-CA" sz="2000" i="1" dirty="0" err="1"/>
              <a:t>đặc</a:t>
            </a:r>
            <a:r>
              <a:rPr lang="en-CA" sz="2000" i="1" dirty="0"/>
              <a:t> </a:t>
            </a:r>
            <a:r>
              <a:rPr lang="en-CA" sz="2000" i="1" dirty="0" err="1"/>
              <a:t>biệt</a:t>
            </a:r>
            <a:r>
              <a:rPr lang="en-CA" sz="2000" i="1" dirty="0"/>
              <a:t> </a:t>
            </a:r>
            <a:r>
              <a:rPr lang="en-CA" sz="2000" dirty="0" err="1"/>
              <a:t>nào</a:t>
            </a:r>
            <a:r>
              <a:rPr lang="en-CA" sz="2000" dirty="0"/>
              <a:t> </a:t>
            </a:r>
            <a:r>
              <a:rPr lang="en-CA" sz="2000" dirty="0" err="1"/>
              <a:t>cả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D32E-AE0A-4051-B21A-7A421481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96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T1, class T2&gt; struct pair;</a:t>
            </a:r>
          </a:p>
          <a:p>
            <a:r>
              <a:rPr lang="en-US" dirty="0"/>
              <a:t>pair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first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second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pair&lt;int, char&gt; PAIR1;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PAIR1.first = 100;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PAIR1.second = 'G';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PAIR1.first &lt;&lt; " ";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PAIR1.second &lt;&lt;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2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32" y="942109"/>
            <a:ext cx="8825168" cy="5207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T1, class T2&gt; pair&lt;T1,T2&gt;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(T1 x, T2 y);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pair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foo;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pair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bar;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(10,20);</a:t>
            </a:r>
          </a:p>
          <a:p>
            <a:pPr marL="4057650" indent="-405765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(10.5,'A'); // ok: implicit conversion from  // pair&lt;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double,char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"foo: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foo.first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foo.second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"bar: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bar.first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bar.second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2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53" y="942109"/>
            <a:ext cx="8808242" cy="5207145"/>
          </a:xfrm>
        </p:spPr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pair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foo = {10, 20};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pair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 = {10.5, ‘A’};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"foo: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foo.first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foo.second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"bar: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bar.first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 &lt;&lt;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bar.second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5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201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Đổi cơ 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vi-VN" sz="2000" dirty="0"/>
              <a:t> vào</a:t>
            </a:r>
            <a:r>
              <a:rPr lang="en-US" sz="2000" dirty="0"/>
              <a:t>:</a:t>
            </a:r>
            <a:r>
              <a:rPr lang="vi-VN" sz="2000" dirty="0"/>
              <a:t> số thập phân n</a:t>
            </a:r>
            <a:endParaRPr lang="en-US" sz="2000" dirty="0"/>
          </a:p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:</a:t>
            </a:r>
            <a:r>
              <a:rPr lang="vi-VN" sz="2000" dirty="0"/>
              <a:t> số hệ cơ số b tương đương </a:t>
            </a:r>
            <a:endParaRPr lang="en-US" sz="2000" dirty="0"/>
          </a:p>
          <a:p>
            <a:pPr marL="0" indent="0">
              <a:buNone/>
            </a:pPr>
            <a:r>
              <a:rPr lang="vi-VN" sz="2000" dirty="0"/>
              <a:t>1. Chữ số bên phải nhất của kết quả</a:t>
            </a:r>
            <a:r>
              <a:rPr lang="en-US" sz="2000" dirty="0"/>
              <a:t> </a:t>
            </a:r>
            <a:r>
              <a:rPr lang="vi-VN" sz="2000" dirty="0"/>
              <a:t>=</a:t>
            </a:r>
            <a:r>
              <a:rPr lang="en-US" sz="2000" dirty="0"/>
              <a:t> </a:t>
            </a:r>
            <a:r>
              <a:rPr lang="vi-VN" sz="2000" dirty="0"/>
              <a:t>n % b. Đẩy vào Stack. </a:t>
            </a:r>
            <a:endParaRPr lang="en-US" sz="2000" dirty="0"/>
          </a:p>
          <a:p>
            <a:pPr marL="0" indent="0">
              <a:buNone/>
            </a:pPr>
            <a:r>
              <a:rPr lang="vi-VN" sz="2000" dirty="0"/>
              <a:t>2. Thay n= n / b (để tìm các số tiếp theo). </a:t>
            </a:r>
            <a:endParaRPr lang="en-US" sz="2000" dirty="0"/>
          </a:p>
          <a:p>
            <a:pPr marL="0" indent="0">
              <a:buNone/>
            </a:pPr>
            <a:r>
              <a:rPr lang="vi-VN" sz="2000" dirty="0"/>
              <a:t>3. Lặp lại bước 1-2 cho đến khi n = 0. </a:t>
            </a:r>
            <a:endParaRPr lang="en-US" sz="2000" dirty="0"/>
          </a:p>
          <a:p>
            <a:pPr marL="0" indent="0">
              <a:buNone/>
            </a:pPr>
            <a:r>
              <a:rPr lang="vi-VN" sz="2000" dirty="0"/>
              <a:t>4. Rút lần lượt các chữ số lưu trong Stack, chuyển sang dạng ký tự tương ứng với hệ cơ số trước khi in ra kết quả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B1CBA-237D-4017-BD61-173CAF36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77" y="3785646"/>
            <a:ext cx="6772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E768C0E0-6B18-4D6E-8563-0C1F0B3FE48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9D256E8D-1DEC-42C0-887E-8B11F4C87F0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/>
              <a:t>Mảng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endParaRPr lang="en-US" altLang="en-US" sz="2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942D30-10F9-4600-951F-0B634719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2C09-FBB7-41A4-BA54-5AB1F1F7B1BC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" name="Picture 5" descr="C:\Users\dwharder\Desktop\l2.png">
            <a:extLst>
              <a:ext uri="{FF2B5EF4-FFF2-40B4-BE49-F238E27FC236}">
                <a16:creationId xmlns:a16="http://schemas.microsoft.com/office/drawing/2014/main" id="{7A8577B1-E7D8-4E19-A7C2-21D2BD69B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4" y="3610360"/>
            <a:ext cx="7034032" cy="7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dwharder\Desktop\l3.png">
            <a:extLst>
              <a:ext uri="{FF2B5EF4-FFF2-40B4-BE49-F238E27FC236}">
                <a16:creationId xmlns:a16="http://schemas.microsoft.com/office/drawing/2014/main" id="{04BEC65E-7981-4F47-B4C2-9CB5085B7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4" y="4718712"/>
            <a:ext cx="6793804" cy="105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x1">
            <a:extLst>
              <a:ext uri="{FF2B5EF4-FFF2-40B4-BE49-F238E27FC236}">
                <a16:creationId xmlns:a16="http://schemas.microsoft.com/office/drawing/2014/main" id="{A1BE5DDC-6699-4ABA-9F01-EBB85D9B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0" y="1548715"/>
            <a:ext cx="5388647" cy="71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x2">
            <a:extLst>
              <a:ext uri="{FF2B5EF4-FFF2-40B4-BE49-F238E27FC236}">
                <a16:creationId xmlns:a16="http://schemas.microsoft.com/office/drawing/2014/main" id="{70631D0F-51B0-4F09-AD35-0F680642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0" y="2450384"/>
            <a:ext cx="7448318" cy="7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587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Đổi cơ số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2BEB9-7DCE-49DF-97C9-BC55D486E9BB}"/>
              </a:ext>
            </a:extLst>
          </p:cNvPr>
          <p:cNvSpPr txBox="1"/>
          <p:nvPr/>
        </p:nvSpPr>
        <p:spPr>
          <a:xfrm>
            <a:off x="628649" y="810489"/>
            <a:ext cx="7446205" cy="5026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base_change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digits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"0123456789ABCDEF"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stack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stk.push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stk.empty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stk.top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stk.pop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digits[u];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2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hậu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9818"/>
            <a:ext cx="8233996" cy="5207145"/>
          </a:xfrm>
        </p:spPr>
        <p:txBody>
          <a:bodyPr>
            <a:normAutofit/>
          </a:bodyPr>
          <a:lstStyle/>
          <a:p>
            <a:r>
              <a:rPr lang="vi-VN" sz="2800" dirty="0"/>
              <a:t>Ký pháp hậu tố</a:t>
            </a:r>
            <a:r>
              <a:rPr lang="en-US" sz="2800" dirty="0"/>
              <a:t>:</a:t>
            </a:r>
          </a:p>
          <a:p>
            <a:pPr lvl="1"/>
            <a:r>
              <a:rPr lang="vi-VN" sz="2400" dirty="0"/>
              <a:t>Toán hạng đặt trước toán tử </a:t>
            </a:r>
            <a:endParaRPr lang="en-US" sz="2400" dirty="0"/>
          </a:p>
          <a:p>
            <a:pPr lvl="1"/>
            <a:r>
              <a:rPr lang="vi-VN" sz="2400" dirty="0"/>
              <a:t>Không cần dùng các dấu (). </a:t>
            </a:r>
            <a:endParaRPr lang="en-US" sz="2400" dirty="0"/>
          </a:p>
          <a:p>
            <a:r>
              <a:rPr lang="vi-VN" dirty="0"/>
              <a:t>Ví 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a*b*c*d*e*f =&gt; ab*c*d*e*f*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1 + (-5) / (6 * (7+8))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=&gt; 1 5 -6 7 8 + * / 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(x/y–a*b) * ((b+x) –y 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=&gt; x y / a b * –b x + y y ^ –*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(x*y*z –x^2 / (y*2 –z^3) + 1/z) * (x –y)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=&gt; xy*z*x2^y2*z3^ –/ –1z/+xy –*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21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hậu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9818"/>
            <a:ext cx="8233996" cy="5207145"/>
          </a:xfrm>
        </p:spPr>
        <p:txBody>
          <a:bodyPr>
            <a:norm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Ví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dụ</a:t>
            </a:r>
            <a:r>
              <a:rPr lang="en-US" dirty="0">
                <a:cs typeface="Arial" panose="020B0604020202020204" pitchFamily="34" charset="0"/>
              </a:rPr>
              <a:t>: (7 –11) * 2 + 3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2408F-572B-43FD-8A81-38380A8F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09" y="1373625"/>
            <a:ext cx="6903073" cy="45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7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hậu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33740-F33C-4ABA-A970-852E38CD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isOperator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'+'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'-'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op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'*'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'%'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op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'/'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'^'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compute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left,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right,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(op){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'+'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value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right;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'-'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value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right;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'*'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value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right;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'%'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value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right;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'/'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value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right;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'^'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value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pow(left, right);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13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hậu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33740-F33C-4ABA-A970-852E38CD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expr_eval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expr)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left, right,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stack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expr.length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expr[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stk.push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'0'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isOperator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left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stk.top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right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stk.top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compute(left, right,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stk.push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"Expression is not correct"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stk.top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53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Autofit/>
          </a:bodyPr>
          <a:lstStyle/>
          <a:p>
            <a:r>
              <a:rPr lang="en-US" dirty="0"/>
              <a:t>Water jug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33740-F33C-4ABA-A970-852E38CD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787"/>
            <a:ext cx="7886700" cy="5399087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Có hai bình,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/>
              <a:t>bình</a:t>
            </a:r>
            <a:r>
              <a:rPr lang="en-US" dirty="0"/>
              <a:t> dung </a:t>
            </a:r>
            <a:r>
              <a:rPr lang="en-US" dirty="0" err="1"/>
              <a:t>tích</a:t>
            </a:r>
            <a:r>
              <a:rPr lang="vi-VN" dirty="0"/>
              <a:t> a</a:t>
            </a:r>
            <a:r>
              <a:rPr lang="en-US" dirty="0"/>
              <a:t> </a:t>
            </a:r>
            <a:r>
              <a:rPr lang="vi-VN" dirty="0"/>
              <a:t>lít và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/>
              <a:t>bình </a:t>
            </a:r>
            <a:r>
              <a:rPr lang="en-US" dirty="0"/>
              <a:t>dung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vi-VN" dirty="0"/>
              <a:t>b</a:t>
            </a:r>
            <a:r>
              <a:rPr lang="en-US" dirty="0"/>
              <a:t> </a:t>
            </a:r>
            <a:r>
              <a:rPr lang="vi-VN" dirty="0"/>
              <a:t>lít (a, b là các số nguyên dương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1000</a:t>
            </a:r>
            <a:r>
              <a:rPr lang="vi-VN" dirty="0"/>
              <a:t>). Có một máy bơm với lượng nước không giới hạn. Cho một số nguyên dương c, làm thế nào để </a:t>
            </a:r>
            <a:r>
              <a:rPr lang="en-US" dirty="0" err="1"/>
              <a:t>đong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vi-VN" dirty="0"/>
              <a:t> chính xác c lít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vi-VN" dirty="0"/>
              <a:t>.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state (x, y):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(x, y)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(x, 0)</a:t>
            </a:r>
          </a:p>
          <a:p>
            <a:pPr marL="457200" lvl="1" indent="0">
              <a:buNone/>
            </a:pPr>
            <a:r>
              <a:rPr lang="en-US" dirty="0"/>
              <a:t>(0, y)</a:t>
            </a:r>
          </a:p>
          <a:p>
            <a:pPr marL="457200" lvl="1" indent="0">
              <a:buNone/>
            </a:pPr>
            <a:r>
              <a:rPr lang="en-US" dirty="0"/>
              <a:t>(a, y)</a:t>
            </a:r>
          </a:p>
          <a:p>
            <a:pPr marL="457200" lvl="1" indent="0">
              <a:buNone/>
            </a:pPr>
            <a:r>
              <a:rPr lang="en-US" dirty="0"/>
              <a:t>(x, b)</a:t>
            </a:r>
          </a:p>
          <a:p>
            <a:pPr marL="457200" lvl="1" indent="0">
              <a:buNone/>
            </a:pPr>
            <a:r>
              <a:rPr lang="en-US" dirty="0"/>
              <a:t>(a, x + y - a) </a:t>
            </a:r>
            <a:r>
              <a:rPr lang="en-US" dirty="0" err="1"/>
              <a:t>nếu</a:t>
            </a:r>
            <a:r>
              <a:rPr lang="en-US" dirty="0"/>
              <a:t> x + y &gt;= a</a:t>
            </a:r>
          </a:p>
          <a:p>
            <a:pPr marL="457200" lvl="1" indent="0">
              <a:buNone/>
            </a:pPr>
            <a:r>
              <a:rPr lang="en-US" dirty="0"/>
              <a:t>(x + y, 0) </a:t>
            </a:r>
            <a:r>
              <a:rPr lang="en-US" dirty="0" err="1"/>
              <a:t>nếu</a:t>
            </a:r>
            <a:r>
              <a:rPr lang="en-US" dirty="0"/>
              <a:t> x + y &lt; a</a:t>
            </a:r>
          </a:p>
          <a:p>
            <a:pPr marL="457200" lvl="1" indent="0">
              <a:buNone/>
            </a:pPr>
            <a:r>
              <a:rPr lang="en-US" dirty="0"/>
              <a:t>(x + y - b, b) </a:t>
            </a:r>
            <a:r>
              <a:rPr lang="en-US" dirty="0" err="1"/>
              <a:t>nếu</a:t>
            </a:r>
            <a:r>
              <a:rPr lang="en-US" dirty="0"/>
              <a:t> x + y &gt;= b</a:t>
            </a:r>
          </a:p>
          <a:p>
            <a:pPr marL="457200" lvl="1" indent="0">
              <a:buNone/>
            </a:pPr>
            <a:r>
              <a:rPr lang="en-US" dirty="0"/>
              <a:t>(0, x + y) </a:t>
            </a:r>
            <a:r>
              <a:rPr lang="en-US" dirty="0" err="1"/>
              <a:t>nếu</a:t>
            </a:r>
            <a:r>
              <a:rPr lang="en-US" dirty="0"/>
              <a:t> x + y &lt; b</a:t>
            </a:r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: (c, y) </a:t>
            </a:r>
            <a:r>
              <a:rPr lang="en-US" dirty="0" err="1"/>
              <a:t>hoặc</a:t>
            </a:r>
            <a:r>
              <a:rPr lang="en-US" dirty="0"/>
              <a:t> (x; 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33740-F33C-4ABA-A970-852E38CD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3557"/>
            <a:ext cx="7886700" cy="6169317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</a:t>
            </a:r>
            <a:r>
              <a:rPr lang="en-US" sz="1800" dirty="0" err="1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stdc</a:t>
            </a:r>
            <a:r>
              <a:rPr lang="en-US" sz="18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++.h&gt;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std;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ii pair&lt;int, int&gt;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b, c;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cur_steps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((x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(y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(x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a)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(y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b))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q.push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({x, y});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cur_steps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water_jug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b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c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water_jug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8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33740-F33C-4ABA-A970-852E38CD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3557"/>
            <a:ext cx="7886700" cy="6169317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water_jug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x, y;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q.push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({a, b});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[a][b]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q.empty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ii u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q.front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q.pop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u.first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y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u.second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c)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y,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b,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(a, y,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(a, 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y,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b, b,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push_and_count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y,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[x][y]);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3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901F3-8F4B-47A5-B6F7-209D5DB8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3" y="1767108"/>
            <a:ext cx="2711450" cy="4244974"/>
          </a:xfrm>
        </p:spPr>
        <p:txBody>
          <a:bodyPr>
            <a:normAutofit/>
          </a:bodyPr>
          <a:lstStyle/>
          <a:p>
            <a:r>
              <a:rPr lang="en-US" sz="3600" dirty="0"/>
              <a:t>Xin </a:t>
            </a:r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E768C0E0-6B18-4D6E-8563-0C1F0B3FE48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9D256E8D-1DEC-42C0-887E-8B11F4C87F0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endParaRPr lang="en-US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942D30-10F9-4600-951F-0B634719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2C09-FBB7-41A4-BA54-5AB1F1F7B1BC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42DE3A-BA38-430F-8413-5FB796268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20751"/>
              </p:ext>
            </p:extLst>
          </p:nvPr>
        </p:nvGraphicFramePr>
        <p:xfrm>
          <a:off x="385727" y="2133600"/>
          <a:ext cx="8372545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2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5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Loại</a:t>
                      </a:r>
                      <a:r>
                        <a:rPr lang="en-CA" sz="2000" dirty="0"/>
                        <a:t> CTDL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Truy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cập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phần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tử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thứ</a:t>
                      </a:r>
                      <a:r>
                        <a:rPr lang="en-CA" sz="2000" dirty="0"/>
                        <a:t> 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Chèn</a:t>
                      </a:r>
                      <a:r>
                        <a:rPr lang="en-CA" sz="2000" dirty="0"/>
                        <a:t>/</a:t>
                      </a:r>
                      <a:r>
                        <a:rPr lang="en-CA" sz="2000" dirty="0" err="1"/>
                        <a:t>xóa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phần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tử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1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Đầu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CA" sz="2000" i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Cuối</a:t>
                      </a:r>
                      <a:endParaRPr lang="en-CA" sz="2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 err="1"/>
                        <a:t>Danh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sách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liên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kết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đơn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0" dirty="0"/>
                        <a:t> </a:t>
                      </a:r>
                      <a:r>
                        <a:rPr lang="en-CA" sz="2000" i="0" baseline="0" dirty="0" err="1"/>
                        <a:t>hoặc</a:t>
                      </a:r>
                      <a:r>
                        <a:rPr lang="en-CA" sz="2000" i="0" baseline="0" dirty="0"/>
                        <a:t> </a:t>
                      </a: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 err="1"/>
                        <a:t>Danh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sách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liên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kết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kép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 err="1"/>
                        <a:t>Mảng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 err="1"/>
                        <a:t>Mảng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hai</a:t>
                      </a:r>
                      <a:r>
                        <a:rPr lang="en-CA" sz="2000" dirty="0"/>
                        <a:t> </a:t>
                      </a:r>
                      <a:r>
                        <a:rPr lang="en-CA" sz="2000" dirty="0" err="1"/>
                        <a:t>đầu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69019F-3339-4572-9AC2-8566D6684466}"/>
              </a:ext>
            </a:extLst>
          </p:cNvPr>
          <p:cNvSpPr txBox="1"/>
          <p:nvPr/>
        </p:nvSpPr>
        <p:spPr>
          <a:xfrm>
            <a:off x="628650" y="5052455"/>
            <a:ext cx="760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* </a:t>
            </a:r>
            <a:r>
              <a:rPr lang="en-US" altLang="en-US" sz="2400" dirty="0" err="1"/>
              <a:t>Giả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trỏ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chiếu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6125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Ngăn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xếp</a:t>
            </a:r>
            <a:r>
              <a:rPr lang="en-US" dirty="0">
                <a:latin typeface="Arial" charset="0"/>
                <a:cs typeface="Arial" charset="0"/>
              </a:rPr>
              <a:t> (stack)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Tuân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theo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thứ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tự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last-in–first-out </a:t>
            </a:r>
            <a:r>
              <a:rPr lang="en-US" dirty="0">
                <a:latin typeface="Arial" charset="0"/>
                <a:cs typeface="Arial" charset="0"/>
              </a:rPr>
              <a:t>(LIFO)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0141" y="2348405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5653" y="2465880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1966" y="2351580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A9879-63EB-4010-A513-D53B7D8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Hàng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đợi</a:t>
            </a:r>
            <a:r>
              <a:rPr lang="en-US" dirty="0">
                <a:latin typeface="Arial" charset="0"/>
                <a:cs typeface="Arial" charset="0"/>
              </a:rPr>
              <a:t> (queue)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942110"/>
            <a:ext cx="7886700" cy="513484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charset="0"/>
                <a:cs typeface="Arial" charset="0"/>
              </a:rPr>
              <a:t>Tuân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theo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thứ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tự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first-in–first-out </a:t>
            </a:r>
            <a:r>
              <a:rPr lang="en-US" sz="2000" dirty="0">
                <a:latin typeface="Arial" charset="0"/>
                <a:cs typeface="Arial" charset="0"/>
              </a:rPr>
              <a:t>(FIFO)</a:t>
            </a: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r>
              <a:rPr lang="en-US" sz="2000" dirty="0" err="1">
                <a:latin typeface="Arial" charset="0"/>
                <a:cs typeface="Arial" charset="0"/>
              </a:rPr>
              <a:t>Hàng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đợi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hai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đầu</a:t>
            </a:r>
            <a:r>
              <a:rPr lang="en-US" sz="2000" dirty="0">
                <a:latin typeface="Arial" charset="0"/>
                <a:cs typeface="Arial" charset="0"/>
              </a:rPr>
              <a:t> (Deque): </a:t>
            </a:r>
            <a:r>
              <a:rPr lang="en-US" sz="2000" dirty="0" err="1">
                <a:latin typeface="Arial" charset="0"/>
                <a:cs typeface="Arial" charset="0"/>
              </a:rPr>
              <a:t>cho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phép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chèn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và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xóa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từ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hai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phía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7172" name="Picture 8" descr="C:\Users\dwharder\Desktop\q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0220" y="1364762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9" descr="C:\Users\dwharder\Desktop\q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0220" y="3452325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" descr="C:\Users\dwharder\Desktop\q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0220" y="2372825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dwharder\Desktop\deq.png">
            <a:extLst>
              <a:ext uri="{FF2B5EF4-FFF2-40B4-BE49-F238E27FC236}">
                <a16:creationId xmlns:a16="http://schemas.microsoft.com/office/drawing/2014/main" id="{9695B156-879E-45DA-B610-EAA25834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5089526"/>
            <a:ext cx="55721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97714-EDA1-4AD9-AA9B-8611A8F4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vi-VN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Giới thiệu thư viện STL và cách sử dụng các cấu trúc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cơ bản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279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7135</Words>
  <Application>Microsoft Office PowerPoint</Application>
  <PresentationFormat>On-screen Show (4:3)</PresentationFormat>
  <Paragraphs>826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Courier New</vt:lpstr>
      <vt:lpstr>Linh AvantGarde</vt:lpstr>
      <vt:lpstr>Symbol</vt:lpstr>
      <vt:lpstr>Times New Roman</vt:lpstr>
      <vt:lpstr>Office Theme</vt:lpstr>
      <vt:lpstr>PowerPoint Presentation</vt:lpstr>
      <vt:lpstr>Chương 7:  Ứng dụng các cấu trúc dữ liệu cơ bản</vt:lpstr>
      <vt:lpstr>Nội dung</vt:lpstr>
      <vt:lpstr>Nhắc lại các CTDL cơ bản</vt:lpstr>
      <vt:lpstr>Các cấu trúc dữ liệu cơ bản</vt:lpstr>
      <vt:lpstr>Các cấu trúc dữ liệu cơ bản</vt:lpstr>
      <vt:lpstr>Ngăn xếp (stack)</vt:lpstr>
      <vt:lpstr>Hàng đợi (queue)</vt:lpstr>
      <vt:lpstr>Giới thiệu thư viện STL và cách sử dụng các cấu trúc dữ liệu cơ bản</vt:lpstr>
      <vt:lpstr>Giới thiệu thư viện STL</vt:lpstr>
      <vt:lpstr>STL Containers</vt:lpstr>
      <vt:lpstr>STL Containers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vector&lt;T&gt;</vt:lpstr>
      <vt:lpstr>Sequence Containers: deque&lt;T&gt;</vt:lpstr>
      <vt:lpstr>Sequence Containers: deque&lt;T&gt;</vt:lpstr>
      <vt:lpstr>Sequence Containers: vector vs. deque</vt:lpstr>
      <vt:lpstr>Sequence Containers</vt:lpstr>
      <vt:lpstr>Sequence Containers: std::array (C++11)</vt:lpstr>
      <vt:lpstr>Sequence Containers: list&lt;T&gt;</vt:lpstr>
      <vt:lpstr>Sequence Containers: std::forward_list (C++11)</vt:lpstr>
      <vt:lpstr>STL Container Adapters</vt:lpstr>
      <vt:lpstr>STL Container Adapters – DP: Adaptor</vt:lpstr>
      <vt:lpstr>STL Container Adapters: stack</vt:lpstr>
      <vt:lpstr>STL Container Adapters: queue</vt:lpstr>
      <vt:lpstr>STL Container Adapters: priority_queue</vt:lpstr>
      <vt:lpstr>STL Associative Containers</vt:lpstr>
      <vt:lpstr>STL Associative Containers – set&lt;T&gt;</vt:lpstr>
      <vt:lpstr>STL Associative Containers – set&lt;T&gt;</vt:lpstr>
      <vt:lpstr>STL Associative Containers – set&lt;T&gt;</vt:lpstr>
      <vt:lpstr>STL Associative Containers – map&lt;T&gt;</vt:lpstr>
      <vt:lpstr>STL Associative Containers – map&lt;T&gt;</vt:lpstr>
      <vt:lpstr>STL Associative Containers – map&lt;T&gt;</vt:lpstr>
      <vt:lpstr>STL Associative Containers</vt:lpstr>
      <vt:lpstr>STL Unsorted Associative Containers (C++11)</vt:lpstr>
      <vt:lpstr>pair</vt:lpstr>
      <vt:lpstr>make_pair</vt:lpstr>
      <vt:lpstr>make_pair</vt:lpstr>
      <vt:lpstr>Một số ví dụ áp dụng</vt:lpstr>
      <vt:lpstr>Đổi cơ số</vt:lpstr>
      <vt:lpstr>Đổi cơ số</vt:lpstr>
      <vt:lpstr>Tính toán biểu thức ký pháp hậu tố</vt:lpstr>
      <vt:lpstr>Tính toán biểu thức ký pháp hậu tố</vt:lpstr>
      <vt:lpstr>Tính toán biểu thức ký pháp hậu tố</vt:lpstr>
      <vt:lpstr>Tính toán biểu thức ký pháp hậu tố</vt:lpstr>
      <vt:lpstr>Water jug</vt:lpstr>
      <vt:lpstr>PowerPoint Presentation</vt:lpstr>
      <vt:lpstr>PowerPoint Presentation</vt:lpstr>
      <vt:lpstr>Xin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Dinh Viet Sang</cp:lastModifiedBy>
  <cp:revision>54</cp:revision>
  <dcterms:created xsi:type="dcterms:W3CDTF">2020-04-20T02:25:53Z</dcterms:created>
  <dcterms:modified xsi:type="dcterms:W3CDTF">2021-01-02T17:34:49Z</dcterms:modified>
</cp:coreProperties>
</file>