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4"/>
  </p:notesMasterIdLst>
  <p:sldIdLst>
    <p:sldId id="256" r:id="rId5"/>
    <p:sldId id="261" r:id="rId6"/>
    <p:sldId id="262" r:id="rId7"/>
    <p:sldId id="265" r:id="rId8"/>
    <p:sldId id="266" r:id="rId9"/>
    <p:sldId id="258" r:id="rId10"/>
    <p:sldId id="268" r:id="rId11"/>
    <p:sldId id="267" r:id="rId12"/>
    <p:sldId id="259"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VY69wUGB30P5Mo5lH9oWjMR0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FF015-B6CB-4676-8964-0F9A1E64AEAC}" v="2" dt="2024-11-24T14:36:14.149"/>
    <p1510:client id="{2D06D3B0-3D41-4B41-A47C-B91FB8415314}" v="1" dt="2024-11-25T00:40:20.314"/>
    <p1510:client id="{FBBFA147-143F-48BE-A02B-2E6FED295AA6}" v="1" dt="2024-11-24T13:08:29.214"/>
  </p1510:revLst>
</p1510:revInfo>
</file>

<file path=ppt/tableStyles.xml><?xml version="1.0" encoding="utf-8"?>
<a:tblStyleLst xmlns:a="http://schemas.openxmlformats.org/drawingml/2006/main" def="{70086B66-8215-4E21-A06A-904DD070B49D}">
  <a:tblStyle styleId="{70086B66-8215-4E21-A06A-904DD070B49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customschemas.google.com/relationships/presentationmetadata" Target="metadata"/><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Tung 20220047" userId="S::tung.nn220047@sis.hust.edu.vn::6fcd4c0b-96e1-40fd-aa85-3f01617e9a06" providerId="AD" clId="Web-{16CFF015-B6CB-4676-8964-0F9A1E64AEAC}"/>
    <pc:docChg chg="modSld">
      <pc:chgData name="Nguyen Ngoc Tung 20220047" userId="S::tung.nn220047@sis.hust.edu.vn::6fcd4c0b-96e1-40fd-aa85-3f01617e9a06" providerId="AD" clId="Web-{16CFF015-B6CB-4676-8964-0F9A1E64AEAC}" dt="2024-11-24T14:36:14.149" v="1" actId="1076"/>
      <pc:docMkLst>
        <pc:docMk/>
      </pc:docMkLst>
      <pc:sldChg chg="modSp">
        <pc:chgData name="Nguyen Ngoc Tung 20220047" userId="S::tung.nn220047@sis.hust.edu.vn::6fcd4c0b-96e1-40fd-aa85-3f01617e9a06" providerId="AD" clId="Web-{16CFF015-B6CB-4676-8964-0F9A1E64AEAC}" dt="2024-11-24T14:36:14.149" v="1" actId="1076"/>
        <pc:sldMkLst>
          <pc:docMk/>
          <pc:sldMk cId="811779126" sldId="259"/>
        </pc:sldMkLst>
        <pc:spChg chg="mod">
          <ac:chgData name="Nguyen Ngoc Tung 20220047" userId="S::tung.nn220047@sis.hust.edu.vn::6fcd4c0b-96e1-40fd-aa85-3f01617e9a06" providerId="AD" clId="Web-{16CFF015-B6CB-4676-8964-0F9A1E64AEAC}" dt="2024-11-24T14:36:14.149" v="1" actId="1076"/>
          <ac:spMkLst>
            <pc:docMk/>
            <pc:sldMk cId="811779126" sldId="259"/>
            <ac:spMk id="100" creationId="{00000000-0000-0000-0000-000000000000}"/>
          </ac:spMkLst>
        </pc:spChg>
      </pc:sldChg>
    </pc:docChg>
  </pc:docChgLst>
  <pc:docChgLst>
    <pc:chgData name="Nguyen Hoang Tung 20220056" userId="S::tung.nh220056@sis.hust.edu.vn::34e46eab-94a3-48ae-b04c-517f44f02cf9" providerId="AD" clId="Web-{FBBFA147-143F-48BE-A02B-2E6FED295AA6}"/>
    <pc:docChg chg="sldOrd">
      <pc:chgData name="Nguyen Hoang Tung 20220056" userId="S::tung.nh220056@sis.hust.edu.vn::34e46eab-94a3-48ae-b04c-517f44f02cf9" providerId="AD" clId="Web-{FBBFA147-143F-48BE-A02B-2E6FED295AA6}" dt="2024-11-24T13:08:29.214" v="0"/>
      <pc:docMkLst>
        <pc:docMk/>
      </pc:docMkLst>
      <pc:sldChg chg="ord">
        <pc:chgData name="Nguyen Hoang Tung 20220056" userId="S::tung.nh220056@sis.hust.edu.vn::34e46eab-94a3-48ae-b04c-517f44f02cf9" providerId="AD" clId="Web-{FBBFA147-143F-48BE-A02B-2E6FED295AA6}" dt="2024-11-24T13:08:29.214" v="0"/>
        <pc:sldMkLst>
          <pc:docMk/>
          <pc:sldMk cId="416180539" sldId="267"/>
        </pc:sldMkLst>
      </pc:sldChg>
    </pc:docChg>
  </pc:docChgLst>
  <pc:docChgLst>
    <pc:chgData name="Pham Ba Huy Hoang 20224853" userId="S::hoang.pbh224853@sis.hust.edu.vn::82310825-4edd-4405-8f31-46fddf1187c1" providerId="AD" clId="Web-{2D06D3B0-3D41-4B41-A47C-B91FB8415314}"/>
    <pc:docChg chg="modSld">
      <pc:chgData name="Pham Ba Huy Hoang 20224853" userId="S::hoang.pbh224853@sis.hust.edu.vn::82310825-4edd-4405-8f31-46fddf1187c1" providerId="AD" clId="Web-{2D06D3B0-3D41-4B41-A47C-B91FB8415314}" dt="2024-11-25T00:40:20.314" v="0" actId="1076"/>
      <pc:docMkLst>
        <pc:docMk/>
      </pc:docMkLst>
      <pc:sldChg chg="modSp">
        <pc:chgData name="Pham Ba Huy Hoang 20224853" userId="S::hoang.pbh224853@sis.hust.edu.vn::82310825-4edd-4405-8f31-46fddf1187c1" providerId="AD" clId="Web-{2D06D3B0-3D41-4B41-A47C-B91FB8415314}" dt="2024-11-25T00:40:20.314" v="0" actId="1076"/>
        <pc:sldMkLst>
          <pc:docMk/>
          <pc:sldMk cId="0" sldId="258"/>
        </pc:sldMkLst>
        <pc:spChg chg="mod">
          <ac:chgData name="Pham Ba Huy Hoang 20224853" userId="S::hoang.pbh224853@sis.hust.edu.vn::82310825-4edd-4405-8f31-46fddf1187c1" providerId="AD" clId="Web-{2D06D3B0-3D41-4B41-A47C-B91FB8415314}" dt="2024-11-25T00:40:20.314" v="0" actId="1076"/>
          <ac:spMkLst>
            <pc:docMk/>
            <pc:sldMk cId="0" sldId="258"/>
            <ac:spMk id="13" creationId="{CBF5EA0E-A1B4-EE58-584C-47E3FA31A8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07578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47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1704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56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4922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200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5980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820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 name="Google Shape;20;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a:spLocks noGrp="1"/>
          </p:cNvSpPr>
          <p:nvPr>
            <p:ph type="pic" idx="2"/>
          </p:nvPr>
        </p:nvSpPr>
        <p:spPr>
          <a:xfrm>
            <a:off x="5183188" y="987425"/>
            <a:ext cx="6172200" cy="4873625"/>
          </a:xfrm>
          <a:prstGeom prst="rect">
            <a:avLst/>
          </a:prstGeom>
          <a:noFill/>
          <a:ln>
            <a:noFill/>
          </a:ln>
        </p:spPr>
      </p:sp>
      <p:sp>
        <p:nvSpPr>
          <p:cNvPr id="64" name="Google Shape;64;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a:t>
            </a:r>
            <a:endParaRPr dirty="0"/>
          </a:p>
        </p:txBody>
      </p:sp>
      <p:sp>
        <p:nvSpPr>
          <p:cNvPr id="85" name="Google Shape;85;p1"/>
          <p:cNvSpPr txBox="1">
            <a:spLocks noGrp="1"/>
          </p:cNvSpPr>
          <p:nvPr>
            <p:ph type="body" idx="1"/>
          </p:nvPr>
        </p:nvSpPr>
        <p:spPr>
          <a:xfrm>
            <a:off x="203716" y="616486"/>
            <a:ext cx="11814111" cy="6111551"/>
          </a:xfrm>
          <a:prstGeom prst="rect">
            <a:avLst/>
          </a:prstGeom>
          <a:noFill/>
          <a:ln>
            <a:noFill/>
          </a:ln>
        </p:spPr>
        <p:txBody>
          <a:bodyPr spcFirstLastPara="1" wrap="square" lIns="91425" tIns="45700" rIns="91425" bIns="45700" anchor="t" anchorCtr="0">
            <a:noAutofit/>
          </a:bodyPr>
          <a:lstStyle/>
          <a:p>
            <a:pPr algn="l" rtl="0"/>
            <a:r>
              <a:rPr lang="en-US" sz="2000" b="0" i="0">
                <a:effectLst/>
                <a:latin typeface="-apple-system"/>
              </a:rPr>
              <a:t>The Kingdom ALPHA has n warehouses of golds located on a straight line and are numbered 1, 2,..., n. The warehouse i has amount of ai (aiai is non-negative integer) and is located at coordinate i (i=1,...,n). The King of ALPHA opens a competition for hunters who are responsible to find a subset of gold warehouses having largest total amount of golds with respect to the condition that the distance between two selected warehouses must be greater than or equal to L1 and less than or equal to L2.</a:t>
            </a:r>
          </a:p>
          <a:p>
            <a:pPr algn="l" rtl="0"/>
            <a:r>
              <a:rPr lang="en-US" sz="2000" b="1" i="0">
                <a:effectLst/>
                <a:latin typeface="-apple-system"/>
              </a:rPr>
              <a:t>Input</a:t>
            </a:r>
            <a:endParaRPr lang="en-US" sz="2000" b="0" i="0">
              <a:effectLst/>
              <a:latin typeface="-apple-system"/>
            </a:endParaRPr>
          </a:p>
          <a:p>
            <a:pPr algn="l" rtl="0">
              <a:buFont typeface="Arial" panose="020B0604020202020204" pitchFamily="34" charset="0"/>
              <a:buChar char="•"/>
            </a:pPr>
            <a:r>
              <a:rPr lang="en-US" sz="2000" b="0" i="0">
                <a:effectLst/>
                <a:latin typeface="-apple-system"/>
              </a:rPr>
              <a:t>Line 1 contains n, L1, and L2 (1≤n≤100000,1≤L1≤L2≤n)</a:t>
            </a:r>
          </a:p>
          <a:p>
            <a:pPr algn="l" rtl="0">
              <a:buFont typeface="Arial" panose="020B0604020202020204" pitchFamily="34" charset="0"/>
              <a:buChar char="•"/>
            </a:pPr>
            <a:r>
              <a:rPr lang="en-US" sz="2000" b="0" i="0">
                <a:effectLst/>
                <a:latin typeface="-apple-system"/>
              </a:rPr>
              <a:t>Line 2 contains n integers a1,a2,…,an</a:t>
            </a:r>
          </a:p>
          <a:p>
            <a:pPr algn="l" rtl="0"/>
            <a:r>
              <a:rPr lang="en-US" sz="2000" b="1" i="0">
                <a:effectLst/>
                <a:latin typeface="-apple-system"/>
              </a:rPr>
              <a:t>Output</a:t>
            </a:r>
            <a:endParaRPr lang="en-US" sz="2000" b="0" i="0">
              <a:effectLst/>
              <a:latin typeface="-apple-system"/>
            </a:endParaRPr>
          </a:p>
          <a:p>
            <a:pPr algn="l" rtl="0"/>
            <a:r>
              <a:rPr lang="en-US" sz="2000" b="0" i="0">
                <a:effectLst/>
                <a:latin typeface="-apple-system"/>
              </a:rPr>
              <a:t>Contains only one single integer denoting the total amount of golds of selected warehouses.</a:t>
            </a:r>
          </a:p>
          <a:p>
            <a:pPr algn="l" rtl="0"/>
            <a:r>
              <a:rPr lang="en-US" sz="2000" b="1" i="0">
                <a:effectLst/>
                <a:latin typeface="-apple-system"/>
              </a:rPr>
              <a:t>Example:</a:t>
            </a:r>
          </a:p>
          <a:p>
            <a:pPr algn="l" rtl="0"/>
            <a:r>
              <a:rPr lang="en-US" sz="2000" b="1" i="0">
                <a:effectLst/>
                <a:latin typeface="-apple-system"/>
              </a:rPr>
              <a:t>Input</a:t>
            </a:r>
            <a:endParaRPr lang="en-US" sz="2000" b="0" i="0">
              <a:effectLst/>
              <a:latin typeface="-apple-system"/>
            </a:endParaRPr>
          </a:p>
          <a:p>
            <a:pPr algn="l" rtl="0"/>
            <a:r>
              <a:rPr lang="en-US" sz="2000" b="0" i="0">
                <a:effectLst/>
                <a:latin typeface="-apple-system"/>
              </a:rPr>
              <a:t>6 2 3</a:t>
            </a:r>
          </a:p>
          <a:p>
            <a:pPr algn="l" rtl="0"/>
            <a:r>
              <a:rPr lang="en-US" sz="2000" b="0" i="0">
                <a:effectLst/>
                <a:latin typeface="-apple-system"/>
              </a:rPr>
              <a:t>3 5 9 6 7 4</a:t>
            </a:r>
          </a:p>
          <a:p>
            <a:pPr algn="l" rtl="0"/>
            <a:r>
              <a:rPr lang="en-US" sz="2000" b="1" i="0">
                <a:effectLst/>
                <a:latin typeface="-apple-system"/>
              </a:rPr>
              <a:t>Output</a:t>
            </a:r>
            <a:endParaRPr lang="en-US" sz="2000" b="0" i="0">
              <a:effectLst/>
              <a:latin typeface="-apple-system"/>
            </a:endParaRPr>
          </a:p>
          <a:p>
            <a:pPr algn="l" rtl="0"/>
            <a:r>
              <a:rPr lang="en-US" sz="2000" b="0" i="0">
                <a:effectLst/>
                <a:latin typeface="-apple-system"/>
              </a:rPr>
              <a:t>19</a:t>
            </a:r>
          </a:p>
          <a:p>
            <a:pPr lvl="1"/>
            <a:endParaRPr lang="en-US" sz="3200" b="0" i="0" dirty="0">
              <a:effectLst/>
              <a:latin typeface="+mn-lt"/>
            </a:endParaRPr>
          </a:p>
        </p:txBody>
      </p:sp>
      <p:cxnSp>
        <p:nvCxnSpPr>
          <p:cNvPr id="86" name="Google Shape;86;p1"/>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vi-VN" sz="2000" b="1" dirty="0"/>
                  <a:t>Đề </a:t>
                </a:r>
                <a:r>
                  <a:rPr lang="vi-VN" sz="2000" b="1" dirty="0" err="1"/>
                  <a:t>bài</a:t>
                </a:r>
                <a:r>
                  <a:rPr lang="vi-VN" sz="2000" b="1" dirty="0"/>
                  <a:t>: </a:t>
                </a:r>
              </a:p>
              <a:p>
                <a:pPr>
                  <a:spcBef>
                    <a:spcPts val="0"/>
                  </a:spcBef>
                  <a:buNone/>
                </a:pPr>
                <a:r>
                  <a:rPr lang="vi-VN" sz="2000" b="1" dirty="0"/>
                  <a:t>	</a:t>
                </a:r>
                <a:r>
                  <a:rPr lang="vi-VN" sz="2000" dirty="0" err="1"/>
                  <a:t>Có</a:t>
                </a:r>
                <a:r>
                  <a:rPr lang="vi-VN" sz="2000" dirty="0"/>
                  <a:t> n </a:t>
                </a:r>
                <a:r>
                  <a:rPr lang="vi-VN" sz="2000" dirty="0" err="1"/>
                  <a:t>nhà</a:t>
                </a:r>
                <a:r>
                  <a:rPr lang="vi-VN" sz="2000" dirty="0"/>
                  <a:t> </a:t>
                </a:r>
                <a:r>
                  <a:rPr lang="vi-VN" sz="2000" dirty="0" err="1"/>
                  <a:t>kho</a:t>
                </a:r>
                <a:r>
                  <a:rPr lang="vi-VN" sz="2000" dirty="0"/>
                  <a:t> </a:t>
                </a:r>
                <a:r>
                  <a:rPr lang="vi-VN" sz="2000" dirty="0" err="1"/>
                  <a:t>nằm</a:t>
                </a:r>
                <a:r>
                  <a:rPr lang="vi-VN" sz="2000" dirty="0"/>
                  <a:t> </a:t>
                </a:r>
                <a:r>
                  <a:rPr lang="vi-VN" sz="2000" dirty="0" err="1"/>
                  <a:t>trên</a:t>
                </a:r>
                <a:r>
                  <a:rPr lang="vi-VN" sz="2000" dirty="0"/>
                  <a:t> </a:t>
                </a:r>
                <a:r>
                  <a:rPr lang="vi-VN" sz="2000" dirty="0" err="1"/>
                  <a:t>một</a:t>
                </a:r>
                <a:r>
                  <a:rPr lang="vi-VN" sz="2000" dirty="0"/>
                  <a:t> </a:t>
                </a:r>
                <a:r>
                  <a:rPr lang="vi-VN" sz="2000" dirty="0" err="1"/>
                  <a:t>mặt</a:t>
                </a:r>
                <a:r>
                  <a:rPr lang="vi-VN" sz="2000" dirty="0"/>
                  <a:t> </a:t>
                </a:r>
                <a:r>
                  <a:rPr lang="vi-VN" sz="2000" dirty="0" err="1"/>
                  <a:t>phẳng</a:t>
                </a:r>
                <a:r>
                  <a:rPr lang="vi-VN" sz="2000" dirty="0"/>
                  <a:t>.</a:t>
                </a:r>
              </a:p>
              <a:p>
                <a:pPr>
                  <a:spcBef>
                    <a:spcPts val="0"/>
                  </a:spcBef>
                  <a:buNone/>
                </a:pPr>
                <a:r>
                  <a:rPr lang="vi-VN" sz="2000" dirty="0"/>
                  <a:t>	</a:t>
                </a:r>
                <a:r>
                  <a:rPr lang="vi-VN" sz="2000" dirty="0" err="1"/>
                  <a:t>Nhà</a:t>
                </a:r>
                <a:r>
                  <a:rPr lang="vi-VN" sz="2000" dirty="0"/>
                  <a:t> </a:t>
                </a:r>
                <a:r>
                  <a:rPr lang="vi-VN" sz="2000" dirty="0" err="1"/>
                  <a:t>kho</a:t>
                </a:r>
                <a:r>
                  <a:rPr lang="vi-VN" sz="2000" dirty="0"/>
                  <a:t> </a:t>
                </a:r>
                <a:r>
                  <a:rPr lang="vi-VN" sz="2000" dirty="0" err="1"/>
                  <a:t>i</a:t>
                </a:r>
                <a:r>
                  <a:rPr lang="vi-VN" sz="2000" dirty="0"/>
                  <a:t> </a:t>
                </a:r>
                <a:r>
                  <a:rPr lang="vi-VN" sz="2000" dirty="0" err="1"/>
                  <a:t>có</a:t>
                </a:r>
                <a:r>
                  <a:rPr lang="vi-VN" sz="2000" dirty="0"/>
                  <a:t> </a:t>
                </a:r>
                <a:r>
                  <a:rPr lang="vi-VN" sz="2000" dirty="0" err="1"/>
                  <a:t>số</a:t>
                </a:r>
                <a:r>
                  <a:rPr lang="vi-VN" sz="2000" dirty="0"/>
                  <a:t> </a:t>
                </a:r>
                <a:r>
                  <a:rPr lang="vi-VN" sz="2000" dirty="0" err="1"/>
                  <a:t>lượng</a:t>
                </a:r>
                <a:r>
                  <a:rPr lang="vi-VN" sz="2000" dirty="0"/>
                  <a:t> </a:t>
                </a:r>
                <a:r>
                  <a:rPr lang="vi-VN" sz="2000" dirty="0" err="1"/>
                  <a:t>vàng</a:t>
                </a:r>
                <a:r>
                  <a:rPr lang="vi-VN" sz="2000" dirty="0"/>
                  <a:t> </a:t>
                </a:r>
                <a:r>
                  <a:rPr lang="vi-VN" sz="2000" dirty="0" err="1"/>
                  <a:t>là</a:t>
                </a:r>
                <a:r>
                  <a:rPr lang="vi-VN" sz="2000" dirty="0"/>
                  <a:t> </a:t>
                </a:r>
                <a14:m>
                  <m:oMath xmlns:m="http://schemas.openxmlformats.org/officeDocument/2006/math">
                    <m:sSub>
                      <m:sSubPr>
                        <m:ctrlPr>
                          <a:rPr lang="ar-AE" sz="2000" i="1" smtClean="0">
                            <a:latin typeface="Cambria Math" panose="02040503050406030204" pitchFamily="18" charset="0"/>
                          </a:rPr>
                        </m:ctrlPr>
                      </m:sSubPr>
                      <m:e>
                        <m:r>
                          <a:rPr lang="ar-AE" sz="2000" b="0" i="1" smtClean="0">
                            <a:latin typeface="Cambria Math" panose="02040503050406030204" pitchFamily="18" charset="0"/>
                          </a:rPr>
                          <m:t>𝑎</m:t>
                        </m:r>
                      </m:e>
                      <m:sub>
                        <m:r>
                          <a:rPr lang="ar-AE" sz="2000" b="0" i="1" smtClean="0">
                            <a:latin typeface="Cambria Math" panose="02040503050406030204" pitchFamily="18" charset="0"/>
                          </a:rPr>
                          <m:t>𝑖</m:t>
                        </m:r>
                      </m:sub>
                    </m:sSub>
                  </m:oMath>
                </a14:m>
                <a:r>
                  <a:rPr lang="ar-AE" sz="2000" dirty="0"/>
                  <a:t>. </a:t>
                </a:r>
              </a:p>
              <a:p>
                <a:pPr>
                  <a:spcBef>
                    <a:spcPts val="0"/>
                  </a:spcBef>
                  <a:buNone/>
                </a:pPr>
                <a:r>
                  <a:rPr lang="vi-VN" sz="2000" b="1" dirty="0" err="1"/>
                  <a:t>Yêu</a:t>
                </a:r>
                <a:r>
                  <a:rPr lang="vi-VN" sz="2000" b="1" dirty="0"/>
                  <a:t> </a:t>
                </a:r>
                <a:r>
                  <a:rPr lang="vi-VN" sz="2000" b="1" dirty="0" err="1"/>
                  <a:t>cầu</a:t>
                </a:r>
                <a:r>
                  <a:rPr lang="vi-VN" sz="2000" b="1" dirty="0"/>
                  <a:t>: </a:t>
                </a:r>
              </a:p>
              <a:p>
                <a:pPr>
                  <a:spcBef>
                    <a:spcPts val="0"/>
                  </a:spcBef>
                  <a:buNone/>
                </a:pPr>
                <a:r>
                  <a:rPr lang="vi-VN" sz="2000" b="1" dirty="0"/>
                  <a:t>	</a:t>
                </a:r>
                <a:r>
                  <a:rPr lang="vi-VN" sz="2000" dirty="0" err="1"/>
                  <a:t>Chọn</a:t>
                </a:r>
                <a:r>
                  <a:rPr lang="vi-VN" sz="2000" dirty="0"/>
                  <a:t> </a:t>
                </a:r>
                <a:r>
                  <a:rPr lang="vi-VN" sz="2000" dirty="0" err="1"/>
                  <a:t>các</a:t>
                </a:r>
                <a:r>
                  <a:rPr lang="vi-VN" sz="2000" dirty="0"/>
                  <a:t> </a:t>
                </a:r>
                <a:r>
                  <a:rPr lang="vi-VN" sz="2000" dirty="0" err="1"/>
                  <a:t>nhà</a:t>
                </a:r>
                <a:r>
                  <a:rPr lang="vi-VN" sz="2000" dirty="0"/>
                  <a:t> </a:t>
                </a:r>
                <a:r>
                  <a:rPr lang="vi-VN" sz="2000" dirty="0" err="1"/>
                  <a:t>kho</a:t>
                </a:r>
                <a:r>
                  <a:rPr lang="vi-VN" sz="2000" dirty="0"/>
                  <a:t> </a:t>
                </a:r>
                <a:r>
                  <a:rPr lang="vi-VN" sz="2000" dirty="0" err="1"/>
                  <a:t>sao</a:t>
                </a:r>
                <a:r>
                  <a:rPr lang="vi-VN" sz="2000" dirty="0"/>
                  <a:t> </a:t>
                </a:r>
                <a:r>
                  <a:rPr lang="vi-VN" sz="2000" dirty="0" err="1"/>
                  <a:t>cho</a:t>
                </a:r>
                <a:r>
                  <a:rPr lang="vi-VN" sz="2000" dirty="0"/>
                  <a:t>:</a:t>
                </a:r>
              </a:p>
              <a:p>
                <a:pPr>
                  <a:spcBef>
                    <a:spcPts val="0"/>
                  </a:spcBef>
                  <a:buNone/>
                </a:pPr>
                <a:r>
                  <a:rPr lang="vi-VN" sz="2000" dirty="0"/>
                  <a:t>		</a:t>
                </a:r>
                <a:r>
                  <a:rPr lang="vi-VN" sz="2000" dirty="0" err="1"/>
                  <a:t>Tổng</a:t>
                </a:r>
                <a:r>
                  <a:rPr lang="vi-VN" sz="2000" dirty="0"/>
                  <a:t> </a:t>
                </a:r>
                <a:r>
                  <a:rPr lang="vi-VN" sz="2000" dirty="0" err="1"/>
                  <a:t>lượng</a:t>
                </a:r>
                <a:r>
                  <a:rPr lang="vi-VN" sz="2000" dirty="0"/>
                  <a:t> </a:t>
                </a:r>
                <a:r>
                  <a:rPr lang="vi-VN" sz="2000" dirty="0" err="1"/>
                  <a:t>vàng</a:t>
                </a:r>
                <a:r>
                  <a:rPr lang="vi-VN" sz="2000" dirty="0"/>
                  <a:t> </a:t>
                </a:r>
                <a:r>
                  <a:rPr lang="vi-VN" sz="2000" dirty="0" err="1"/>
                  <a:t>là</a:t>
                </a:r>
                <a:r>
                  <a:rPr lang="vi-VN" sz="2000" dirty="0"/>
                  <a:t> </a:t>
                </a:r>
                <a:r>
                  <a:rPr lang="vi-VN" sz="2000" dirty="0" err="1"/>
                  <a:t>lớn</a:t>
                </a:r>
                <a:r>
                  <a:rPr lang="vi-VN" sz="2000" dirty="0"/>
                  <a:t> </a:t>
                </a:r>
                <a:r>
                  <a:rPr lang="vi-VN" sz="2000" dirty="0" err="1"/>
                  <a:t>nhất</a:t>
                </a:r>
                <a:r>
                  <a:rPr lang="vi-VN" sz="2000" dirty="0"/>
                  <a:t>.</a:t>
                </a:r>
              </a:p>
              <a:p>
                <a:pPr>
                  <a:spcBef>
                    <a:spcPts val="0"/>
                  </a:spcBef>
                  <a:buNone/>
                </a:pPr>
                <a:r>
                  <a:rPr lang="vi-VN" sz="2000" dirty="0"/>
                  <a:t>		2 </a:t>
                </a:r>
                <a:r>
                  <a:rPr lang="vi-VN" sz="2000" dirty="0" err="1"/>
                  <a:t>nhà</a:t>
                </a:r>
                <a:r>
                  <a:rPr lang="vi-VN" sz="2000" dirty="0"/>
                  <a:t> </a:t>
                </a:r>
                <a:r>
                  <a:rPr lang="vi-VN" sz="2000" dirty="0" err="1"/>
                  <a:t>kho</a:t>
                </a:r>
                <a:r>
                  <a:rPr lang="vi-VN" sz="2000" dirty="0"/>
                  <a:t> </a:t>
                </a:r>
                <a:r>
                  <a:rPr lang="vi-VN" sz="2000" dirty="0" err="1"/>
                  <a:t>liên</a:t>
                </a:r>
                <a:r>
                  <a:rPr lang="vi-VN" sz="2000" dirty="0"/>
                  <a:t> </a:t>
                </a:r>
                <a:r>
                  <a:rPr lang="vi-VN" sz="2000" dirty="0" err="1"/>
                  <a:t>tiếp</a:t>
                </a:r>
                <a:r>
                  <a:rPr lang="vi-VN" sz="2000" dirty="0"/>
                  <a:t> </a:t>
                </a:r>
                <a:r>
                  <a:rPr lang="vi-VN" sz="2000" dirty="0" err="1"/>
                  <a:t>có</a:t>
                </a:r>
                <a:r>
                  <a:rPr lang="vi-VN" sz="2000" dirty="0"/>
                  <a:t> </a:t>
                </a:r>
                <a:r>
                  <a:rPr lang="vi-VN" sz="2000" dirty="0" err="1"/>
                  <a:t>khoảng</a:t>
                </a:r>
                <a:r>
                  <a:rPr lang="vi-VN" sz="2000" dirty="0"/>
                  <a:t> </a:t>
                </a:r>
                <a:r>
                  <a:rPr lang="vi-VN" sz="2000" dirty="0" err="1"/>
                  <a:t>cách</a:t>
                </a:r>
                <a:r>
                  <a:rPr lang="vi-VN" sz="2000" dirty="0"/>
                  <a:t> </a:t>
                </a:r>
                <a:r>
                  <a:rPr lang="vi-VN" sz="2000" dirty="0" err="1"/>
                  <a:t>nằm</a:t>
                </a:r>
                <a:r>
                  <a:rPr lang="vi-VN" sz="2000" dirty="0"/>
                  <a:t> </a:t>
                </a:r>
                <a:r>
                  <a:rPr lang="vi-VN" sz="2000" dirty="0" err="1"/>
                  <a:t>trong</a:t>
                </a:r>
                <a:r>
                  <a:rPr lang="vi-VN" sz="2000" dirty="0"/>
                  <a:t> </a:t>
                </a:r>
                <a:r>
                  <a:rPr lang="vi-VN" sz="2000" dirty="0" err="1"/>
                  <a:t>khoảng</a:t>
                </a:r>
                <a:r>
                  <a:rPr lang="vi-VN" sz="2000" dirty="0"/>
                  <a:t> [L1, L2].</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3"/>
                <a:stretch>
                  <a:fillRect l="-516"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1095555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Backtracking Algorithm</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None/>
                </a:pPr>
                <a:r>
                  <a:rPr lang="vi-VN" sz="2000" dirty="0"/>
                  <a:t>Duyệt </a:t>
                </a:r>
                <a:r>
                  <a:rPr lang="vi-VN" sz="2000" dirty="0" err="1"/>
                  <a:t>hết</a:t>
                </a:r>
                <a:r>
                  <a:rPr lang="vi-VN" sz="2000" dirty="0"/>
                  <a:t> </a:t>
                </a:r>
                <a:r>
                  <a:rPr lang="vi-VN" sz="2000" dirty="0" err="1"/>
                  <a:t>tất</a:t>
                </a:r>
                <a:r>
                  <a:rPr lang="vi-VN" sz="2000" dirty="0"/>
                  <a:t> </a:t>
                </a:r>
                <a:r>
                  <a:rPr lang="vi-VN" sz="2000" dirty="0" err="1"/>
                  <a:t>cả</a:t>
                </a:r>
                <a:r>
                  <a:rPr lang="vi-VN" sz="2000" dirty="0"/>
                  <a:t> </a:t>
                </a:r>
                <a:r>
                  <a:rPr lang="vi-VN" sz="2000" dirty="0" err="1"/>
                  <a:t>các</a:t>
                </a:r>
                <a:r>
                  <a:rPr lang="vi-VN" sz="2000" dirty="0"/>
                  <a:t> </a:t>
                </a:r>
                <a:r>
                  <a:rPr lang="vi-VN" sz="2000" dirty="0" err="1"/>
                  <a:t>trường</a:t>
                </a:r>
                <a:r>
                  <a:rPr lang="vi-VN" sz="2000" dirty="0"/>
                  <a:t> </a:t>
                </a:r>
                <a:r>
                  <a:rPr lang="vi-VN" sz="2000" dirty="0" err="1"/>
                  <a:t>hợp</a:t>
                </a:r>
                <a:r>
                  <a:rPr lang="vi-VN" sz="2000" dirty="0"/>
                  <a:t> </a:t>
                </a:r>
                <a:r>
                  <a:rPr lang="vi-VN" sz="2000" dirty="0" err="1"/>
                  <a:t>chọn</a:t>
                </a:r>
                <a:r>
                  <a:rPr lang="vi-VN" sz="2000" dirty="0"/>
                  <a:t> </a:t>
                </a:r>
                <a:r>
                  <a:rPr lang="vi-VN" sz="2000" dirty="0" err="1"/>
                  <a:t>các</a:t>
                </a:r>
                <a:r>
                  <a:rPr lang="vi-VN" sz="2000" dirty="0"/>
                  <a:t> </a:t>
                </a:r>
                <a:r>
                  <a:rPr lang="vi-VN" sz="2000" dirty="0" err="1"/>
                  <a:t>nhà</a:t>
                </a:r>
                <a:r>
                  <a:rPr lang="vi-VN" sz="2000" dirty="0"/>
                  <a:t> </a:t>
                </a:r>
                <a:r>
                  <a:rPr lang="vi-VN" sz="2000" dirty="0" err="1"/>
                  <a:t>kho</a:t>
                </a:r>
                <a:r>
                  <a:rPr lang="vi-VN" sz="2000" dirty="0"/>
                  <a:t> </a:t>
                </a:r>
                <a:r>
                  <a:rPr lang="vi-VN" sz="2000" dirty="0" err="1"/>
                  <a:t>khác</a:t>
                </a:r>
                <a:r>
                  <a:rPr lang="vi-VN" sz="2000" dirty="0"/>
                  <a:t> </a:t>
                </a:r>
                <a:r>
                  <a:rPr lang="vi-VN" sz="2000" err="1"/>
                  <a:t>nhau</a:t>
                </a:r>
                <a:r>
                  <a:rPr lang="vi-VN" sz="2000"/>
                  <a:t>.</a:t>
                </a:r>
              </a:p>
              <a:p>
                <a:pPr>
                  <a:spcBef>
                    <a:spcPts val="0"/>
                  </a:spcBef>
                  <a:buNone/>
                </a:pPr>
                <a:endParaRPr lang="vi-VN" sz="2000" dirty="0"/>
              </a:p>
              <a:p>
                <a:pPr lvl="4"/>
                <a:r>
                  <a:rPr lang="vi-VN" sz="2000"/>
                  <a:t>	- Với </a:t>
                </a:r>
                <a:r>
                  <a:rPr lang="vi-VN" sz="2000" dirty="0" err="1"/>
                  <a:t>mỗi</a:t>
                </a:r>
                <a:r>
                  <a:rPr lang="vi-VN" sz="2000" dirty="0"/>
                  <a:t> </a:t>
                </a:r>
                <a:r>
                  <a:rPr lang="vi-VN" sz="2000" dirty="0" err="1"/>
                  <a:t>trường</a:t>
                </a:r>
                <a:r>
                  <a:rPr lang="vi-VN" sz="2000" dirty="0"/>
                  <a:t> </a:t>
                </a:r>
                <a:r>
                  <a:rPr lang="vi-VN" sz="2000" dirty="0" err="1"/>
                  <a:t>hợp</a:t>
                </a:r>
                <a:r>
                  <a:rPr lang="vi-VN" sz="2000" dirty="0"/>
                  <a:t>, </a:t>
                </a:r>
                <a:r>
                  <a:rPr lang="vi-VN" sz="2000" dirty="0" err="1"/>
                  <a:t>kiểm</a:t>
                </a:r>
                <a:r>
                  <a:rPr lang="vi-VN" sz="2000" dirty="0"/>
                  <a:t> </a:t>
                </a:r>
                <a:r>
                  <a:rPr lang="vi-VN" sz="2000" dirty="0" err="1"/>
                  <a:t>tra</a:t>
                </a:r>
                <a:r>
                  <a:rPr lang="vi-VN" sz="2000" dirty="0"/>
                  <a:t> </a:t>
                </a:r>
                <a:r>
                  <a:rPr lang="vi-VN" sz="2000" dirty="0" err="1"/>
                  <a:t>xem</a:t>
                </a:r>
                <a:r>
                  <a:rPr lang="vi-VN" sz="2000" dirty="0"/>
                  <a:t> 2 </a:t>
                </a:r>
                <a:r>
                  <a:rPr lang="vi-VN" sz="2000" dirty="0" err="1"/>
                  <a:t>nhà</a:t>
                </a:r>
                <a:r>
                  <a:rPr lang="vi-VN" sz="2000" dirty="0"/>
                  <a:t> </a:t>
                </a:r>
                <a:r>
                  <a:rPr lang="vi-VN" sz="2000" dirty="0" err="1"/>
                  <a:t>kho</a:t>
                </a:r>
                <a:r>
                  <a:rPr lang="vi-VN" sz="2000" dirty="0"/>
                  <a:t> </a:t>
                </a:r>
                <a:r>
                  <a:rPr lang="vi-VN" sz="2000" dirty="0" err="1"/>
                  <a:t>liên</a:t>
                </a:r>
                <a:r>
                  <a:rPr lang="vi-VN" sz="2000" dirty="0"/>
                  <a:t> </a:t>
                </a:r>
                <a:r>
                  <a:rPr lang="vi-VN" sz="2000" dirty="0" err="1"/>
                  <a:t>tiếp</a:t>
                </a:r>
                <a:r>
                  <a:rPr lang="vi-VN" sz="2000" dirty="0"/>
                  <a:t> </a:t>
                </a:r>
                <a:r>
                  <a:rPr lang="vi-VN" sz="2000" dirty="0" err="1"/>
                  <a:t>có</a:t>
                </a:r>
                <a:r>
                  <a:rPr lang="vi-VN" sz="2000" dirty="0"/>
                  <a:t> </a:t>
                </a:r>
                <a:r>
                  <a:rPr lang="vi-VN" sz="2000" dirty="0" err="1"/>
                  <a:t>khoảng</a:t>
                </a:r>
                <a:r>
                  <a:rPr lang="vi-VN" sz="2000" dirty="0"/>
                  <a:t> </a:t>
                </a:r>
                <a:r>
                  <a:rPr lang="vi-VN" sz="2000" dirty="0" err="1"/>
                  <a:t>cách</a:t>
                </a:r>
                <a:r>
                  <a:rPr lang="vi-VN" sz="2000" dirty="0"/>
                  <a:t> </a:t>
                </a:r>
                <a:r>
                  <a:rPr lang="vi-VN" sz="2000" dirty="0" err="1"/>
                  <a:t>nằm</a:t>
                </a:r>
                <a:r>
                  <a:rPr lang="vi-VN" sz="2000" dirty="0"/>
                  <a:t> </a:t>
                </a:r>
                <a:r>
                  <a:rPr lang="vi-VN" sz="2000" dirty="0" err="1"/>
                  <a:t>trong</a:t>
                </a:r>
                <a:r>
                  <a:rPr lang="vi-VN" sz="2000" dirty="0"/>
                  <a:t> </a:t>
                </a:r>
                <a:r>
                  <a:rPr lang="vi-VN" sz="2000" dirty="0" err="1"/>
                  <a:t>khoảng</a:t>
                </a:r>
                <a:r>
                  <a:rPr lang="vi-VN" sz="2000" dirty="0"/>
                  <a:t> [L1</a:t>
                </a:r>
                <a:r>
                  <a:rPr lang="vi-VN" sz="2000"/>
                  <a:t>, 	L2</a:t>
                </a:r>
                <a:r>
                  <a:rPr lang="vi-VN" sz="2000" dirty="0"/>
                  <a:t>] hay </a:t>
                </a:r>
                <a:r>
                  <a:rPr lang="vi-VN" sz="2000" dirty="0" err="1"/>
                  <a:t>không</a:t>
                </a:r>
                <a:r>
                  <a:rPr lang="vi-VN" sz="2000" dirty="0"/>
                  <a:t>, </a:t>
                </a:r>
                <a:r>
                  <a:rPr lang="vi-VN" sz="2000" dirty="0" err="1"/>
                  <a:t>nếu</a:t>
                </a:r>
                <a:r>
                  <a:rPr lang="vi-VN" sz="2000" dirty="0"/>
                  <a:t> </a:t>
                </a:r>
                <a:r>
                  <a:rPr lang="vi-VN" sz="2000" dirty="0" err="1"/>
                  <a:t>tất</a:t>
                </a:r>
                <a:r>
                  <a:rPr lang="vi-VN" sz="2000" dirty="0"/>
                  <a:t> </a:t>
                </a:r>
                <a:r>
                  <a:rPr lang="vi-VN" sz="2000" dirty="0" err="1"/>
                  <a:t>cả</a:t>
                </a:r>
                <a:r>
                  <a:rPr lang="vi-VN" sz="2000" dirty="0"/>
                  <a:t> </a:t>
                </a:r>
                <a:r>
                  <a:rPr lang="vi-VN" sz="2000" dirty="0" err="1"/>
                  <a:t>các</a:t>
                </a:r>
                <a:r>
                  <a:rPr lang="vi-VN" sz="2000" dirty="0"/>
                  <a:t> </a:t>
                </a:r>
                <a:r>
                  <a:rPr lang="vi-VN" sz="2000" dirty="0" err="1"/>
                  <a:t>nhà</a:t>
                </a:r>
                <a:r>
                  <a:rPr lang="vi-VN" sz="2000" dirty="0"/>
                  <a:t> </a:t>
                </a:r>
                <a:r>
                  <a:rPr lang="vi-VN" sz="2000" dirty="0" err="1"/>
                  <a:t>kho</a:t>
                </a:r>
                <a:r>
                  <a:rPr lang="vi-VN" sz="2000" dirty="0"/>
                  <a:t> </a:t>
                </a:r>
                <a:r>
                  <a:rPr lang="vi-VN" sz="2000" dirty="0" err="1"/>
                  <a:t>đều</a:t>
                </a:r>
                <a:r>
                  <a:rPr lang="vi-VN" sz="2000" dirty="0"/>
                  <a:t> </a:t>
                </a:r>
                <a:r>
                  <a:rPr lang="vi-VN" sz="2000" dirty="0" err="1"/>
                  <a:t>thỏa</a:t>
                </a:r>
                <a:r>
                  <a:rPr lang="vi-VN" sz="2000" dirty="0"/>
                  <a:t> </a:t>
                </a:r>
                <a:r>
                  <a:rPr lang="vi-VN" sz="2000" dirty="0" err="1"/>
                  <a:t>mãn</a:t>
                </a:r>
                <a:r>
                  <a:rPr lang="vi-VN" sz="2000" dirty="0"/>
                  <a:t> </a:t>
                </a:r>
                <a:r>
                  <a:rPr lang="vi-VN" sz="2000" dirty="0" err="1"/>
                  <a:t>thì</a:t>
                </a:r>
                <a:r>
                  <a:rPr lang="vi-VN" sz="2000" dirty="0"/>
                  <a:t> </a:t>
                </a:r>
                <a:r>
                  <a:rPr lang="vi-VN" sz="2000" dirty="0" err="1"/>
                  <a:t>cập</a:t>
                </a:r>
                <a:r>
                  <a:rPr lang="vi-VN" sz="2000" dirty="0"/>
                  <a:t> </a:t>
                </a:r>
                <a:r>
                  <a:rPr lang="vi-VN" sz="2000" dirty="0" err="1"/>
                  <a:t>nhật</a:t>
                </a:r>
                <a:r>
                  <a:rPr lang="vi-VN" sz="2000" dirty="0"/>
                  <a:t> </a:t>
                </a:r>
                <a:r>
                  <a:rPr lang="vi-VN" sz="2000" dirty="0" err="1"/>
                  <a:t>tổng</a:t>
                </a:r>
                <a:r>
                  <a:rPr lang="vi-VN" sz="2000" dirty="0"/>
                  <a:t> </a:t>
                </a:r>
                <a:r>
                  <a:rPr lang="vi-VN" sz="2000" dirty="0" err="1"/>
                  <a:t>lượng</a:t>
                </a:r>
                <a:r>
                  <a:rPr lang="vi-VN" sz="2000" dirty="0"/>
                  <a:t> </a:t>
                </a:r>
                <a:r>
                  <a:rPr lang="vi-VN" sz="2000" err="1"/>
                  <a:t>vàng</a:t>
                </a:r>
                <a:r>
                  <a:rPr lang="vi-VN" sz="2000"/>
                  <a:t>.</a:t>
                </a:r>
              </a:p>
              <a:p>
                <a:pPr lvl="1">
                  <a:buFontTx/>
                  <a:buChar char="-"/>
                </a:pPr>
                <a:endParaRPr lang="vi-VN" sz="2000" dirty="0"/>
              </a:p>
              <a:p>
                <a:pPr lvl="1"/>
                <a:r>
                  <a:rPr lang="vi-VN" sz="2000"/>
                  <a:t>	- Độ </a:t>
                </a:r>
                <a:r>
                  <a:rPr lang="vi-VN" sz="2000" dirty="0" err="1"/>
                  <a:t>phức</a:t>
                </a:r>
                <a:r>
                  <a:rPr lang="vi-VN" sz="2000" dirty="0"/>
                  <a:t> </a:t>
                </a:r>
                <a:r>
                  <a:rPr lang="vi-VN" sz="2000" dirty="0" err="1"/>
                  <a:t>tạp</a:t>
                </a:r>
                <a:r>
                  <a:rPr lang="vi-VN" sz="2000" dirty="0"/>
                  <a:t>: O(</a:t>
                </a:r>
                <a14:m>
                  <m:oMath xmlns:m="http://schemas.openxmlformats.org/officeDocument/2006/math">
                    <m:sSup>
                      <m:sSupPr>
                        <m:ctrlPr>
                          <a:rPr lang="ar-AE" sz="2000" i="1" smtClean="0">
                            <a:latin typeface="Cambria Math" panose="02040503050406030204" pitchFamily="18" charset="0"/>
                          </a:rPr>
                        </m:ctrlPr>
                      </m:sSupPr>
                      <m:e>
                        <m:r>
                          <a:rPr lang="ar-AE" sz="2000" b="0" i="1" smtClean="0">
                            <a:latin typeface="Cambria Math" panose="02040503050406030204" pitchFamily="18" charset="0"/>
                          </a:rPr>
                          <m:t>2</m:t>
                        </m:r>
                      </m:e>
                      <m:sup>
                        <m:r>
                          <a:rPr lang="ar-AE" sz="2000" b="0" i="1" smtClean="0">
                            <a:latin typeface="Cambria Math" panose="02040503050406030204" pitchFamily="18" charset="0"/>
                          </a:rPr>
                          <m:t>𝑛</m:t>
                        </m:r>
                      </m:sup>
                    </m:sSup>
                    <m:r>
                      <a:rPr lang="ar-AE" sz="2000" b="0" i="1" smtClean="0">
                        <a:latin typeface="Cambria Math" panose="02040503050406030204" pitchFamily="18" charset="0"/>
                      </a:rPr>
                      <m:t> ∗</m:t>
                    </m:r>
                    <m:r>
                      <a:rPr lang="ar-AE" sz="2000" b="0" i="1" smtClean="0">
                        <a:latin typeface="Cambria Math" panose="02040503050406030204" pitchFamily="18" charset="0"/>
                      </a:rPr>
                      <m:t>𝑛</m:t>
                    </m:r>
                    <m:r>
                      <a:rPr lang="ar-AE" sz="2000" b="0" i="1" smtClean="0">
                        <a:latin typeface="Cambria Math" panose="02040503050406030204" pitchFamily="18" charset="0"/>
                      </a:rPr>
                      <m:t>).</m:t>
                    </m:r>
                  </m:oMath>
                </a14:m>
                <a:endParaRPr lang="vi-VN" sz="2000" b="0" dirty="0"/>
              </a:p>
              <a:p>
                <a:pPr lvl="1">
                  <a:buFontTx/>
                  <a:buChar char="-"/>
                </a:pPr>
                <a:endParaRPr lang="ar-AE" sz="2000" b="0" dirty="0"/>
              </a:p>
              <a:p>
                <a:pPr lvl="1"/>
                <a:r>
                  <a:rPr lang="vi-VN" sz="2000"/>
                  <a:t>	- Có </a:t>
                </a:r>
                <a:r>
                  <a:rPr lang="vi-VN" sz="2000" dirty="0" err="1"/>
                  <a:t>thể</a:t>
                </a:r>
                <a:r>
                  <a:rPr lang="vi-VN" sz="2000" dirty="0"/>
                  <a:t> </a:t>
                </a:r>
                <a:r>
                  <a:rPr lang="vi-VN" sz="2000" dirty="0" err="1"/>
                  <a:t>thực</a:t>
                </a:r>
                <a:r>
                  <a:rPr lang="vi-VN" sz="2000" dirty="0"/>
                  <a:t> </a:t>
                </a:r>
                <a:r>
                  <a:rPr lang="vi-VN" sz="2000" dirty="0" err="1"/>
                  <a:t>hiện</a:t>
                </a:r>
                <a:r>
                  <a:rPr lang="vi-VN" sz="2000" dirty="0"/>
                  <a:t> </a:t>
                </a:r>
                <a:r>
                  <a:rPr lang="vi-VN" sz="2000" dirty="0" err="1"/>
                  <a:t>một</a:t>
                </a:r>
                <a:r>
                  <a:rPr lang="vi-VN" sz="2000" dirty="0"/>
                  <a:t> </a:t>
                </a:r>
                <a:r>
                  <a:rPr lang="vi-VN" sz="2000" dirty="0" err="1"/>
                  <a:t>số</a:t>
                </a:r>
                <a:r>
                  <a:rPr lang="vi-VN" sz="2000" dirty="0"/>
                  <a:t> </a:t>
                </a:r>
                <a:r>
                  <a:rPr lang="vi-VN" sz="2000" dirty="0" err="1"/>
                  <a:t>biện</a:t>
                </a:r>
                <a:r>
                  <a:rPr lang="vi-VN" sz="2000" dirty="0"/>
                  <a:t> </a:t>
                </a:r>
                <a:r>
                  <a:rPr lang="vi-VN" sz="2000" dirty="0" err="1"/>
                  <a:t>pháp</a:t>
                </a:r>
                <a:r>
                  <a:rPr lang="vi-VN" sz="2000" dirty="0"/>
                  <a:t> </a:t>
                </a:r>
                <a:r>
                  <a:rPr lang="vi-VN" sz="2000" dirty="0" err="1"/>
                  <a:t>nhánh</a:t>
                </a:r>
                <a:r>
                  <a:rPr lang="vi-VN" sz="2000" dirty="0"/>
                  <a:t> </a:t>
                </a:r>
                <a:r>
                  <a:rPr lang="vi-VN" sz="2000" dirty="0" err="1"/>
                  <a:t>cận</a:t>
                </a:r>
                <a:r>
                  <a:rPr lang="vi-VN" sz="2000" dirty="0"/>
                  <a:t> </a:t>
                </a:r>
                <a:r>
                  <a:rPr lang="vi-VN" sz="2000" dirty="0" err="1"/>
                  <a:t>như</a:t>
                </a:r>
                <a:r>
                  <a:rPr lang="vi-VN" sz="2000" dirty="0"/>
                  <a:t>:</a:t>
                </a:r>
              </a:p>
              <a:p>
                <a:pPr lvl="1"/>
                <a:r>
                  <a:rPr lang="vi-VN" sz="2000"/>
                  <a:t>		+ </a:t>
                </a:r>
                <a:r>
                  <a:rPr lang="vi-VN" sz="2000" dirty="0"/>
                  <a:t>Khi </a:t>
                </a:r>
                <a:r>
                  <a:rPr lang="vi-VN" sz="2000" dirty="0" err="1"/>
                  <a:t>đang</a:t>
                </a:r>
                <a:r>
                  <a:rPr lang="vi-VN" sz="2000" dirty="0"/>
                  <a:t> </a:t>
                </a:r>
                <a:r>
                  <a:rPr lang="vi-VN" sz="2000" dirty="0" err="1"/>
                  <a:t>xét</a:t>
                </a:r>
                <a:r>
                  <a:rPr lang="vi-VN" sz="2000" dirty="0"/>
                  <a:t> </a:t>
                </a:r>
                <a:r>
                  <a:rPr lang="vi-VN" sz="2000" dirty="0" err="1"/>
                  <a:t>đến</a:t>
                </a:r>
                <a:r>
                  <a:rPr lang="vi-VN" sz="2000" dirty="0"/>
                  <a:t> </a:t>
                </a:r>
                <a:r>
                  <a:rPr lang="vi-VN" sz="2000" dirty="0" err="1"/>
                  <a:t>nhà</a:t>
                </a:r>
                <a:r>
                  <a:rPr lang="vi-VN" sz="2000" dirty="0"/>
                  <a:t> </a:t>
                </a:r>
                <a:r>
                  <a:rPr lang="vi-VN" sz="2000" dirty="0" err="1"/>
                  <a:t>kho</a:t>
                </a:r>
                <a:r>
                  <a:rPr lang="vi-VN" sz="2000" dirty="0"/>
                  <a:t> </a:t>
                </a:r>
                <a:r>
                  <a:rPr lang="vi-VN" sz="2000" dirty="0" err="1"/>
                  <a:t>thứ</a:t>
                </a:r>
                <a:r>
                  <a:rPr lang="vi-VN" sz="2000" dirty="0"/>
                  <a:t> </a:t>
                </a:r>
                <a:r>
                  <a:rPr lang="vi-VN" sz="2000" dirty="0" err="1"/>
                  <a:t>i</a:t>
                </a:r>
                <a:r>
                  <a:rPr lang="vi-VN" sz="2000" dirty="0"/>
                  <a:t>, </a:t>
                </a:r>
                <a:r>
                  <a:rPr lang="vi-VN" sz="2000" dirty="0" err="1"/>
                  <a:t>cân</a:t>
                </a:r>
                <a:r>
                  <a:rPr lang="vi-VN" sz="2000" dirty="0"/>
                  <a:t> </a:t>
                </a:r>
                <a:r>
                  <a:rPr lang="vi-VN" sz="2000" dirty="0" err="1"/>
                  <a:t>nhắc</a:t>
                </a:r>
                <a:r>
                  <a:rPr lang="vi-VN" sz="2000" dirty="0"/>
                  <a:t> </a:t>
                </a:r>
                <a:r>
                  <a:rPr lang="vi-VN" sz="2000" dirty="0" err="1"/>
                  <a:t>chỉ</a:t>
                </a:r>
                <a:r>
                  <a:rPr lang="vi-VN" sz="2000" dirty="0"/>
                  <a:t> </a:t>
                </a:r>
                <a:r>
                  <a:rPr lang="vi-VN" sz="2000" dirty="0" err="1"/>
                  <a:t>xét</a:t>
                </a:r>
                <a:r>
                  <a:rPr lang="vi-VN" sz="2000" dirty="0"/>
                  <a:t> </a:t>
                </a:r>
                <a:r>
                  <a:rPr lang="vi-VN" sz="2000" dirty="0" err="1"/>
                  <a:t>các</a:t>
                </a:r>
                <a:r>
                  <a:rPr lang="vi-VN" sz="2000" dirty="0"/>
                  <a:t> </a:t>
                </a:r>
                <a:r>
                  <a:rPr lang="vi-VN" sz="2000" dirty="0" err="1"/>
                  <a:t>nhà</a:t>
                </a:r>
                <a:r>
                  <a:rPr lang="vi-VN" sz="2000" dirty="0"/>
                  <a:t> </a:t>
                </a:r>
                <a:r>
                  <a:rPr lang="vi-VN" sz="2000" dirty="0" err="1"/>
                  <a:t>kho</a:t>
                </a:r>
                <a:r>
                  <a:rPr lang="vi-VN" sz="2000" dirty="0"/>
                  <a:t> </a:t>
                </a:r>
                <a:r>
                  <a:rPr lang="vi-VN" sz="2000" dirty="0" err="1"/>
                  <a:t>trong</a:t>
                </a:r>
                <a:r>
                  <a:rPr lang="vi-VN" sz="2000" dirty="0"/>
                  <a:t> </a:t>
                </a:r>
                <a:r>
                  <a:rPr lang="vi-VN" sz="2000" dirty="0" err="1"/>
                  <a:t>đoạn</a:t>
                </a:r>
                <a:r>
                  <a:rPr lang="vi-VN" sz="2000" dirty="0"/>
                  <a:t> [</a:t>
                </a:r>
                <a:r>
                  <a:rPr lang="vi-VN" sz="2000" dirty="0" err="1"/>
                  <a:t>i</a:t>
                </a:r>
                <a:r>
                  <a:rPr lang="vi-VN" sz="2000" dirty="0"/>
                  <a:t> + L1, </a:t>
                </a:r>
                <a:r>
                  <a:rPr lang="vi-VN" sz="2000" dirty="0" err="1"/>
                  <a:t>i</a:t>
                </a:r>
                <a:r>
                  <a:rPr lang="vi-VN" sz="2000" dirty="0"/>
                  <a:t> </a:t>
                </a:r>
                <a:r>
                  <a:rPr lang="vi-VN" sz="2000"/>
                  <a:t>+ 		L2</a:t>
                </a:r>
                <a:r>
                  <a:rPr lang="vi-VN" sz="2000" dirty="0"/>
                  <a:t>].</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3"/>
                <a:stretch>
                  <a:fillRect l="-516"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58399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1" name="Google Shape;91;p2"/>
              <p:cNvSpPr txBox="1">
                <a:spLocks noGrp="1"/>
              </p:cNvSpPr>
              <p:nvPr>
                <p:ph type="title"/>
              </p:nvPr>
            </p:nvSpPr>
            <p:spPr>
              <a:xfrm>
                <a:off x="174172" y="71201"/>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Dynamic Programming Algorithm </a:t>
                </a:r>
                <a:r>
                  <a:rPr lang="en-US" sz="2000" b="1" dirty="0">
                    <a:solidFill>
                      <a:schemeClr val="accent5">
                        <a:lumMod val="75000"/>
                      </a:schemeClr>
                    </a:solidFill>
                    <a:latin typeface="+mj-lt"/>
                  </a:rPr>
                  <a:t>O(</a:t>
                </a:r>
                <a14:m>
                  <m:oMath xmlns:m="http://schemas.openxmlformats.org/officeDocument/2006/math">
                    <m:sSup>
                      <m:sSupPr>
                        <m:ctrlPr>
                          <a:rPr lang="en-US" sz="2000" b="1" i="1" smtClean="0">
                            <a:solidFill>
                              <a:schemeClr val="accent5">
                                <a:lumMod val="75000"/>
                              </a:schemeClr>
                            </a:solidFill>
                            <a:latin typeface="Cambria Math" panose="02040503050406030204" pitchFamily="18" charset="0"/>
                          </a:rPr>
                        </m:ctrlPr>
                      </m:sSupPr>
                      <m:e>
                        <m:r>
                          <a:rPr lang="en-US" sz="2000" b="1" i="1" smtClean="0">
                            <a:solidFill>
                              <a:schemeClr val="accent5">
                                <a:lumMod val="75000"/>
                              </a:schemeClr>
                            </a:solidFill>
                            <a:latin typeface="Cambria Math" panose="02040503050406030204" pitchFamily="18" charset="0"/>
                          </a:rPr>
                          <m:t>𝑵</m:t>
                        </m:r>
                      </m:e>
                      <m:sup>
                        <m:r>
                          <a:rPr lang="en-US" sz="2000" b="1" i="1" smtClean="0">
                            <a:solidFill>
                              <a:schemeClr val="accent5">
                                <a:lumMod val="75000"/>
                              </a:schemeClr>
                            </a:solidFill>
                            <a:latin typeface="Cambria Math" panose="02040503050406030204" pitchFamily="18" charset="0"/>
                          </a:rPr>
                          <m:t>𝟐</m:t>
                        </m:r>
                      </m:sup>
                    </m:sSup>
                  </m:oMath>
                </a14:m>
                <a:r>
                  <a:rPr lang="en-US" sz="2000" b="1" dirty="0">
                    <a:solidFill>
                      <a:schemeClr val="accent5">
                        <a:lumMod val="75000"/>
                      </a:schemeClr>
                    </a:solidFill>
                    <a:latin typeface="+mj-lt"/>
                  </a:rPr>
                  <a:t>)</a:t>
                </a:r>
                <a:endParaRPr b="1" dirty="0">
                  <a:latin typeface="+mj-lt"/>
                </a:endParaRPr>
              </a:p>
            </p:txBody>
          </p:sp>
        </mc:Choice>
        <mc:Fallback xmlns="">
          <p:sp>
            <p:nvSpPr>
              <p:cNvPr id="91" name="Google Shape;91;p2"/>
              <p:cNvSpPr txBox="1">
                <a:spLocks noGrp="1" noRot="1" noChangeAspect="1" noMove="1" noResize="1" noEditPoints="1" noAdjustHandles="1" noChangeArrowheads="1" noChangeShapeType="1" noTextEdit="1"/>
              </p:cNvSpPr>
              <p:nvPr>
                <p:ph type="title"/>
              </p:nvPr>
            </p:nvSpPr>
            <p:spPr>
              <a:xfrm>
                <a:off x="174172" y="71201"/>
                <a:ext cx="11814111" cy="539847"/>
              </a:xfrm>
              <a:prstGeom prst="rect">
                <a:avLst/>
              </a:prstGeom>
              <a:blipFill>
                <a:blip r:embed="rId3"/>
                <a:stretch>
                  <a:fillRect l="-568" b="-5682"/>
                </a:stretch>
              </a:blipFill>
              <a:ln>
                <a:noFill/>
              </a:ln>
            </p:spPr>
            <p:txBody>
              <a:bodyPr/>
              <a:lstStyle/>
              <a:p>
                <a:r>
                  <a:rPr lang="vi-VN">
                    <a:noFill/>
                  </a:rPr>
                  <a:t> </a:t>
                </a:r>
              </a:p>
            </p:txBody>
          </p:sp>
        </mc:Fallback>
      </mc:AlternateContent>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FontTx/>
                  <a:buChar char="-"/>
                </a:pPr>
                <a:r>
                  <a:rPr lang="en-US" sz="2000" dirty="0"/>
                  <a:t>Gọi F[</a:t>
                </a:r>
                <a:r>
                  <a:rPr lang="en-US" sz="2000" dirty="0" err="1"/>
                  <a:t>i</a:t>
                </a:r>
                <a:r>
                  <a:rPr lang="en-US" sz="2000" dirty="0"/>
                  <a:t>] </a:t>
                </a:r>
                <a:r>
                  <a:rPr lang="en-US" sz="2000" dirty="0" err="1"/>
                  <a:t>là</a:t>
                </a:r>
                <a:r>
                  <a:rPr lang="en-US" sz="2000" dirty="0"/>
                  <a:t> </a:t>
                </a:r>
                <a:r>
                  <a:rPr lang="en-US" sz="2000" dirty="0" err="1"/>
                  <a:t>tổng</a:t>
                </a:r>
                <a:r>
                  <a:rPr lang="en-US" sz="2000" dirty="0"/>
                  <a:t> </a:t>
                </a:r>
                <a:r>
                  <a:rPr lang="en-US" sz="2000" dirty="0" err="1"/>
                  <a:t>lượng</a:t>
                </a:r>
                <a:r>
                  <a:rPr lang="en-US" sz="2000" dirty="0"/>
                  <a:t> </a:t>
                </a:r>
                <a:r>
                  <a:rPr lang="en-US" sz="2000" dirty="0" err="1"/>
                  <a:t>vàng</a:t>
                </a:r>
                <a:r>
                  <a:rPr lang="en-US" sz="2000" dirty="0"/>
                  <a:t> </a:t>
                </a:r>
                <a:r>
                  <a:rPr lang="en-US" sz="2000" dirty="0" err="1"/>
                  <a:t>lớn</a:t>
                </a:r>
                <a:r>
                  <a:rPr lang="en-US" sz="2000" dirty="0"/>
                  <a:t> </a:t>
                </a:r>
                <a:r>
                  <a:rPr lang="en-US" sz="2000" dirty="0" err="1"/>
                  <a:t>nhất</a:t>
                </a:r>
                <a:r>
                  <a:rPr lang="en-US" sz="2000" dirty="0"/>
                  <a:t> </a:t>
                </a:r>
                <a:r>
                  <a:rPr lang="en-US" sz="2000" dirty="0" err="1"/>
                  <a:t>nếu</a:t>
                </a:r>
                <a:r>
                  <a:rPr lang="en-US" sz="2000" dirty="0"/>
                  <a:t> </a:t>
                </a:r>
                <a:r>
                  <a:rPr lang="en-US" sz="2000" dirty="0" err="1"/>
                  <a:t>chọn</a:t>
                </a:r>
                <a:r>
                  <a:rPr lang="en-US" sz="2000" dirty="0"/>
                  <a:t> </a:t>
                </a:r>
                <a:r>
                  <a:rPr lang="en-US" sz="2000" dirty="0" err="1"/>
                  <a:t>các</a:t>
                </a:r>
                <a:r>
                  <a:rPr lang="en-US" sz="2000" dirty="0"/>
                  <a:t> </a:t>
                </a:r>
                <a:r>
                  <a:rPr lang="en-US" sz="2000" dirty="0" err="1"/>
                  <a:t>nhà</a:t>
                </a:r>
                <a:r>
                  <a:rPr lang="en-US" sz="2000" dirty="0"/>
                  <a:t> </a:t>
                </a:r>
                <a:r>
                  <a:rPr lang="en-US" sz="2000" dirty="0" err="1"/>
                  <a:t>kho</a:t>
                </a:r>
                <a:r>
                  <a:rPr lang="en-US" sz="2000" dirty="0"/>
                  <a:t> </a:t>
                </a:r>
                <a:r>
                  <a:rPr lang="en-US" sz="2000" dirty="0" err="1"/>
                  <a:t>từ</a:t>
                </a:r>
                <a:r>
                  <a:rPr lang="en-US" sz="2000" dirty="0"/>
                  <a:t> 1 </a:t>
                </a:r>
                <a:r>
                  <a:rPr lang="en-US" sz="2000" err="1"/>
                  <a:t>đến</a:t>
                </a:r>
                <a:r>
                  <a:rPr lang="en-US" sz="2000"/>
                  <a:t> i -1 </a:t>
                </a:r>
                <a:r>
                  <a:rPr lang="en-US" sz="2000" dirty="0" err="1"/>
                  <a:t>và</a:t>
                </a:r>
                <a:r>
                  <a:rPr lang="en-US" sz="2000" dirty="0"/>
                  <a:t> </a:t>
                </a:r>
                <a:r>
                  <a:rPr lang="en-US" sz="2000" dirty="0" err="1"/>
                  <a:t>nhà</a:t>
                </a:r>
                <a:r>
                  <a:rPr lang="en-US" sz="2000" dirty="0"/>
                  <a:t> </a:t>
                </a:r>
                <a:r>
                  <a:rPr lang="en-US" sz="2000" dirty="0" err="1"/>
                  <a:t>kho</a:t>
                </a:r>
                <a:r>
                  <a:rPr lang="en-US" sz="2000" dirty="0"/>
                  <a:t> </a:t>
                </a:r>
                <a:r>
                  <a:rPr lang="en-US" sz="2000" dirty="0" err="1"/>
                  <a:t>thứ</a:t>
                </a:r>
                <a:r>
                  <a:rPr lang="en-US" sz="2000" dirty="0"/>
                  <a:t> </a:t>
                </a:r>
                <a:r>
                  <a:rPr lang="en-US" sz="2000" dirty="0" err="1"/>
                  <a:t>i</a:t>
                </a:r>
                <a:r>
                  <a:rPr lang="en-US" sz="2000" dirty="0"/>
                  <a:t> </a:t>
                </a:r>
                <a:r>
                  <a:rPr lang="en-US" sz="2000" dirty="0" err="1"/>
                  <a:t>được</a:t>
                </a:r>
                <a:r>
                  <a:rPr lang="en-US" sz="2000" dirty="0"/>
                  <a:t> </a:t>
                </a:r>
                <a:r>
                  <a:rPr lang="en-US" sz="2000" dirty="0" err="1"/>
                  <a:t>chọn</a:t>
                </a:r>
                <a:r>
                  <a:rPr lang="en-US" sz="2000" dirty="0"/>
                  <a:t>.</a:t>
                </a:r>
              </a:p>
              <a:p>
                <a:pPr>
                  <a:spcBef>
                    <a:spcPts val="0"/>
                  </a:spcBef>
                  <a:buFontTx/>
                  <a:buChar char="-"/>
                </a:pPr>
                <a:endParaRPr lang="en-US" sz="2000" dirty="0"/>
              </a:p>
              <a:p>
                <a:pPr>
                  <a:spcBef>
                    <a:spcPts val="0"/>
                  </a:spcBef>
                  <a:buFontTx/>
                  <a:buChar char="-"/>
                </a:pPr>
                <a:r>
                  <a:rPr lang="en-US" sz="2000" dirty="0" err="1"/>
                  <a:t>Khởi</a:t>
                </a:r>
                <a:r>
                  <a:rPr lang="en-US" sz="2000" dirty="0"/>
                  <a:t> </a:t>
                </a:r>
                <a:r>
                  <a:rPr lang="en-US" sz="2000" dirty="0" err="1"/>
                  <a:t>tạo</a:t>
                </a:r>
                <a:r>
                  <a:rPr lang="en-US" sz="2000" dirty="0"/>
                  <a:t>: F[</a:t>
                </a:r>
                <a:r>
                  <a:rPr lang="en-US" sz="2000" dirty="0" err="1"/>
                  <a:t>i</a:t>
                </a:r>
                <a:r>
                  <a:rPr lang="en-US" sz="2000" dirty="0"/>
                  <a:t>] = a[</a:t>
                </a:r>
                <a:r>
                  <a:rPr lang="en-US" sz="2000" dirty="0" err="1"/>
                  <a:t>i</a:t>
                </a:r>
                <a:r>
                  <a:rPr lang="en-US" sz="2000" dirty="0"/>
                  <a:t>].</a:t>
                </a:r>
              </a:p>
              <a:p>
                <a:pPr>
                  <a:spcBef>
                    <a:spcPts val="0"/>
                  </a:spcBef>
                  <a:buFontTx/>
                  <a:buChar char="-"/>
                </a:pPr>
                <a:endParaRPr lang="en-US" sz="2000" dirty="0"/>
              </a:p>
              <a:p>
                <a:pPr>
                  <a:spcBef>
                    <a:spcPts val="0"/>
                  </a:spcBef>
                  <a:buFontTx/>
                  <a:buChar char="-"/>
                </a:pPr>
                <a:r>
                  <a:rPr lang="en-US" sz="2000" dirty="0" err="1"/>
                  <a:t>Công</a:t>
                </a:r>
                <a:r>
                  <a:rPr lang="en-US" sz="2000" dirty="0"/>
                  <a:t> </a:t>
                </a:r>
                <a:r>
                  <a:rPr lang="en-US" sz="2000" dirty="0" err="1"/>
                  <a:t>thức</a:t>
                </a:r>
                <a:r>
                  <a:rPr lang="en-US" sz="2000" dirty="0"/>
                  <a:t>: </a:t>
                </a:r>
              </a:p>
              <a:p>
                <a:pPr marL="0" indent="0">
                  <a:spcBef>
                    <a:spcPts val="0"/>
                  </a:spcBef>
                  <a:buNone/>
                </a:pPr>
                <a:r>
                  <a:rPr lang="en-US" sz="2000" dirty="0"/>
                  <a:t>	</a:t>
                </a:r>
                <a14:m>
                  <m:oMath xmlns:m="http://schemas.openxmlformats.org/officeDocument/2006/math">
                    <m:r>
                      <m:rPr>
                        <m:sty m:val="p"/>
                      </m:rPr>
                      <a:rPr lang="en-US" sz="2000" b="0" i="0" smtClean="0">
                        <a:latin typeface="Cambria Math" panose="02040503050406030204" pitchFamily="18" charset="0"/>
                      </a:rPr>
                      <m:t>F</m:t>
                    </m:r>
                    <m:d>
                      <m:dPr>
                        <m:begChr m:val="["/>
                        <m:endChr m:val="]"/>
                        <m:ctrlPr>
                          <a:rPr lang="en-US" sz="2000" b="0" i="1" smtClean="0">
                            <a:latin typeface="Cambria Math" panose="02040503050406030204" pitchFamily="18" charset="0"/>
                          </a:rPr>
                        </m:ctrlPr>
                      </m:dPr>
                      <m:e>
                        <m:r>
                          <m:rPr>
                            <m:sty m:val="p"/>
                          </m:rPr>
                          <a:rPr lang="en-US" sz="2000" b="0" i="0" smtClean="0">
                            <a:latin typeface="Cambria Math" panose="02040503050406030204" pitchFamily="18" charset="0"/>
                          </a:rPr>
                          <m:t>i</m:t>
                        </m:r>
                      </m:e>
                    </m:d>
                    <m:r>
                      <a:rPr lang="en-US" sz="2000" b="0" i="0"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𝑗</m:t>
                        </m:r>
                        <m:r>
                          <a:rPr lang="en-US" sz="2000" b="0" i="1" smtClean="0">
                            <a:latin typeface="Cambria Math" panose="02040503050406030204" pitchFamily="18" charset="0"/>
                            <a:ea typeface="Cambria Math" panose="02040503050406030204" pitchFamily="18" charset="0"/>
                          </a:rPr>
                          <m:t>𝜖</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𝐿</m:t>
                            </m:r>
                            <m:r>
                              <a:rPr lang="en-US" sz="2000" b="0" i="1" smtClean="0">
                                <a:latin typeface="Cambria Math" panose="02040503050406030204" pitchFamily="18" charset="0"/>
                                <a:ea typeface="Cambria Math" panose="02040503050406030204" pitchFamily="18" charset="0"/>
                              </a:rPr>
                              <m:t>1</m:t>
                            </m:r>
                          </m:e>
                        </m:d>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𝐹</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𝐿</m:t>
                    </m:r>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t>.</a:t>
                </a:r>
              </a:p>
              <a:p>
                <a:pPr>
                  <a:spcBef>
                    <a:spcPts val="0"/>
                  </a:spcBef>
                  <a:buFontTx/>
                  <a:buChar char="-"/>
                </a:pPr>
                <a:endParaRPr lang="en-US" sz="2000" dirty="0"/>
              </a:p>
              <a:p>
                <a:pPr>
                  <a:spcBef>
                    <a:spcPts val="0"/>
                  </a:spcBef>
                  <a:buFontTx/>
                  <a:buChar char="-"/>
                </a:pPr>
                <a:r>
                  <a:rPr lang="en-US" sz="2000" dirty="0" err="1"/>
                  <a:t>Kết</a:t>
                </a:r>
                <a:r>
                  <a:rPr lang="en-US" sz="2000" dirty="0"/>
                  <a:t> </a:t>
                </a:r>
                <a:r>
                  <a:rPr lang="en-US" sz="2000" dirty="0" err="1"/>
                  <a:t>quả</a:t>
                </a:r>
                <a:r>
                  <a:rPr lang="en-US" sz="2000" dirty="0"/>
                  <a:t>:</a:t>
                </a:r>
              </a:p>
              <a:p>
                <a:pPr marL="457200" lvl="1" indent="0">
                  <a:spcBef>
                    <a:spcPts val="0"/>
                  </a:spcBef>
                  <a:buNone/>
                </a:pPr>
                <a14:m>
                  <m:oMathPara xmlns:m="http://schemas.openxmlformats.org/officeDocument/2006/math">
                    <m:oMathParaPr>
                      <m:jc m:val="centerGroup"/>
                    </m:oMathParaPr>
                    <m:oMath xmlns:m="http://schemas.openxmlformats.org/officeDocument/2006/math">
                      <m:sSub>
                        <m:sSubPr>
                          <m:ctrlPr>
                            <a:rPr lang="vi-VN" sz="200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𝐹</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oMath>
                  </m:oMathPara>
                </a14:m>
                <a:endParaRPr lang="en-US" sz="2000" b="0" dirty="0">
                  <a:ea typeface="Cambria Math" panose="02040503050406030204" pitchFamily="18" charset="0"/>
                </a:endParaRPr>
              </a:p>
              <a:p>
                <a:pPr marL="457200" lvl="1" indent="0">
                  <a:spcBef>
                    <a:spcPts val="0"/>
                  </a:spcBef>
                  <a:buNone/>
                </a:pPr>
                <a:endParaRPr lang="en-US" sz="2000" dirty="0"/>
              </a:p>
              <a:p>
                <a:pPr marL="457200" lvl="1" indent="0">
                  <a:spcBef>
                    <a:spcPts val="0"/>
                  </a:spcBef>
                  <a:buNone/>
                </a:pPr>
                <a:r>
                  <a:rPr lang="en-US" sz="2000" dirty="0" err="1"/>
                  <a:t>Độ</a:t>
                </a:r>
                <a:r>
                  <a:rPr lang="en-US" sz="2000" dirty="0"/>
                  <a:t> </a:t>
                </a:r>
                <a:r>
                  <a:rPr lang="en-US" sz="2000" dirty="0" err="1"/>
                  <a:t>phức</a:t>
                </a:r>
                <a:r>
                  <a:rPr lang="en-US" sz="2000" dirty="0"/>
                  <a:t> </a:t>
                </a:r>
                <a:r>
                  <a:rPr lang="en-US" sz="2000" dirty="0" err="1"/>
                  <a:t>tạp</a:t>
                </a:r>
                <a:r>
                  <a:rPr lang="en-US" sz="2000" dirty="0"/>
                  <a:t>: O(</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𝑁</m:t>
                        </m:r>
                      </m:e>
                      <m:sup>
                        <m:r>
                          <a:rPr lang="en-US" sz="2000" b="0" i="1" smtClean="0">
                            <a:latin typeface="Cambria Math" panose="02040503050406030204" pitchFamily="18" charset="0"/>
                          </a:rPr>
                          <m:t>2</m:t>
                        </m:r>
                      </m:sup>
                    </m:sSup>
                  </m:oMath>
                </a14:m>
                <a:r>
                  <a:rPr lang="en-US" sz="2000" dirty="0"/>
                  <a:t>).</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4"/>
                <a:stretch>
                  <a:fillRect l="-464"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327145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Dynamic Programming Algorithm (O(n*logn))</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marL="0" indent="0">
              <a:spcBef>
                <a:spcPts val="0"/>
              </a:spcBef>
              <a:buNone/>
            </a:pPr>
            <a:r>
              <a:rPr lang="en-US" sz="2000"/>
              <a:t>- Hàng đợi ưu tiên: là hàng đợi có phần tử ở đầu có thứ tự ưu tiên cao nhất.</a:t>
            </a:r>
          </a:p>
          <a:p>
            <a:pPr marL="0" indent="0">
              <a:spcBef>
                <a:spcPts val="0"/>
              </a:spcBef>
              <a:buNone/>
            </a:pPr>
            <a:r>
              <a:rPr lang="en-US" sz="2000"/>
              <a:t>	Thao tác: push: O(log(n)), pop: O(log(n)), top: O(1).</a:t>
            </a:r>
          </a:p>
          <a:p>
            <a:pPr marL="0" indent="0">
              <a:spcBef>
                <a:spcPts val="0"/>
              </a:spcBef>
              <a:buNone/>
            </a:pPr>
            <a:endParaRPr lang="en-US" sz="2000"/>
          </a:p>
          <a:p>
            <a:pPr marL="0" indent="0">
              <a:spcBef>
                <a:spcPts val="0"/>
              </a:spcBef>
              <a:buNone/>
            </a:pPr>
            <a:r>
              <a:rPr lang="en-US" sz="2000"/>
              <a:t>- Cải tiến: </a:t>
            </a:r>
          </a:p>
          <a:p>
            <a:pPr marL="0" indent="0">
              <a:spcBef>
                <a:spcPts val="0"/>
              </a:spcBef>
              <a:buNone/>
            </a:pPr>
            <a:r>
              <a:rPr lang="en-US" sz="2000"/>
              <a:t>	Mỗi phần tử trong hang đợi là một cặp giá trị (j, F[j]).</a:t>
            </a:r>
          </a:p>
          <a:p>
            <a:pPr marL="0" indent="0">
              <a:spcBef>
                <a:spcPts val="0"/>
              </a:spcBef>
              <a:buNone/>
            </a:pPr>
            <a:r>
              <a:rPr lang="en-US" sz="2000"/>
              <a:t>	Ưu tiên phần tử có F[j] lớn ở đầu hàng đợi.</a:t>
            </a:r>
          </a:p>
          <a:p>
            <a:pPr marL="0" indent="0">
              <a:spcBef>
                <a:spcPts val="0"/>
              </a:spcBef>
              <a:buNone/>
            </a:pPr>
            <a:r>
              <a:rPr lang="en-US" sz="2000"/>
              <a:t>	Khi xét đến nhà kho i, thêm cặp giá trị (i – L1, F[i – L1]) 	vào hàng đợi.</a:t>
            </a:r>
          </a:p>
          <a:p>
            <a:pPr marL="0" indent="0">
              <a:spcBef>
                <a:spcPts val="0"/>
              </a:spcBef>
              <a:buNone/>
            </a:pPr>
            <a:r>
              <a:rPr lang="en-US" sz="2000"/>
              <a:t>	Loại bỏ phần tử top ở đầu hàng đợi nếu i – i.top &gt; L2.</a:t>
            </a:r>
          </a:p>
          <a:p>
            <a:pPr marL="0" indent="0">
              <a:spcBef>
                <a:spcPts val="0"/>
              </a:spcBef>
              <a:buNone/>
            </a:pPr>
            <a:r>
              <a:rPr lang="en-US" sz="2000"/>
              <a:t>	F[i] = a[i] + F.top.</a:t>
            </a:r>
          </a:p>
          <a:p>
            <a:pPr marL="0" indent="0">
              <a:spcBef>
                <a:spcPts val="0"/>
              </a:spcBef>
              <a:buNone/>
            </a:pPr>
            <a:endParaRPr lang="en-US" sz="2000"/>
          </a:p>
          <a:p>
            <a:pPr marL="0" indent="0">
              <a:spcBef>
                <a:spcPts val="0"/>
              </a:spcBef>
              <a:buNone/>
            </a:pPr>
            <a:r>
              <a:rPr lang="en-US" sz="2000"/>
              <a:t>- Độ phức tạp: O(n*log(n)).</a:t>
            </a:r>
            <a:endParaRPr lang="en-US" sz="2000" dirty="0"/>
          </a:p>
        </p:txBody>
      </p:sp>
    </p:spTree>
    <p:extLst>
      <p:ext uri="{BB962C8B-B14F-4D97-AF65-F5344CB8AC3E}">
        <p14:creationId xmlns:p14="http://schemas.microsoft.com/office/powerpoint/2010/main" val="155252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initialization</a:t>
            </a:r>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
        <p:nvSpPr>
          <p:cNvPr id="13" name="Google Shape;100;p3">
            <a:extLst>
              <a:ext uri="{FF2B5EF4-FFF2-40B4-BE49-F238E27FC236}">
                <a16:creationId xmlns:a16="http://schemas.microsoft.com/office/drawing/2014/main" id="{CBF5EA0E-A1B4-EE58-584C-47E3FA31A82C}"/>
              </a:ext>
            </a:extLst>
          </p:cNvPr>
          <p:cNvSpPr txBox="1">
            <a:spLocks noGrp="1"/>
          </p:cNvSpPr>
          <p:nvPr>
            <p:ph type="body" idx="1"/>
          </p:nvPr>
        </p:nvSpPr>
        <p:spPr>
          <a:xfrm>
            <a:off x="681198" y="682875"/>
            <a:ext cx="9487039" cy="5868955"/>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#include &lt;bits/stdc++.h&gt;</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using namespace std;</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typedef pair &lt;int, int&gt; ii;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const int N = 1e6 + 2;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int n, l1, l2, a[N], f[N],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vector &lt;ii&gt; b;</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inp()</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cin &gt;&gt; n &gt;&gt; l1 &gt;&gt; l2;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cin &gt;&gt; a[i];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lang="en-US" sz="1400" dirty="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use priorvity queue</a:t>
            </a:r>
            <a:endParaRPr/>
          </a:p>
        </p:txBody>
      </p:sp>
      <p:sp>
        <p:nvSpPr>
          <p:cNvPr id="100" name="Google Shape;100;p3"/>
          <p:cNvSpPr txBox="1">
            <a:spLocks noGrp="1"/>
          </p:cNvSpPr>
          <p:nvPr>
            <p:ph type="body" idx="1"/>
          </p:nvPr>
        </p:nvSpPr>
        <p:spPr>
          <a:xfrm>
            <a:off x="736403" y="1137006"/>
            <a:ext cx="9487039" cy="4652952"/>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priority_queue &lt;ii&gt; hd;</a:t>
            </a:r>
          </a:p>
          <a:p>
            <a:pPr marL="0" lvl="0" indent="0" algn="just" rtl="0">
              <a:lnSpc>
                <a:spcPct val="120000"/>
              </a:lnSpc>
              <a:spcBef>
                <a:spcPts val="0"/>
              </a:spcBef>
              <a:spcAft>
                <a:spcPts val="0"/>
              </a:spcAft>
              <a:buClr>
                <a:schemeClr val="dk1"/>
              </a:buClr>
              <a:buSzPts val="1400"/>
              <a:buNone/>
            </a:pPr>
            <a:endParaRPr lang="en-US" sz="1400">
              <a:latin typeface="Consolas"/>
              <a:ea typeface="Consolas"/>
              <a:cs typeface="Consolas"/>
              <a:sym typeface="Consolas"/>
            </a:endParaRP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proc2()</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if(i-l1 &gt; 0) hd.push(ii(f[i - l1], i - l1));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while(!hd.empty())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if(hd.top().second &lt; i - l2) hd.pop();</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break;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 = hd.top().first + a[i];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max(f[i], res);</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res &lt;&lt; "\n";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454133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Gold Mining – Dynamic Programming Algorithm (O(n))</a:t>
            </a:r>
            <a:endParaRPr dirty="0"/>
          </a:p>
        </p:txBody>
      </p:sp>
      <p:cxnSp>
        <p:nvCxnSpPr>
          <p:cNvPr id="93" name="Google Shape;93;p2"/>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mc:AlternateContent xmlns:mc="http://schemas.openxmlformats.org/markup-compatibility/2006" xmlns:a14="http://schemas.microsoft.com/office/drawing/2010/main">
        <mc:Choice Requires="a14">
          <p:sp>
            <p:nvSpPr>
              <p:cNvPr id="94" name="Google Shape;94;p2"/>
              <p:cNvSpPr txBox="1"/>
              <p:nvPr/>
            </p:nvSpPr>
            <p:spPr>
              <a:xfrm>
                <a:off x="203718" y="746450"/>
                <a:ext cx="11814109" cy="5868900"/>
              </a:xfrm>
              <a:prstGeom prst="rect">
                <a:avLst/>
              </a:prstGeom>
              <a:noFill/>
              <a:ln>
                <a:noFill/>
              </a:ln>
            </p:spPr>
            <p:txBody>
              <a:bodyPr spcFirstLastPara="1" wrap="square" lIns="91425" tIns="45700" rIns="91425" bIns="45700" anchor="t" anchorCtr="0">
                <a:noAutofit/>
              </a:bodyPr>
              <a:lstStyle/>
              <a:p>
                <a:pPr>
                  <a:spcBef>
                    <a:spcPts val="0"/>
                  </a:spcBef>
                  <a:buFontTx/>
                  <a:buChar char="-"/>
                </a:pPr>
                <a:r>
                  <a:rPr lang="en-US" sz="2000" dirty="0"/>
                  <a:t>Hàng </a:t>
                </a:r>
                <a:r>
                  <a:rPr lang="en-US" sz="2000" dirty="0" err="1"/>
                  <a:t>đợi</a:t>
                </a:r>
                <a:r>
                  <a:rPr lang="en-US" sz="2000" dirty="0"/>
                  <a:t> 2 </a:t>
                </a:r>
                <a:r>
                  <a:rPr lang="en-US" sz="2000" dirty="0" err="1"/>
                  <a:t>đầu</a:t>
                </a:r>
                <a:r>
                  <a:rPr lang="en-US" sz="2000" dirty="0"/>
                  <a:t> (dequeue) </a:t>
                </a:r>
                <a:r>
                  <a:rPr lang="en-US" sz="2000" dirty="0" err="1"/>
                  <a:t>là</a:t>
                </a:r>
                <a:r>
                  <a:rPr lang="en-US" sz="2000" dirty="0"/>
                  <a:t> </a:t>
                </a:r>
                <a:r>
                  <a:rPr lang="en-US" sz="2000" dirty="0" err="1"/>
                  <a:t>cấu</a:t>
                </a:r>
                <a:r>
                  <a:rPr lang="en-US" sz="2000" dirty="0"/>
                  <a:t> </a:t>
                </a:r>
                <a:r>
                  <a:rPr lang="en-US" sz="2000" dirty="0" err="1"/>
                  <a:t>trúc</a:t>
                </a:r>
                <a:r>
                  <a:rPr lang="en-US" sz="2000" dirty="0"/>
                  <a:t> </a:t>
                </a:r>
                <a:r>
                  <a:rPr lang="en-US" sz="2000" dirty="0" err="1"/>
                  <a:t>dữ</a:t>
                </a:r>
                <a:r>
                  <a:rPr lang="en-US" sz="2000" dirty="0"/>
                  <a:t> </a:t>
                </a:r>
                <a:r>
                  <a:rPr lang="en-US" sz="2000" dirty="0" err="1"/>
                  <a:t>liệu</a:t>
                </a:r>
                <a:r>
                  <a:rPr lang="en-US" sz="2000" dirty="0"/>
                  <a:t> </a:t>
                </a:r>
                <a:r>
                  <a:rPr lang="en-US" sz="2000" dirty="0" err="1"/>
                  <a:t>kết</a:t>
                </a:r>
                <a:r>
                  <a:rPr lang="en-US" sz="2000" dirty="0"/>
                  <a:t> </a:t>
                </a:r>
                <a:r>
                  <a:rPr lang="en-US" sz="2000" dirty="0" err="1"/>
                  <a:t>hợp</a:t>
                </a:r>
                <a:r>
                  <a:rPr lang="en-US" sz="2000" dirty="0"/>
                  <a:t> </a:t>
                </a:r>
                <a:r>
                  <a:rPr lang="en-US" sz="2000" dirty="0" err="1"/>
                  <a:t>giữa</a:t>
                </a:r>
                <a:r>
                  <a:rPr lang="en-US" sz="2000" dirty="0"/>
                  <a:t> hang </a:t>
                </a:r>
                <a:r>
                  <a:rPr lang="en-US" sz="2000" dirty="0" err="1"/>
                  <a:t>đợi</a:t>
                </a:r>
                <a:r>
                  <a:rPr lang="en-US" sz="2000" dirty="0"/>
                  <a:t> </a:t>
                </a:r>
                <a:r>
                  <a:rPr lang="en-US" sz="2000" dirty="0" err="1"/>
                  <a:t>và</a:t>
                </a:r>
                <a:r>
                  <a:rPr lang="en-US" sz="2000" dirty="0"/>
                  <a:t> </a:t>
                </a:r>
                <a:r>
                  <a:rPr lang="en-US" sz="2000" dirty="0" err="1"/>
                  <a:t>ngăn</a:t>
                </a:r>
                <a:r>
                  <a:rPr lang="en-US" sz="2000" dirty="0"/>
                  <a:t> </a:t>
                </a:r>
                <a:r>
                  <a:rPr lang="en-US" sz="2000" dirty="0" err="1"/>
                  <a:t>xếp</a:t>
                </a:r>
                <a:r>
                  <a:rPr lang="en-US" sz="2000" dirty="0"/>
                  <a:t> -&gt; </a:t>
                </a:r>
                <a:r>
                  <a:rPr lang="en-US" sz="2000" dirty="0" err="1"/>
                  <a:t>phần</a:t>
                </a:r>
                <a:r>
                  <a:rPr lang="en-US" sz="2000" dirty="0"/>
                  <a:t> </a:t>
                </a:r>
                <a:r>
                  <a:rPr lang="en-US" sz="2000" dirty="0" err="1"/>
                  <a:t>tử</a:t>
                </a:r>
                <a:r>
                  <a:rPr lang="en-US" sz="2000" dirty="0"/>
                  <a:t> </a:t>
                </a:r>
                <a:r>
                  <a:rPr lang="en-US" sz="2000" dirty="0" err="1"/>
                  <a:t>đều</a:t>
                </a:r>
                <a:r>
                  <a:rPr lang="en-US" sz="2000" dirty="0"/>
                  <a:t> </a:t>
                </a:r>
                <a:r>
                  <a:rPr lang="en-US" sz="2000" dirty="0" err="1"/>
                  <a:t>có</a:t>
                </a:r>
                <a:r>
                  <a:rPr lang="en-US" sz="2000" dirty="0"/>
                  <a:t> </a:t>
                </a:r>
                <a:r>
                  <a:rPr lang="en-US" sz="2000" dirty="0" err="1"/>
                  <a:t>thể</a:t>
                </a:r>
                <a:r>
                  <a:rPr lang="en-US" sz="2000" dirty="0"/>
                  <a:t> </a:t>
                </a:r>
                <a:r>
                  <a:rPr lang="en-US" sz="2000" dirty="0" err="1"/>
                  <a:t>được</a:t>
                </a:r>
                <a:r>
                  <a:rPr lang="en-US" sz="2000" dirty="0"/>
                  <a:t> </a:t>
                </a:r>
                <a:r>
                  <a:rPr lang="en-US" sz="2000" dirty="0" err="1"/>
                  <a:t>thêm</a:t>
                </a:r>
                <a:r>
                  <a:rPr lang="en-US" sz="2000" dirty="0"/>
                  <a:t> </a:t>
                </a:r>
                <a:r>
                  <a:rPr lang="en-US" sz="2000" dirty="0" err="1"/>
                  <a:t>vào</a:t>
                </a:r>
                <a:r>
                  <a:rPr lang="en-US" sz="2000" dirty="0"/>
                  <a:t> </a:t>
                </a:r>
                <a:r>
                  <a:rPr lang="en-US" sz="2000" dirty="0" err="1"/>
                  <a:t>và</a:t>
                </a:r>
                <a:r>
                  <a:rPr lang="en-US" sz="2000" dirty="0"/>
                  <a:t> </a:t>
                </a:r>
                <a:r>
                  <a:rPr lang="en-US" sz="2000" dirty="0" err="1"/>
                  <a:t>lấy</a:t>
                </a:r>
                <a:r>
                  <a:rPr lang="en-US" sz="2000" dirty="0"/>
                  <a:t> ra ở </a:t>
                </a:r>
                <a:r>
                  <a:rPr lang="en-US" sz="2000" dirty="0" err="1"/>
                  <a:t>đầu</a:t>
                </a:r>
                <a:r>
                  <a:rPr lang="en-US" sz="2000" dirty="0"/>
                  <a:t> </a:t>
                </a:r>
                <a:r>
                  <a:rPr lang="en-US" sz="2000" dirty="0" err="1"/>
                  <a:t>và</a:t>
                </a:r>
                <a:r>
                  <a:rPr lang="en-US" sz="2000" dirty="0"/>
                  <a:t> ở </a:t>
                </a:r>
                <a:r>
                  <a:rPr lang="en-US" sz="2000" dirty="0" err="1"/>
                  <a:t>cuối</a:t>
                </a:r>
                <a:r>
                  <a:rPr lang="en-US" sz="2000" dirty="0"/>
                  <a:t> </a:t>
                </a:r>
                <a:r>
                  <a:rPr lang="en-US" sz="2000"/>
                  <a:t>dequeue.</a:t>
                </a:r>
              </a:p>
              <a:p>
                <a:pPr>
                  <a:spcBef>
                    <a:spcPts val="0"/>
                  </a:spcBef>
                  <a:buFontTx/>
                  <a:buChar char="-"/>
                </a:pPr>
                <a:endParaRPr lang="en-US" sz="2000" dirty="0"/>
              </a:p>
              <a:p>
                <a:pPr>
                  <a:spcBef>
                    <a:spcPts val="0"/>
                  </a:spcBef>
                  <a:buFontTx/>
                  <a:buChar char="-"/>
                </a:pPr>
                <a:r>
                  <a:rPr lang="en-US" sz="2000" dirty="0"/>
                  <a:t>Thao </a:t>
                </a:r>
                <a:r>
                  <a:rPr lang="en-US" sz="2000" dirty="0" err="1"/>
                  <a:t>tác</a:t>
                </a:r>
                <a:r>
                  <a:rPr lang="en-US" sz="2000" dirty="0"/>
                  <a:t>: </a:t>
                </a:r>
                <a:r>
                  <a:rPr lang="en-US" sz="2000" dirty="0" err="1"/>
                  <a:t>push_back</a:t>
                </a:r>
                <a:r>
                  <a:rPr lang="en-US" sz="2000" dirty="0"/>
                  <a:t>(), </a:t>
                </a:r>
                <a:r>
                  <a:rPr lang="en-US" sz="2000" dirty="0" err="1"/>
                  <a:t>push_front</a:t>
                </a:r>
                <a:r>
                  <a:rPr lang="en-US" sz="2000" dirty="0"/>
                  <a:t>(), </a:t>
                </a:r>
                <a:r>
                  <a:rPr lang="en-US" sz="2000" dirty="0" err="1"/>
                  <a:t>pop_back</a:t>
                </a:r>
                <a:r>
                  <a:rPr lang="en-US" sz="2000" dirty="0"/>
                  <a:t>(), </a:t>
                </a:r>
                <a:r>
                  <a:rPr lang="en-US" sz="2000" dirty="0" err="1"/>
                  <a:t>pop_front</a:t>
                </a:r>
                <a:r>
                  <a:rPr lang="en-US" sz="2000" dirty="0"/>
                  <a:t>()</a:t>
                </a:r>
                <a:endParaRPr lang="en-US" sz="1800" dirty="0"/>
              </a:p>
              <a:p>
                <a:pPr>
                  <a:spcBef>
                    <a:spcPts val="0"/>
                  </a:spcBef>
                  <a:buFontTx/>
                  <a:buChar char="-"/>
                </a:pPr>
                <a:endParaRPr lang="en-US" sz="2000" dirty="0"/>
              </a:p>
              <a:p>
                <a:pPr>
                  <a:spcBef>
                    <a:spcPts val="0"/>
                  </a:spcBef>
                  <a:buFontTx/>
                  <a:buChar char="-"/>
                </a:pPr>
                <a:r>
                  <a:rPr lang="en-US" sz="2000" dirty="0" err="1"/>
                  <a:t>Cải</a:t>
                </a:r>
                <a:r>
                  <a:rPr lang="en-US" sz="2000" dirty="0"/>
                  <a:t> </a:t>
                </a:r>
                <a:r>
                  <a:rPr lang="en-US" sz="2000" dirty="0" err="1"/>
                  <a:t>tiến</a:t>
                </a:r>
                <a:r>
                  <a:rPr lang="en-US" sz="2000" dirty="0"/>
                  <a:t>: </a:t>
                </a:r>
                <a:r>
                  <a:rPr lang="en-US" sz="2000" dirty="0" err="1"/>
                  <a:t>Các</a:t>
                </a:r>
                <a:r>
                  <a:rPr lang="en-US" sz="2000" dirty="0"/>
                  <a:t> </a:t>
                </a:r>
                <a:r>
                  <a:rPr lang="en-US" sz="2000" dirty="0" err="1"/>
                  <a:t>phần</a:t>
                </a:r>
                <a:r>
                  <a:rPr lang="en-US" sz="2000" dirty="0"/>
                  <a:t> </a:t>
                </a:r>
                <a:r>
                  <a:rPr lang="en-US" sz="2000" dirty="0" err="1"/>
                  <a:t>tử</a:t>
                </a:r>
                <a:r>
                  <a:rPr lang="en-US" sz="2000" dirty="0"/>
                  <a:t> </a:t>
                </a:r>
                <a:r>
                  <a:rPr lang="en-US" sz="2000" dirty="0" err="1"/>
                  <a:t>trong</a:t>
                </a:r>
                <a:r>
                  <a:rPr lang="en-US" sz="2000" dirty="0"/>
                  <a:t> hang </a:t>
                </a:r>
                <a:r>
                  <a:rPr lang="en-US" sz="2000" dirty="0" err="1"/>
                  <a:t>đợi</a:t>
                </a:r>
                <a:r>
                  <a:rPr lang="en-US" sz="2000" dirty="0"/>
                  <a:t> </a:t>
                </a:r>
                <a:r>
                  <a:rPr lang="en-US" sz="2000" dirty="0" err="1"/>
                  <a:t>có</a:t>
                </a:r>
                <a:r>
                  <a:rPr lang="en-US" sz="2000" dirty="0"/>
                  <a:t> </a:t>
                </a:r>
                <a:r>
                  <a:rPr lang="en-US" sz="2000" dirty="0" err="1"/>
                  <a:t>dạng</a:t>
                </a:r>
                <a:r>
                  <a:rPr lang="en-US" sz="2000" dirty="0"/>
                  <a:t> (x, F[x]).</a:t>
                </a:r>
              </a:p>
              <a:p>
                <a:pPr marL="0" indent="0">
                  <a:spcBef>
                    <a:spcPts val="0"/>
                  </a:spcBef>
                  <a:buNone/>
                </a:pPr>
                <a:r>
                  <a:rPr lang="en-US" sz="2000" dirty="0"/>
                  <a:t>	</a:t>
                </a:r>
                <a:r>
                  <a:rPr lang="en-US" sz="2000" dirty="0" err="1"/>
                  <a:t>Duyệt</a:t>
                </a:r>
                <a:r>
                  <a:rPr lang="en-US" sz="2000" dirty="0"/>
                  <a:t> F[</a:t>
                </a:r>
                <a:r>
                  <a:rPr lang="en-US" sz="2000" dirty="0" err="1"/>
                  <a:t>i</a:t>
                </a:r>
                <a:r>
                  <a:rPr lang="en-US" sz="2000" dirty="0"/>
                  <a:t>] </a:t>
                </a:r>
                <a:r>
                  <a:rPr lang="en-US" sz="2000" dirty="0" err="1"/>
                  <a:t>theo</a:t>
                </a:r>
                <a:r>
                  <a:rPr lang="en-US" sz="2000" dirty="0"/>
                  <a:t> </a:t>
                </a:r>
                <a:r>
                  <a:rPr lang="en-US" sz="2000" dirty="0" err="1"/>
                  <a:t>thứ</a:t>
                </a:r>
                <a:r>
                  <a:rPr lang="en-US" sz="2000" dirty="0"/>
                  <a:t> </a:t>
                </a:r>
                <a:r>
                  <a:rPr lang="en-US" sz="2000" dirty="0" err="1"/>
                  <a:t>tự</a:t>
                </a:r>
                <a:r>
                  <a:rPr lang="en-US" sz="2000" dirty="0"/>
                  <a:t>.</a:t>
                </a:r>
              </a:p>
              <a:p>
                <a:pPr marL="0" indent="0">
                  <a:spcBef>
                    <a:spcPts val="0"/>
                  </a:spcBef>
                  <a:buNone/>
                </a:pPr>
                <a:r>
                  <a:rPr lang="en-US" sz="2000" dirty="0"/>
                  <a:t>		+ </a:t>
                </a:r>
                <a:r>
                  <a:rPr lang="en-US" sz="2000" dirty="0" err="1"/>
                  <a:t>Xóa</a:t>
                </a:r>
                <a:r>
                  <a:rPr lang="en-US" sz="2000" dirty="0"/>
                  <a:t> </a:t>
                </a:r>
                <a:r>
                  <a:rPr lang="en-US" sz="2000" dirty="0" err="1"/>
                  <a:t>mọi</a:t>
                </a:r>
                <a:r>
                  <a:rPr lang="en-US" sz="2000" dirty="0"/>
                  <a:t> </a:t>
                </a:r>
                <a:r>
                  <a:rPr lang="en-US" sz="2000" dirty="0" err="1"/>
                  <a:t>phần</a:t>
                </a:r>
                <a:r>
                  <a:rPr lang="en-US" sz="2000" dirty="0"/>
                  <a:t> </a:t>
                </a:r>
                <a:r>
                  <a:rPr lang="en-US" sz="2000" dirty="0" err="1"/>
                  <a:t>tử</a:t>
                </a:r>
                <a:r>
                  <a:rPr lang="en-US" sz="2000" dirty="0"/>
                  <a:t> j </a:t>
                </a:r>
                <a:r>
                  <a:rPr lang="en-US" sz="2000" dirty="0" err="1"/>
                  <a:t>mà</a:t>
                </a:r>
                <a:r>
                  <a:rPr lang="en-US" sz="2000" dirty="0"/>
                  <a:t> F[j]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F</m:t>
                    </m:r>
                    <m:d>
                      <m:dPr>
                        <m:begChr m:val="["/>
                        <m:endChr m:val="]"/>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i</m:t>
                        </m:r>
                        <m:r>
                          <a:rPr lang="en-US" sz="2000" b="0" i="0" smtClean="0">
                            <a:latin typeface="Cambria Math" panose="02040503050406030204" pitchFamily="18" charset="0"/>
                            <a:ea typeface="Cambria Math" panose="02040503050406030204" pitchFamily="18" charset="0"/>
                          </a:rPr>
                          <m:t> −</m:t>
                        </m:r>
                        <m:r>
                          <m:rPr>
                            <m:sty m:val="p"/>
                          </m:rPr>
                          <a:rPr lang="en-US" sz="2000" b="0" i="0" smtClean="0">
                            <a:latin typeface="Cambria Math" panose="02040503050406030204" pitchFamily="18" charset="0"/>
                            <a:ea typeface="Cambria Math" panose="02040503050406030204" pitchFamily="18" charset="0"/>
                          </a:rPr>
                          <m:t>L</m:t>
                        </m:r>
                        <m:r>
                          <a:rPr lang="en-US" sz="2000" b="0" i="0" smtClean="0">
                            <a:latin typeface="Cambria Math" panose="02040503050406030204" pitchFamily="18" charset="0"/>
                            <a:ea typeface="Cambria Math" panose="02040503050406030204" pitchFamily="18" charset="0"/>
                          </a:rPr>
                          <m:t>1</m:t>
                        </m:r>
                      </m:e>
                    </m:d>
                  </m:oMath>
                </a14:m>
                <a:r>
                  <a:rPr lang="en-US" sz="2000" dirty="0"/>
                  <a:t> </a:t>
                </a:r>
                <a:r>
                  <a:rPr lang="en-US" sz="2000" err="1"/>
                  <a:t>trong</a:t>
                </a:r>
                <a:r>
                  <a:rPr lang="en-US" sz="2000"/>
                  <a:t> hàng </a:t>
                </a:r>
                <a:r>
                  <a:rPr lang="en-US" sz="2000" dirty="0" err="1"/>
                  <a:t>đợi</a:t>
                </a:r>
                <a:r>
                  <a:rPr lang="en-US" sz="2000" dirty="0"/>
                  <a:t>, </a:t>
                </a:r>
                <a:r>
                  <a:rPr lang="en-US" sz="2000" dirty="0" err="1"/>
                  <a:t>thêm</a:t>
                </a:r>
                <a:r>
                  <a:rPr lang="en-US" sz="2000" dirty="0"/>
                  <a:t> </a:t>
                </a:r>
                <a:r>
                  <a:rPr lang="en-US" sz="2000"/>
                  <a:t>F[i </a:t>
                </a:r>
                <a:r>
                  <a:rPr lang="en-US" sz="2000" dirty="0"/>
                  <a:t>– L1] </a:t>
                </a:r>
                <a:r>
                  <a:rPr lang="en-US" sz="2000" dirty="0" err="1"/>
                  <a:t>vào</a:t>
                </a:r>
                <a:r>
                  <a:rPr lang="en-US" sz="2000" dirty="0"/>
                  <a:t> </a:t>
                </a:r>
                <a:r>
                  <a:rPr lang="en-US" sz="2000" dirty="0" err="1"/>
                  <a:t>hàng</a:t>
                </a:r>
                <a:r>
                  <a:rPr lang="en-US" sz="2000" dirty="0"/>
                  <a:t> </a:t>
                </a:r>
                <a:r>
                  <a:rPr lang="en-US" sz="2000" dirty="0" err="1"/>
                  <a:t>đợi</a:t>
                </a:r>
                <a:r>
                  <a:rPr lang="en-US" sz="2000" dirty="0"/>
                  <a:t>.</a:t>
                </a:r>
              </a:p>
              <a:p>
                <a:pPr marL="0" indent="0">
                  <a:spcBef>
                    <a:spcPts val="0"/>
                  </a:spcBef>
                  <a:buNone/>
                </a:pPr>
                <a:r>
                  <a:rPr lang="en-US" sz="2000" dirty="0"/>
                  <a:t>		+ </a:t>
                </a:r>
                <a:r>
                  <a:rPr lang="en-US" sz="2000" dirty="0" err="1"/>
                  <a:t>Xóa</a:t>
                </a:r>
                <a:r>
                  <a:rPr lang="en-US" sz="2000" dirty="0"/>
                  <a:t> </a:t>
                </a:r>
                <a:r>
                  <a:rPr lang="en-US" sz="2000" dirty="0" err="1"/>
                  <a:t>phần</a:t>
                </a:r>
                <a:r>
                  <a:rPr lang="en-US" sz="2000" dirty="0"/>
                  <a:t> </a:t>
                </a:r>
                <a:r>
                  <a:rPr lang="en-US" sz="2000" dirty="0" err="1"/>
                  <a:t>tử</a:t>
                </a:r>
                <a:r>
                  <a:rPr lang="en-US" sz="2000" dirty="0"/>
                  <a:t> </a:t>
                </a:r>
                <a:r>
                  <a:rPr lang="en-US" sz="2000" dirty="0" err="1"/>
                  <a:t>đầu</a:t>
                </a:r>
                <a:r>
                  <a:rPr lang="en-US" sz="2000" dirty="0"/>
                  <a:t> </a:t>
                </a:r>
                <a:r>
                  <a:rPr lang="en-US" sz="2000" dirty="0" err="1"/>
                  <a:t>tiên</a:t>
                </a:r>
                <a:r>
                  <a:rPr lang="en-US" sz="2000" dirty="0"/>
                  <a:t> top </a:t>
                </a:r>
                <a:r>
                  <a:rPr lang="en-US" sz="2000" dirty="0" err="1"/>
                  <a:t>của</a:t>
                </a:r>
                <a:r>
                  <a:rPr lang="en-US" sz="2000" dirty="0"/>
                  <a:t> </a:t>
                </a:r>
                <a:r>
                  <a:rPr lang="en-US" sz="2000" dirty="0" err="1"/>
                  <a:t>hàng</a:t>
                </a:r>
                <a:r>
                  <a:rPr lang="en-US" sz="2000" dirty="0"/>
                  <a:t> </a:t>
                </a:r>
                <a:r>
                  <a:rPr lang="en-US" sz="2000" dirty="0" err="1"/>
                  <a:t>đợi</a:t>
                </a:r>
                <a:r>
                  <a:rPr lang="en-US" sz="2000" dirty="0"/>
                  <a:t> </a:t>
                </a:r>
                <a:r>
                  <a:rPr lang="en-US" sz="2000" dirty="0" err="1"/>
                  <a:t>cho</a:t>
                </a:r>
                <a:r>
                  <a:rPr lang="en-US" sz="2000" dirty="0"/>
                  <a:t> </a:t>
                </a:r>
                <a:r>
                  <a:rPr lang="en-US" sz="2000" err="1"/>
                  <a:t>đến</a:t>
                </a:r>
                <a:r>
                  <a:rPr lang="en-US" sz="2000"/>
                  <a:t> khi </a:t>
                </a:r>
                <a:r>
                  <a:rPr lang="en-US" sz="2000" dirty="0"/>
                  <a:t>top &gt;= </a:t>
                </a:r>
                <a:r>
                  <a:rPr lang="en-US" sz="2000" dirty="0" err="1"/>
                  <a:t>i</a:t>
                </a:r>
                <a:r>
                  <a:rPr lang="en-US" sz="2000" dirty="0"/>
                  <a:t> – L2.</a:t>
                </a:r>
              </a:p>
              <a:p>
                <a:pPr marL="0" indent="0">
                  <a:spcBef>
                    <a:spcPts val="0"/>
                  </a:spcBef>
                  <a:buNone/>
                </a:pPr>
                <a:r>
                  <a:rPr lang="en-US" sz="2000" dirty="0"/>
                  <a:t>		+ F[</a:t>
                </a:r>
                <a:r>
                  <a:rPr lang="en-US" sz="2000" dirty="0" err="1"/>
                  <a:t>i</a:t>
                </a:r>
                <a:r>
                  <a:rPr lang="en-US" sz="2000" dirty="0"/>
                  <a:t>] = F[top] + a[</a:t>
                </a:r>
                <a:r>
                  <a:rPr lang="en-US" sz="2000" dirty="0" err="1"/>
                  <a:t>i</a:t>
                </a:r>
                <a:r>
                  <a:rPr lang="en-US" sz="2000" dirty="0"/>
                  <a:t>].</a:t>
                </a:r>
              </a:p>
            </p:txBody>
          </p:sp>
        </mc:Choice>
        <mc:Fallback xmlns="">
          <p:sp>
            <p:nvSpPr>
              <p:cNvPr id="94" name="Google Shape;94;p2"/>
              <p:cNvSpPr txBox="1">
                <a:spLocks noRot="1" noChangeAspect="1" noMove="1" noResize="1" noEditPoints="1" noAdjustHandles="1" noChangeArrowheads="1" noChangeShapeType="1" noTextEdit="1"/>
              </p:cNvSpPr>
              <p:nvPr/>
            </p:nvSpPr>
            <p:spPr>
              <a:xfrm>
                <a:off x="203718" y="746450"/>
                <a:ext cx="11814109" cy="5868900"/>
              </a:xfrm>
              <a:prstGeom prst="rect">
                <a:avLst/>
              </a:prstGeom>
              <a:blipFill>
                <a:blip r:embed="rId3"/>
                <a:stretch>
                  <a:fillRect l="-516" t="-415"/>
                </a:stretch>
              </a:blipFill>
              <a:ln>
                <a:noFill/>
              </a:ln>
            </p:spPr>
            <p:txBody>
              <a:bodyPr/>
              <a:lstStyle/>
              <a:p>
                <a:r>
                  <a:rPr lang="vi-VN">
                    <a:noFill/>
                  </a:rPr>
                  <a:t> </a:t>
                </a:r>
              </a:p>
            </p:txBody>
          </p:sp>
        </mc:Fallback>
      </mc:AlternateContent>
    </p:spTree>
    <p:extLst>
      <p:ext uri="{BB962C8B-B14F-4D97-AF65-F5344CB8AC3E}">
        <p14:creationId xmlns:p14="http://schemas.microsoft.com/office/powerpoint/2010/main" val="41618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203717" y="141190"/>
            <a:ext cx="11814111" cy="53984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ts val="2000"/>
              <a:buFont typeface="Arial"/>
              <a:buNone/>
            </a:pPr>
            <a:r>
              <a:rPr lang="en-US" sz="2000" b="1">
                <a:solidFill>
                  <a:srgbClr val="0070C0"/>
                </a:solidFill>
                <a:latin typeface="Arial"/>
                <a:ea typeface="Arial"/>
                <a:cs typeface="Arial"/>
                <a:sym typeface="Arial"/>
              </a:rPr>
              <a:t>Implementation – use dequeue (or vector)</a:t>
            </a:r>
            <a:endParaRPr/>
          </a:p>
        </p:txBody>
      </p:sp>
      <p:sp>
        <p:nvSpPr>
          <p:cNvPr id="100" name="Google Shape;100;p3"/>
          <p:cNvSpPr txBox="1">
            <a:spLocks noGrp="1"/>
          </p:cNvSpPr>
          <p:nvPr>
            <p:ph type="body" idx="1"/>
          </p:nvPr>
        </p:nvSpPr>
        <p:spPr>
          <a:xfrm>
            <a:off x="535120" y="590667"/>
            <a:ext cx="9487039" cy="4652952"/>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void proc()</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for(int i = 1; i &lt;= n; i ++)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f[i] = a[i];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while(!b.empty())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if(b.back().second &lt; i - l2) b.pop_back();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break;</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if(i - l1 &gt; 0)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if(b.empty()) b.push_back(ii(f[i - l1], i - l1));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else if(b.back().first &lt; f[i - l1]) b.push_back(ii(f[i - l1], i - l1));</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if(!b.empty()) f[i] += b.back().first;</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res = max(res, f[i]);</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    cout &lt;&lt; res &lt;&lt; "\n";</a:t>
            </a:r>
          </a:p>
          <a:p>
            <a:pPr marL="0" lvl="0" indent="0" algn="just" rtl="0">
              <a:lnSpc>
                <a:spcPct val="120000"/>
              </a:lnSpc>
              <a:spcBef>
                <a:spcPts val="0"/>
              </a:spcBef>
              <a:spcAft>
                <a:spcPts val="0"/>
              </a:spcAft>
              <a:buClr>
                <a:schemeClr val="dk1"/>
              </a:buClr>
              <a:buSzPts val="1400"/>
              <a:buNone/>
            </a:pPr>
            <a:r>
              <a:rPr lang="en-US" sz="1400">
                <a:latin typeface="Consolas"/>
                <a:ea typeface="Consolas"/>
                <a:cs typeface="Consolas"/>
                <a:sym typeface="Consolas"/>
              </a:rPr>
              <a:t>}</a:t>
            </a:r>
            <a:endParaRPr lang="en-US" sz="1400" dirty="0">
              <a:latin typeface="Consolas"/>
              <a:ea typeface="Consolas"/>
              <a:cs typeface="Consolas"/>
              <a:sym typeface="Consolas"/>
            </a:endParaRPr>
          </a:p>
        </p:txBody>
      </p:sp>
      <p:cxnSp>
        <p:nvCxnSpPr>
          <p:cNvPr id="101" name="Google Shape;101;p3"/>
          <p:cNvCxnSpPr/>
          <p:nvPr/>
        </p:nvCxnSpPr>
        <p:spPr>
          <a:xfrm>
            <a:off x="203717" y="597159"/>
            <a:ext cx="11814111" cy="0"/>
          </a:xfrm>
          <a:prstGeom prst="straightConnector1">
            <a:avLst/>
          </a:prstGeom>
          <a:noFill/>
          <a:ln w="9525" cap="flat" cmpd="sng">
            <a:solidFill>
              <a:schemeClr val="accent1"/>
            </a:solidFill>
            <a:prstDash val="solid"/>
            <a:miter lim="800000"/>
            <a:headEnd type="none" w="sm" len="sm"/>
            <a:tailEnd type="none" w="sm" len="sm"/>
          </a:ln>
        </p:spPr>
      </p:cxnSp>
    </p:spTree>
    <p:extLst>
      <p:ext uri="{BB962C8B-B14F-4D97-AF65-F5344CB8AC3E}">
        <p14:creationId xmlns:p14="http://schemas.microsoft.com/office/powerpoint/2010/main" val="8117791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25B3ACA0B21149BCFD44BD19E4FFD1" ma:contentTypeVersion="4" ma:contentTypeDescription="Create a new document." ma:contentTypeScope="" ma:versionID="d15e810e902c888224d72f1188b8bbad">
  <xsd:schema xmlns:xsd="http://www.w3.org/2001/XMLSchema" xmlns:xs="http://www.w3.org/2001/XMLSchema" xmlns:p="http://schemas.microsoft.com/office/2006/metadata/properties" xmlns:ns2="acda34d4-fec2-4ce1-9203-ca1c816808be" targetNamespace="http://schemas.microsoft.com/office/2006/metadata/properties" ma:root="true" ma:fieldsID="d5d550cf0e57c007542487f1680d0bb8" ns2:_="">
    <xsd:import namespace="acda34d4-fec2-4ce1-9203-ca1c816808b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da34d4-fec2-4ce1-9203-ca1c81680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AD2F63-5F78-40AF-B11B-AAFFFB5FB0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da34d4-fec2-4ce1-9203-ca1c816808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E13BE5-AB9B-4B70-97B3-23B93CD9C06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3C6DE6D-8537-440C-96CD-C7DC3EBE9A8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93</TotalTime>
  <Words>1180</Words>
  <Application>Microsoft Office PowerPoint</Application>
  <PresentationFormat>Widescreen</PresentationFormat>
  <Paragraphs>113</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Gold Mining</vt:lpstr>
      <vt:lpstr>Gold Mining</vt:lpstr>
      <vt:lpstr>Gold Mining – Backtracking Algorithm</vt:lpstr>
      <vt:lpstr>Gold Mining – Dynamic Programming Algorithm O(N^2)</vt:lpstr>
      <vt:lpstr>Gold Mining – Dynamic Programming Algorithm (O(n*logn))</vt:lpstr>
      <vt:lpstr>Implementation – initialization</vt:lpstr>
      <vt:lpstr>Implementation – use priorvity queue</vt:lpstr>
      <vt:lpstr>Gold Mining – Dynamic Programming Algorithm (O(n))</vt:lpstr>
      <vt:lpstr>Implementation – use dequeue (or 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Data Check &amp; Analyze</dc:title>
  <dc:creator>Pham Quang Dung</dc:creator>
  <cp:lastModifiedBy>NGO NAM DUONG 20180058</cp:lastModifiedBy>
  <cp:revision>20</cp:revision>
  <dcterms:created xsi:type="dcterms:W3CDTF">2022-07-31T08:27:20Z</dcterms:created>
  <dcterms:modified xsi:type="dcterms:W3CDTF">2024-11-25T00:40:20Z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0x010100DE25B3ACA0B21149BCFD44BD19E4FFD1</vt:lpwstr>
  </property>
</Properties>
</file>