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4"/>
  </p:sldMasterIdLst>
  <p:notesMasterIdLst>
    <p:notesMasterId r:id="rId11"/>
  </p:notesMasterIdLst>
  <p:sldIdLst>
    <p:sldId id="256" r:id="rId5"/>
    <p:sldId id="261" r:id="rId6"/>
    <p:sldId id="269" r:id="rId7"/>
    <p:sldId id="265" r:id="rId8"/>
    <p:sldId id="258" r:id="rId9"/>
    <p:sldId id="268"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2" roundtripDataSignature="AMtx7miVY69wUGB30P5Mo5lH9oWjMR03/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C797A15-F553-56C2-5D18-A2FB85252818}" v="1" dt="2024-11-24T14:57:35.428"/>
    <p1510:client id="{ADCA56C7-B311-4DB5-A7D1-2E34EFF1A9A2}" v="1" dt="2024-11-24T17:28:16.403"/>
  </p1510:revLst>
</p1510:revInfo>
</file>

<file path=ppt/tableStyles.xml><?xml version="1.0" encoding="utf-8"?>
<a:tblStyleLst xmlns:a="http://schemas.openxmlformats.org/drawingml/2006/main" def="{70086B66-8215-4E21-A06A-904DD070B49D}">
  <a:tblStyle styleId="{70086B66-8215-4E21-A06A-904DD070B49D}"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874" y="4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customschemas.google.com/relationships/presentationmetadata" Target="metadata"/><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oang Trung Hai 20225307" userId="S::hai.ht225307@sis.hust.edu.vn::427a7c2e-b336-40c0-ac2f-d0092e4da907" providerId="AD" clId="Web-{ADCA56C7-B311-4DB5-A7D1-2E34EFF1A9A2}"/>
    <pc:docChg chg="modSld">
      <pc:chgData name="Hoang Trung Hai 20225307" userId="S::hai.ht225307@sis.hust.edu.vn::427a7c2e-b336-40c0-ac2f-d0092e4da907" providerId="AD" clId="Web-{ADCA56C7-B311-4DB5-A7D1-2E34EFF1A9A2}" dt="2024-11-24T17:28:16.403" v="0" actId="1076"/>
      <pc:docMkLst>
        <pc:docMk/>
      </pc:docMkLst>
      <pc:sldChg chg="modSp">
        <pc:chgData name="Hoang Trung Hai 20225307" userId="S::hai.ht225307@sis.hust.edu.vn::427a7c2e-b336-40c0-ac2f-d0092e4da907" providerId="AD" clId="Web-{ADCA56C7-B311-4DB5-A7D1-2E34EFF1A9A2}" dt="2024-11-24T17:28:16.403" v="0" actId="1076"/>
        <pc:sldMkLst>
          <pc:docMk/>
          <pc:sldMk cId="454133763" sldId="268"/>
        </pc:sldMkLst>
        <pc:spChg chg="mod">
          <ac:chgData name="Hoang Trung Hai 20225307" userId="S::hai.ht225307@sis.hust.edu.vn::427a7c2e-b336-40c0-ac2f-d0092e4da907" providerId="AD" clId="Web-{ADCA56C7-B311-4DB5-A7D1-2E34EFF1A9A2}" dt="2024-11-24T17:28:16.403" v="0" actId="1076"/>
          <ac:spMkLst>
            <pc:docMk/>
            <pc:sldMk cId="454133763" sldId="268"/>
            <ac:spMk id="100" creationId="{00000000-0000-0000-0000-000000000000}"/>
          </ac:spMkLst>
        </pc:spChg>
      </pc:sldChg>
    </pc:docChg>
  </pc:docChgLst>
  <pc:docChgLst>
    <pc:chgData name="Nguyen Son Tung - Truong CNTT &amp; TT" userId="5044b1ef-c832-4c8d-abf5-e5fbcfcffcaf" providerId="ADAL" clId="{249E6A3E-1E8F-4B7A-9E3B-241BEA4C1DB8}"/>
    <pc:docChg chg="modSld">
      <pc:chgData name="Nguyen Son Tung - Truong CNTT &amp; TT" userId="5044b1ef-c832-4c8d-abf5-e5fbcfcffcaf" providerId="ADAL" clId="{249E6A3E-1E8F-4B7A-9E3B-241BEA4C1DB8}" dt="2024-11-10T16:35:10.356" v="5" actId="13926"/>
      <pc:docMkLst>
        <pc:docMk/>
      </pc:docMkLst>
      <pc:sldChg chg="modSp mod">
        <pc:chgData name="Nguyen Son Tung - Truong CNTT &amp; TT" userId="5044b1ef-c832-4c8d-abf5-e5fbcfcffcaf" providerId="ADAL" clId="{249E6A3E-1E8F-4B7A-9E3B-241BEA4C1DB8}" dt="2024-11-10T16:35:10.356" v="5" actId="13926"/>
        <pc:sldMkLst>
          <pc:docMk/>
          <pc:sldMk cId="0" sldId="256"/>
        </pc:sldMkLst>
        <pc:spChg chg="mod">
          <ac:chgData name="Nguyen Son Tung - Truong CNTT &amp; TT" userId="5044b1ef-c832-4c8d-abf5-e5fbcfcffcaf" providerId="ADAL" clId="{249E6A3E-1E8F-4B7A-9E3B-241BEA4C1DB8}" dt="2024-11-10T16:35:10.356" v="5" actId="13926"/>
          <ac:spMkLst>
            <pc:docMk/>
            <pc:sldMk cId="0" sldId="256"/>
            <ac:spMk id="85" creationId="{00000000-0000-0000-0000-000000000000}"/>
          </ac:spMkLst>
        </pc:spChg>
      </pc:sldChg>
    </pc:docChg>
  </pc:docChgLst>
  <pc:docChgLst>
    <pc:chgData name="Nguyen Ngoc Tung 20204703" userId="S::tung.nn204703@sis.hust.edu.vn::51fe7741-4f1c-4c32-9f29-97ab66ede680" providerId="AD" clId="Web-{9C797A15-F553-56C2-5D18-A2FB85252818}"/>
    <pc:docChg chg="modSld">
      <pc:chgData name="Nguyen Ngoc Tung 20204703" userId="S::tung.nn204703@sis.hust.edu.vn::51fe7741-4f1c-4c32-9f29-97ab66ede680" providerId="AD" clId="Web-{9C797A15-F553-56C2-5D18-A2FB85252818}" dt="2024-11-24T14:57:38.006" v="1" actId="20577"/>
      <pc:docMkLst>
        <pc:docMk/>
      </pc:docMkLst>
      <pc:sldChg chg="modSp">
        <pc:chgData name="Nguyen Ngoc Tung 20204703" userId="S::tung.nn204703@sis.hust.edu.vn::51fe7741-4f1c-4c32-9f29-97ab66ede680" providerId="AD" clId="Web-{9C797A15-F553-56C2-5D18-A2FB85252818}" dt="2024-11-24T14:57:38.006" v="1" actId="20577"/>
        <pc:sldMkLst>
          <pc:docMk/>
          <pc:sldMk cId="0" sldId="258"/>
        </pc:sldMkLst>
        <pc:spChg chg="mod">
          <ac:chgData name="Nguyen Ngoc Tung 20204703" userId="S::tung.nn204703@sis.hust.edu.vn::51fe7741-4f1c-4c32-9f29-97ab66ede680" providerId="AD" clId="Web-{9C797A15-F553-56C2-5D18-A2FB85252818}" dt="2024-11-24T14:57:38.006" v="1" actId="20577"/>
          <ac:spMkLst>
            <pc:docMk/>
            <pc:sldMk cId="0" sldId="258"/>
            <ac:spMk id="13" creationId="{CBF5EA0E-A1B4-EE58-584C-47E3FA31A82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11075782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247103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247103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85640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4200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 name="Google Shape;14;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0" name="Google Shape;20;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5"/>
          <p:cNvSpPr>
            <a:spLocks noGrp="1"/>
          </p:cNvSpPr>
          <p:nvPr>
            <p:ph type="pic" idx="2"/>
          </p:nvPr>
        </p:nvSpPr>
        <p:spPr>
          <a:xfrm>
            <a:off x="5183188" y="987425"/>
            <a:ext cx="6172200" cy="4873625"/>
          </a:xfrm>
          <a:prstGeom prst="rect">
            <a:avLst/>
          </a:prstGeom>
          <a:noFill/>
          <a:ln>
            <a:noFill/>
          </a:ln>
        </p:spPr>
      </p:sp>
      <p:sp>
        <p:nvSpPr>
          <p:cNvPr id="64" name="Google Shape;64;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title"/>
          </p:nvPr>
        </p:nvSpPr>
        <p:spPr>
          <a:xfrm>
            <a:off x="203717" y="141190"/>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a:solidFill>
                  <a:srgbClr val="0070C0"/>
                </a:solidFill>
                <a:latin typeface="Arial"/>
                <a:cs typeface="Arial"/>
                <a:sym typeface="Arial"/>
              </a:rPr>
              <a:t>Nurse</a:t>
            </a:r>
            <a:endParaRPr dirty="0"/>
          </a:p>
        </p:txBody>
      </p:sp>
      <p:sp>
        <p:nvSpPr>
          <p:cNvPr id="85" name="Google Shape;85;p1"/>
          <p:cNvSpPr txBox="1">
            <a:spLocks noGrp="1"/>
          </p:cNvSpPr>
          <p:nvPr>
            <p:ph type="body" idx="1"/>
          </p:nvPr>
        </p:nvSpPr>
        <p:spPr>
          <a:xfrm>
            <a:off x="203716" y="616486"/>
            <a:ext cx="11814111" cy="6111551"/>
          </a:xfrm>
          <a:prstGeom prst="rect">
            <a:avLst/>
          </a:prstGeom>
          <a:noFill/>
          <a:ln>
            <a:noFill/>
          </a:ln>
        </p:spPr>
        <p:txBody>
          <a:bodyPr spcFirstLastPara="1" wrap="square" lIns="91425" tIns="45700" rIns="91425" bIns="45700" anchor="t" anchorCtr="0">
            <a:noAutofit/>
          </a:bodyPr>
          <a:lstStyle/>
          <a:p>
            <a:pPr algn="l" rtl="0"/>
            <a:r>
              <a:rPr lang="en-US" sz="2000" b="0" i="0">
                <a:effectLst/>
                <a:latin typeface="-apple-system"/>
              </a:rPr>
              <a:t>The director of a hospital want to schedule a working plan for a nurse in a given period of N consecutive days 1,..., N. Due to the policy of the hospital, each nurse cannot work all the days 1,..., N. Instead, there must be days off in which the nurse need to take a rest. A working plan is a sequence of disjoint working periods. A </a:t>
            </a:r>
            <a:r>
              <a:rPr lang="en-US" sz="2000" b="0" i="0">
                <a:effectLst/>
                <a:highlight>
                  <a:srgbClr val="FFFF00"/>
                </a:highlight>
                <a:latin typeface="-apple-system"/>
              </a:rPr>
              <a:t>working period </a:t>
            </a:r>
            <a:r>
              <a:rPr lang="en-US" sz="2000" b="0" i="0">
                <a:effectLst/>
                <a:latin typeface="-apple-system"/>
              </a:rPr>
              <a:t>of a nurse is defined to be a </a:t>
            </a:r>
            <a:r>
              <a:rPr lang="en-US" sz="2000" b="0" i="0">
                <a:effectLst/>
                <a:highlight>
                  <a:srgbClr val="FFFF00"/>
                </a:highlight>
                <a:latin typeface="-apple-system"/>
              </a:rPr>
              <a:t>sequence of consecutive days </a:t>
            </a:r>
            <a:r>
              <a:rPr lang="en-US" sz="2000" b="0" i="0">
                <a:effectLst/>
                <a:latin typeface="-apple-system"/>
              </a:rPr>
              <a:t>on which the nurse must work and the </a:t>
            </a:r>
            <a:r>
              <a:rPr lang="en-US" sz="2000" b="0" i="0">
                <a:effectLst/>
                <a:highlight>
                  <a:srgbClr val="FFFF00"/>
                </a:highlight>
                <a:latin typeface="-apple-system"/>
              </a:rPr>
              <a:t>length of the working period </a:t>
            </a:r>
            <a:r>
              <a:rPr lang="en-US" sz="2000" b="0" i="0">
                <a:effectLst/>
                <a:latin typeface="-apple-system"/>
              </a:rPr>
              <a:t>is the </a:t>
            </a:r>
            <a:r>
              <a:rPr lang="en-US" sz="2000" b="0" i="0">
                <a:effectLst/>
                <a:highlight>
                  <a:srgbClr val="FFFF00"/>
                </a:highlight>
                <a:latin typeface="-apple-system"/>
              </a:rPr>
              <a:t>number of consecutive days of that working period</a:t>
            </a:r>
            <a:r>
              <a:rPr lang="en-US" sz="2000" b="0" i="0">
                <a:effectLst/>
                <a:latin typeface="-apple-system"/>
              </a:rPr>
              <a:t>. The hospital imposes two constraints:</a:t>
            </a:r>
          </a:p>
          <a:p>
            <a:pPr algn="l" rtl="0">
              <a:buFont typeface="Arial" panose="020B0604020202020204" pitchFamily="34" charset="0"/>
              <a:buChar char="•"/>
            </a:pPr>
            <a:r>
              <a:rPr lang="en-US" sz="2000" b="0" i="0">
                <a:effectLst/>
                <a:latin typeface="-apple-system"/>
              </a:rPr>
              <a:t>Each nurse can take a rest only one day between two consecutive working periods. it means that if the nurse takes a rest today, then she has to work tomorrow (1)</a:t>
            </a:r>
          </a:p>
          <a:p>
            <a:pPr algn="l" rtl="0">
              <a:buFont typeface="Arial" panose="020B0604020202020204" pitchFamily="34" charset="0"/>
              <a:buChar char="•"/>
            </a:pPr>
            <a:r>
              <a:rPr lang="en-US" sz="2000" b="0" i="0">
                <a:effectLst/>
                <a:latin typeface="-apple-system"/>
              </a:rPr>
              <a:t>The length of each working period must be greater or equal to K1 and less than or equal to K2 (2) </a:t>
            </a:r>
          </a:p>
          <a:p>
            <a:pPr algn="l" rtl="0"/>
            <a:r>
              <a:rPr lang="en-US" sz="2000" b="0" i="0">
                <a:effectLst/>
                <a:latin typeface="-apple-system"/>
              </a:rPr>
              <a:t>The director of the hospital want to know how many possible working plans satisfying above constraint? </a:t>
            </a:r>
          </a:p>
          <a:p>
            <a:pPr algn="l" rtl="0"/>
            <a:r>
              <a:rPr lang="en-US" sz="2000" b="1" i="0">
                <a:effectLst/>
                <a:latin typeface="-apple-system"/>
              </a:rPr>
              <a:t>Input</a:t>
            </a:r>
            <a:endParaRPr lang="en-US" sz="2000" b="0" i="0">
              <a:effectLst/>
              <a:latin typeface="-apple-system"/>
            </a:endParaRPr>
          </a:p>
          <a:p>
            <a:pPr algn="l" rtl="0">
              <a:buFont typeface="Arial" panose="020B0604020202020204" pitchFamily="34" charset="0"/>
              <a:buChar char="•"/>
            </a:pPr>
            <a:r>
              <a:rPr lang="en-US" sz="2000" b="0" i="0">
                <a:effectLst/>
                <a:latin typeface="-apple-system"/>
              </a:rPr>
              <a:t>The input consists of one line which contains 3 positive integers N, K1, K2 (2 &lt;= N &lt;= 1000, K1 &lt; K2 &lt;= 400)</a:t>
            </a:r>
          </a:p>
          <a:p>
            <a:pPr algn="l" rtl="0"/>
            <a:r>
              <a:rPr lang="en-US" sz="2000" b="1" i="0">
                <a:effectLst/>
                <a:latin typeface="-apple-system"/>
              </a:rPr>
              <a:t>Output</a:t>
            </a:r>
            <a:endParaRPr lang="en-US" sz="2000" b="0" i="0">
              <a:effectLst/>
              <a:latin typeface="-apple-system"/>
            </a:endParaRPr>
          </a:p>
          <a:p>
            <a:pPr algn="l" rtl="0">
              <a:buFont typeface="Arial" panose="020B0604020202020204" pitchFamily="34" charset="0"/>
              <a:buChar char="•"/>
            </a:pPr>
            <a:r>
              <a:rPr lang="en-US" sz="2000" b="0" i="0">
                <a:effectLst/>
                <a:latin typeface="-apple-system"/>
              </a:rPr>
              <a:t>The output consists of only one single integer M modulo 109+7 where M is the total working plans satisfying the above constraints.</a:t>
            </a:r>
            <a:br>
              <a:rPr lang="en-US" sz="2000" b="0" i="0">
                <a:effectLst/>
                <a:latin typeface="-apple-system"/>
              </a:rPr>
            </a:br>
            <a:endParaRPr lang="en-US" sz="3200" b="0" i="0">
              <a:effectLst/>
              <a:latin typeface="-apple-system"/>
            </a:endParaRPr>
          </a:p>
        </p:txBody>
      </p:sp>
      <p:cxnSp>
        <p:nvCxnSpPr>
          <p:cNvPr id="86" name="Google Shape;86;p1"/>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title"/>
          </p:nvPr>
        </p:nvSpPr>
        <p:spPr>
          <a:xfrm>
            <a:off x="203717" y="141190"/>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a:solidFill>
                  <a:srgbClr val="0070C0"/>
                </a:solidFill>
                <a:latin typeface="Arial"/>
                <a:cs typeface="Arial"/>
                <a:sym typeface="Arial"/>
              </a:rPr>
              <a:t>Nurse</a:t>
            </a:r>
            <a:endParaRPr dirty="0"/>
          </a:p>
        </p:txBody>
      </p:sp>
      <p:cxnSp>
        <p:nvCxnSpPr>
          <p:cNvPr id="93" name="Google Shape;93;p2"/>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p:sp>
        <p:nvSpPr>
          <p:cNvPr id="94" name="Google Shape;94;p2"/>
          <p:cNvSpPr txBox="1"/>
          <p:nvPr/>
        </p:nvSpPr>
        <p:spPr>
          <a:xfrm>
            <a:off x="203718" y="746450"/>
            <a:ext cx="11814109" cy="5868900"/>
          </a:xfrm>
          <a:prstGeom prst="rect">
            <a:avLst/>
          </a:prstGeom>
          <a:noFill/>
          <a:ln>
            <a:noFill/>
          </a:ln>
        </p:spPr>
        <p:txBody>
          <a:bodyPr spcFirstLastPara="1" wrap="square" lIns="91425" tIns="45700" rIns="91425" bIns="45700" anchor="t" anchorCtr="0">
            <a:noAutofit/>
          </a:bodyPr>
          <a:lstStyle/>
          <a:p>
            <a:pPr>
              <a:spcBef>
                <a:spcPts val="0"/>
              </a:spcBef>
              <a:buNone/>
            </a:pPr>
            <a:r>
              <a:rPr lang="en-US" sz="2000" b="1" dirty="0">
                <a:latin typeface="+mj-lt"/>
              </a:rPr>
              <a:t>Đề </a:t>
            </a:r>
            <a:r>
              <a:rPr lang="en-US" sz="2000" b="1" dirty="0" err="1">
                <a:latin typeface="+mj-lt"/>
              </a:rPr>
              <a:t>bài</a:t>
            </a:r>
            <a:r>
              <a:rPr lang="en-US" sz="2000" b="1" dirty="0">
                <a:latin typeface="+mj-lt"/>
              </a:rPr>
              <a:t>: </a:t>
            </a:r>
          </a:p>
          <a:p>
            <a:pPr>
              <a:spcBef>
                <a:spcPts val="0"/>
              </a:spcBef>
              <a:buNone/>
            </a:pPr>
            <a:r>
              <a:rPr lang="en-US" sz="2000" b="1" dirty="0">
                <a:latin typeface="+mj-lt"/>
              </a:rPr>
              <a:t>	</a:t>
            </a:r>
            <a:r>
              <a:rPr lang="en-US" sz="2000" dirty="0" err="1">
                <a:latin typeface="+mj-lt"/>
              </a:rPr>
              <a:t>Một</a:t>
            </a:r>
            <a:r>
              <a:rPr lang="en-US" sz="2000" dirty="0">
                <a:latin typeface="+mj-lt"/>
              </a:rPr>
              <a:t> </a:t>
            </a:r>
            <a:r>
              <a:rPr lang="en-US" sz="2000" dirty="0" err="1">
                <a:latin typeface="+mj-lt"/>
              </a:rPr>
              <a:t>giám</a:t>
            </a:r>
            <a:r>
              <a:rPr lang="en-US" sz="2000" dirty="0">
                <a:latin typeface="+mj-lt"/>
              </a:rPr>
              <a:t> </a:t>
            </a:r>
            <a:r>
              <a:rPr lang="en-US" sz="2000" dirty="0" err="1">
                <a:latin typeface="+mj-lt"/>
              </a:rPr>
              <a:t>đốc</a:t>
            </a:r>
            <a:r>
              <a:rPr lang="en-US" sz="2000" dirty="0">
                <a:latin typeface="+mj-lt"/>
              </a:rPr>
              <a:t> </a:t>
            </a:r>
            <a:r>
              <a:rPr lang="en-US" sz="2000" dirty="0" err="1">
                <a:latin typeface="+mj-lt"/>
              </a:rPr>
              <a:t>của</a:t>
            </a:r>
            <a:r>
              <a:rPr lang="en-US" sz="2000" dirty="0">
                <a:latin typeface="+mj-lt"/>
              </a:rPr>
              <a:t> </a:t>
            </a:r>
            <a:r>
              <a:rPr lang="en-US" sz="2000" dirty="0" err="1">
                <a:latin typeface="+mj-lt"/>
              </a:rPr>
              <a:t>một</a:t>
            </a:r>
            <a:r>
              <a:rPr lang="en-US" sz="2000" dirty="0">
                <a:latin typeface="+mj-lt"/>
              </a:rPr>
              <a:t> </a:t>
            </a:r>
            <a:r>
              <a:rPr lang="en-US" sz="2000" dirty="0" err="1">
                <a:latin typeface="+mj-lt"/>
              </a:rPr>
              <a:t>bệnh</a:t>
            </a:r>
            <a:r>
              <a:rPr lang="en-US" sz="2000" dirty="0">
                <a:latin typeface="+mj-lt"/>
              </a:rPr>
              <a:t> </a:t>
            </a:r>
            <a:r>
              <a:rPr lang="en-US" sz="2000" dirty="0" err="1">
                <a:latin typeface="+mj-lt"/>
              </a:rPr>
              <a:t>viện</a:t>
            </a:r>
            <a:r>
              <a:rPr lang="en-US" sz="2000" dirty="0">
                <a:latin typeface="+mj-lt"/>
              </a:rPr>
              <a:t> </a:t>
            </a:r>
            <a:r>
              <a:rPr lang="en-US" sz="2000" dirty="0" err="1">
                <a:latin typeface="+mj-lt"/>
              </a:rPr>
              <a:t>muốn</a:t>
            </a:r>
            <a:r>
              <a:rPr lang="en-US" sz="2000" dirty="0">
                <a:latin typeface="+mj-lt"/>
              </a:rPr>
              <a:t> </a:t>
            </a:r>
            <a:r>
              <a:rPr lang="en-US" sz="2000" dirty="0" err="1">
                <a:latin typeface="+mj-lt"/>
              </a:rPr>
              <a:t>lập</a:t>
            </a:r>
            <a:r>
              <a:rPr lang="en-US" sz="2000" dirty="0">
                <a:latin typeface="+mj-lt"/>
              </a:rPr>
              <a:t> </a:t>
            </a:r>
            <a:r>
              <a:rPr lang="en-US" sz="2000" dirty="0" err="1">
                <a:latin typeface="+mj-lt"/>
              </a:rPr>
              <a:t>lịch</a:t>
            </a:r>
            <a:r>
              <a:rPr lang="en-US" sz="2000" dirty="0">
                <a:latin typeface="+mj-lt"/>
              </a:rPr>
              <a:t> </a:t>
            </a:r>
            <a:r>
              <a:rPr lang="en-US" sz="2000" dirty="0" err="1">
                <a:latin typeface="+mj-lt"/>
              </a:rPr>
              <a:t>làm</a:t>
            </a:r>
            <a:r>
              <a:rPr lang="en-US" sz="2000" dirty="0">
                <a:latin typeface="+mj-lt"/>
              </a:rPr>
              <a:t> </a:t>
            </a:r>
            <a:r>
              <a:rPr lang="en-US" sz="2000" dirty="0" err="1">
                <a:latin typeface="+mj-lt"/>
              </a:rPr>
              <a:t>việc</a:t>
            </a:r>
            <a:r>
              <a:rPr lang="en-US" sz="2000" dirty="0">
                <a:latin typeface="+mj-lt"/>
              </a:rPr>
              <a:t> </a:t>
            </a:r>
            <a:r>
              <a:rPr lang="en-US" sz="2000" dirty="0" err="1">
                <a:latin typeface="+mj-lt"/>
              </a:rPr>
              <a:t>cho</a:t>
            </a:r>
            <a:r>
              <a:rPr lang="en-US" sz="2000" dirty="0">
                <a:latin typeface="+mj-lt"/>
              </a:rPr>
              <a:t> y </a:t>
            </a:r>
            <a:r>
              <a:rPr lang="en-US" sz="2000" dirty="0" err="1">
                <a:latin typeface="+mj-lt"/>
              </a:rPr>
              <a:t>tá</a:t>
            </a:r>
            <a:r>
              <a:rPr lang="en-US" sz="2000" dirty="0">
                <a:latin typeface="+mj-lt"/>
              </a:rPr>
              <a:t> </a:t>
            </a:r>
            <a:r>
              <a:rPr lang="en-US" sz="2000" dirty="0" err="1">
                <a:latin typeface="+mj-lt"/>
              </a:rPr>
              <a:t>trong</a:t>
            </a:r>
            <a:r>
              <a:rPr lang="en-US" sz="2000" dirty="0">
                <a:latin typeface="+mj-lt"/>
              </a:rPr>
              <a:t> N </a:t>
            </a:r>
            <a:r>
              <a:rPr lang="en-US" sz="2000" dirty="0" err="1">
                <a:latin typeface="+mj-lt"/>
              </a:rPr>
              <a:t>ngày</a:t>
            </a:r>
            <a:r>
              <a:rPr lang="en-US" sz="2000" dirty="0">
                <a:latin typeface="+mj-lt"/>
              </a:rPr>
              <a:t> 1…N.</a:t>
            </a:r>
          </a:p>
          <a:p>
            <a:pPr>
              <a:spcBef>
                <a:spcPts val="0"/>
              </a:spcBef>
              <a:buNone/>
            </a:pPr>
            <a:r>
              <a:rPr lang="en-US" sz="2000" dirty="0">
                <a:latin typeface="+mj-lt"/>
              </a:rPr>
              <a:t>	Y </a:t>
            </a:r>
            <a:r>
              <a:rPr lang="en-US" sz="2000" dirty="0" err="1">
                <a:latin typeface="+mj-lt"/>
              </a:rPr>
              <a:t>tá</a:t>
            </a:r>
            <a:r>
              <a:rPr lang="en-US" sz="2000" dirty="0">
                <a:latin typeface="+mj-lt"/>
              </a:rPr>
              <a:t> </a:t>
            </a:r>
            <a:r>
              <a:rPr lang="en-US" sz="2000" dirty="0" err="1">
                <a:latin typeface="+mj-lt"/>
              </a:rPr>
              <a:t>chỉ</a:t>
            </a:r>
            <a:r>
              <a:rPr lang="en-US" sz="2000" dirty="0">
                <a:latin typeface="+mj-lt"/>
              </a:rPr>
              <a:t> </a:t>
            </a:r>
            <a:r>
              <a:rPr lang="en-US" sz="2000" dirty="0" err="1">
                <a:latin typeface="+mj-lt"/>
              </a:rPr>
              <a:t>có</a:t>
            </a:r>
            <a:r>
              <a:rPr lang="en-US" sz="2000" dirty="0">
                <a:latin typeface="+mj-lt"/>
              </a:rPr>
              <a:t> </a:t>
            </a:r>
            <a:r>
              <a:rPr lang="en-US" sz="2000" dirty="0" err="1">
                <a:latin typeface="+mj-lt"/>
              </a:rPr>
              <a:t>thể</a:t>
            </a:r>
            <a:r>
              <a:rPr lang="en-US" sz="2000" dirty="0">
                <a:latin typeface="+mj-lt"/>
              </a:rPr>
              <a:t> </a:t>
            </a:r>
            <a:r>
              <a:rPr lang="en-US" sz="2000" dirty="0" err="1">
                <a:latin typeface="+mj-lt"/>
              </a:rPr>
              <a:t>làm</a:t>
            </a:r>
            <a:r>
              <a:rPr lang="en-US" sz="2000" dirty="0">
                <a:latin typeface="+mj-lt"/>
              </a:rPr>
              <a:t> </a:t>
            </a:r>
            <a:r>
              <a:rPr lang="en-US" sz="2000" dirty="0" err="1">
                <a:latin typeface="+mj-lt"/>
              </a:rPr>
              <a:t>việc</a:t>
            </a:r>
            <a:r>
              <a:rPr lang="en-US" sz="2000" dirty="0">
                <a:latin typeface="+mj-lt"/>
              </a:rPr>
              <a:t> </a:t>
            </a:r>
            <a:r>
              <a:rPr lang="en-US" sz="2000" dirty="0" err="1">
                <a:latin typeface="+mj-lt"/>
              </a:rPr>
              <a:t>liên</a:t>
            </a:r>
            <a:r>
              <a:rPr lang="en-US" sz="2000" dirty="0">
                <a:latin typeface="+mj-lt"/>
              </a:rPr>
              <a:t> </a:t>
            </a:r>
            <a:r>
              <a:rPr lang="en-US" sz="2000" dirty="0" err="1">
                <a:latin typeface="+mj-lt"/>
              </a:rPr>
              <a:t>tục</a:t>
            </a:r>
            <a:r>
              <a:rPr lang="en-US" sz="2000" dirty="0">
                <a:latin typeface="+mj-lt"/>
              </a:rPr>
              <a:t> </a:t>
            </a:r>
            <a:r>
              <a:rPr lang="en-US" sz="2000" dirty="0" err="1">
                <a:latin typeface="+mj-lt"/>
              </a:rPr>
              <a:t>trong</a:t>
            </a:r>
            <a:r>
              <a:rPr lang="en-US" sz="2000" dirty="0">
                <a:latin typeface="+mj-lt"/>
              </a:rPr>
              <a:t> x </a:t>
            </a:r>
            <a:r>
              <a:rPr lang="en-US" sz="2000" dirty="0" err="1">
                <a:latin typeface="+mj-lt"/>
              </a:rPr>
              <a:t>ngày</a:t>
            </a:r>
            <a:r>
              <a:rPr lang="en-US" sz="2000" dirty="0">
                <a:latin typeface="+mj-lt"/>
              </a:rPr>
              <a:t> (K1 &lt;= x &lt;= K2), </a:t>
            </a:r>
            <a:r>
              <a:rPr lang="en-US" sz="2000" dirty="0" err="1">
                <a:latin typeface="+mj-lt"/>
              </a:rPr>
              <a:t>sau</a:t>
            </a:r>
            <a:r>
              <a:rPr lang="en-US" sz="2000" dirty="0">
                <a:latin typeface="+mj-lt"/>
              </a:rPr>
              <a:t> </a:t>
            </a:r>
            <a:r>
              <a:rPr lang="en-US" sz="2000" dirty="0" err="1">
                <a:latin typeface="+mj-lt"/>
              </a:rPr>
              <a:t>đó</a:t>
            </a:r>
            <a:r>
              <a:rPr lang="en-US" sz="2000" dirty="0">
                <a:latin typeface="+mj-lt"/>
              </a:rPr>
              <a:t> </a:t>
            </a:r>
            <a:r>
              <a:rPr lang="en-US" sz="2000" dirty="0" err="1">
                <a:latin typeface="+mj-lt"/>
              </a:rPr>
              <a:t>phải</a:t>
            </a:r>
            <a:r>
              <a:rPr lang="en-US" sz="2000" dirty="0">
                <a:latin typeface="+mj-lt"/>
              </a:rPr>
              <a:t> </a:t>
            </a:r>
            <a:r>
              <a:rPr lang="en-US" sz="2000" dirty="0" err="1">
                <a:latin typeface="+mj-lt"/>
              </a:rPr>
              <a:t>nghỉ</a:t>
            </a:r>
            <a:r>
              <a:rPr lang="en-US" sz="2000" dirty="0">
                <a:latin typeface="+mj-lt"/>
              </a:rPr>
              <a:t> 1 </a:t>
            </a:r>
            <a:r>
              <a:rPr lang="en-US" sz="2000" dirty="0" err="1">
                <a:latin typeface="+mj-lt"/>
              </a:rPr>
              <a:t>ngày</a:t>
            </a:r>
            <a:r>
              <a:rPr lang="en-US" sz="2000" dirty="0">
                <a:latin typeface="+mj-lt"/>
              </a:rPr>
              <a:t>.</a:t>
            </a:r>
          </a:p>
          <a:p>
            <a:pPr>
              <a:spcBef>
                <a:spcPts val="0"/>
              </a:spcBef>
              <a:buNone/>
            </a:pPr>
            <a:r>
              <a:rPr lang="en-US" sz="2000" dirty="0">
                <a:latin typeface="+mj-lt"/>
              </a:rPr>
              <a:t>		- Y </a:t>
            </a:r>
            <a:r>
              <a:rPr lang="en-US" sz="2000" dirty="0" err="1">
                <a:latin typeface="+mj-lt"/>
              </a:rPr>
              <a:t>tá</a:t>
            </a:r>
            <a:r>
              <a:rPr lang="en-US" sz="2000" dirty="0">
                <a:latin typeface="+mj-lt"/>
              </a:rPr>
              <a:t> </a:t>
            </a:r>
            <a:r>
              <a:rPr lang="en-US" sz="2000" dirty="0" err="1">
                <a:latin typeface="+mj-lt"/>
              </a:rPr>
              <a:t>chỉ</a:t>
            </a:r>
            <a:r>
              <a:rPr lang="en-US" sz="2000" dirty="0">
                <a:latin typeface="+mj-lt"/>
              </a:rPr>
              <a:t> </a:t>
            </a:r>
            <a:r>
              <a:rPr lang="en-US" sz="2000" dirty="0" err="1">
                <a:latin typeface="+mj-lt"/>
              </a:rPr>
              <a:t>được</a:t>
            </a:r>
            <a:r>
              <a:rPr lang="en-US" sz="2000" dirty="0">
                <a:latin typeface="+mj-lt"/>
              </a:rPr>
              <a:t> </a:t>
            </a:r>
            <a:r>
              <a:rPr lang="en-US" sz="2000" dirty="0" err="1">
                <a:latin typeface="+mj-lt"/>
              </a:rPr>
              <a:t>nghỉ</a:t>
            </a:r>
            <a:r>
              <a:rPr lang="en-US" sz="2000" dirty="0">
                <a:latin typeface="+mj-lt"/>
              </a:rPr>
              <a:t> 1 </a:t>
            </a:r>
            <a:r>
              <a:rPr lang="en-US" sz="2000" dirty="0" err="1">
                <a:latin typeface="+mj-lt"/>
              </a:rPr>
              <a:t>ngày</a:t>
            </a:r>
            <a:r>
              <a:rPr lang="en-US" sz="2000" dirty="0">
                <a:latin typeface="+mj-lt"/>
              </a:rPr>
              <a:t> </a:t>
            </a:r>
            <a:r>
              <a:rPr lang="en-US" sz="2000" dirty="0" err="1">
                <a:latin typeface="+mj-lt"/>
              </a:rPr>
              <a:t>giữa</a:t>
            </a:r>
            <a:r>
              <a:rPr lang="en-US" sz="2000" dirty="0">
                <a:latin typeface="+mj-lt"/>
              </a:rPr>
              <a:t> 2 </a:t>
            </a:r>
            <a:r>
              <a:rPr lang="en-US" sz="2000" dirty="0" err="1">
                <a:latin typeface="+mj-lt"/>
              </a:rPr>
              <a:t>đợt</a:t>
            </a:r>
            <a:r>
              <a:rPr lang="en-US" sz="2000" dirty="0">
                <a:latin typeface="+mj-lt"/>
              </a:rPr>
              <a:t> </a:t>
            </a:r>
            <a:r>
              <a:rPr lang="en-US" sz="2000" dirty="0" err="1">
                <a:latin typeface="+mj-lt"/>
              </a:rPr>
              <a:t>làm</a:t>
            </a:r>
            <a:r>
              <a:rPr lang="en-US" sz="2000" dirty="0">
                <a:latin typeface="+mj-lt"/>
              </a:rPr>
              <a:t> </a:t>
            </a:r>
            <a:r>
              <a:rPr lang="en-US" sz="2000" dirty="0" err="1">
                <a:latin typeface="+mj-lt"/>
              </a:rPr>
              <a:t>việc</a:t>
            </a:r>
            <a:r>
              <a:rPr lang="en-US" sz="2000" dirty="0">
                <a:latin typeface="+mj-lt"/>
              </a:rPr>
              <a:t> </a:t>
            </a:r>
            <a:r>
              <a:rPr lang="en-US" sz="2000" dirty="0" err="1">
                <a:latin typeface="+mj-lt"/>
              </a:rPr>
              <a:t>liên</a:t>
            </a:r>
            <a:r>
              <a:rPr lang="en-US" sz="2000" dirty="0">
                <a:latin typeface="+mj-lt"/>
              </a:rPr>
              <a:t> </a:t>
            </a:r>
            <a:r>
              <a:rPr lang="en-US" sz="2000" dirty="0" err="1">
                <a:latin typeface="+mj-lt"/>
              </a:rPr>
              <a:t>tiếp</a:t>
            </a:r>
            <a:r>
              <a:rPr lang="en-US" sz="2000" dirty="0">
                <a:latin typeface="+mj-lt"/>
              </a:rPr>
              <a:t>. </a:t>
            </a:r>
            <a:r>
              <a:rPr lang="en-US" sz="2000" dirty="0" err="1">
                <a:latin typeface="+mj-lt"/>
              </a:rPr>
              <a:t>Có</a:t>
            </a:r>
            <a:r>
              <a:rPr lang="en-US" sz="2000" dirty="0">
                <a:latin typeface="+mj-lt"/>
              </a:rPr>
              <a:t> </a:t>
            </a:r>
            <a:r>
              <a:rPr lang="en-US" sz="2000" dirty="0" err="1">
                <a:latin typeface="+mj-lt"/>
              </a:rPr>
              <a:t>nghĩa</a:t>
            </a:r>
            <a:r>
              <a:rPr lang="en-US" sz="2000" dirty="0">
                <a:latin typeface="+mj-lt"/>
              </a:rPr>
              <a:t> </a:t>
            </a:r>
            <a:r>
              <a:rPr lang="en-US" sz="2000" dirty="0" err="1">
                <a:latin typeface="+mj-lt"/>
              </a:rPr>
              <a:t>rằng</a:t>
            </a:r>
            <a:r>
              <a:rPr lang="en-US" sz="2000" dirty="0">
                <a:latin typeface="+mj-lt"/>
              </a:rPr>
              <a:t> </a:t>
            </a:r>
            <a:r>
              <a:rPr lang="en-US" sz="2000" dirty="0" err="1">
                <a:latin typeface="+mj-lt"/>
              </a:rPr>
              <a:t>nếu</a:t>
            </a:r>
            <a:r>
              <a:rPr lang="en-US" sz="2000" dirty="0">
                <a:latin typeface="+mj-lt"/>
              </a:rPr>
              <a:t> y </a:t>
            </a:r>
            <a:r>
              <a:rPr lang="en-US" sz="2000" dirty="0" err="1">
                <a:latin typeface="+mj-lt"/>
              </a:rPr>
              <a:t>tá</a:t>
            </a:r>
            <a:r>
              <a:rPr lang="en-US" sz="2000" dirty="0">
                <a:latin typeface="+mj-lt"/>
              </a:rPr>
              <a:t> </a:t>
            </a:r>
            <a:r>
              <a:rPr lang="en-US" sz="2000" dirty="0" err="1">
                <a:latin typeface="+mj-lt"/>
              </a:rPr>
              <a:t>nghỉ</a:t>
            </a:r>
            <a:r>
              <a:rPr lang="en-US" sz="2000" dirty="0">
                <a:latin typeface="+mj-lt"/>
              </a:rPr>
              <a:t> 		</a:t>
            </a:r>
            <a:r>
              <a:rPr lang="en-US" sz="2000" dirty="0" err="1">
                <a:latin typeface="+mj-lt"/>
              </a:rPr>
              <a:t>ngày</a:t>
            </a:r>
            <a:r>
              <a:rPr lang="en-US" sz="2000" dirty="0">
                <a:latin typeface="+mj-lt"/>
              </a:rPr>
              <a:t> </a:t>
            </a:r>
            <a:r>
              <a:rPr lang="en-US" sz="2000" dirty="0" err="1">
                <a:latin typeface="+mj-lt"/>
              </a:rPr>
              <a:t>hôm</a:t>
            </a:r>
            <a:r>
              <a:rPr lang="en-US" sz="2000" dirty="0">
                <a:latin typeface="+mj-lt"/>
              </a:rPr>
              <a:t> nay, </a:t>
            </a:r>
            <a:r>
              <a:rPr lang="en-US" sz="2000" dirty="0" err="1">
                <a:latin typeface="+mj-lt"/>
              </a:rPr>
              <a:t>ngày</a:t>
            </a:r>
            <a:r>
              <a:rPr lang="en-US" sz="2000" dirty="0">
                <a:latin typeface="+mj-lt"/>
              </a:rPr>
              <a:t> </a:t>
            </a:r>
            <a:r>
              <a:rPr lang="en-US" sz="2000" dirty="0" err="1">
                <a:latin typeface="+mj-lt"/>
              </a:rPr>
              <a:t>mai</a:t>
            </a:r>
            <a:r>
              <a:rPr lang="en-US" sz="2000" dirty="0">
                <a:latin typeface="+mj-lt"/>
              </a:rPr>
              <a:t> y </a:t>
            </a:r>
            <a:r>
              <a:rPr lang="en-US" sz="2000" dirty="0" err="1">
                <a:latin typeface="+mj-lt"/>
              </a:rPr>
              <a:t>tá</a:t>
            </a:r>
            <a:r>
              <a:rPr lang="en-US" sz="2000" dirty="0">
                <a:latin typeface="+mj-lt"/>
              </a:rPr>
              <a:t> </a:t>
            </a:r>
            <a:r>
              <a:rPr lang="en-US" sz="2000" dirty="0" err="1">
                <a:latin typeface="+mj-lt"/>
              </a:rPr>
              <a:t>đó</a:t>
            </a:r>
            <a:r>
              <a:rPr lang="en-US" sz="2000" dirty="0">
                <a:latin typeface="+mj-lt"/>
              </a:rPr>
              <a:t> </a:t>
            </a:r>
            <a:r>
              <a:rPr lang="en-US" sz="2000" dirty="0" err="1">
                <a:latin typeface="+mj-lt"/>
              </a:rPr>
              <a:t>sẽ</a:t>
            </a:r>
            <a:r>
              <a:rPr lang="en-US" sz="2000" dirty="0">
                <a:latin typeface="+mj-lt"/>
              </a:rPr>
              <a:t> </a:t>
            </a:r>
            <a:r>
              <a:rPr lang="en-US" sz="2000" dirty="0" err="1">
                <a:latin typeface="+mj-lt"/>
              </a:rPr>
              <a:t>phải</a:t>
            </a:r>
            <a:r>
              <a:rPr lang="en-US" sz="2000" dirty="0">
                <a:latin typeface="+mj-lt"/>
              </a:rPr>
              <a:t> </a:t>
            </a:r>
            <a:r>
              <a:rPr lang="en-US" sz="2000" dirty="0" err="1">
                <a:latin typeface="+mj-lt"/>
              </a:rPr>
              <a:t>làm</a:t>
            </a:r>
            <a:r>
              <a:rPr lang="en-US" sz="2000" dirty="0">
                <a:latin typeface="+mj-lt"/>
              </a:rPr>
              <a:t> </a:t>
            </a:r>
            <a:r>
              <a:rPr lang="en-US" sz="2000" dirty="0" err="1">
                <a:latin typeface="+mj-lt"/>
              </a:rPr>
              <a:t>việc</a:t>
            </a:r>
            <a:r>
              <a:rPr lang="en-US" sz="2000" dirty="0">
                <a:latin typeface="+mj-lt"/>
              </a:rPr>
              <a:t>.</a:t>
            </a:r>
          </a:p>
          <a:p>
            <a:pPr>
              <a:spcBef>
                <a:spcPts val="0"/>
              </a:spcBef>
              <a:buNone/>
            </a:pPr>
            <a:endParaRPr lang="en-US" sz="2000" b="1" dirty="0">
              <a:latin typeface="+mj-lt"/>
            </a:endParaRPr>
          </a:p>
          <a:p>
            <a:pPr>
              <a:spcBef>
                <a:spcPts val="0"/>
              </a:spcBef>
              <a:buNone/>
            </a:pPr>
            <a:r>
              <a:rPr lang="en-US" sz="2000" b="1" dirty="0" err="1">
                <a:latin typeface="+mj-lt"/>
              </a:rPr>
              <a:t>Yêu</a:t>
            </a:r>
            <a:r>
              <a:rPr lang="en-US" sz="2000" b="1" dirty="0">
                <a:latin typeface="+mj-lt"/>
              </a:rPr>
              <a:t> </a:t>
            </a:r>
            <a:r>
              <a:rPr lang="en-US" sz="2000" b="1" dirty="0" err="1">
                <a:latin typeface="+mj-lt"/>
              </a:rPr>
              <a:t>cầu</a:t>
            </a:r>
            <a:r>
              <a:rPr lang="en-US" sz="2000" b="1" dirty="0">
                <a:latin typeface="+mj-lt"/>
              </a:rPr>
              <a:t>:</a:t>
            </a:r>
          </a:p>
          <a:p>
            <a:pPr>
              <a:spcBef>
                <a:spcPts val="0"/>
              </a:spcBef>
              <a:buNone/>
            </a:pPr>
            <a:r>
              <a:rPr lang="en-US" sz="2000" b="1" dirty="0">
                <a:latin typeface="+mj-lt"/>
              </a:rPr>
              <a:t>	</a:t>
            </a:r>
            <a:r>
              <a:rPr lang="en-US" sz="2000" dirty="0" err="1">
                <a:latin typeface="+mj-lt"/>
              </a:rPr>
              <a:t>Tính</a:t>
            </a:r>
            <a:r>
              <a:rPr lang="en-US" sz="2000" dirty="0">
                <a:latin typeface="+mj-lt"/>
              </a:rPr>
              <a:t> </a:t>
            </a:r>
            <a:r>
              <a:rPr lang="en-US" sz="2000" dirty="0" err="1">
                <a:latin typeface="+mj-lt"/>
              </a:rPr>
              <a:t>số</a:t>
            </a:r>
            <a:r>
              <a:rPr lang="en-US" sz="2000" dirty="0">
                <a:latin typeface="+mj-lt"/>
              </a:rPr>
              <a:t> </a:t>
            </a:r>
            <a:r>
              <a:rPr lang="en-US" sz="2000" dirty="0" err="1">
                <a:latin typeface="+mj-lt"/>
              </a:rPr>
              <a:t>cách</a:t>
            </a:r>
            <a:r>
              <a:rPr lang="en-US" sz="2000" dirty="0">
                <a:latin typeface="+mj-lt"/>
              </a:rPr>
              <a:t> </a:t>
            </a:r>
            <a:r>
              <a:rPr lang="en-US" sz="2000" dirty="0" err="1">
                <a:latin typeface="+mj-lt"/>
              </a:rPr>
              <a:t>có</a:t>
            </a:r>
            <a:r>
              <a:rPr lang="en-US" sz="2000" dirty="0">
                <a:latin typeface="+mj-lt"/>
              </a:rPr>
              <a:t> </a:t>
            </a:r>
            <a:r>
              <a:rPr lang="en-US" sz="2000" dirty="0" err="1">
                <a:latin typeface="+mj-lt"/>
              </a:rPr>
              <a:t>thể</a:t>
            </a:r>
            <a:r>
              <a:rPr lang="en-US" sz="2000" dirty="0">
                <a:latin typeface="+mj-lt"/>
              </a:rPr>
              <a:t> </a:t>
            </a:r>
            <a:r>
              <a:rPr lang="en-US" sz="2000" dirty="0" err="1">
                <a:latin typeface="+mj-lt"/>
              </a:rPr>
              <a:t>lập</a:t>
            </a:r>
            <a:r>
              <a:rPr lang="en-US" sz="2000" dirty="0">
                <a:latin typeface="+mj-lt"/>
              </a:rPr>
              <a:t> </a:t>
            </a:r>
            <a:r>
              <a:rPr lang="en-US" sz="2000" dirty="0" err="1">
                <a:latin typeface="+mj-lt"/>
              </a:rPr>
              <a:t>lịch</a:t>
            </a:r>
            <a:r>
              <a:rPr lang="en-US" sz="2000" dirty="0">
                <a:latin typeface="+mj-lt"/>
              </a:rPr>
              <a:t> </a:t>
            </a:r>
            <a:r>
              <a:rPr lang="en-US" sz="2000" dirty="0" err="1">
                <a:latin typeface="+mj-lt"/>
              </a:rPr>
              <a:t>làm</a:t>
            </a:r>
            <a:r>
              <a:rPr lang="en-US" sz="2000" dirty="0">
                <a:latin typeface="+mj-lt"/>
              </a:rPr>
              <a:t> </a:t>
            </a:r>
            <a:r>
              <a:rPr lang="en-US" sz="2000" dirty="0" err="1">
                <a:latin typeface="+mj-lt"/>
              </a:rPr>
              <a:t>việc</a:t>
            </a:r>
            <a:r>
              <a:rPr lang="en-US" sz="2000" dirty="0">
                <a:latin typeface="+mj-lt"/>
              </a:rPr>
              <a:t> </a:t>
            </a:r>
            <a:r>
              <a:rPr lang="en-US" sz="2000" dirty="0" err="1">
                <a:latin typeface="+mj-lt"/>
              </a:rPr>
              <a:t>cho</a:t>
            </a:r>
            <a:r>
              <a:rPr lang="en-US" sz="2000" dirty="0">
                <a:latin typeface="+mj-lt"/>
              </a:rPr>
              <a:t> </a:t>
            </a:r>
            <a:r>
              <a:rPr lang="en-US" sz="2000" dirty="0" err="1">
                <a:latin typeface="+mj-lt"/>
              </a:rPr>
              <a:t>các</a:t>
            </a:r>
            <a:r>
              <a:rPr lang="en-US" sz="2000" dirty="0">
                <a:latin typeface="+mj-lt"/>
              </a:rPr>
              <a:t> y </a:t>
            </a:r>
            <a:r>
              <a:rPr lang="en-US" sz="2000" dirty="0" err="1">
                <a:latin typeface="+mj-lt"/>
              </a:rPr>
              <a:t>tá</a:t>
            </a:r>
            <a:r>
              <a:rPr lang="en-US" sz="2000" dirty="0">
                <a:latin typeface="+mj-lt"/>
              </a:rPr>
              <a:t>.</a:t>
            </a:r>
          </a:p>
          <a:p>
            <a:pPr>
              <a:spcBef>
                <a:spcPts val="0"/>
              </a:spcBef>
              <a:buNone/>
            </a:pPr>
            <a:endParaRPr lang="en-US" sz="2000" b="1" dirty="0">
              <a:latin typeface="+mj-lt"/>
            </a:endParaRPr>
          </a:p>
          <a:p>
            <a:pPr algn="l" rtl="0"/>
            <a:endParaRPr lang="en-US" sz="2000" b="0" i="0" dirty="0">
              <a:effectLst/>
              <a:latin typeface="+mj-lt"/>
            </a:endParaRPr>
          </a:p>
          <a:p>
            <a:pPr lvl="1"/>
            <a:r>
              <a:rPr lang="en-US" sz="2000" b="1" i="0" dirty="0">
                <a:effectLst/>
                <a:latin typeface="+mj-lt"/>
              </a:rPr>
              <a:t>Input:</a:t>
            </a:r>
            <a:endParaRPr lang="en-US" sz="2000" b="0" i="0" dirty="0">
              <a:effectLst/>
              <a:latin typeface="+mj-lt"/>
            </a:endParaRPr>
          </a:p>
          <a:p>
            <a:pPr marL="342900" lvl="1" indent="-342900">
              <a:buFont typeface="Arial" pitchFamily="34" charset="0"/>
              <a:buChar char="•"/>
            </a:pPr>
            <a:r>
              <a:rPr lang="en-US" sz="2000" dirty="0">
                <a:latin typeface="+mj-lt"/>
              </a:rPr>
              <a:t>The input consists of one line which contains 3 positive integers N, K</a:t>
            </a:r>
            <a:r>
              <a:rPr lang="en-US" sz="2000" baseline="-25000" dirty="0">
                <a:latin typeface="+mj-lt"/>
              </a:rPr>
              <a:t>1</a:t>
            </a:r>
            <a:r>
              <a:rPr lang="en-US" sz="2000" dirty="0">
                <a:latin typeface="+mj-lt"/>
              </a:rPr>
              <a:t>, K</a:t>
            </a:r>
            <a:r>
              <a:rPr lang="en-US" sz="2000" baseline="-25000" dirty="0">
                <a:latin typeface="+mj-lt"/>
              </a:rPr>
              <a:t>2</a:t>
            </a:r>
            <a:r>
              <a:rPr lang="en-US" sz="2000" dirty="0">
                <a:latin typeface="+mj-lt"/>
              </a:rPr>
              <a:t> (N &lt;= 1000, K</a:t>
            </a:r>
            <a:r>
              <a:rPr lang="en-US" sz="2000" baseline="-25000" dirty="0">
                <a:latin typeface="+mj-lt"/>
              </a:rPr>
              <a:t>1 </a:t>
            </a:r>
            <a:r>
              <a:rPr lang="en-US" sz="2000" dirty="0">
                <a:latin typeface="+mj-lt"/>
              </a:rPr>
              <a:t>&lt; K</a:t>
            </a:r>
            <a:r>
              <a:rPr lang="en-US" sz="2000" baseline="-25000" dirty="0">
                <a:latin typeface="+mj-lt"/>
              </a:rPr>
              <a:t>2 </a:t>
            </a:r>
            <a:r>
              <a:rPr lang="en-US" sz="2000" dirty="0">
                <a:latin typeface="+mj-lt"/>
              </a:rPr>
              <a:t>&lt; 400)</a:t>
            </a:r>
            <a:endParaRPr lang="en-US" sz="2000" b="0" i="0" dirty="0">
              <a:effectLst/>
              <a:latin typeface="+mj-lt"/>
            </a:endParaRPr>
          </a:p>
          <a:p>
            <a:pPr lvl="1"/>
            <a:r>
              <a:rPr lang="en-US" sz="2000" b="1" i="0" dirty="0">
                <a:effectLst/>
                <a:latin typeface="+mj-lt"/>
              </a:rPr>
              <a:t>Output:</a:t>
            </a:r>
            <a:endParaRPr lang="en-US" sz="2000" b="0" i="0" dirty="0">
              <a:effectLst/>
              <a:latin typeface="+mj-lt"/>
            </a:endParaRPr>
          </a:p>
          <a:p>
            <a:pPr marL="285750" indent="-285750">
              <a:buFont typeface="Arial" pitchFamily="34" charset="0"/>
              <a:buChar char="•"/>
            </a:pPr>
            <a:r>
              <a:rPr lang="en-US" sz="2000" dirty="0"/>
              <a:t>The output consists of only one single integer M modulo 10</a:t>
            </a:r>
            <a:r>
              <a:rPr lang="en-US" sz="2000" baseline="30000" dirty="0"/>
              <a:t>9</a:t>
            </a:r>
            <a:r>
              <a:rPr lang="en-US" sz="2000" dirty="0"/>
              <a:t>+7 where M is the total working plans satisfying the above constraints.</a:t>
            </a:r>
          </a:p>
          <a:p>
            <a:pPr>
              <a:spcBef>
                <a:spcPts val="0"/>
              </a:spcBef>
              <a:buNone/>
            </a:pPr>
            <a:endParaRPr lang="en-US" sz="2000" b="1" dirty="0">
              <a:latin typeface="+mj-lt"/>
            </a:endParaRPr>
          </a:p>
        </p:txBody>
      </p:sp>
    </p:spTree>
    <p:extLst>
      <p:ext uri="{BB962C8B-B14F-4D97-AF65-F5344CB8AC3E}">
        <p14:creationId xmlns:p14="http://schemas.microsoft.com/office/powerpoint/2010/main" val="1095555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title"/>
          </p:nvPr>
        </p:nvSpPr>
        <p:spPr>
          <a:xfrm>
            <a:off x="203717" y="141190"/>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a:solidFill>
                  <a:srgbClr val="0070C0"/>
                </a:solidFill>
                <a:latin typeface="Arial"/>
                <a:cs typeface="Arial"/>
                <a:sym typeface="Arial"/>
              </a:rPr>
              <a:t>Nurse</a:t>
            </a:r>
            <a:endParaRPr dirty="0"/>
          </a:p>
        </p:txBody>
      </p:sp>
      <p:cxnSp>
        <p:nvCxnSpPr>
          <p:cNvPr id="93" name="Google Shape;93;p2"/>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p:sp>
        <p:nvSpPr>
          <p:cNvPr id="94" name="Google Shape;94;p2"/>
          <p:cNvSpPr txBox="1"/>
          <p:nvPr/>
        </p:nvSpPr>
        <p:spPr>
          <a:xfrm>
            <a:off x="203718" y="746450"/>
            <a:ext cx="11814109" cy="5868900"/>
          </a:xfrm>
          <a:prstGeom prst="rect">
            <a:avLst/>
          </a:prstGeom>
          <a:noFill/>
          <a:ln>
            <a:noFill/>
          </a:ln>
        </p:spPr>
        <p:txBody>
          <a:bodyPr spcFirstLastPara="1" wrap="square" lIns="91425" tIns="45700" rIns="91425" bIns="45700" anchor="t" anchorCtr="0">
            <a:noAutofit/>
          </a:bodyPr>
          <a:lstStyle/>
          <a:p>
            <a:pPr algn="l" rtl="0"/>
            <a:r>
              <a:rPr lang="en-US" sz="2000" b="1" i="0" dirty="0">
                <a:effectLst/>
                <a:latin typeface="+mj-lt"/>
              </a:rPr>
              <a:t>Example:</a:t>
            </a:r>
          </a:p>
          <a:p>
            <a:pPr algn="l" rtl="0"/>
            <a:endParaRPr lang="en-US" sz="2000" b="0" i="0" dirty="0">
              <a:effectLst/>
              <a:latin typeface="+mj-lt"/>
            </a:endParaRPr>
          </a:p>
          <a:p>
            <a:pPr lvl="1"/>
            <a:r>
              <a:rPr lang="en-US" sz="2000" b="1" i="0" dirty="0">
                <a:effectLst/>
                <a:latin typeface="+mj-lt"/>
              </a:rPr>
              <a:t>Input:</a:t>
            </a:r>
            <a:endParaRPr lang="en-US" sz="2000" b="0" i="0" dirty="0">
              <a:effectLst/>
              <a:latin typeface="+mj-lt"/>
            </a:endParaRPr>
          </a:p>
          <a:p>
            <a:pPr lvl="1"/>
            <a:r>
              <a:rPr lang="en-US" sz="2000" b="0" i="0" dirty="0">
                <a:effectLst/>
                <a:latin typeface="+mj-lt"/>
              </a:rPr>
              <a:t>6 2 3</a:t>
            </a:r>
          </a:p>
          <a:p>
            <a:pPr lvl="1"/>
            <a:endParaRPr lang="en-US" sz="2000" b="0" i="0" dirty="0">
              <a:effectLst/>
              <a:latin typeface="+mj-lt"/>
            </a:endParaRPr>
          </a:p>
          <a:p>
            <a:pPr lvl="1"/>
            <a:r>
              <a:rPr lang="en-US" sz="2000" b="1" i="0" dirty="0">
                <a:effectLst/>
                <a:latin typeface="+mj-lt"/>
              </a:rPr>
              <a:t>Output:</a:t>
            </a:r>
            <a:endParaRPr lang="en-US" sz="2000" b="0" i="0" dirty="0">
              <a:effectLst/>
              <a:latin typeface="+mj-lt"/>
            </a:endParaRPr>
          </a:p>
          <a:p>
            <a:pPr lvl="1"/>
            <a:r>
              <a:rPr lang="en-US" sz="2000" b="0" i="0" dirty="0">
                <a:effectLst/>
                <a:latin typeface="+mj-lt"/>
              </a:rPr>
              <a:t>4</a:t>
            </a:r>
          </a:p>
          <a:p>
            <a:pPr>
              <a:spcBef>
                <a:spcPts val="0"/>
              </a:spcBef>
              <a:buNone/>
            </a:pPr>
            <a:endParaRPr lang="en-US" sz="2000" b="1" dirty="0">
              <a:latin typeface="+mj-lt"/>
            </a:endParaRPr>
          </a:p>
        </p:txBody>
      </p:sp>
    </p:spTree>
    <p:extLst>
      <p:ext uri="{BB962C8B-B14F-4D97-AF65-F5344CB8AC3E}">
        <p14:creationId xmlns:p14="http://schemas.microsoft.com/office/powerpoint/2010/main" val="1361555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title"/>
          </p:nvPr>
        </p:nvSpPr>
        <p:spPr>
          <a:xfrm>
            <a:off x="174172" y="71201"/>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a:solidFill>
                  <a:srgbClr val="0070C0"/>
                </a:solidFill>
                <a:latin typeface="Arial"/>
                <a:ea typeface="Arial"/>
                <a:cs typeface="Arial"/>
                <a:sym typeface="Arial"/>
              </a:rPr>
              <a:t>Nurse – Dynamic Programming Algorithm</a:t>
            </a:r>
            <a:endParaRPr b="1" dirty="0">
              <a:latin typeface="+mj-lt"/>
            </a:endParaRPr>
          </a:p>
        </p:txBody>
      </p:sp>
      <p:cxnSp>
        <p:nvCxnSpPr>
          <p:cNvPr id="93" name="Google Shape;93;p2"/>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mc:AlternateContent xmlns:mc="http://schemas.openxmlformats.org/markup-compatibility/2006" xmlns:a14="http://schemas.microsoft.com/office/drawing/2010/main">
        <mc:Choice Requires="a14">
          <p:sp>
            <p:nvSpPr>
              <p:cNvPr id="94" name="Google Shape;94;p2"/>
              <p:cNvSpPr txBox="1"/>
              <p:nvPr/>
            </p:nvSpPr>
            <p:spPr>
              <a:xfrm>
                <a:off x="174174" y="788653"/>
                <a:ext cx="11814109" cy="5868900"/>
              </a:xfrm>
              <a:prstGeom prst="rect">
                <a:avLst/>
              </a:prstGeom>
              <a:noFill/>
              <a:ln>
                <a:noFill/>
              </a:ln>
            </p:spPr>
            <p:txBody>
              <a:bodyPr spcFirstLastPara="1" wrap="square" lIns="91425" tIns="45700" rIns="91425" bIns="45700" anchor="t" anchorCtr="0">
                <a:noAutofit/>
              </a:bodyPr>
              <a:lstStyle/>
              <a:p>
                <a:pPr>
                  <a:spcBef>
                    <a:spcPts val="0"/>
                  </a:spcBef>
                  <a:buNone/>
                </a:pPr>
                <a:r>
                  <a:rPr lang="en-US" sz="2000"/>
                  <a:t>Gọi f[i][0] là số cách lập lịch đến ngày thứ i và ngày thứ i là ngày nghỉ.</a:t>
                </a:r>
              </a:p>
              <a:p>
                <a:pPr>
                  <a:spcBef>
                    <a:spcPts val="0"/>
                  </a:spcBef>
                  <a:buNone/>
                </a:pPr>
                <a:r>
                  <a:rPr lang="en-US" sz="2000"/>
                  <a:t>Gọi f[i][1] là số cách lập lịch đến ngày thứ i và ngày thứ i là ngày kết thúc của một đợt làm việc.  </a:t>
                </a:r>
              </a:p>
              <a:p>
                <a:pPr>
                  <a:spcBef>
                    <a:spcPts val="0"/>
                  </a:spcBef>
                  <a:buNone/>
                </a:pPr>
                <a:endParaRPr lang="en-US" sz="2000"/>
              </a:p>
              <a:p>
                <a:pPr>
                  <a:spcBef>
                    <a:spcPts val="0"/>
                  </a:spcBef>
                  <a:buNone/>
                </a:pPr>
                <a:r>
                  <a:rPr lang="en-US" sz="2000"/>
                  <a:t>Công thức:</a:t>
                </a:r>
              </a:p>
              <a:p>
                <a:pPr>
                  <a:spcBef>
                    <a:spcPts val="0"/>
                  </a:spcBef>
                  <a:buNone/>
                </a:pPr>
                <a:r>
                  <a:rPr lang="en-US" sz="2000"/>
                  <a:t>	f[i][0] = f[i – 1][1];</a:t>
                </a:r>
              </a:p>
              <a:p>
                <a:pPr>
                  <a:spcBef>
                    <a:spcPts val="0"/>
                  </a:spcBef>
                  <a:buNone/>
                </a:pPr>
                <a:r>
                  <a:rPr lang="en-US" sz="2000"/>
                  <a:t>	f[i][1] = </a:t>
                </a:r>
                <a14:m>
                  <m:oMath xmlns:m="http://schemas.openxmlformats.org/officeDocument/2006/math">
                    <m:nary>
                      <m:naryPr>
                        <m:chr m:val="∑"/>
                        <m:ctrlPr>
                          <a:rPr lang="en-US" sz="2000" i="1" smtClean="0">
                            <a:latin typeface="Cambria Math" panose="02040503050406030204" pitchFamily="18" charset="0"/>
                          </a:rPr>
                        </m:ctrlPr>
                      </m:naryPr>
                      <m:sub>
                        <m:r>
                          <m:rPr>
                            <m:brk m:alnAt="23"/>
                          </m:rPr>
                          <a:rPr lang="en-US" sz="2000" b="0" i="1" smtClean="0">
                            <a:latin typeface="Cambria Math" panose="02040503050406030204" pitchFamily="18" charset="0"/>
                          </a:rPr>
                          <m:t>𝑗</m:t>
                        </m:r>
                        <m:r>
                          <a:rPr lang="en-US" sz="2000" b="0" i="1" smtClean="0">
                            <a:latin typeface="Cambria Math" panose="02040503050406030204" pitchFamily="18" charset="0"/>
                          </a:rPr>
                          <m:t>=</m:t>
                        </m:r>
                        <m:r>
                          <a:rPr lang="en-US" sz="2000" b="0" i="1" smtClean="0">
                            <a:latin typeface="Cambria Math" panose="02040503050406030204" pitchFamily="18" charset="0"/>
                          </a:rPr>
                          <m:t>𝑘</m:t>
                        </m:r>
                        <m:r>
                          <a:rPr lang="en-US" sz="2000" b="0" i="1" smtClean="0">
                            <a:latin typeface="Cambria Math" panose="02040503050406030204" pitchFamily="18" charset="0"/>
                          </a:rPr>
                          <m:t>1</m:t>
                        </m:r>
                      </m:sub>
                      <m:sup>
                        <m:r>
                          <a:rPr lang="en-US" sz="2000" b="0" i="1" smtClean="0">
                            <a:latin typeface="Cambria Math" panose="02040503050406030204" pitchFamily="18" charset="0"/>
                          </a:rPr>
                          <m:t>𝑘</m:t>
                        </m:r>
                        <m:r>
                          <a:rPr lang="en-US" sz="2000" b="0" i="1" smtClean="0">
                            <a:latin typeface="Cambria Math" panose="02040503050406030204" pitchFamily="18" charset="0"/>
                          </a:rPr>
                          <m:t>2</m:t>
                        </m:r>
                      </m:sup>
                      <m:e>
                        <m:r>
                          <a:rPr lang="en-US" sz="2000" b="0" i="1" smtClean="0">
                            <a:latin typeface="Cambria Math" panose="02040503050406030204" pitchFamily="18" charset="0"/>
                          </a:rPr>
                          <m:t>𝑓</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𝑗</m:t>
                            </m:r>
                          </m:e>
                        </m:d>
                        <m:r>
                          <a:rPr lang="en-US" sz="2000" b="0" i="1" smtClean="0">
                            <a:latin typeface="Cambria Math" panose="02040503050406030204" pitchFamily="18" charset="0"/>
                          </a:rPr>
                          <m:t>[0]</m:t>
                        </m:r>
                      </m:e>
                    </m:nary>
                  </m:oMath>
                </a14:m>
                <a:r>
                  <a:rPr lang="en-US" sz="2000"/>
                  <a:t>;</a:t>
                </a:r>
              </a:p>
              <a:p>
                <a:pPr>
                  <a:spcBef>
                    <a:spcPts val="0"/>
                  </a:spcBef>
                  <a:buNone/>
                </a:pPr>
                <a:r>
                  <a:rPr lang="en-US" sz="2000"/>
                  <a:t>Kết quả:</a:t>
                </a:r>
              </a:p>
              <a:p>
                <a:pPr>
                  <a:spcBef>
                    <a:spcPts val="0"/>
                  </a:spcBef>
                  <a:buNone/>
                </a:pPr>
                <a:r>
                  <a:rPr lang="en-US" sz="2000"/>
                  <a:t>	f[n][0] + f[n][1];</a:t>
                </a:r>
              </a:p>
              <a:p>
                <a:pPr>
                  <a:spcBef>
                    <a:spcPts val="0"/>
                  </a:spcBef>
                  <a:buNone/>
                </a:pPr>
                <a:r>
                  <a:rPr lang="en-US" sz="2000"/>
                  <a:t>Độ phức tạp:</a:t>
                </a:r>
              </a:p>
              <a:p>
                <a:pPr>
                  <a:spcBef>
                    <a:spcPts val="0"/>
                  </a:spcBef>
                  <a:buNone/>
                </a:pPr>
                <a:r>
                  <a:rPr lang="en-US" sz="2000"/>
                  <a:t>	O(</a:t>
                </a:r>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𝑛</m:t>
                        </m:r>
                      </m:e>
                      <m:sup>
                        <m:r>
                          <a:rPr lang="en-US" sz="2000" b="0" i="1" smtClean="0">
                            <a:latin typeface="Cambria Math" panose="02040503050406030204" pitchFamily="18" charset="0"/>
                          </a:rPr>
                          <m:t>2</m:t>
                        </m:r>
                      </m:sup>
                    </m:sSup>
                  </m:oMath>
                </a14:m>
                <a:r>
                  <a:rPr lang="en-US" sz="2000"/>
                  <a:t>).</a:t>
                </a:r>
                <a:endParaRPr lang="en-US" sz="2000" dirty="0"/>
              </a:p>
            </p:txBody>
          </p:sp>
        </mc:Choice>
        <mc:Fallback xmlns="">
          <p:sp>
            <p:nvSpPr>
              <p:cNvPr id="94" name="Google Shape;94;p2"/>
              <p:cNvSpPr txBox="1">
                <a:spLocks noRot="1" noChangeAspect="1" noMove="1" noResize="1" noEditPoints="1" noAdjustHandles="1" noChangeArrowheads="1" noChangeShapeType="1" noTextEdit="1"/>
              </p:cNvSpPr>
              <p:nvPr/>
            </p:nvSpPr>
            <p:spPr>
              <a:xfrm>
                <a:off x="174174" y="788653"/>
                <a:ext cx="11814109" cy="5868900"/>
              </a:xfrm>
              <a:prstGeom prst="rect">
                <a:avLst/>
              </a:prstGeom>
              <a:blipFill>
                <a:blip r:embed="rId3"/>
                <a:stretch>
                  <a:fillRect l="-568" t="-415"/>
                </a:stretch>
              </a:blipFill>
              <a:ln>
                <a:noFill/>
              </a:ln>
            </p:spPr>
            <p:txBody>
              <a:bodyPr/>
              <a:lstStyle/>
              <a:p>
                <a:r>
                  <a:rPr lang="vi-VN">
                    <a:noFill/>
                  </a:rPr>
                  <a:t> </a:t>
                </a:r>
              </a:p>
            </p:txBody>
          </p:sp>
        </mc:Fallback>
      </mc:AlternateContent>
    </p:spTree>
    <p:extLst>
      <p:ext uri="{BB962C8B-B14F-4D97-AF65-F5344CB8AC3E}">
        <p14:creationId xmlns:p14="http://schemas.microsoft.com/office/powerpoint/2010/main" val="3271459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a:spLocks noGrp="1"/>
          </p:cNvSpPr>
          <p:nvPr>
            <p:ph type="title"/>
          </p:nvPr>
        </p:nvSpPr>
        <p:spPr>
          <a:xfrm>
            <a:off x="203717" y="141190"/>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a:solidFill>
                  <a:srgbClr val="0070C0"/>
                </a:solidFill>
                <a:latin typeface="Arial"/>
                <a:ea typeface="Arial"/>
                <a:cs typeface="Arial"/>
                <a:sym typeface="Arial"/>
              </a:rPr>
              <a:t>Implementation – initialization</a:t>
            </a:r>
            <a:endParaRPr/>
          </a:p>
        </p:txBody>
      </p:sp>
      <p:cxnSp>
        <p:nvCxnSpPr>
          <p:cNvPr id="101" name="Google Shape;101;p3"/>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p:sp>
        <p:nvSpPr>
          <p:cNvPr id="13" name="Google Shape;100;p3">
            <a:extLst>
              <a:ext uri="{FF2B5EF4-FFF2-40B4-BE49-F238E27FC236}">
                <a16:creationId xmlns:a16="http://schemas.microsoft.com/office/drawing/2014/main" id="{CBF5EA0E-A1B4-EE58-584C-47E3FA31A82C}"/>
              </a:ext>
            </a:extLst>
          </p:cNvPr>
          <p:cNvSpPr txBox="1">
            <a:spLocks noGrp="1"/>
          </p:cNvSpPr>
          <p:nvPr>
            <p:ph type="body" idx="1"/>
          </p:nvPr>
        </p:nvSpPr>
        <p:spPr>
          <a:xfrm>
            <a:off x="694200" y="847855"/>
            <a:ext cx="9487039" cy="5868955"/>
          </a:xfrm>
          <a:prstGeom prst="rect">
            <a:avLst/>
          </a:prstGeom>
          <a:noFill/>
          <a:ln>
            <a:noFill/>
          </a:ln>
        </p:spPr>
        <p:txBody>
          <a:bodyPr spcFirstLastPara="1" wrap="square" lIns="91425" tIns="45700" rIns="91425" bIns="45700" anchor="t" anchorCtr="0">
            <a:noAutofit/>
          </a:bodyPr>
          <a:lstStyle/>
          <a:p>
            <a:pPr marL="0" indent="0" algn="just">
              <a:lnSpc>
                <a:spcPct val="120000"/>
              </a:lnSpc>
              <a:spcBef>
                <a:spcPts val="0"/>
              </a:spcBef>
              <a:buSzPts val="1400"/>
              <a:buNone/>
            </a:pPr>
            <a:r>
              <a:rPr lang="en-US" sz="1400">
                <a:latin typeface="Consolas"/>
                <a:sym typeface="Consolas"/>
              </a:rPr>
              <a:t>#include &lt;bits/stdc++.h&gt;</a:t>
            </a:r>
            <a:endParaRPr lang="vi-VN">
              <a:sym typeface="Consolas"/>
            </a:endParaRPr>
          </a:p>
          <a:p>
            <a:pPr marL="0" indent="0" algn="just">
              <a:lnSpc>
                <a:spcPct val="120000"/>
              </a:lnSpc>
              <a:spcBef>
                <a:spcPts val="0"/>
              </a:spcBef>
              <a:buSzPts val="1400"/>
              <a:buNone/>
            </a:pPr>
            <a:endParaRPr lang="en-US" sz="1400" dirty="0">
              <a:latin typeface="Consolas"/>
              <a:sym typeface="Consolas"/>
            </a:endParaRPr>
          </a:p>
          <a:p>
            <a:pPr marL="0" indent="0" algn="just">
              <a:lnSpc>
                <a:spcPct val="120000"/>
              </a:lnSpc>
              <a:spcBef>
                <a:spcPts val="0"/>
              </a:spcBef>
              <a:buSzPts val="1400"/>
              <a:buNone/>
            </a:pPr>
            <a:r>
              <a:rPr lang="en-US" sz="1400">
                <a:latin typeface="Consolas"/>
                <a:sym typeface="Consolas"/>
              </a:rPr>
              <a:t>using namespace std;</a:t>
            </a:r>
            <a:endParaRPr lang="en-US">
              <a:sym typeface="Consolas"/>
            </a:endParaRPr>
          </a:p>
          <a:p>
            <a:pPr marL="0" indent="0" algn="just">
              <a:lnSpc>
                <a:spcPct val="120000"/>
              </a:lnSpc>
              <a:spcBef>
                <a:spcPts val="0"/>
              </a:spcBef>
              <a:buSzPts val="1400"/>
              <a:buNone/>
            </a:pPr>
            <a:endParaRPr lang="en-US" sz="1400" dirty="0">
              <a:latin typeface="Consolas"/>
              <a:sym typeface="Consolas"/>
            </a:endParaRPr>
          </a:p>
          <a:p>
            <a:pPr marL="0" indent="0" algn="just">
              <a:lnSpc>
                <a:spcPct val="120000"/>
              </a:lnSpc>
              <a:spcBef>
                <a:spcPts val="0"/>
              </a:spcBef>
              <a:buSzPts val="1400"/>
              <a:buNone/>
            </a:pPr>
            <a:r>
              <a:rPr lang="en-US" sz="1400">
                <a:latin typeface="Consolas"/>
                <a:sym typeface="Consolas"/>
              </a:rPr>
              <a:t>const int N = 1e3 + 2, MOD = 1e9 + 7;</a:t>
            </a:r>
            <a:endParaRPr lang="en-US">
              <a:sym typeface="Consolas"/>
            </a:endParaRPr>
          </a:p>
          <a:p>
            <a:pPr marL="0" indent="0" algn="just">
              <a:lnSpc>
                <a:spcPct val="120000"/>
              </a:lnSpc>
              <a:spcBef>
                <a:spcPts val="0"/>
              </a:spcBef>
              <a:buSzPts val="1400"/>
              <a:buNone/>
            </a:pPr>
            <a:r>
              <a:rPr lang="en-US" sz="1400">
                <a:latin typeface="Consolas"/>
                <a:sym typeface="Consolas"/>
              </a:rPr>
              <a:t>int n, k1, k2, f[N][2], res;</a:t>
            </a:r>
            <a:endParaRPr lang="en-US">
              <a:sym typeface="Consolas"/>
            </a:endParaRPr>
          </a:p>
          <a:p>
            <a:pPr marL="0" indent="0" algn="just">
              <a:lnSpc>
                <a:spcPct val="120000"/>
              </a:lnSpc>
              <a:spcBef>
                <a:spcPts val="0"/>
              </a:spcBef>
              <a:buSzPts val="1400"/>
              <a:buNone/>
            </a:pPr>
            <a:endParaRPr lang="en-US" sz="1400" dirty="0">
              <a:latin typeface="Consolas"/>
              <a:sym typeface="Consolas"/>
            </a:endParaRPr>
          </a:p>
          <a:p>
            <a:pPr marL="0" indent="0" algn="just">
              <a:lnSpc>
                <a:spcPct val="120000"/>
              </a:lnSpc>
              <a:spcBef>
                <a:spcPts val="0"/>
              </a:spcBef>
              <a:buSzPts val="1400"/>
              <a:buNone/>
            </a:pPr>
            <a:r>
              <a:rPr lang="en-US" sz="1400">
                <a:latin typeface="Consolas"/>
                <a:sym typeface="Consolas"/>
              </a:rPr>
              <a:t>void inp()</a:t>
            </a:r>
            <a:endParaRPr lang="en-US">
              <a:sym typeface="Consolas"/>
            </a:endParaRPr>
          </a:p>
          <a:p>
            <a:pPr marL="0" indent="0" algn="just">
              <a:lnSpc>
                <a:spcPct val="120000"/>
              </a:lnSpc>
              <a:spcBef>
                <a:spcPts val="0"/>
              </a:spcBef>
              <a:buSzPts val="1400"/>
              <a:buNone/>
            </a:pPr>
            <a:r>
              <a:rPr lang="en-US" sz="1400">
                <a:latin typeface="Consolas"/>
                <a:sym typeface="Consolas"/>
              </a:rPr>
              <a:t>{</a:t>
            </a:r>
            <a:endParaRPr lang="en-US">
              <a:sym typeface="Consolas"/>
            </a:endParaRPr>
          </a:p>
          <a:p>
            <a:pPr marL="0" indent="0" algn="just">
              <a:lnSpc>
                <a:spcPct val="120000"/>
              </a:lnSpc>
              <a:spcBef>
                <a:spcPts val="0"/>
              </a:spcBef>
              <a:buSzPts val="1400"/>
              <a:buNone/>
            </a:pPr>
            <a:r>
              <a:rPr lang="en-US" sz="1400">
                <a:latin typeface="Consolas"/>
                <a:sym typeface="Consolas"/>
              </a:rPr>
              <a:t>    cin &gt;&gt; n &gt;&gt; k1 &gt;&gt; k2;</a:t>
            </a:r>
            <a:endParaRPr lang="en-US"/>
          </a:p>
          <a:p>
            <a:pPr marL="0" indent="0" algn="just">
              <a:lnSpc>
                <a:spcPct val="120000"/>
              </a:lnSpc>
              <a:spcBef>
                <a:spcPts val="0"/>
              </a:spcBef>
              <a:buSzPts val="1400"/>
              <a:buNone/>
            </a:pPr>
            <a:r>
              <a:rPr lang="en-US" sz="1400">
                <a:latin typeface="Consolas"/>
              </a:rPr>
              <a:t>}</a:t>
            </a:r>
            <a:endParaRPr lang="en-US"/>
          </a:p>
          <a:p>
            <a:pPr marL="0" indent="0" algn="just">
              <a:lnSpc>
                <a:spcPct val="120000"/>
              </a:lnSpc>
              <a:spcBef>
                <a:spcPts val="0"/>
              </a:spcBef>
              <a:buSzPts val="1400"/>
              <a:buNone/>
            </a:pPr>
            <a:endParaRPr lang="en-US" sz="1400" dirty="0">
              <a:latin typeface="Consolas"/>
            </a:endParaRPr>
          </a:p>
          <a:p>
            <a:pPr marL="0" lvl="0" indent="0" algn="just">
              <a:lnSpc>
                <a:spcPct val="120000"/>
              </a:lnSpc>
              <a:spcBef>
                <a:spcPts val="0"/>
              </a:spcBef>
              <a:spcAft>
                <a:spcPts val="0"/>
              </a:spcAft>
              <a:buSzPts val="1400"/>
              <a:buNone/>
            </a:pPr>
            <a:endParaRPr lang="en-US" sz="1400" dirty="0">
              <a:latin typeface="Consola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a:spLocks noGrp="1"/>
          </p:cNvSpPr>
          <p:nvPr>
            <p:ph type="title"/>
          </p:nvPr>
        </p:nvSpPr>
        <p:spPr>
          <a:xfrm>
            <a:off x="203717" y="141190"/>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a:solidFill>
                  <a:srgbClr val="0070C0"/>
                </a:solidFill>
                <a:latin typeface="Arial"/>
                <a:ea typeface="Arial"/>
                <a:cs typeface="Arial"/>
                <a:sym typeface="Arial"/>
              </a:rPr>
              <a:t>Implementation – main process</a:t>
            </a:r>
            <a:endParaRPr/>
          </a:p>
        </p:txBody>
      </p:sp>
      <p:sp>
        <p:nvSpPr>
          <p:cNvPr id="100" name="Google Shape;100;p3"/>
          <p:cNvSpPr txBox="1">
            <a:spLocks noGrp="1"/>
          </p:cNvSpPr>
          <p:nvPr>
            <p:ph type="body" idx="1"/>
          </p:nvPr>
        </p:nvSpPr>
        <p:spPr>
          <a:xfrm>
            <a:off x="871441" y="679129"/>
            <a:ext cx="9487039" cy="5446674"/>
          </a:xfrm>
          <a:prstGeom prst="rect">
            <a:avLst/>
          </a:prstGeom>
          <a:noFill/>
          <a:ln>
            <a:noFill/>
          </a:ln>
        </p:spPr>
        <p:txBody>
          <a:bodyPr spcFirstLastPara="1" wrap="square" lIns="91425" tIns="45700" rIns="91425" bIns="45700" anchor="t" anchorCtr="0">
            <a:noAutofit/>
          </a:bodyPr>
          <a:lstStyle/>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void proc()</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f[0][0] = f[0][1] = 1;</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for(int i = 1; i &lt;= n; i ++) {</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for(int j = k1; j &lt;= k2; j ++) {</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if(i - j &lt; 0) break;</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f[i][1] += f[i - j][0];</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f[i][1] %= MOD;</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f[i][0] = f[i - 1][1];</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res = (f[n][0] + f[n][1]) % MOD;</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cout &lt;&lt; res &lt;&lt; "\n";</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a:t>
            </a:r>
          </a:p>
          <a:p>
            <a:pPr marL="0" lvl="0" indent="0" algn="just" rtl="0">
              <a:lnSpc>
                <a:spcPct val="120000"/>
              </a:lnSpc>
              <a:spcBef>
                <a:spcPts val="0"/>
              </a:spcBef>
              <a:spcAft>
                <a:spcPts val="0"/>
              </a:spcAft>
              <a:buClr>
                <a:schemeClr val="dk1"/>
              </a:buClr>
              <a:buSzPts val="1400"/>
              <a:buNone/>
            </a:pPr>
            <a:endParaRPr lang="en-US" sz="1400">
              <a:latin typeface="Consolas"/>
              <a:ea typeface="Consolas"/>
              <a:cs typeface="Consolas"/>
              <a:sym typeface="Consolas"/>
            </a:endParaRP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int main()</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inp();</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proc();</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a:t>
            </a:r>
          </a:p>
        </p:txBody>
      </p:sp>
      <p:cxnSp>
        <p:nvCxnSpPr>
          <p:cNvPr id="101" name="Google Shape;101;p3"/>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p:spTree>
    <p:extLst>
      <p:ext uri="{BB962C8B-B14F-4D97-AF65-F5344CB8AC3E}">
        <p14:creationId xmlns:p14="http://schemas.microsoft.com/office/powerpoint/2010/main" val="454133763"/>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E25B3ACA0B21149BCFD44BD19E4FFD1" ma:contentTypeVersion="4" ma:contentTypeDescription="Create a new document." ma:contentTypeScope="" ma:versionID="d15e810e902c888224d72f1188b8bbad">
  <xsd:schema xmlns:xsd="http://www.w3.org/2001/XMLSchema" xmlns:xs="http://www.w3.org/2001/XMLSchema" xmlns:p="http://schemas.microsoft.com/office/2006/metadata/properties" xmlns:ns2="acda34d4-fec2-4ce1-9203-ca1c816808be" targetNamespace="http://schemas.microsoft.com/office/2006/metadata/properties" ma:root="true" ma:fieldsID="d5d550cf0e57c007542487f1680d0bb8" ns2:_="">
    <xsd:import namespace="acda34d4-fec2-4ce1-9203-ca1c816808b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cda34d4-fec2-4ce1-9203-ca1c816808b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3023E66-3C6B-4009-AABB-F10D4735D0CB}">
  <ds:schemaRefs>
    <ds:schemaRef ds:uri="http://schemas.microsoft.com/sharepoint/v3/contenttype/forms"/>
  </ds:schemaRefs>
</ds:datastoreItem>
</file>

<file path=customXml/itemProps2.xml><?xml version="1.0" encoding="utf-8"?>
<ds:datastoreItem xmlns:ds="http://schemas.openxmlformats.org/officeDocument/2006/customXml" ds:itemID="{DF8E5C42-8659-4ECF-98CD-153FD0965008}">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EB9F81F5-1207-44EC-B139-F5AA99ABC8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cda34d4-fec2-4ce1-9203-ca1c816808b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135</TotalTime>
  <Words>752</Words>
  <Application>Microsoft Office PowerPoint</Application>
  <PresentationFormat>Widescreen</PresentationFormat>
  <Paragraphs>75</Paragraphs>
  <Slides>6</Slides>
  <Notes>6</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Nurse</vt:lpstr>
      <vt:lpstr>Nurse</vt:lpstr>
      <vt:lpstr>Nurse</vt:lpstr>
      <vt:lpstr>Nurse – Dynamic Programming Algorithm</vt:lpstr>
      <vt:lpstr>Implementation – initialization</vt:lpstr>
      <vt:lpstr>Implementation – main process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Telco Data Check &amp; Analyze</dc:title>
  <dc:creator>Pham Quang Dung</dc:creator>
  <cp:lastModifiedBy>Nguyen Son Tung - Truong CNTT &amp; TT</cp:lastModifiedBy>
  <cp:revision>24</cp:revision>
  <dcterms:created xsi:type="dcterms:W3CDTF">2022-07-31T08:27:20Z</dcterms:created>
  <dcterms:modified xsi:type="dcterms:W3CDTF">2024-11-24T17:28:16Z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0x010100DE25B3ACA0B21149BCFD44BD19E4FFD1</vt:lpwstr>
  </property>
</Properties>
</file>