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hUcGcIiVZj0xXqqt+Lym1GXcZe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19" Type="http://schemas.openxmlformats.org/officeDocument/2006/relationships/customXml" Target="../customXml/item3.xml"/><Relationship Id="rId4" Type="http://schemas.openxmlformats.org/officeDocument/2006/relationships/slide" Target="slides/slide3.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Son Tung - Truong CNTT &amp; TT" userId="5044b1ef-c832-4c8d-abf5-e5fbcfcffcaf" providerId="ADAL" clId="{76C83118-76A7-4F88-9B70-66D1155C95F8}"/>
    <pc:docChg chg="custSel modSld">
      <pc:chgData name="Nguyen Son Tung - Truong CNTT &amp; TT" userId="5044b1ef-c832-4c8d-abf5-e5fbcfcffcaf" providerId="ADAL" clId="{76C83118-76A7-4F88-9B70-66D1155C95F8}" dt="2024-10-28T01:12:58.570" v="6" actId="20577"/>
      <pc:docMkLst>
        <pc:docMk/>
      </pc:docMkLst>
      <pc:sldChg chg="modSp mod">
        <pc:chgData name="Nguyen Son Tung - Truong CNTT &amp; TT" userId="5044b1ef-c832-4c8d-abf5-e5fbcfcffcaf" providerId="ADAL" clId="{76C83118-76A7-4F88-9B70-66D1155C95F8}" dt="2024-10-28T01:12:58.570" v="6" actId="20577"/>
        <pc:sldMkLst>
          <pc:docMk/>
          <pc:sldMk cId="0" sldId="257"/>
        </pc:sldMkLst>
        <pc:spChg chg="mod">
          <ac:chgData name="Nguyen Son Tung - Truong CNTT &amp; TT" userId="5044b1ef-c832-4c8d-abf5-e5fbcfcffcaf" providerId="ADAL" clId="{76C83118-76A7-4F88-9B70-66D1155C95F8}" dt="2024-10-28T01:12:58.570" v="6" actId="20577"/>
          <ac:spMkLst>
            <pc:docMk/>
            <pc:sldMk cId="0" sldId="257"/>
            <ac:spMk id="9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Inversion</a:t>
            </a:r>
            <a:endParaRPr/>
          </a:p>
        </p:txBody>
      </p:sp>
      <p:sp>
        <p:nvSpPr>
          <p:cNvPr id="85" name="Google Shape;85;p1"/>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US" sz="1800" b="0" i="0">
                <a:latin typeface="Arial"/>
                <a:ea typeface="Arial"/>
                <a:cs typeface="Arial"/>
                <a:sym typeface="Arial"/>
              </a:rPr>
              <a:t>Given a sequence of integers a</a:t>
            </a:r>
            <a:r>
              <a:rPr lang="en-US" sz="1800" b="0" i="0" baseline="-25000">
                <a:latin typeface="Arial"/>
                <a:ea typeface="Arial"/>
                <a:cs typeface="Arial"/>
                <a:sym typeface="Arial"/>
              </a:rPr>
              <a:t>1</a:t>
            </a:r>
            <a:r>
              <a:rPr lang="en-US" sz="1800" b="0" i="0">
                <a:latin typeface="Arial"/>
                <a:ea typeface="Arial"/>
                <a:cs typeface="Arial"/>
                <a:sym typeface="Arial"/>
              </a:rPr>
              <a:t>, a</a:t>
            </a:r>
            <a:r>
              <a:rPr lang="en-US" sz="1800" b="0" i="0" baseline="-25000">
                <a:latin typeface="Arial"/>
                <a:ea typeface="Arial"/>
                <a:cs typeface="Arial"/>
                <a:sym typeface="Arial"/>
              </a:rPr>
              <a:t>2</a:t>
            </a:r>
            <a:r>
              <a:rPr lang="en-US" sz="1800" b="0" i="0">
                <a:latin typeface="Arial"/>
                <a:ea typeface="Arial"/>
                <a:cs typeface="Arial"/>
                <a:sym typeface="Arial"/>
              </a:rPr>
              <a:t>,…, a</a:t>
            </a:r>
            <a:r>
              <a:rPr lang="en-US" sz="1800" b="0" i="0" baseline="-25000">
                <a:latin typeface="Arial"/>
                <a:ea typeface="Arial"/>
                <a:cs typeface="Arial"/>
                <a:sym typeface="Arial"/>
              </a:rPr>
              <a:t>n</a:t>
            </a:r>
            <a:r>
              <a:rPr lang="en-US" sz="1800" b="0" i="0">
                <a:latin typeface="Arial"/>
                <a:ea typeface="Arial"/>
                <a:cs typeface="Arial"/>
                <a:sym typeface="Arial"/>
              </a:rPr>
              <a:t>. A pair (I, j) is called </a:t>
            </a:r>
            <a:r>
              <a:rPr lang="en-US" sz="1800">
                <a:latin typeface="Arial"/>
                <a:ea typeface="Arial"/>
                <a:cs typeface="Arial"/>
                <a:sym typeface="Arial"/>
              </a:rPr>
              <a:t>an inversion if </a:t>
            </a:r>
            <a:r>
              <a:rPr lang="en-US" sz="1800" b="1" i="1">
                <a:latin typeface="Arial"/>
                <a:ea typeface="Arial"/>
                <a:cs typeface="Arial"/>
                <a:sym typeface="Arial"/>
              </a:rPr>
              <a:t>i &lt; j </a:t>
            </a:r>
            <a:r>
              <a:rPr lang="en-US" sz="1800">
                <a:latin typeface="Arial"/>
                <a:ea typeface="Arial"/>
                <a:cs typeface="Arial"/>
                <a:sym typeface="Arial"/>
              </a:rPr>
              <a:t>and </a:t>
            </a:r>
            <a:r>
              <a:rPr lang="en-US" sz="1800" b="1" i="1">
                <a:latin typeface="Arial"/>
                <a:ea typeface="Arial"/>
                <a:cs typeface="Arial"/>
                <a:sym typeface="Arial"/>
              </a:rPr>
              <a:t>a</a:t>
            </a:r>
            <a:r>
              <a:rPr lang="en-US" sz="1800" b="1" i="1" baseline="-25000">
                <a:latin typeface="Arial"/>
                <a:ea typeface="Arial"/>
                <a:cs typeface="Arial"/>
                <a:sym typeface="Arial"/>
              </a:rPr>
              <a:t>i</a:t>
            </a:r>
            <a:r>
              <a:rPr lang="en-US" sz="1800" b="1" i="1">
                <a:latin typeface="Arial"/>
                <a:ea typeface="Arial"/>
                <a:cs typeface="Arial"/>
                <a:sym typeface="Arial"/>
              </a:rPr>
              <a:t> &gt; a</a:t>
            </a:r>
            <a:r>
              <a:rPr lang="en-US" sz="1800" b="1" i="1" baseline="-25000">
                <a:latin typeface="Arial"/>
                <a:ea typeface="Arial"/>
                <a:cs typeface="Arial"/>
                <a:sym typeface="Arial"/>
              </a:rPr>
              <a:t>j</a:t>
            </a:r>
            <a:r>
              <a:rPr lang="en-US" sz="1800" b="1" i="1">
                <a:latin typeface="Arial"/>
                <a:ea typeface="Arial"/>
                <a:cs typeface="Arial"/>
                <a:sym typeface="Arial"/>
              </a:rPr>
              <a:t> </a:t>
            </a:r>
            <a:endParaRPr/>
          </a:p>
          <a:p>
            <a:pPr marL="457200" lvl="0" indent="-342900" algn="l" rtl="0">
              <a:lnSpc>
                <a:spcPct val="90000"/>
              </a:lnSpc>
              <a:spcBef>
                <a:spcPts val="1000"/>
              </a:spcBef>
              <a:spcAft>
                <a:spcPts val="0"/>
              </a:spcAft>
              <a:buSzPts val="1800"/>
              <a:buChar char="•"/>
            </a:pPr>
            <a:r>
              <a:rPr lang="en-US" sz="1800">
                <a:latin typeface="Arial"/>
                <a:ea typeface="Arial"/>
                <a:cs typeface="Arial"/>
                <a:sym typeface="Arial"/>
              </a:rPr>
              <a:t>Compute the number Q of inversions</a:t>
            </a:r>
            <a:endParaRPr/>
          </a:p>
          <a:p>
            <a:pPr marL="457200" lvl="0" indent="-228600" algn="l" rtl="0">
              <a:lnSpc>
                <a:spcPct val="90000"/>
              </a:lnSpc>
              <a:spcBef>
                <a:spcPts val="1000"/>
              </a:spcBef>
              <a:spcAft>
                <a:spcPts val="0"/>
              </a:spcAft>
              <a:buSzPts val="1800"/>
              <a:buNone/>
            </a:pPr>
            <a:endParaRPr sz="1800">
              <a:latin typeface="Arial"/>
              <a:ea typeface="Arial"/>
              <a:cs typeface="Arial"/>
              <a:sym typeface="Arial"/>
            </a:endParaRPr>
          </a:p>
          <a:p>
            <a:pPr marL="457200" lvl="0" indent="-342900" algn="l" rtl="0">
              <a:lnSpc>
                <a:spcPct val="90000"/>
              </a:lnSpc>
              <a:spcBef>
                <a:spcPts val="1000"/>
              </a:spcBef>
              <a:spcAft>
                <a:spcPts val="0"/>
              </a:spcAft>
              <a:buSzPts val="1800"/>
              <a:buChar char="•"/>
            </a:pPr>
            <a:r>
              <a:rPr lang="en-US" sz="1800" b="1" i="0">
                <a:latin typeface="Arial"/>
                <a:ea typeface="Arial"/>
                <a:cs typeface="Arial"/>
                <a:sym typeface="Arial"/>
              </a:rPr>
              <a:t>Input</a:t>
            </a:r>
            <a:endParaRPr/>
          </a:p>
          <a:p>
            <a:pPr marL="914400" lvl="1" indent="-342900" algn="l" rtl="0">
              <a:lnSpc>
                <a:spcPct val="90000"/>
              </a:lnSpc>
              <a:spcBef>
                <a:spcPts val="500"/>
              </a:spcBef>
              <a:spcAft>
                <a:spcPts val="0"/>
              </a:spcAft>
              <a:buSzPts val="1800"/>
              <a:buChar char="•"/>
            </a:pPr>
            <a:r>
              <a:rPr lang="en-US" sz="1800" b="0" i="0">
                <a:latin typeface="Arial"/>
                <a:ea typeface="Arial"/>
                <a:cs typeface="Arial"/>
                <a:sym typeface="Arial"/>
              </a:rPr>
              <a:t>Line 1: contains a positive integer n </a:t>
            </a:r>
            <a:r>
              <a:rPr lang="en-US" sz="1800" b="1" i="0">
                <a:latin typeface="Arial"/>
                <a:ea typeface="Arial"/>
                <a:cs typeface="Arial"/>
                <a:sym typeface="Arial"/>
              </a:rPr>
              <a:t>( 1 &lt;= n &lt;= 10</a:t>
            </a:r>
            <a:r>
              <a:rPr lang="en-US" sz="1800" b="1" baseline="30000">
                <a:latin typeface="Arial"/>
                <a:ea typeface="Arial"/>
                <a:cs typeface="Arial"/>
                <a:sym typeface="Arial"/>
              </a:rPr>
              <a:t>6</a:t>
            </a:r>
            <a:r>
              <a:rPr lang="en-US" sz="1800" b="1" i="0">
                <a:latin typeface="Arial"/>
                <a:ea typeface="Arial"/>
                <a:cs typeface="Arial"/>
                <a:sym typeface="Arial"/>
              </a:rPr>
              <a:t> )</a:t>
            </a:r>
            <a:r>
              <a:rPr lang="en-US" sz="1800" b="1" i="0" baseline="30000">
                <a:latin typeface="Arial"/>
                <a:ea typeface="Arial"/>
                <a:cs typeface="Arial"/>
                <a:sym typeface="Arial"/>
              </a:rPr>
              <a:t>     </a:t>
            </a:r>
            <a:endParaRPr sz="1800" b="1" i="0">
              <a:latin typeface="Arial"/>
              <a:ea typeface="Arial"/>
              <a:cs typeface="Arial"/>
              <a:sym typeface="Arial"/>
            </a:endParaRPr>
          </a:p>
          <a:p>
            <a:pPr marL="914400" lvl="1" indent="-342900" algn="l" rtl="0">
              <a:lnSpc>
                <a:spcPct val="90000"/>
              </a:lnSpc>
              <a:spcBef>
                <a:spcPts val="500"/>
              </a:spcBef>
              <a:spcAft>
                <a:spcPts val="0"/>
              </a:spcAft>
              <a:buSzPts val="1800"/>
              <a:buFont typeface="Arial"/>
              <a:buChar char="•"/>
            </a:pPr>
            <a:r>
              <a:rPr lang="en-US" sz="1800" b="0" i="0">
                <a:latin typeface="Arial"/>
                <a:ea typeface="Arial"/>
                <a:cs typeface="Arial"/>
                <a:sym typeface="Arial"/>
              </a:rPr>
              <a:t>Line 2: contains a</a:t>
            </a:r>
            <a:r>
              <a:rPr lang="en-US" sz="1800" b="0" i="0" baseline="-25000">
                <a:latin typeface="Arial"/>
                <a:ea typeface="Arial"/>
                <a:cs typeface="Arial"/>
                <a:sym typeface="Arial"/>
              </a:rPr>
              <a:t>1</a:t>
            </a:r>
            <a:r>
              <a:rPr lang="en-US" sz="1800" b="0" i="0">
                <a:latin typeface="Arial"/>
                <a:ea typeface="Arial"/>
                <a:cs typeface="Arial"/>
                <a:sym typeface="Arial"/>
              </a:rPr>
              <a:t>, a</a:t>
            </a:r>
            <a:r>
              <a:rPr lang="en-US" sz="1800" b="0" i="0" baseline="-25000">
                <a:latin typeface="Arial"/>
                <a:ea typeface="Arial"/>
                <a:cs typeface="Arial"/>
                <a:sym typeface="Arial"/>
              </a:rPr>
              <a:t>2</a:t>
            </a:r>
            <a:r>
              <a:rPr lang="en-US" sz="1800" b="0" i="0">
                <a:latin typeface="Arial"/>
                <a:ea typeface="Arial"/>
                <a:cs typeface="Arial"/>
                <a:sym typeface="Arial"/>
              </a:rPr>
              <a:t>,…, a</a:t>
            </a:r>
            <a:r>
              <a:rPr lang="en-US" sz="1800" b="0" i="0" baseline="-25000">
                <a:latin typeface="Arial"/>
                <a:ea typeface="Arial"/>
                <a:cs typeface="Arial"/>
                <a:sym typeface="Arial"/>
              </a:rPr>
              <a:t>n </a:t>
            </a:r>
            <a:r>
              <a:rPr lang="en-US" sz="1800" baseline="-25000">
                <a:latin typeface="Arial"/>
                <a:ea typeface="Arial"/>
                <a:cs typeface="Arial"/>
                <a:sym typeface="Arial"/>
              </a:rPr>
              <a:t> </a:t>
            </a:r>
            <a:r>
              <a:rPr lang="en-US" sz="1800" b="1" i="0">
                <a:latin typeface="Arial"/>
                <a:ea typeface="Arial"/>
                <a:cs typeface="Arial"/>
                <a:sym typeface="Arial"/>
              </a:rPr>
              <a:t>( 0 &lt;= a</a:t>
            </a:r>
            <a:r>
              <a:rPr lang="en-US" sz="1800" b="1" i="0" baseline="-25000">
                <a:latin typeface="Arial"/>
                <a:ea typeface="Arial"/>
                <a:cs typeface="Arial"/>
                <a:sym typeface="Arial"/>
              </a:rPr>
              <a:t>i</a:t>
            </a:r>
            <a:r>
              <a:rPr lang="en-US" sz="1800" b="1" i="0">
                <a:latin typeface="Arial"/>
                <a:ea typeface="Arial"/>
                <a:cs typeface="Arial"/>
                <a:sym typeface="Arial"/>
              </a:rPr>
              <a:t> &lt;= 10</a:t>
            </a:r>
            <a:r>
              <a:rPr lang="en-US" sz="1800" b="1" baseline="30000">
                <a:latin typeface="Arial"/>
                <a:ea typeface="Arial"/>
                <a:cs typeface="Arial"/>
                <a:sym typeface="Arial"/>
              </a:rPr>
              <a:t>6</a:t>
            </a:r>
            <a:r>
              <a:rPr lang="en-US" sz="1800" b="1" i="0">
                <a:latin typeface="Arial"/>
                <a:ea typeface="Arial"/>
                <a:cs typeface="Arial"/>
                <a:sym typeface="Arial"/>
              </a:rPr>
              <a:t> )</a:t>
            </a:r>
            <a:r>
              <a:rPr lang="en-US" sz="1800" b="1" i="0" baseline="30000">
                <a:latin typeface="Arial"/>
                <a:ea typeface="Arial"/>
                <a:cs typeface="Arial"/>
                <a:sym typeface="Arial"/>
              </a:rPr>
              <a:t> </a:t>
            </a:r>
            <a:endParaRPr sz="1800" b="1">
              <a:latin typeface="Arial"/>
              <a:ea typeface="Arial"/>
              <a:cs typeface="Arial"/>
              <a:sym typeface="Arial"/>
            </a:endParaRPr>
          </a:p>
          <a:p>
            <a:pPr marL="457200" lvl="0" indent="-342900" algn="l" rtl="0">
              <a:lnSpc>
                <a:spcPct val="90000"/>
              </a:lnSpc>
              <a:spcBef>
                <a:spcPts val="1000"/>
              </a:spcBef>
              <a:spcAft>
                <a:spcPts val="0"/>
              </a:spcAft>
              <a:buSzPts val="1800"/>
              <a:buChar char="•"/>
            </a:pPr>
            <a:r>
              <a:rPr lang="en-US" sz="1800" b="1" i="0">
                <a:latin typeface="Arial"/>
                <a:ea typeface="Arial"/>
                <a:cs typeface="Arial"/>
                <a:sym typeface="Arial"/>
              </a:rPr>
              <a:t>Output</a:t>
            </a:r>
            <a:endParaRPr/>
          </a:p>
          <a:p>
            <a:pPr marL="914400" lvl="1" indent="-342900" algn="l" rtl="0">
              <a:lnSpc>
                <a:spcPct val="90000"/>
              </a:lnSpc>
              <a:spcBef>
                <a:spcPts val="500"/>
              </a:spcBef>
              <a:spcAft>
                <a:spcPts val="0"/>
              </a:spcAft>
              <a:buSzPts val="1800"/>
              <a:buChar char="•"/>
            </a:pPr>
            <a:r>
              <a:rPr lang="en-US" sz="1800" b="0" i="0">
                <a:latin typeface="Arial"/>
                <a:ea typeface="Arial"/>
                <a:cs typeface="Arial"/>
                <a:sym typeface="Arial"/>
              </a:rPr>
              <a:t>Write the value Q </a:t>
            </a:r>
            <a:r>
              <a:rPr lang="en-US" sz="1800" b="1" i="0">
                <a:latin typeface="Arial"/>
                <a:ea typeface="Arial"/>
                <a:cs typeface="Arial"/>
                <a:sym typeface="Arial"/>
              </a:rPr>
              <a:t>module 10</a:t>
            </a:r>
            <a:r>
              <a:rPr lang="en-US" sz="1800" b="1" i="0" baseline="30000">
                <a:latin typeface="Arial"/>
                <a:ea typeface="Arial"/>
                <a:cs typeface="Arial"/>
                <a:sym typeface="Arial"/>
              </a:rPr>
              <a:t>9</a:t>
            </a:r>
            <a:r>
              <a:rPr lang="en-US" sz="1800" b="1" i="0">
                <a:latin typeface="Arial"/>
                <a:ea typeface="Arial"/>
                <a:cs typeface="Arial"/>
                <a:sym typeface="Arial"/>
              </a:rPr>
              <a:t> + 7</a:t>
            </a:r>
            <a:r>
              <a:rPr lang="en-US" sz="1800" b="1" i="0" baseline="30000">
                <a:latin typeface="Arial"/>
                <a:ea typeface="Arial"/>
                <a:cs typeface="Arial"/>
                <a:sym typeface="Arial"/>
              </a:rPr>
              <a:t>  </a:t>
            </a:r>
            <a:endParaRPr/>
          </a:p>
          <a:p>
            <a:pPr marL="914400" lvl="1" indent="-228600" algn="l" rtl="0">
              <a:lnSpc>
                <a:spcPct val="90000"/>
              </a:lnSpc>
              <a:spcBef>
                <a:spcPts val="500"/>
              </a:spcBef>
              <a:spcAft>
                <a:spcPts val="0"/>
              </a:spcAft>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1">
                <a:latin typeface="Arial"/>
                <a:ea typeface="Arial"/>
                <a:cs typeface="Arial"/>
                <a:sym typeface="Arial"/>
              </a:rPr>
              <a:t>Example</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pic>
        <p:nvPicPr>
          <p:cNvPr id="87" name="Google Shape;87;p1"/>
          <p:cNvPicPr preferRelativeResize="0"/>
          <p:nvPr/>
        </p:nvPicPr>
        <p:blipFill rotWithShape="1">
          <a:blip r:embed="rId3">
            <a:alphaModFix/>
          </a:blip>
          <a:srcRect/>
          <a:stretch/>
        </p:blipFill>
        <p:spPr>
          <a:xfrm>
            <a:off x="765469" y="4314802"/>
            <a:ext cx="5078408" cy="9876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None/>
            </a:pPr>
            <a:r>
              <a:rPr lang="en-US" sz="2000" b="1">
                <a:solidFill>
                  <a:srgbClr val="0070C0"/>
                </a:solidFill>
                <a:latin typeface="Arial"/>
                <a:ea typeface="Arial"/>
                <a:cs typeface="Arial"/>
                <a:sym typeface="Arial"/>
              </a:rPr>
              <a:t>Inversion: Hint</a:t>
            </a:r>
            <a:endParaRPr/>
          </a:p>
        </p:txBody>
      </p:sp>
      <p:cxnSp>
        <p:nvCxnSpPr>
          <p:cNvPr id="93" name="Google Shape;93;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18"/>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Ý tưởng tương tự như sắp xếp hợp nhất (merge sort), chia mảng thành hai nửa (gần) bằng nhau trong mỗi bước cho đến khi đạt được trường hợp cơ sở (trường hợp khi chỉ có 1 phần tử trong mảng)</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đệ quy để chia mảng thành hai nửa. </a:t>
            </a:r>
            <a:endParaRPr sz="1800" b="0" i="0">
              <a:latin typeface="Arial"/>
              <a:ea typeface="Arial"/>
              <a:cs typeface="Arial"/>
              <a:sym typeface="Arial"/>
            </a:endParaRPr>
          </a:p>
          <a:p>
            <a:pPr marL="914400" lvl="1" indent="-342900" algn="l" rtl="0">
              <a:lnSpc>
                <a:spcPct val="90000"/>
              </a:lnSpc>
              <a:spcBef>
                <a:spcPts val="500"/>
              </a:spcBef>
              <a:spcAft>
                <a:spcPts val="0"/>
              </a:spcAft>
              <a:buSzPts val="1800"/>
              <a:buChar char="•"/>
            </a:pPr>
            <a:r>
              <a:rPr lang="en-US" sz="1600" b="0" i="0">
                <a:latin typeface="Arial"/>
                <a:ea typeface="Arial"/>
                <a:cs typeface="Arial"/>
                <a:sym typeface="Arial"/>
              </a:rPr>
              <a:t>Kết quả của mảng con từ left đến right là </a:t>
            </a:r>
            <a:r>
              <a:rPr lang="en-US" sz="1600" b="1" i="0">
                <a:latin typeface="Arial"/>
                <a:ea typeface="Arial"/>
                <a:cs typeface="Arial"/>
                <a:sym typeface="Arial"/>
              </a:rPr>
              <a:t>tổng</a:t>
            </a:r>
            <a:r>
              <a:rPr lang="en-US" sz="1600" b="0" i="0">
                <a:latin typeface="Arial"/>
                <a:ea typeface="Arial"/>
                <a:cs typeface="Arial"/>
                <a:sym typeface="Arial"/>
              </a:rPr>
              <a:t> số lần đảo ngược trong nửa đầu, số lần đảo ngược trong nửa sau và số lần đảo ngược khi hợp nhất cả hai.</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hợp nhất đếm số lần nghịch đảo khi hai nửa của mảng được hợp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N</a:t>
            </a:r>
            <a:r>
              <a:rPr lang="en-US" sz="1600" b="0" i="0">
                <a:latin typeface="Arial"/>
                <a:ea typeface="Arial"/>
                <a:cs typeface="Arial"/>
                <a:sym typeface="Arial"/>
              </a:rPr>
              <a:t>ếu </a:t>
            </a:r>
            <a:r>
              <a:rPr lang="en-US" sz="1600" b="1" i="0">
                <a:latin typeface="Arial"/>
                <a:ea typeface="Arial"/>
                <a:cs typeface="Arial"/>
                <a:sym typeface="Arial"/>
              </a:rPr>
              <a:t>a[i] &gt; a[j], </a:t>
            </a:r>
            <a:r>
              <a:rPr lang="en-US" sz="1600" b="0" i="0">
                <a:latin typeface="Arial"/>
                <a:ea typeface="Arial"/>
                <a:cs typeface="Arial"/>
                <a:sym typeface="Arial"/>
              </a:rPr>
              <a:t>thì có </a:t>
            </a:r>
            <a:r>
              <a:rPr lang="en-US" sz="1600" b="1" i="0">
                <a:latin typeface="Arial"/>
                <a:ea typeface="Arial"/>
                <a:cs typeface="Arial"/>
                <a:sym typeface="Arial"/>
              </a:rPr>
              <a:t>(mid – i + 1) nghịch đảo </a:t>
            </a:r>
            <a:r>
              <a:rPr lang="en-US" sz="1600" b="0" i="0">
                <a:latin typeface="Arial"/>
                <a:ea typeface="Arial"/>
                <a:cs typeface="Arial"/>
                <a:sym typeface="Arial"/>
              </a:rPr>
              <a:t>(với a[i] thuộc nửa mảng thứ nhất, a[j] thuộc nửa mảng thứ 2, mid là phần tử cuối cùng của nửa thứ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B</a:t>
            </a:r>
            <a:r>
              <a:rPr lang="en-US" sz="1600" b="0" i="0">
                <a:latin typeface="Arial"/>
                <a:ea typeface="Arial"/>
                <a:cs typeface="Arial"/>
                <a:sym typeface="Arial"/>
              </a:rPr>
              <a:t>ởi vì mảng con bên trái và bên phải đã được sắp xếp, nên tất cả các phần tử còn lại trong mảng con bên trái </a:t>
            </a:r>
            <a:endParaRPr sz="1600" b="0" i="0">
              <a:latin typeface="Arial"/>
              <a:ea typeface="Arial"/>
              <a:cs typeface="Arial"/>
              <a:sym typeface="Arial"/>
            </a:endParaRPr>
          </a:p>
          <a:p>
            <a:pPr marL="914400" lvl="0" indent="0" algn="l" rtl="0">
              <a:lnSpc>
                <a:spcPct val="90000"/>
              </a:lnSpc>
              <a:spcBef>
                <a:spcPts val="500"/>
              </a:spcBef>
              <a:spcAft>
                <a:spcPts val="0"/>
              </a:spcAft>
              <a:buNone/>
            </a:pPr>
            <a:r>
              <a:rPr lang="en-US" sz="1600" b="0" i="0">
                <a:latin typeface="Arial"/>
                <a:ea typeface="Arial"/>
                <a:cs typeface="Arial"/>
                <a:sym typeface="Arial"/>
              </a:rPr>
              <a:t>(a[i+1], a[i+2] … a[mid]) sẽ lớn hơn a[j]</a:t>
            </a:r>
            <a:endParaRPr sz="1600" b="0" i="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750471" y="755874"/>
            <a:ext cx="555606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#include &lt;bits/stdc++.h&gt;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#define maxn 1000006</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using namespace std;</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const MOD = 1e9+7;</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n, a[maxn];</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temp[maxn];</a:t>
            </a:r>
            <a:endParaRPr/>
          </a:p>
          <a:p>
            <a:pPr marL="0" lvl="0" indent="0" algn="just" rtl="0">
              <a:lnSpc>
                <a:spcPct val="120000"/>
              </a:lnSpc>
              <a:spcBef>
                <a:spcPts val="0"/>
              </a:spcBef>
              <a:spcAft>
                <a:spcPts val="0"/>
              </a:spcAft>
              <a:buClr>
                <a:schemeClr val="dk1"/>
              </a:buClr>
              <a:buSzPts val="1400"/>
              <a:buNone/>
            </a:pPr>
            <a:endParaRPr sz="140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7" name="Google Shape;107;p4"/>
          <p:cNvSpPr txBox="1">
            <a:spLocks noGrp="1"/>
          </p:cNvSpPr>
          <p:nvPr>
            <p:ph type="body" idx="1"/>
          </p:nvPr>
        </p:nvSpPr>
        <p:spPr>
          <a:xfrm>
            <a:off x="754961" y="681037"/>
            <a:ext cx="965223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Hàm hợp nhất 2 mảng và trả về số lượng cặp nghịch đảo khi hợp nhất.</a:t>
            </a:r>
            <a:endParaRPr/>
          </a:p>
          <a:p>
            <a:pPr marL="0" lvl="0" indent="0" algn="just" rtl="0">
              <a:lnSpc>
                <a:spcPct val="120000"/>
              </a:lnSpc>
              <a:spcBef>
                <a:spcPts val="0"/>
              </a:spcBef>
              <a:spcAft>
                <a:spcPts val="0"/>
              </a:spcAft>
              <a:buClr>
                <a:schemeClr val="dk1"/>
              </a:buClr>
              <a:buSzPts val="1400"/>
              <a:buNone/>
            </a:pPr>
            <a:endParaRPr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_merge(int left, int mid, int right)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i = left, j = mid + 1, k = left, inv_count = 0;</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 ((i &lt;= mid) &amp;&amp; (j &lt;= right)) {</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 (a[i] &lt;= a[j])   temp[k++] = a[i++];</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temp[k++] = a[j++];</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inv_count = (inv_count + (mid - i + 1)) % MOD;</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 Copy những phần tử còn lại của nửa bên trái (nếu còn) vào mảng trung gian</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 (i &lt;= mid) temp[k++] = a[i++];</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 Copy những phần tử còn lại của nửa bên phải (nếu còn) vào mảng trung gian</a:t>
            </a:r>
            <a:endParaRPr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 (j &lt;= right) temp[k++] = a[j++];</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 Copy những phần tử đã được hợp nhất vào mảng gốc</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 (i = left; i &lt;= right; i++)     a[i] = temp[i];</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return inv_count;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a:p>
        </p:txBody>
      </p:sp>
      <p:cxnSp>
        <p:nvCxnSpPr>
          <p:cNvPr id="108" name="Google Shape;108;p4"/>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14" name="Google Shape;114;p5"/>
          <p:cNvSpPr txBox="1">
            <a:spLocks noGrp="1"/>
          </p:cNvSpPr>
          <p:nvPr>
            <p:ph type="body" idx="1"/>
          </p:nvPr>
        </p:nvSpPr>
        <p:spPr>
          <a:xfrm>
            <a:off x="580788" y="681037"/>
            <a:ext cx="11325265"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An recursive function that sorts the input array and returns the number of inversions in the array.</a:t>
            </a:r>
            <a:endParaRPr/>
          </a:p>
          <a:p>
            <a:pPr marL="0" lvl="0" indent="0" algn="just" rtl="0">
              <a:lnSpc>
                <a:spcPct val="120000"/>
              </a:lnSpc>
              <a:spcBef>
                <a:spcPts val="0"/>
              </a:spcBef>
              <a:spcAft>
                <a:spcPts val="0"/>
              </a:spcAft>
              <a:buClr>
                <a:schemeClr val="dk1"/>
              </a:buClr>
              <a:buSzPts val="1400"/>
              <a:buNone/>
            </a:pPr>
            <a:endParaRPr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mergeSort (int left, int right){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mid, inv_count = 0;</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 (right &gt; left) {</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 Divide the array into two parts and call mergeSort() for each of the parts</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mid = (right + left) / 2;</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 Inversion count will be sum of inversions in left-part, right-part and number of inversions in merging</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inv_count = (inv_count + mergeSort(left, mid)) % MOD;</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inv_count = (inv_count + mergeSort(mid + 1, right)) % MOD;</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inv_count = (inv_count + _merge(left, mid, right))% MOD;</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return inv_count;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a:p>
          <a:p>
            <a:pPr marL="0" lvl="0" indent="0" algn="just" rtl="0">
              <a:lnSpc>
                <a:spcPct val="120000"/>
              </a:lnSpc>
              <a:spcBef>
                <a:spcPts val="0"/>
              </a:spcBef>
              <a:spcAft>
                <a:spcPts val="0"/>
              </a:spcAft>
              <a:buClr>
                <a:schemeClr val="dk1"/>
              </a:buClr>
              <a:buSzPts val="1400"/>
              <a:buNone/>
            </a:pPr>
            <a:endParaRPr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main() {</a:t>
            </a:r>
            <a:endParaRPr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100"/>
              <a:buNone/>
            </a:pPr>
            <a:r>
              <a:rPr lang="en-US" sz="1400">
                <a:latin typeface="Consolas"/>
                <a:ea typeface="Consolas"/>
                <a:cs typeface="Consolas"/>
                <a:sym typeface="Consolas"/>
              </a:rPr>
              <a:t>    ios_base::sync_with_stdio(0); cin.tie(NULL); cout.tie(NULL);</a:t>
            </a:r>
            <a:endParaRPr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cin &gt;&gt; n;</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 (int i=1; i&lt;=n; i++)     cin &gt;&gt; a[i];</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cout &lt;&lt; mergeSort(1, n);</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return 0;</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a:p>
        </p:txBody>
      </p:sp>
      <p:cxnSp>
        <p:nvCxnSpPr>
          <p:cNvPr id="115" name="Google Shape;115;p5"/>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25B3ACA0B21149BCFD44BD19E4FFD1" ma:contentTypeVersion="4" ma:contentTypeDescription="Create a new document." ma:contentTypeScope="" ma:versionID="d15e810e902c888224d72f1188b8bbad">
  <xsd:schema xmlns:xsd="http://www.w3.org/2001/XMLSchema" xmlns:xs="http://www.w3.org/2001/XMLSchema" xmlns:p="http://schemas.microsoft.com/office/2006/metadata/properties" xmlns:ns2="acda34d4-fec2-4ce1-9203-ca1c816808be" targetNamespace="http://schemas.microsoft.com/office/2006/metadata/properties" ma:root="true" ma:fieldsID="d5d550cf0e57c007542487f1680d0bb8" ns2:_="">
    <xsd:import namespace="acda34d4-fec2-4ce1-9203-ca1c816808b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da34d4-fec2-4ce1-9203-ca1c81680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B01ED2-F1C6-4A73-B6BF-1AE8B428F345}"/>
</file>

<file path=customXml/itemProps2.xml><?xml version="1.0" encoding="utf-8"?>
<ds:datastoreItem xmlns:ds="http://schemas.openxmlformats.org/officeDocument/2006/customXml" ds:itemID="{FC9F10F6-0C2E-424E-A758-EBCC649613C9}"/>
</file>

<file path=customXml/itemProps3.xml><?xml version="1.0" encoding="utf-8"?>
<ds:datastoreItem xmlns:ds="http://schemas.openxmlformats.org/officeDocument/2006/customXml" ds:itemID="{54280951-4D26-4B28-934C-B4BEDB151B1B}"/>
</file>

<file path=docProps/app.xml><?xml version="1.0" encoding="utf-8"?>
<Properties xmlns="http://schemas.openxmlformats.org/officeDocument/2006/extended-properties" xmlns:vt="http://schemas.openxmlformats.org/officeDocument/2006/docPropsVTypes">
  <TotalTime>20</TotalTime>
  <Words>811</Words>
  <Application>Microsoft Office PowerPoint</Application>
  <PresentationFormat>Widescreen</PresentationFormat>
  <Paragraphs>73</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Consolas</vt:lpstr>
      <vt:lpstr>Office Theme</vt:lpstr>
      <vt:lpstr>Inversion</vt:lpstr>
      <vt:lpstr>Inversion: Hint</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Pham Quang Dung</dc:creator>
  <cp:lastModifiedBy>Nguyen Son Tung - Truong CNTT &amp; TT</cp:lastModifiedBy>
  <cp:revision>1</cp:revision>
  <dcterms:created xsi:type="dcterms:W3CDTF">2022-07-31T08:27:20Z</dcterms:created>
  <dcterms:modified xsi:type="dcterms:W3CDTF">2024-10-28T01:13:01Z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0x010100DE25B3ACA0B21149BCFD44BD19E4FFD1</vt:lpwstr>
  </property>
</Properties>
</file>