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63" r:id="rId5"/>
    <p:sldId id="264" r:id="rId6"/>
    <p:sldId id="273" r:id="rId7"/>
    <p:sldId id="274" r:id="rId8"/>
    <p:sldId id="275" r:id="rId9"/>
    <p:sldId id="276" r:id="rId10"/>
    <p:sldId id="265" r:id="rId11"/>
    <p:sldId id="266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jpeg"/><Relationship Id="rId5" Type="http://schemas.openxmlformats.org/officeDocument/2006/relationships/image" Target="../media/image6.png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전자약 프로젝트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71500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78" y="419628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] Spring의 이유와 목적 그리고 필요성에 대한 이야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06" y="5787323"/>
            <a:ext cx="3799806" cy="18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sk] Flask 기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6" y="5351522"/>
            <a:ext cx="4927118" cy="27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12363" y="5206848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12434711" y="5146824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41" y="4421345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221" y="4300619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583583" y="1135435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254" y="594331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SageMaker SVG Logo | Free SVG logos &amp; icons download | SVGm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43" y="1967731"/>
            <a:ext cx="1426567" cy="14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set Icon 이미지 – 찾아보기 4,832 스톡 사진, 벡터 및 비디오 | Adobe Sto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009" y="1557244"/>
            <a:ext cx="2066191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733801" y="6022662"/>
            <a:ext cx="1669212" cy="1080565"/>
            <a:chOff x="3733801" y="6022662"/>
            <a:chExt cx="1669212" cy="1080565"/>
          </a:xfrm>
        </p:grpSpPr>
        <p:sp>
          <p:nvSpPr>
            <p:cNvPr id="11" name="오른쪽 화살표 10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314099" y="6390966"/>
            <a:ext cx="1030301" cy="733734"/>
            <a:chOff x="3733801" y="6022662"/>
            <a:chExt cx="1669212" cy="1080565"/>
          </a:xfrm>
        </p:grpSpPr>
        <p:sp>
          <p:nvSpPr>
            <p:cNvPr id="34" name="오른쪽 화살표 33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rot="5400000">
            <a:off x="14590699" y="4333566"/>
            <a:ext cx="1030301" cy="733734"/>
            <a:chOff x="3733801" y="6022662"/>
            <a:chExt cx="1669212" cy="1080565"/>
          </a:xfrm>
        </p:grpSpPr>
        <p:sp>
          <p:nvSpPr>
            <p:cNvPr id="37" name="오른쪽 화살표 36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738983" y="2476500"/>
            <a:ext cx="505225" cy="457200"/>
            <a:chOff x="3733801" y="6022662"/>
            <a:chExt cx="1669212" cy="1080565"/>
          </a:xfrm>
        </p:grpSpPr>
        <p:sp>
          <p:nvSpPr>
            <p:cNvPr id="43" name="오른쪽 화살표 42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오른쪽 화살표 43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29227" y="7618393"/>
            <a:ext cx="2099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Client</a:t>
            </a:r>
          </a:p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(web, app)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00982" y="7576014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09705" y="7524727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818845" y="3507391"/>
            <a:ext cx="317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Model Train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2993"/>
              </p:ext>
            </p:extLst>
          </p:nvPr>
        </p:nvGraphicFramePr>
        <p:xfrm>
          <a:off x="1116340" y="2858354"/>
          <a:ext cx="16028661" cy="65664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006697">
                  <a:extLst>
                    <a:ext uri="{9D8B030D-6E8A-4147-A177-3AD203B41FA5}">
                      <a16:colId xmlns:a16="http://schemas.microsoft.com/office/drawing/2014/main" val="1323547295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1710599009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508793039"/>
                    </a:ext>
                  </a:extLst>
                </a:gridCol>
                <a:gridCol w="4008570">
                  <a:extLst>
                    <a:ext uri="{9D8B030D-6E8A-4147-A177-3AD203B41FA5}">
                      <a16:colId xmlns:a16="http://schemas.microsoft.com/office/drawing/2014/main" val="3151632821"/>
                    </a:ext>
                  </a:extLst>
                </a:gridCol>
              </a:tblGrid>
              <a:tr h="4766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데이터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활용방안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개발 난이도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서비스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243106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노인 정신건강 영상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음성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발화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행동적 특성 등을</a:t>
                      </a:r>
                      <a:r>
                        <a:rPr lang="en-US" sz="1800" strike="noStrike" kern="100">
                          <a:effectLst/>
                        </a:rPr>
                        <a:t> AI</a:t>
                      </a:r>
                      <a:r>
                        <a:rPr lang="ko-KR" sz="1800" strike="noStrike" kern="100">
                          <a:effectLst/>
                        </a:rPr>
                        <a:t>로 분석하여 치매 조기진단 모델 개발 가능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046949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정신건강진단 및 예측을 위한 멀티모달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음성인식을 통한 우울증 진단 보조 시스템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질문을 주고 대답을 통해 분석</a:t>
                      </a:r>
                      <a:r>
                        <a:rPr lang="en-US" sz="1800" strike="noStrike" kern="100">
                          <a:effectLst/>
                        </a:rPr>
                        <a:t> PHQ-9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87817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고령인구 우울증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>
                          <a:effectLst/>
                        </a:rPr>
                        <a:t>60</a:t>
                      </a:r>
                      <a:r>
                        <a:rPr lang="ko-KR" sz="1800" strike="noStrike" kern="100">
                          <a:effectLst/>
                        </a:rPr>
                        <a:t>세 이상 노인의 맞춤형 우울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불면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인지기능에 대한 건강 상태 정보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10526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파킨슨병 및 관련 질환 진단 음성데이터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파킨슨 병의 조기 발견 가능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138660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소아청소년 정실질환 진단 안저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>
                          <a:effectLst/>
                        </a:rPr>
                        <a:t>ADHD, ASD </a:t>
                      </a:r>
                      <a:r>
                        <a:rPr lang="ko-KR" sz="1800" strike="noStrike" kern="100">
                          <a:effectLst/>
                        </a:rPr>
                        <a:t>구현 가능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병원 시스템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210513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알츠하이머병을 감지하는 필기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 병 조기 발견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613111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</a:t>
                      </a:r>
                      <a:r>
                        <a:rPr lang="en-US" sz="1800" strike="noStrike" kern="100">
                          <a:effectLst/>
                        </a:rPr>
                        <a:t> MRI </a:t>
                      </a:r>
                      <a:r>
                        <a:rPr lang="ko-KR" sz="1800" strike="noStrike" kern="100">
                          <a:effectLst/>
                        </a:rPr>
                        <a:t>전처리 데이터 세트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 병 조기 발견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병원 시스템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623686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>
                          <a:effectLst/>
                        </a:rPr>
                        <a:t>Synthetic Therapy Conversations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>
                          <a:effectLst/>
                        </a:rPr>
                        <a:t>LLM </a:t>
                      </a:r>
                      <a:r>
                        <a:rPr lang="ko-KR" sz="1800" strike="noStrike" kern="100">
                          <a:effectLst/>
                        </a:rPr>
                        <a:t>채팅으로 치료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38919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정신 건강 대화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>
                          <a:effectLst/>
                        </a:rPr>
                        <a:t>LLM </a:t>
                      </a:r>
                      <a:r>
                        <a:rPr lang="ko-KR" sz="1800" strike="noStrike" kern="100">
                          <a:effectLst/>
                        </a:rPr>
                        <a:t>채팅으로 치료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25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4113" y="2301689"/>
            <a:ext cx="4724370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선정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정확도 베이스라인 선정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방법 선정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파라미터 최적화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배포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492997"/>
            <a:ext cx="489749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구조도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구체화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수립 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669539"/>
            <a:ext cx="128978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정교한 벡터 데이터를 반환하는 모델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베이스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알려진 모델 학습 방식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Wav2Vec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데이터의 파동을 벡터로 변환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Bert 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텍스트 데이터를 벡터로 변환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Spring, Flask :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요구를 처리하기 위한 웹 프레임워크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4161" y="2480889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 및 데이터 셋 탐색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286" y="3989309"/>
            <a:ext cx="41456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논의 사항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목적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대상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목표치 설정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일정 수립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660" y="3235490"/>
            <a:ext cx="1686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3200"/>
              <a:t>Boston Diagnostic Aphasia Examination</a:t>
            </a:r>
            <a:r>
              <a:rPr lang="ko-KR" altLang="en-US" sz="3200"/>
              <a:t>에서 얻은 </a:t>
            </a:r>
            <a:r>
              <a:rPr lang="en-US" altLang="ko-KR" sz="3200"/>
              <a:t>"</a:t>
            </a:r>
            <a:r>
              <a:rPr lang="en-US" sz="3200"/>
              <a:t>Cookie Theft" </a:t>
            </a:r>
            <a:r>
              <a:rPr lang="ko-KR" altLang="en-US" sz="3200"/>
              <a:t>사진 설명 과제의 오디오 녹음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2376" y="7241411"/>
            <a:ext cx="130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Cookie </a:t>
            </a:r>
            <a:r>
              <a:rPr lang="en-US" sz="2400" b="1" smtClean="0">
                <a:solidFill>
                  <a:srgbClr val="FF0000"/>
                </a:solidFill>
              </a:rPr>
              <a:t>Theft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신경심리학 평가에서 사용되는 과제로 주방에서 어떤 일이 일어나고 있는지를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기술하고 언어 인지 능력 평가에 중요한 역할을 하는 것이다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30468"/>
              </p:ext>
            </p:extLst>
          </p:nvPr>
        </p:nvGraphicFramePr>
        <p:xfrm>
          <a:off x="2472904" y="4699807"/>
          <a:ext cx="13838985" cy="1597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7797">
                  <a:extLst>
                    <a:ext uri="{9D8B030D-6E8A-4147-A177-3AD203B41FA5}">
                      <a16:colId xmlns:a16="http://schemas.microsoft.com/office/drawing/2014/main" val="2081643370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76552249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885346185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07771428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2036273428"/>
                    </a:ext>
                  </a:extLst>
                </a:gridCol>
              </a:tblGrid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구분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</a:t>
                      </a:r>
                      <a:r>
                        <a:rPr lang="en-US" baseline="0" smtClean="0"/>
                        <a:t>_x(</a:t>
                      </a:r>
                      <a:r>
                        <a:rPr lang="ko-KR" altLang="en-US" baseline="0" smtClean="0"/>
                        <a:t>환자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test_x(</a:t>
                      </a:r>
                      <a:r>
                        <a:rPr lang="ko-KR" altLang="en-US" smtClean="0"/>
                        <a:t>환자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175"/>
                  </a:ext>
                </a:extLst>
              </a:tr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2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094" y="2822146"/>
            <a:ext cx="12007817" cy="3348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7687" y="6598496"/>
            <a:ext cx="1653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베이스 라인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D, 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알려진 방식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정보를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late fusion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결합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text-audio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데이터를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데이터와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audio-opinion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데이터와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text-opinion-audio + shared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chatGPT + Transformer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공유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2" descr="Confusion matrix: Precision, Recall, Accuracy, and F1 score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0214" y="285083"/>
            <a:ext cx="3024531" cy="2818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0359" y="455983"/>
            <a:ext cx="333421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ow Transformers and Large Language Models (LLMs) Work — A Comprehensive  Guide Using BERT, GPT, and T5 | by Francesco Strafforello | GoPenA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6" y="989747"/>
            <a:ext cx="5526642" cy="67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16340" y="6243998"/>
            <a:ext cx="137637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: 001 : 0.0001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apple : 002 : 0.00004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went : 8887 : 0.91</a:t>
            </a:r>
          </a:p>
          <a:p>
            <a:pPr marL="457200" indent="-457200">
              <a:buFontTx/>
              <a:buChar char="-"/>
            </a:pP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하는 일은 주어진 텍스트 바로 뒤에 올 단어를 예측하는 것인데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트랜스포머랑 결합해서 쓰면 다음 단어 예측을 잘한다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9" y="116354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733800" y="3390900"/>
            <a:ext cx="2202612" cy="3048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313" y="5190269"/>
            <a:ext cx="2099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상황에 대한 설명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남자아이가 주방에서 쿠키를 훔치고 있고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866" y="4400195"/>
            <a:ext cx="1661080" cy="838302"/>
          </a:xfrm>
          <a:prstGeom prst="rect">
            <a:avLst/>
          </a:prstGeom>
        </p:spPr>
      </p:pic>
      <p:sp>
        <p:nvSpPr>
          <p:cNvPr id="45" name="오른쪽 화살표 44"/>
          <p:cNvSpPr/>
          <p:nvPr/>
        </p:nvSpPr>
        <p:spPr>
          <a:xfrm rot="5400000">
            <a:off x="4266090" y="4005976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5867" y="331470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음정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떨림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간격등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3718" y="5276790"/>
            <a:ext cx="278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(raw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데이터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37886" y="6896100"/>
            <a:ext cx="275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분류가 아닌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opinion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89249" y="4838700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72989" y="6485669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29554" y="510614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텍스트 변환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6029" y="674370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텍스트</a:t>
            </a:r>
            <a:endParaRPr lang="en-US" altLang="ko-KR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569788" y="537210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5569788" y="7011783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4404835" y="6195535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08438" y="7772781"/>
            <a:ext cx="3139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 입력 예시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지금부터 너는 정신과 의사로 알츠하이머를 진단내릴 수 있어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텍스트를 보고 의견을 내주길 바래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9783535" y="5382286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9783535" y="702618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9822423" y="3415778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470" y="5595996"/>
            <a:ext cx="2197324" cy="107150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481" y="7629588"/>
            <a:ext cx="2197324" cy="10715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345" y="3776368"/>
            <a:ext cx="2312586" cy="68110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783535" y="299731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벡터 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89284" y="3236520"/>
            <a:ext cx="3286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예</a:t>
            </a:r>
            <a:r>
              <a:rPr lang="en-US" altLang="ko-KR" sz="1400"/>
              <a:t>: "</a:t>
            </a:r>
            <a:r>
              <a:rPr lang="en-US" sz="1400"/>
              <a:t>Hello, how are you?" (</a:t>
            </a:r>
            <a:r>
              <a:rPr lang="ko-KR" altLang="en-US" sz="1400"/>
              <a:t>음성 </a:t>
            </a:r>
            <a:r>
              <a:rPr lang="en-US" altLang="ko-KR" sz="1400"/>
              <a:t>-&gt; </a:t>
            </a:r>
            <a:r>
              <a:rPr lang="ko-KR" altLang="en-US" sz="1400"/>
              <a:t>텍스트</a:t>
            </a:r>
            <a:r>
              <a:rPr lang="en-US" altLang="ko-KR" sz="1400" smtClean="0"/>
              <a:t>)</a:t>
            </a:r>
          </a:p>
          <a:p>
            <a:pPr lvl="0"/>
            <a:r>
              <a:rPr lang="en-US" altLang="en-US" sz="1400">
                <a:latin typeface="Arial Unicode MS" panose="020B0604020202020204" pitchFamily="50" charset="-127"/>
              </a:rPr>
              <a:t>[0.2, -0.1, 0.4, ...]</a:t>
            </a:r>
            <a:r>
              <a:rPr lang="en-US" altLang="en-US" sz="1400"/>
              <a:t> (음성 -&gt; 특징 벡터) </a:t>
            </a:r>
            <a:endParaRPr lang="en-US" altLang="en-US" sz="1400">
              <a:latin typeface="Arial" panose="020B0604020202020204" pitchFamily="34" charset="0"/>
            </a:endParaRPr>
          </a:p>
          <a:p>
            <a:endParaRPr 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11125487" y="5110490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예: </a:t>
            </a:r>
            <a:r>
              <a:rPr lang="en-US" altLang="en-US" sz="1400">
                <a:latin typeface="Arial Unicode MS" panose="020B0604020202020204" pitchFamily="50" charset="-127"/>
              </a:rPr>
              <a:t>["Hello", "how", "are", "you"] </a:t>
            </a:r>
            <a:r>
              <a:rPr lang="en-US" altLang="en-US" sz="1400">
                <a:latin typeface="Arial Unicode MS" panose="020B0604020202020204" pitchFamily="50" charset="-127"/>
              </a:rPr>
              <a:t>-&gt; </a:t>
            </a:r>
            <a:endParaRPr lang="en-US" altLang="en-US" sz="1400" smtClean="0">
              <a:latin typeface="Arial Unicode MS" panose="020B0604020202020204" pitchFamily="50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Arial Unicode MS" panose="020B0604020202020204" pitchFamily="50" charset="-127"/>
              </a:rPr>
              <a:t>[[</a:t>
            </a:r>
            <a:r>
              <a:rPr lang="en-US" altLang="en-US" sz="1400">
                <a:latin typeface="Arial Unicode MS" panose="020B0604020202020204" pitchFamily="50" charset="-127"/>
              </a:rPr>
              <a:t>0.1, 0.3, -0.2, ...], [0.2, -0.1, 0.4, ...], ...]</a:t>
            </a:r>
            <a:r>
              <a:rPr lang="en-US" altLang="en-US" sz="1400"/>
              <a:t> (텍스트 -&gt; 특징 벡터) 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0892417" y="6827257"/>
            <a:ext cx="5444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["I", "think", "the", "user", "is", "happy"]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-&gt;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[[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0.1, 0.3, -0.2, ...], [0.2, -0.1, 0.4, ...], ...]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(의견 텍스트 -&gt; 특징 벡터)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14246" y="2857500"/>
            <a:ext cx="5729565" cy="5614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1125200" y="2447835"/>
            <a:ext cx="539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벡터를 정교하게 수정</a:t>
            </a:r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11085372" y="3009900"/>
            <a:ext cx="4916628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/>
          <p:cNvSpPr/>
          <p:nvPr/>
        </p:nvSpPr>
        <p:spPr>
          <a:xfrm>
            <a:off x="10993114" y="4839659"/>
            <a:ext cx="5085086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81"/>
          <p:cNvSpPr/>
          <p:nvPr/>
        </p:nvSpPr>
        <p:spPr>
          <a:xfrm>
            <a:off x="10932221" y="6592259"/>
            <a:ext cx="5285316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00200" y="2447835"/>
            <a:ext cx="5905607" cy="6024581"/>
            <a:chOff x="10614246" y="2447835"/>
            <a:chExt cx="5905607" cy="6024581"/>
          </a:xfrm>
        </p:grpSpPr>
        <p:sp>
          <p:nvSpPr>
            <p:cNvPr id="27" name="직사각형 26"/>
            <p:cNvSpPr/>
            <p:nvPr/>
          </p:nvSpPr>
          <p:spPr>
            <a:xfrm>
              <a:off x="11789284" y="3236520"/>
              <a:ext cx="328602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/>
                <a:t>예</a:t>
              </a:r>
              <a:r>
                <a:rPr lang="en-US" altLang="ko-KR" sz="1400"/>
                <a:t>: "</a:t>
              </a:r>
              <a:r>
                <a:rPr lang="en-US" sz="1400"/>
                <a:t>Hello, how are you?" (</a:t>
              </a:r>
              <a:r>
                <a:rPr lang="ko-KR" altLang="en-US" sz="1400"/>
                <a:t>음성 </a:t>
              </a:r>
              <a:r>
                <a:rPr lang="en-US" altLang="ko-KR" sz="1400"/>
                <a:t>-&gt; </a:t>
              </a:r>
              <a:r>
                <a:rPr lang="ko-KR" altLang="en-US" sz="1400"/>
                <a:t>텍스트</a:t>
              </a:r>
              <a:r>
                <a:rPr lang="en-US" altLang="ko-KR" sz="1400" smtClean="0"/>
                <a:t>)</a:t>
              </a:r>
            </a:p>
            <a:p>
              <a:pPr lvl="0"/>
              <a:r>
                <a:rPr lang="en-US" altLang="en-US" sz="1400" smtClean="0">
                  <a:latin typeface="Arial Unicode MS" panose="020B0604020202020204" pitchFamily="50" charset="-127"/>
                </a:rPr>
                <a:t>[0.2, -0.1, 0.4, ...]</a:t>
              </a:r>
              <a:r>
                <a:rPr lang="en-US" altLang="en-US" sz="1400" smtClean="0"/>
                <a:t> </a:t>
              </a:r>
              <a:r>
                <a:rPr lang="en-US" altLang="en-US" sz="1400"/>
                <a:t>(음성 -&gt; 특징 벡터) </a:t>
              </a:r>
              <a:endParaRPr lang="en-US" altLang="en-US" sz="1400">
                <a:latin typeface="Arial" panose="020B0604020202020204" pitchFamily="34" charset="0"/>
              </a:endParaRPr>
            </a:p>
            <a:p>
              <a:endParaRPr lang="en-US" sz="14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1125487" y="5110490"/>
              <a:ext cx="50449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latin typeface="Arial" panose="020B0604020202020204" pitchFamily="34" charset="0"/>
                </a:rPr>
                <a:t>예: </a:t>
              </a:r>
              <a:r>
                <a:rPr lang="en-US" altLang="en-US" sz="1400">
                  <a:latin typeface="Arial Unicode MS" panose="020B0604020202020204" pitchFamily="50" charset="-127"/>
                </a:rPr>
                <a:t>["Hello", "how", "are", "you"] </a:t>
              </a:r>
              <a:r>
                <a:rPr lang="en-US" altLang="en-US" sz="1400">
                  <a:latin typeface="Arial Unicode MS" panose="020B0604020202020204" pitchFamily="50" charset="-127"/>
                </a:rPr>
                <a:t>-&gt; </a:t>
              </a:r>
              <a:endParaRPr lang="en-US" altLang="en-US" sz="1400" smtClean="0">
                <a:latin typeface="Arial Unicode MS" panose="020B0604020202020204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latin typeface="Arial Unicode MS" panose="020B0604020202020204" pitchFamily="50" charset="-127"/>
                </a:rPr>
                <a:t>[[0.1, 0.3, -0.2, ...], [0.2, -0.1, 0.4, ...], ...]</a:t>
              </a:r>
              <a:r>
                <a:rPr lang="en-US" altLang="en-US" sz="1400" smtClean="0"/>
                <a:t> </a:t>
              </a:r>
              <a:r>
                <a:rPr lang="en-US" altLang="en-US" sz="1400"/>
                <a:t>(텍스트 -&gt; 특징 벡터) 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0892417" y="6827257"/>
              <a:ext cx="54441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예: 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["I", "think", "the", "user", "is", "happy"] 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-&gt; </a:t>
              </a:r>
              <a:endPara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[[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0.1, 0.3, -0.2, ...], [0.2, -0.1, 0.4, ...], ...]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(의견 텍스트 -&gt; 특징 벡터) </a:t>
              </a:r>
              <a:endPara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4246" y="2857500"/>
              <a:ext cx="5729565" cy="56149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125200" y="2447835"/>
              <a:ext cx="53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Transformer(</a:t>
              </a:r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벡터를 정교하게 수정</a:t>
              </a:r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0" name="직사각형 959"/>
            <p:cNvSpPr/>
            <p:nvPr/>
          </p:nvSpPr>
          <p:spPr>
            <a:xfrm>
              <a:off x="11085372" y="3009900"/>
              <a:ext cx="4916628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993114" y="4839659"/>
              <a:ext cx="508508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932221" y="6592259"/>
              <a:ext cx="528531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07422" y="341952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[v1, v2, v3, ..., vN]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8600" y="530756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[t1, t2, t3, ..., tM]</a:t>
            </a:r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811776" y="7060291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[o1, o2, o3, ..., oK]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38274" y="5110490"/>
            <a:ext cx="512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>
                <a:solidFill>
                  <a:srgbClr val="FF0000"/>
                </a:solidFill>
              </a:rPr>
              <a:t>[v1, v2, v3, ..., vN, t1, t2, t3, ..., tM, o1, o2, o3, ..., </a:t>
            </a:r>
            <a:r>
              <a:rPr lang="pl-PL">
                <a:solidFill>
                  <a:srgbClr val="FF0000"/>
                </a:solidFill>
              </a:rPr>
              <a:t>oK</a:t>
            </a:r>
            <a:r>
              <a:rPr lang="pl-PL" smtClean="0">
                <a:solidFill>
                  <a:srgbClr val="FF0000"/>
                </a:solidFill>
              </a:rPr>
              <a:t>]</a:t>
            </a:r>
            <a:endParaRPr lang="en-US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유사도 판단 후 분류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51260" y="406792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48" name="직사각형 47"/>
          <p:cNvSpPr/>
          <p:nvPr/>
        </p:nvSpPr>
        <p:spPr>
          <a:xfrm>
            <a:off x="8321672" y="597623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54" name="직사각형 53"/>
          <p:cNvSpPr/>
          <p:nvPr/>
        </p:nvSpPr>
        <p:spPr>
          <a:xfrm>
            <a:off x="9926367" y="5058370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solidFill>
                  <a:srgbClr val="202124"/>
                </a:solidFill>
                <a:latin typeface="Arial" panose="020B0604020202020204" pitchFamily="34" charset="0"/>
              </a:rPr>
              <a:t>=</a:t>
            </a:r>
            <a:endParaRPr lang="en-US" sz="5400"/>
          </a:p>
        </p:txBody>
      </p:sp>
      <p:sp>
        <p:nvSpPr>
          <p:cNvPr id="58" name="직사각형 57"/>
          <p:cNvSpPr/>
          <p:nvPr/>
        </p:nvSpPr>
        <p:spPr>
          <a:xfrm>
            <a:off x="10703562" y="6870147"/>
            <a:ext cx="5258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 smtClean="0"/>
              <a:t>a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a2</a:t>
            </a:r>
            <a:r>
              <a:rPr lang="pl-PL" smtClean="0"/>
              <a:t>, </a:t>
            </a:r>
            <a:r>
              <a:rPr lang="en-US" smtClean="0"/>
              <a:t>a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a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b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c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어</a:t>
            </a:r>
            <a:r>
              <a:rPr lang="en-US" altLang="ko-KR" smtClean="0"/>
              <a:t>…</a:t>
            </a:r>
            <a:r>
              <a:rPr lang="ko-KR" altLang="en-US" smtClean="0"/>
              <a:t>음</a:t>
            </a:r>
            <a:r>
              <a:rPr lang="en-US" altLang="ko-KR" smtClean="0"/>
              <a:t>…</a:t>
            </a:r>
            <a:r>
              <a:rPr lang="ko-KR" altLang="en-US" smtClean="0"/>
              <a:t>저</a:t>
            </a:r>
            <a:r>
              <a:rPr lang="en-US" altLang="ko-KR" smtClean="0"/>
              <a:t>.. </a:t>
            </a:r>
            <a:r>
              <a:rPr lang="ko-KR" altLang="en-US" smtClean="0"/>
              <a:t>아마</a:t>
            </a:r>
            <a:r>
              <a:rPr lang="en-US" altLang="ko-KR" smtClean="0"/>
              <a:t>….</a:t>
            </a:r>
            <a:r>
              <a:rPr lang="ko-KR" altLang="en-US" smtClean="0"/>
              <a:t>아이가</a:t>
            </a:r>
            <a:r>
              <a:rPr lang="en-US" altLang="ko-KR" smtClean="0"/>
              <a:t>….</a:t>
            </a:r>
            <a:r>
              <a:rPr lang="ko-KR" altLang="en-US" smtClean="0"/>
              <a:t>쿠키가</a:t>
            </a:r>
            <a:r>
              <a:rPr lang="en-US" altLang="ko-KR" smtClean="0"/>
              <a:t>…..</a:t>
            </a:r>
            <a:r>
              <a:rPr lang="ko-KR" altLang="en-US" smtClean="0"/>
              <a:t>집에</a:t>
            </a:r>
            <a:endParaRPr lang="en-US"/>
          </a:p>
        </p:txBody>
      </p:sp>
      <p:sp>
        <p:nvSpPr>
          <p:cNvPr id="60" name="직사각형 59"/>
          <p:cNvSpPr/>
          <p:nvPr/>
        </p:nvSpPr>
        <p:spPr>
          <a:xfrm>
            <a:off x="10806347" y="3309716"/>
            <a:ext cx="5195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/>
              <a:t>d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d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e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3</a:t>
            </a:r>
            <a:r>
              <a:rPr lang="pl-PL"/>
              <a:t>, </a:t>
            </a:r>
            <a:r>
              <a:rPr lang="pl-PL"/>
              <a:t>..., </a:t>
            </a:r>
            <a:r>
              <a:rPr lang="en-US" smtClean="0"/>
              <a:t>f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아이가 쿠키를 몰래 집어서 도망가고 있어요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65" name="오른쪽 화살표 64"/>
          <p:cNvSpPr/>
          <p:nvPr/>
        </p:nvSpPr>
        <p:spPr>
          <a:xfrm rot="16200000">
            <a:off x="12641379" y="4489474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12665326" y="6143497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96800" y="3021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58.2</a:t>
            </a:r>
            <a:r>
              <a:rPr lang="en-US" b="1" smtClean="0">
                <a:solidFill>
                  <a:srgbClr val="FF0000"/>
                </a:solidFill>
              </a:rPr>
              <a:t>%(</a:t>
            </a:r>
            <a:r>
              <a:rPr lang="ko-KR" altLang="en-US" b="1" smtClean="0">
                <a:solidFill>
                  <a:srgbClr val="FF0000"/>
                </a:solidFill>
              </a:rPr>
              <a:t>정상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73000" y="74411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41.8%(</a:t>
            </a:r>
            <a:r>
              <a:rPr lang="ko-KR" altLang="en-US" b="1" smtClean="0">
                <a:solidFill>
                  <a:srgbClr val="FF0000"/>
                </a:solidFill>
              </a:rPr>
              <a:t>치매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965</Words>
  <Application>Microsoft Office PowerPoint</Application>
  <PresentationFormat>사용자 지정</PresentationFormat>
  <Paragraphs>182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?? ??</vt:lpstr>
      <vt:lpstr>Arial Unicode MS</vt:lpstr>
      <vt:lpstr>Pretendard Medium</vt:lpstr>
      <vt:lpstr>맑은 고딕</vt:lpstr>
      <vt:lpstr>맑은고딕</vt:lpstr>
      <vt:lpstr>새굴림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66</cp:revision>
  <dcterms:created xsi:type="dcterms:W3CDTF">2024-02-13T12:49:34Z</dcterms:created>
  <dcterms:modified xsi:type="dcterms:W3CDTF">2024-07-16T08:44:53Z</dcterms:modified>
</cp:coreProperties>
</file>