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7" r:id="rId4"/>
    <p:sldId id="263" r:id="rId5"/>
    <p:sldId id="279" r:id="rId6"/>
    <p:sldId id="264" r:id="rId7"/>
    <p:sldId id="280" r:id="rId8"/>
    <p:sldId id="281" r:id="rId9"/>
    <p:sldId id="282" r:id="rId10"/>
    <p:sldId id="273" r:id="rId11"/>
    <p:sldId id="283" r:id="rId12"/>
    <p:sldId id="284" r:id="rId13"/>
    <p:sldId id="286" r:id="rId14"/>
    <p:sldId id="265" r:id="rId15"/>
    <p:sldId id="285" r:id="rId16"/>
    <p:sldId id="288" r:id="rId17"/>
    <p:sldId id="287" r:id="rId1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77" d="100"/>
          <a:sy n="77" d="100"/>
        </p:scale>
        <p:origin x="3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jpe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jpe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4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23343" y="568441"/>
            <a:ext cx="17039029" cy="9148833"/>
            <a:chOff x="623343" y="568441"/>
            <a:chExt cx="17039029" cy="91488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343" y="568441"/>
              <a:ext cx="17039029" cy="9148833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3519660" y="795016"/>
            <a:ext cx="2987961" cy="97736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BUSINESS</a:t>
            </a:r>
          </a:p>
          <a:p>
            <a:pPr algn="ctr"/>
            <a:r>
              <a:rPr lang="en-US" sz="1900" kern="0" spc="100" dirty="0" smtClean="0">
                <a:solidFill>
                  <a:srgbClr val="FFFFFF"/>
                </a:solidFill>
                <a:latin typeface="Pretendard Medium" pitchFamily="34" charset="0"/>
                <a:cs typeface="Pretendard Medium" pitchFamily="34" charset="0"/>
              </a:rPr>
              <a:t>PLAN</a:t>
            </a:r>
            <a:endParaRPr lang="en-US" dirty="0"/>
          </a:p>
        </p:txBody>
      </p:sp>
      <p:sp>
        <p:nvSpPr>
          <p:cNvPr id="13" name="Object 13"/>
          <p:cNvSpPr txBox="1"/>
          <p:nvPr/>
        </p:nvSpPr>
        <p:spPr>
          <a:xfrm>
            <a:off x="1811848" y="8481020"/>
            <a:ext cx="631807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000" kern="0" spc="100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 Medium" pitchFamily="34" charset="0"/>
              </a:rPr>
              <a:t>실습생 서원형</a:t>
            </a:r>
            <a:endParaRPr lang="en-US" altLang="ko-KR" sz="2000" kern="0" spc="100" smtClean="0">
              <a:solidFill>
                <a:srgbClr val="00074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Pretendard Medium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11848" y="3146089"/>
            <a:ext cx="15214657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0000" b="1" smtClean="0">
                <a:solidFill>
                  <a:srgbClr val="00074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셀렉터 진행 상황 보고</a:t>
            </a:r>
            <a:endParaRPr 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899C15B-7923-4B21-B940-36EDBB5AF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924" y="7795052"/>
            <a:ext cx="4444697" cy="101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39" y="363837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22376" y="6438900"/>
            <a:ext cx="4712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內 액티비티 사용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AutoShape 2" descr="Confusion matrix: Precision, Recall, Accuracy, and F1 score. | Download 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그룹 7"/>
          <p:cNvGrpSpPr/>
          <p:nvPr/>
        </p:nvGrpSpPr>
        <p:grpSpPr>
          <a:xfrm>
            <a:off x="6248400" y="3296625"/>
            <a:ext cx="3017242" cy="3017243"/>
            <a:chOff x="5029200" y="2889790"/>
            <a:chExt cx="3017242" cy="3017243"/>
          </a:xfrm>
        </p:grpSpPr>
        <p:pic>
          <p:nvPicPr>
            <p:cNvPr id="2050" name="Picture 2" descr="개발자 - 무료 컴퓨터개 아이콘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9200" y="2889790"/>
              <a:ext cx="3017242" cy="3017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0169" y="4715269"/>
              <a:ext cx="733031" cy="733031"/>
            </a:xfrm>
            <a:prstGeom prst="rect">
              <a:avLst/>
            </a:prstGeom>
          </p:spPr>
        </p:pic>
      </p:grpSp>
      <p:pic>
        <p:nvPicPr>
          <p:cNvPr id="2052" name="Picture 4" descr="돋보기 - 무료 개 아이콘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959" y="4086714"/>
            <a:ext cx="1498002" cy="149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/>
          <p:cNvGrpSpPr/>
          <p:nvPr/>
        </p:nvGrpSpPr>
        <p:grpSpPr>
          <a:xfrm>
            <a:off x="3886201" y="4533899"/>
            <a:ext cx="2290107" cy="761357"/>
            <a:chOff x="3886201" y="4533899"/>
            <a:chExt cx="2290107" cy="761357"/>
          </a:xfrm>
        </p:grpSpPr>
        <p:sp>
          <p:nvSpPr>
            <p:cNvPr id="22" name="오른쪽 화살표 21"/>
            <p:cNvSpPr/>
            <p:nvPr/>
          </p:nvSpPr>
          <p:spPr>
            <a:xfrm>
              <a:off x="3973696" y="4990456"/>
              <a:ext cx="2202612" cy="304800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오른쪽 화살표 22"/>
            <p:cNvSpPr/>
            <p:nvPr/>
          </p:nvSpPr>
          <p:spPr>
            <a:xfrm rot="10800000">
              <a:off x="3886201" y="4533899"/>
              <a:ext cx="2202612" cy="304800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10083753" y="4424567"/>
            <a:ext cx="2290107" cy="761357"/>
            <a:chOff x="3886201" y="4533899"/>
            <a:chExt cx="2290107" cy="761357"/>
          </a:xfrm>
        </p:grpSpPr>
        <p:sp>
          <p:nvSpPr>
            <p:cNvPr id="26" name="오른쪽 화살표 25"/>
            <p:cNvSpPr/>
            <p:nvPr/>
          </p:nvSpPr>
          <p:spPr>
            <a:xfrm>
              <a:off x="3973696" y="4990456"/>
              <a:ext cx="2202612" cy="304800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오른쪽 화살표 26"/>
            <p:cNvSpPr/>
            <p:nvPr/>
          </p:nvSpPr>
          <p:spPr>
            <a:xfrm rot="10800000">
              <a:off x="3886201" y="4533899"/>
              <a:ext cx="2202612" cy="304800"/>
            </a:xfrm>
            <a:prstGeom prst="rightArrow">
              <a:avLst/>
            </a:prstGeom>
            <a:no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2054" name="Picture 6" descr="나라장터 실적증명서 온라인 전송 서비스 확대 - 정보통신신문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8417" y="2472849"/>
            <a:ext cx="1895629" cy="20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8" descr="정부24 - 나무위키"/>
          <p:cNvSpPr>
            <a:spLocks noChangeAspect="1" noChangeArrowheads="1"/>
          </p:cNvSpPr>
          <p:nvPr/>
        </p:nvSpPr>
        <p:spPr bwMode="auto">
          <a:xfrm>
            <a:off x="13355845" y="4423957"/>
            <a:ext cx="9525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8" name="Picture 10" descr="정부24(구 민원24) - Google Play 앱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7796" y="4679463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거대 플랫폼 네이버, 소비자들 쌈짓돈으로 배불렸다?···뭐가 문제길래 &lt; 미디어 &lt; 기사본문 - 펜앤드마이크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4039" y="4228906"/>
            <a:ext cx="2511425" cy="10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9937417" y="6438900"/>
            <a:ext cx="3337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적용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62" name="Picture 14" descr="What is an Error?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994" y="4152900"/>
            <a:ext cx="1737806" cy="163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전통적인 중첩 인형 세트입니다. 다양한 크기의 단순한 다채로운 마트료시카. 평면 벡터 일러스트 레이 션. | 프리미엄 벡터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649" y="7218904"/>
            <a:ext cx="6045211" cy="2487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7761453"/>
            <a:ext cx="676947" cy="676947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8099926"/>
            <a:ext cx="524547" cy="524547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7623" y="8285786"/>
            <a:ext cx="456556" cy="45655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1465" y="8482911"/>
            <a:ext cx="436135" cy="43613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736" y="8801100"/>
            <a:ext cx="302864" cy="302864"/>
          </a:xfrm>
          <a:prstGeom prst="rect">
            <a:avLst/>
          </a:prstGeom>
        </p:spPr>
      </p:pic>
      <p:pic>
        <p:nvPicPr>
          <p:cNvPr id="36" name="Picture 14" descr="What is an Error?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998" y="7164456"/>
            <a:ext cx="437350" cy="4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4" descr="What is an Error?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3184" y="7919723"/>
            <a:ext cx="437350" cy="4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4" descr="What is an Error?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79" y="7555898"/>
            <a:ext cx="437350" cy="4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4" descr="What is an Error?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898" y="7688817"/>
            <a:ext cx="437350" cy="4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 descr="What is an Error?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266" y="8334459"/>
            <a:ext cx="437350" cy="41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12373860" y="8763000"/>
            <a:ext cx="470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에러를 고치는 동안에도 에러가 발생함</a:t>
            </a:r>
            <a:r>
              <a:rPr lang="en-US" altLang="ko-KR" sz="20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59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- 1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91598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제안요청봇 비봇화 中 스크린샷 캡처 이상 문제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8620660"/>
            <a:ext cx="15613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현재 크롬 익스텐션과 통신으로 해당 위치를 가져오는 것이 아닌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절대 좌표로 지정해와 스크린샷 캡처에 이상이 발생함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따라서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제안 요청봇을 비봇화할 수 없는 결함이 있어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크롬과 통신하여 전체 화면을 저장할 수 있는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NM Screenshot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 개발 中</a:t>
            </a:r>
            <a:endParaRPr lang="ko-KR" altLang="en-US" sz="20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944" y="3390900"/>
            <a:ext cx="4768056" cy="25256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7460" y="5951833"/>
            <a:ext cx="4517024" cy="217080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5400" y="3390900"/>
            <a:ext cx="5291784" cy="48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0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40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5652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-Virtual(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요소 지정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click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9600" y="8632362"/>
            <a:ext cx="172951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우회 해결 방법으로는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Virtual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클릭을 쓰지 않고 절대좌표로 쓰는 방법을 이용하였으나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스크롤을 통해 아래로 내려가야 하거나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요소가 </a:t>
            </a:r>
            <a:endParaRPr lang="en-US" altLang="ko-KR" sz="20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숨겨져 있는 경우에는 작동이 불가능함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크롬 매니페스트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V3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확장자의 모든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적용된 정책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이전 문제 상황과 같이 사용자가 비봇 액티비티를 </a:t>
            </a:r>
            <a:endParaRPr lang="en-US" altLang="ko-KR" sz="20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활용할 경우에는 문제가 보이지 않으나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실제 실행시 나타나는 에러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우회법으로는 액티비티에 계속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OpenURL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활용하여 우회하였음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7" name="그림 16"/>
          <p:cNvPicPr/>
          <p:nvPr/>
        </p:nvPicPr>
        <p:blipFill>
          <a:blip r:embed="rId6"/>
          <a:stretch>
            <a:fillRect/>
          </a:stretch>
        </p:blipFill>
        <p:spPr>
          <a:xfrm>
            <a:off x="1447800" y="4229100"/>
            <a:ext cx="7086600" cy="306445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2096" y="490466"/>
            <a:ext cx="8215970" cy="7659378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3766800" y="7505700"/>
            <a:ext cx="428780" cy="2922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667000" y="7505700"/>
            <a:ext cx="561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스크롤이 없기 때문에 검색 버튼 절대좌표로 클릭 가능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1000724" y="8126968"/>
            <a:ext cx="561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스크롤이 있기 때문에 검색 버튼 절대좌표로 클릭 불가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1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40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427793" y="8332810"/>
            <a:ext cx="157386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CSP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현재 페이지에 적용되는 보안 정책이다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예를 들어 무분별한 크롤링을 막기 위해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실행시키는 버튼 클릭등을 막아둘 수 있다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예상 해결 방법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: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스크롤 적용할 수 있는 로직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액티비티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추가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 함수 수정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 불명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endParaRPr lang="ko-KR" altLang="en-US" sz="20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48800" y="1088258"/>
            <a:ext cx="7620000" cy="3084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 descr="크롬 - 무료 심벌 마크개 아이콘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619915"/>
            <a:ext cx="2282132" cy="228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나라장터 실적증명서 온라인 전송 서비스 확대 - 정보통신신문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4451" y="1566308"/>
            <a:ext cx="1895629" cy="206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정부24(구 민원24) - Google Play 앱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576098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거대 플랫폼 네이버, 소비자들 쌈짓돈으로 배불렸다?···뭐가 문제길래 &lt; 미디어 &lt; 기사본문 - 펜앤드마이크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6509" y="6056493"/>
            <a:ext cx="2511425" cy="10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9412266" y="4813114"/>
            <a:ext cx="7620000" cy="30846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532416" y="1172523"/>
            <a:ext cx="1329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532416" y="4867144"/>
            <a:ext cx="1364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Iframe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사각형 설명선 4"/>
          <p:cNvSpPr/>
          <p:nvPr/>
        </p:nvSpPr>
        <p:spPr>
          <a:xfrm>
            <a:off x="3505200" y="2857500"/>
            <a:ext cx="4343400" cy="1388512"/>
          </a:xfrm>
          <a:prstGeom prst="wedgeRectCallout">
            <a:avLst>
              <a:gd name="adj1" fmla="val -26875"/>
              <a:gd name="adj2" fmla="val 742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657600" y="2984071"/>
            <a:ext cx="446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이번에 버전 업데이트하면서 얼마 없는 </a:t>
            </a:r>
            <a:r>
              <a:rPr lang="en-US" altLang="ko-KR" smtClean="0"/>
              <a:t>Frame </a:t>
            </a:r>
            <a:r>
              <a:rPr lang="ko-KR" altLang="en-US" smtClean="0"/>
              <a:t>사이트에 대해서는 일괄적으로 </a:t>
            </a:r>
            <a:r>
              <a:rPr lang="en-US" altLang="ko-KR" smtClean="0"/>
              <a:t>CSP </a:t>
            </a:r>
            <a:r>
              <a:rPr lang="ko-KR" altLang="en-US" smtClean="0"/>
              <a:t>적용시키고</a:t>
            </a:r>
            <a:r>
              <a:rPr lang="en-US" altLang="ko-KR" smtClean="0"/>
              <a:t>, </a:t>
            </a:r>
            <a:r>
              <a:rPr lang="ko-KR" altLang="en-US" smtClean="0"/>
              <a:t>다른 사이트는 사이트 별로 알아서 하게끔 적용한다</a:t>
            </a:r>
            <a:r>
              <a:rPr lang="en-US" altLang="ko-KR" smtClean="0"/>
              <a:t>.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944592" y="7284981"/>
            <a:ext cx="184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허용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663060" y="7206005"/>
            <a:ext cx="184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허용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483021" y="3483638"/>
            <a:ext cx="184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강제적 미허용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71500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4400" b="1">
                <a:latin typeface="맑은 고딕" panose="020B0503020000020004" pitchFamily="50" charset="-127"/>
                <a:ea typeface="맑은 고딕" panose="020B0503020000020004" pitchFamily="50" charset="-127"/>
              </a:rPr>
              <a:t>- 2</a:t>
            </a:r>
            <a:endParaRPr lang="ko-KR" altLang="en-US" sz="4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0100" y="1557244"/>
            <a:ext cx="9677400" cy="804378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006" y="1707642"/>
            <a:ext cx="467920" cy="46792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93" y="3948105"/>
            <a:ext cx="467920" cy="46792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596" y="5660681"/>
            <a:ext cx="467920" cy="46792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734" y="8115300"/>
            <a:ext cx="467920" cy="46792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8115300"/>
            <a:ext cx="467920" cy="467920"/>
          </a:xfrm>
          <a:prstGeom prst="rect">
            <a:avLst/>
          </a:prstGeom>
        </p:spPr>
      </p:pic>
      <p:pic>
        <p:nvPicPr>
          <p:cNvPr id="24" name="Picture 2" descr="크롬 - 무료 심벌 마크개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8875" y="3784700"/>
            <a:ext cx="576857" cy="5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크롬 - 무료 심벌 마크개 아이콘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042" y="5579135"/>
            <a:ext cx="576857" cy="576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2167" y="4074035"/>
            <a:ext cx="1224100" cy="22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2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40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- 3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5933" y="2034319"/>
            <a:ext cx="14578909" cy="762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2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3340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5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- 4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2368116" y="4903112"/>
            <a:ext cx="5631638" cy="581043"/>
            <a:chOff x="2133600" y="3999989"/>
            <a:chExt cx="5631638" cy="58104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600" y="3999989"/>
              <a:ext cx="5631638" cy="58104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5937684" y="4092611"/>
              <a:ext cx="1684188" cy="4525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8686800" y="4950239"/>
            <a:ext cx="6820894" cy="486788"/>
            <a:chOff x="8763000" y="4059523"/>
            <a:chExt cx="6820894" cy="486788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63000" y="4059523"/>
              <a:ext cx="6820894" cy="46197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13411200" y="4093745"/>
              <a:ext cx="1912788" cy="45256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981200" y="2748623"/>
            <a:ext cx="7873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beBOT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익스텐션간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간헐적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인식 불가 문제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16340" y="6501285"/>
            <a:ext cx="1620828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익스텐션이 설치되어 있는 크롬창을 하나 띄우고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실행시키면 정상적으로 작동한다는 우회법이 서연진 실습생의 전임자로부터 존재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우회법으로 작동하게 하려면 크롬창이 다른 작동하는 창을 가리지 않는 방안을 모색해야 함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에러는 서연진 실습생의 컴퓨터에서만</a:t>
            </a:r>
            <a:endParaRPr lang="en-US" altLang="ko-KR" sz="20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발생하여 무시할 수도 있으나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사실을 알게 된 이상 개발자라면 눈에 밟힘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endParaRPr lang="en-US" altLang="ko-KR" sz="2000" b="1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Edge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브라우저와의 간헐적 통신 이상이 있음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원인 불명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2000" b="1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 로드시점이 </a:t>
            </a:r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document_end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되어 네트워크가 느린 서연진 실습생의 컴퓨터에서 연결이 간헐적으로 끊어지는 것으로 예측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기존의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getURL</a:t>
            </a:r>
            <a:r>
              <a:rPr lang="ko-KR" altLang="en-US" sz="20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Load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설정해도 동일한 에러 발생</a:t>
            </a:r>
            <a:endParaRPr lang="en-US" altLang="ko-KR" sz="20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2000" b="1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익스텐션이 로드되기 이전에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요소를 가져오려고 하다보니 에러가 발생하고 익스텐션이 로드되지 않는 것 같음</a:t>
            </a:r>
            <a:r>
              <a:rPr lang="en-US" altLang="ko-KR" sz="20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441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39677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우선 순위 결정</a:t>
            </a:r>
            <a:endParaRPr lang="en-US" altLang="ko-KR" sz="4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7750"/>
              </p:ext>
            </p:extLst>
          </p:nvPr>
        </p:nvGraphicFramePr>
        <p:xfrm>
          <a:off x="5029200" y="2085289"/>
          <a:ext cx="12801600" cy="763021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6197342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501546074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89876725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228226494"/>
                    </a:ext>
                  </a:extLst>
                </a:gridCol>
              </a:tblGrid>
              <a:tr h="58645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분류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상황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실습생 판단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판단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05829"/>
                  </a:ext>
                </a:extLst>
              </a:tr>
              <a:tr h="629154"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액티비티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NM</a:t>
                      </a:r>
                      <a:r>
                        <a:rPr 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스크린샷 부재에 따른 제안 요청봇 비봇화 불가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53727"/>
                  </a:ext>
                </a:extLst>
              </a:tr>
              <a:tr h="629154"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전자약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실행 및 코딩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2(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병행</a:t>
                      </a:r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52328"/>
                  </a:ext>
                </a:extLst>
              </a:tr>
              <a:tr h="629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CSP</a:t>
                      </a:r>
                      <a:r>
                        <a:rPr lang="en-US" altLang="ko-KR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virtual click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</a:t>
                      </a: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42682"/>
                  </a:ext>
                </a:extLst>
              </a:tr>
              <a:tr h="825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NM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간헐적 통신 에러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467291"/>
                  </a:ext>
                </a:extLst>
              </a:tr>
              <a:tr h="6291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강부장님 컴퓨터</a:t>
                      </a:r>
                      <a:r>
                        <a:rPr 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오버레이 이상출력 문제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852895"/>
                  </a:ext>
                </a:extLst>
              </a:tr>
              <a:tr h="8258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익스텐션</a:t>
                      </a:r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UIPath</a:t>
                      </a:r>
                      <a:r>
                        <a:rPr 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문제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68293"/>
                  </a:ext>
                </a:extLst>
              </a:tr>
              <a:tr h="629154"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QA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38402"/>
                  </a:ext>
                </a:extLst>
              </a:tr>
              <a:tr h="629154"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</a:t>
                      </a:r>
                      <a:r>
                        <a:rPr 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AI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3264"/>
                  </a:ext>
                </a:extLst>
              </a:tr>
              <a:tr h="629154"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beBOT 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msi 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배포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87407"/>
                  </a:ext>
                </a:extLst>
              </a:tr>
            </a:tbl>
          </a:graphicData>
        </a:graphic>
      </p:graphicFrame>
      <p:pic>
        <p:nvPicPr>
          <p:cNvPr id="1028" name="Picture 4" descr="The Eisenhower Matrix: Prioritize Your Time on What Matters Most - Knock  Down Silos by Sla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39" y="2268293"/>
            <a:ext cx="5397075" cy="539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0" y="6896100"/>
            <a:ext cx="2792369" cy="26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5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21102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975670" y="849932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목차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64996" y="2508477"/>
            <a:ext cx="584967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본 실습생 진행 상황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해결 </a:t>
            </a:r>
            <a:endParaRPr lang="en-US" altLang="ko-KR" sz="28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상황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예상 해결 방안</a:t>
            </a:r>
            <a:endParaRPr lang="en-US" altLang="ko-KR" sz="3200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우선 순위 구체화</a:t>
            </a:r>
            <a:endParaRPr lang="en-US" altLang="ko-KR" sz="32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5800" y="486919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1600200" y="8001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용어정리</a:t>
            </a:r>
            <a:endParaRPr lang="en-US" sz="36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3467100"/>
            <a:ext cx="1324253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셀렉터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beBOT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 이용한 자동화를 위해 특정 요소를 가져오는 도구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iframe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Naver, Daum, 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정부 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24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등이 활용하는 요소를 나타내는 구조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3200" b="1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frame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3200" b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나라장터</a:t>
            </a:r>
            <a:r>
              <a:rPr lang="ko-KR" altLang="en-US" sz="3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활용하는 요소를 나타내는 구조</a:t>
            </a:r>
            <a:endParaRPr lang="en-US" altLang="ko-KR" sz="320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200" b="1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sz="32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32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요소란</a:t>
            </a:r>
            <a:r>
              <a:rPr lang="en-US" altLang="ko-KR" sz="32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32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페이지에 존재하는 모든 값</a:t>
            </a:r>
            <a:endParaRPr lang="en-US" sz="320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218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775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서원형 실습생 진행 상황 보고</a:t>
            </a:r>
            <a:endParaRPr lang="en-US" altLang="ko-KR" sz="4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77226"/>
              </p:ext>
            </p:extLst>
          </p:nvPr>
        </p:nvGraphicFramePr>
        <p:xfrm>
          <a:off x="2133598" y="2795806"/>
          <a:ext cx="14630404" cy="574538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657601">
                  <a:extLst>
                    <a:ext uri="{9D8B030D-6E8A-4147-A177-3AD203B41FA5}">
                      <a16:colId xmlns:a16="http://schemas.microsoft.com/office/drawing/2014/main" val="361973424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3501546074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289876725"/>
                    </a:ext>
                  </a:extLst>
                </a:gridCol>
                <a:gridCol w="3657601">
                  <a:extLst>
                    <a:ext uri="{9D8B030D-6E8A-4147-A177-3AD203B41FA5}">
                      <a16:colId xmlns:a16="http://schemas.microsoft.com/office/drawing/2014/main" val="4228226494"/>
                    </a:ext>
                  </a:extLst>
                </a:gridCol>
              </a:tblGrid>
              <a:tr h="89573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분류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상황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05829"/>
                  </a:ext>
                </a:extLst>
              </a:tr>
              <a:tr h="960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 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구조</a:t>
                      </a: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reload,</a:t>
                      </a:r>
                      <a:r>
                        <a:rPr lang="en-US" altLang="ko-KR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새로고침 문제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0.0.4 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 완료</a:t>
                      </a: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전임자 과제</a:t>
                      </a:r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42682"/>
                  </a:ext>
                </a:extLst>
              </a:tr>
              <a:tr h="960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 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URL</a:t>
                      </a:r>
                      <a:r>
                        <a:rPr lang="en-US" altLang="ko-KR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미이동시 </a:t>
                      </a:r>
                      <a:r>
                        <a:rPr lang="en-US" altLang="ko-KR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로드 불가 문제 해결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0.0.4 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 완료</a:t>
                      </a: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전임자 과제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연계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852895"/>
                  </a:ext>
                </a:extLst>
              </a:tr>
              <a:tr h="9609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익스텐션</a:t>
                      </a:r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pixel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 문제 해결</a:t>
                      </a:r>
                      <a:endParaRPr lang="en-US" altLang="ko-KR" sz="2000" b="1" baseline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최적화</a:t>
                      </a:r>
                      <a:r>
                        <a:rPr lang="en-US" altLang="ko-KR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0.0.4 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 완료</a:t>
                      </a: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전임자 과제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68293"/>
                  </a:ext>
                </a:extLst>
              </a:tr>
              <a:tr h="960951"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액티비티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NM</a:t>
                      </a:r>
                      <a:r>
                        <a:rPr 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통신 스크린샷 부재에 따른 제안 요청봇 비봇화 불가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중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금주 內 마무리 예상</a:t>
                      </a: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과제</a:t>
                      </a:r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38402"/>
                  </a:ext>
                </a:extLst>
              </a:tr>
              <a:tr h="960951"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전자약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논문 분석 및 </a:t>
                      </a: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구체화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중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코드 일부 개발</a:t>
                      </a:r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과제</a:t>
                      </a:r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3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5295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미결 과제 상황 보고</a:t>
            </a:r>
            <a:endParaRPr lang="en-US" altLang="ko-KR" sz="440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806754"/>
              </p:ext>
            </p:extLst>
          </p:nvPr>
        </p:nvGraphicFramePr>
        <p:xfrm>
          <a:off x="2438400" y="2146231"/>
          <a:ext cx="13865428" cy="738029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466357">
                  <a:extLst>
                    <a:ext uri="{9D8B030D-6E8A-4147-A177-3AD203B41FA5}">
                      <a16:colId xmlns:a16="http://schemas.microsoft.com/office/drawing/2014/main" val="361973424"/>
                    </a:ext>
                  </a:extLst>
                </a:gridCol>
                <a:gridCol w="3466357">
                  <a:extLst>
                    <a:ext uri="{9D8B030D-6E8A-4147-A177-3AD203B41FA5}">
                      <a16:colId xmlns:a16="http://schemas.microsoft.com/office/drawing/2014/main" val="3501546074"/>
                    </a:ext>
                  </a:extLst>
                </a:gridCol>
                <a:gridCol w="3466357">
                  <a:extLst>
                    <a:ext uri="{9D8B030D-6E8A-4147-A177-3AD203B41FA5}">
                      <a16:colId xmlns:a16="http://schemas.microsoft.com/office/drawing/2014/main" val="289876725"/>
                    </a:ext>
                  </a:extLst>
                </a:gridCol>
                <a:gridCol w="3466357">
                  <a:extLst>
                    <a:ext uri="{9D8B030D-6E8A-4147-A177-3AD203B41FA5}">
                      <a16:colId xmlns:a16="http://schemas.microsoft.com/office/drawing/2014/main" val="4228226494"/>
                    </a:ext>
                  </a:extLst>
                </a:gridCol>
              </a:tblGrid>
              <a:tr h="79578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분류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오류 상황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상태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32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en-US" sz="32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105829"/>
                  </a:ext>
                </a:extLst>
              </a:tr>
              <a:tr h="853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CSP</a:t>
                      </a:r>
                      <a:r>
                        <a:rPr lang="en-US" altLang="ko-KR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virtual click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문제</a:t>
                      </a: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우회하여 시연은 가능함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원인 불명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액티비티 개발 필요</a:t>
                      </a: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742682"/>
                  </a:ext>
                </a:extLst>
              </a:tr>
              <a:tr h="893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Window</a:t>
                      </a:r>
                      <a:r>
                        <a:rPr 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10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오버레이 이상출력 문제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다른 컴퓨터에서는 에러가 발생하지 않으나 강부장님 컴퓨터에서만 발생</a:t>
                      </a: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852895"/>
                  </a:ext>
                </a:extLst>
              </a:tr>
              <a:tr h="853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NM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간헐적 통신 에러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우회하여 시연 가능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en-US" altLang="ko-KR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간헐적으로 나타나는 </a:t>
                      </a:r>
                      <a:endParaRPr lang="en-US" altLang="ko-KR" sz="2000" b="1" baseline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에러로 원인 불명</a:t>
                      </a: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22774"/>
                  </a:ext>
                </a:extLst>
              </a:tr>
              <a:tr h="8935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익스텐션</a:t>
                      </a:r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UIPath</a:t>
                      </a:r>
                      <a:r>
                        <a:rPr 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충돌 문제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전임자 과제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568293"/>
                  </a:ext>
                </a:extLst>
              </a:tr>
              <a:tr h="853717"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셀렉터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Edge QA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전임자 과제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138402"/>
                  </a:ext>
                </a:extLst>
              </a:tr>
              <a:tr h="853717"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Blue</a:t>
                      </a:r>
                      <a:r>
                        <a:rPr lang="en-US" sz="2000" b="1" baseline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AI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전임자 과제</a:t>
                      </a:r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03264"/>
                  </a:ext>
                </a:extLst>
              </a:tr>
              <a:tr h="853717"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beBOT 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altLang="ko-KR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msi 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파일 배포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1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/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강부장님 지시</a:t>
                      </a:r>
                      <a:r>
                        <a:rPr lang="en-US" sz="2000" b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-US" sz="2000" b="1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58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7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과제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7086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새로고침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reload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개선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87929" y="7749978"/>
            <a:ext cx="13029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content load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함수가 적용되지 않아 하위 프레임까지 전부 확인한 후 비동기 처리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501333"/>
            <a:ext cx="8561705" cy="3367855"/>
          </a:xfrm>
          <a:prstGeom prst="rect">
            <a:avLst/>
          </a:prstGeom>
        </p:spPr>
      </p:pic>
      <p:pic>
        <p:nvPicPr>
          <p:cNvPr id="17" name="그림 16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184" y="3496740"/>
            <a:ext cx="5364480" cy="1419225"/>
          </a:xfrm>
          <a:prstGeom prst="rect">
            <a:avLst/>
          </a:prstGeom>
        </p:spPr>
      </p:pic>
      <p:pic>
        <p:nvPicPr>
          <p:cNvPr id="18" name="그림 17" descr="C:\Users\USER\Desktop\서원형\1000ms 이상로드.pn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007" y="5277228"/>
            <a:ext cx="2596833" cy="1329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1739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과제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7086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새로고침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reload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시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출력 개선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00200" y="8602446"/>
            <a:ext cx="1507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그림과 같이 새로고침을 하거나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reload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하여도 간헐적으로 발생했던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오버레이 이상 출력을 개선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822" y="3044633"/>
            <a:ext cx="5874206" cy="5305826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663" y="3044633"/>
            <a:ext cx="6436938" cy="530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과제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7127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URL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미변화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frame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출력 개선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35765" y="7760184"/>
            <a:ext cx="147992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frame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reload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로직이</a:t>
            </a:r>
            <a:r>
              <a:rPr lang="en-US" altLang="ko-KR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이동기반으로 되어 있어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selector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 시 다시 로드로 구현 </a:t>
            </a:r>
            <a:endParaRPr lang="en-US" altLang="ko-KR" sz="2400" b="1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mutation(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상시 감지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 방안이 있었으나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 효율성이 현저하게 떨어졌고 감지가 간헐적으로 되지 않음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1" name="그림 20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4008792"/>
            <a:ext cx="7217410" cy="3154846"/>
          </a:xfrm>
          <a:prstGeom prst="rect">
            <a:avLst/>
          </a:prstGeom>
        </p:spPr>
      </p:pic>
      <p:pic>
        <p:nvPicPr>
          <p:cNvPr id="22" name="그림 21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995" y="4093745"/>
            <a:ext cx="5730240" cy="287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78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4939" y="5142857"/>
            <a:ext cx="18300654" cy="5172736"/>
            <a:chOff x="-14939" y="5142857"/>
            <a:chExt cx="18300654" cy="51727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4939" y="5142857"/>
              <a:ext cx="18300654" cy="51727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16340" y="566666"/>
            <a:ext cx="17038095" cy="9152381"/>
            <a:chOff x="623810" y="566667"/>
            <a:chExt cx="17038095" cy="915238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3810" y="566667"/>
              <a:ext cx="17038095" cy="915238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16340" y="421102"/>
            <a:ext cx="2826656" cy="1503992"/>
            <a:chOff x="1116340" y="421102"/>
            <a:chExt cx="2826656" cy="150399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6340" y="421102"/>
              <a:ext cx="2826656" cy="1503992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401094" y="3789078"/>
            <a:ext cx="1145204" cy="609334"/>
            <a:chOff x="3401094" y="3789078"/>
            <a:chExt cx="1145204" cy="60933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01094" y="3789078"/>
              <a:ext cx="1145204" cy="60933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2236959" y="710859"/>
            <a:ext cx="5854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sz="5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0692" y="787803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해결 과제</a:t>
            </a:r>
            <a:endParaRPr lang="ko-KR" altLang="en-US" sz="44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16340" y="2459858"/>
            <a:ext cx="10081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익스텐션 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1pixel 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문제 개선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강제 종료 문제</a:t>
            </a:r>
            <a:r>
              <a:rPr lang="en-US" altLang="ko-KR" sz="3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124200" y="8743770"/>
            <a:ext cx="12844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element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이동할 때만</a:t>
            </a:r>
            <a:r>
              <a:rPr lang="en-US" altLang="ko-KR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beBOT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과의 통신하여 메모리 절감</a:t>
            </a:r>
            <a:r>
              <a:rPr lang="ko-KR" altLang="en-US" sz="2400" b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b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프로세스 강제종료 문제 해결</a:t>
            </a:r>
            <a:endParaRPr lang="ko-KR" altLang="en-US" sz="2400" b="1" dirty="0" smtClean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540" y="3064413"/>
            <a:ext cx="10318460" cy="27590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7596" y="5594848"/>
            <a:ext cx="10058400" cy="296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00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818</Words>
  <Application>Microsoft Office PowerPoint</Application>
  <PresentationFormat>사용자 지정</PresentationFormat>
  <Paragraphs>247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?? ??</vt:lpstr>
      <vt:lpstr>Pretendard Medium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USER</cp:lastModifiedBy>
  <cp:revision>117</cp:revision>
  <dcterms:created xsi:type="dcterms:W3CDTF">2024-02-13T12:49:34Z</dcterms:created>
  <dcterms:modified xsi:type="dcterms:W3CDTF">2024-07-31T01:12:24Z</dcterms:modified>
</cp:coreProperties>
</file>