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7" r:id="rId4"/>
    <p:sldId id="279" r:id="rId5"/>
    <p:sldId id="263" r:id="rId6"/>
    <p:sldId id="264" r:id="rId7"/>
    <p:sldId id="273" r:id="rId8"/>
    <p:sldId id="275" r:id="rId9"/>
    <p:sldId id="276" r:id="rId10"/>
    <p:sldId id="278" r:id="rId11"/>
    <p:sldId id="274" r:id="rId12"/>
    <p:sldId id="265" r:id="rId13"/>
    <p:sldId id="266" r:id="rId14"/>
    <p:sldId id="280" r:id="rId15"/>
    <p:sldId id="281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24.jpeg"/><Relationship Id="rId5" Type="http://schemas.openxmlformats.org/officeDocument/2006/relationships/image" Target="../media/image6.png"/><Relationship Id="rId10" Type="http://schemas.openxmlformats.org/officeDocument/2006/relationships/image" Target="../media/image23.jpe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343" y="568441"/>
            <a:ext cx="17039029" cy="9148833"/>
            <a:chOff x="623343" y="568441"/>
            <a:chExt cx="17039029" cy="91488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343" y="568441"/>
              <a:ext cx="17039029" cy="914883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519660" y="795016"/>
            <a:ext cx="2987961" cy="9773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900" kern="0" spc="10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BUSINESS</a:t>
            </a:r>
          </a:p>
          <a:p>
            <a:pPr algn="ctr"/>
            <a:r>
              <a:rPr lang="en-US" sz="1900" kern="0" spc="10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PLAN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811848" y="8481020"/>
            <a:ext cx="631807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kern="0" spc="100" smtClean="0">
                <a:solidFill>
                  <a:srgbClr val="0007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Medium" pitchFamily="34" charset="0"/>
              </a:rPr>
              <a:t>실습생 서원형</a:t>
            </a:r>
            <a:endParaRPr lang="en-US" altLang="ko-KR" sz="2000" kern="0" spc="100" smtClean="0">
              <a:solidFill>
                <a:srgbClr val="00074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 Medium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11848" y="3146089"/>
            <a:ext cx="15214657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0000" b="1" smtClean="0">
                <a:solidFill>
                  <a:srgbClr val="0007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전자약 프로젝트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99C15B-7923-4B21-B940-36EDBB5AF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924" y="7795052"/>
            <a:ext cx="4444697" cy="1014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2214851"/>
            <a:ext cx="17038095" cy="75331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5660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논문 아키텍처 구조도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668" y="1557244"/>
            <a:ext cx="14561422" cy="81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7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논문 분석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5460" y="2086246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분석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How Transformers and Large Language Models (LLMs) Work — A Comprehensive  Guide Using BERT, GPT, and T5 | by Francesco Strafforello | GoPenA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76" y="989747"/>
            <a:ext cx="5526642" cy="671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116340" y="6243998"/>
            <a:ext cx="1376370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 : 001 : 0.01%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apple : 002 : 0.004%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went : 8887 : 91%</a:t>
            </a:r>
          </a:p>
          <a:p>
            <a:pPr marL="457200" indent="-457200">
              <a:buFontTx/>
              <a:buChar char="-"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LLM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하는 일은 주어진 텍스트 바로 뒤에 올 단어를 예측하는 것인데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트랜스포머랑 결합해서 쓰면 다음 단어 예측을 잘한다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79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71500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623773" y="5152952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5660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아키텍처 구조도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사용자는 클라이언트 - 사용자 인터페이스 및 제스처 아이콘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578" y="4196287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pring] Spring의 이유와 목적 그리고 필요성에 대한 이야기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706" y="5787323"/>
            <a:ext cx="3799806" cy="189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lask] Flask 기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616" y="5351522"/>
            <a:ext cx="4927118" cy="277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612363" y="5206848"/>
            <a:ext cx="4634089" cy="30608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/>
          <p:cNvSpPr/>
          <p:nvPr/>
        </p:nvSpPr>
        <p:spPr>
          <a:xfrm>
            <a:off x="12434711" y="5146824"/>
            <a:ext cx="4634089" cy="30608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AWS] AWS VPC와 EC2 설정 및 사용 (1)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141" y="4421345"/>
            <a:ext cx="2130914" cy="142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AWS] AWS VPC와 EC2 설정 및 사용 (1)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221" y="4300619"/>
            <a:ext cx="2130914" cy="142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2583583" y="1135435"/>
            <a:ext cx="4634089" cy="30608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8" descr="AWS] AWS VPC와 EC2 설정 및 사용 (1)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9254" y="594331"/>
            <a:ext cx="2130914" cy="142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mazon SageMaker SVG Logo | Free SVG logos &amp; icons download | SVGmix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543" y="1967731"/>
            <a:ext cx="1426567" cy="142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ataset Icon 이미지 – 찾아보기 4,832 스톡 사진, 벡터 및 비디오 | Adobe Stock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0009" y="1557244"/>
            <a:ext cx="2066191" cy="20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3733801" y="6022662"/>
            <a:ext cx="1669212" cy="1080565"/>
            <a:chOff x="3733801" y="6022662"/>
            <a:chExt cx="1669212" cy="1080565"/>
          </a:xfrm>
        </p:grpSpPr>
        <p:sp>
          <p:nvSpPr>
            <p:cNvPr id="11" name="오른쪽 화살표 10"/>
            <p:cNvSpPr/>
            <p:nvPr/>
          </p:nvSpPr>
          <p:spPr>
            <a:xfrm>
              <a:off x="3733801" y="6022662"/>
              <a:ext cx="1669212" cy="461136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오른쪽 화살표 30"/>
            <p:cNvSpPr/>
            <p:nvPr/>
          </p:nvSpPr>
          <p:spPr>
            <a:xfrm rot="10800000">
              <a:off x="3742412" y="6642091"/>
              <a:ext cx="1604204" cy="461136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314099" y="6390966"/>
            <a:ext cx="1030301" cy="733734"/>
            <a:chOff x="3733801" y="6022662"/>
            <a:chExt cx="1669212" cy="1080565"/>
          </a:xfrm>
        </p:grpSpPr>
        <p:sp>
          <p:nvSpPr>
            <p:cNvPr id="34" name="오른쪽 화살표 33"/>
            <p:cNvSpPr/>
            <p:nvPr/>
          </p:nvSpPr>
          <p:spPr>
            <a:xfrm>
              <a:off x="3733801" y="6022662"/>
              <a:ext cx="1669212" cy="461136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오른쪽 화살표 34"/>
            <p:cNvSpPr/>
            <p:nvPr/>
          </p:nvSpPr>
          <p:spPr>
            <a:xfrm rot="10800000">
              <a:off x="3742412" y="6642091"/>
              <a:ext cx="1604204" cy="461136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그룹 35"/>
          <p:cNvGrpSpPr/>
          <p:nvPr/>
        </p:nvGrpSpPr>
        <p:grpSpPr>
          <a:xfrm rot="5400000">
            <a:off x="14590699" y="4333566"/>
            <a:ext cx="1030301" cy="733734"/>
            <a:chOff x="3733801" y="6022662"/>
            <a:chExt cx="1669212" cy="1080565"/>
          </a:xfrm>
        </p:grpSpPr>
        <p:sp>
          <p:nvSpPr>
            <p:cNvPr id="37" name="오른쪽 화살표 36"/>
            <p:cNvSpPr/>
            <p:nvPr/>
          </p:nvSpPr>
          <p:spPr>
            <a:xfrm>
              <a:off x="3733801" y="6022662"/>
              <a:ext cx="1669212" cy="461136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오른쪽 화살표 37"/>
            <p:cNvSpPr/>
            <p:nvPr/>
          </p:nvSpPr>
          <p:spPr>
            <a:xfrm rot="10800000">
              <a:off x="3742412" y="6642091"/>
              <a:ext cx="1604204" cy="461136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4738983" y="2476500"/>
            <a:ext cx="505225" cy="457200"/>
            <a:chOff x="3733801" y="6022662"/>
            <a:chExt cx="1669212" cy="1080565"/>
          </a:xfrm>
        </p:grpSpPr>
        <p:sp>
          <p:nvSpPr>
            <p:cNvPr id="43" name="오른쪽 화살표 42"/>
            <p:cNvSpPr/>
            <p:nvPr/>
          </p:nvSpPr>
          <p:spPr>
            <a:xfrm>
              <a:off x="3733801" y="6022662"/>
              <a:ext cx="1669212" cy="461136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오른쪽 화살표 43"/>
            <p:cNvSpPr/>
            <p:nvPr/>
          </p:nvSpPr>
          <p:spPr>
            <a:xfrm rot="10800000">
              <a:off x="3742412" y="6642091"/>
              <a:ext cx="1604204" cy="461136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329227" y="7618393"/>
            <a:ext cx="2099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맑은고딕"/>
                <a:ea typeface="새굴림" panose="02030600000101010101" pitchFamily="18" charset="-127"/>
              </a:rPr>
              <a:t>Client</a:t>
            </a:r>
          </a:p>
          <a:p>
            <a:pPr algn="ctr"/>
            <a:r>
              <a:rPr lang="en-US" sz="2800" b="1" smtClean="0">
                <a:latin typeface="맑은고딕"/>
                <a:ea typeface="새굴림" panose="02030600000101010101" pitchFamily="18" charset="-127"/>
              </a:rPr>
              <a:t>(web, app)</a:t>
            </a:r>
            <a:endParaRPr lang="en-US" sz="2800" b="1">
              <a:latin typeface="맑은고딕"/>
              <a:ea typeface="새굴림" panose="02030600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00982" y="7576014"/>
            <a:ext cx="2099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맑은고딕"/>
                <a:ea typeface="새굴림" panose="02030600000101010101" pitchFamily="18" charset="-127"/>
              </a:rPr>
              <a:t>Server</a:t>
            </a:r>
            <a:endParaRPr lang="en-US" sz="2800" b="1">
              <a:latin typeface="맑은고딕"/>
              <a:ea typeface="새굴림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109705" y="7524727"/>
            <a:ext cx="2099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맑은고딕"/>
                <a:ea typeface="새굴림" panose="02030600000101010101" pitchFamily="18" charset="-127"/>
              </a:rPr>
              <a:t>AI Server</a:t>
            </a:r>
            <a:endParaRPr lang="en-US" sz="2800" b="1">
              <a:latin typeface="맑은고딕"/>
              <a:ea typeface="새굴림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818845" y="3507391"/>
            <a:ext cx="317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맑은고딕"/>
                <a:ea typeface="새굴림" panose="02030600000101010101" pitchFamily="18" charset="-127"/>
              </a:rPr>
              <a:t>AI Model Train</a:t>
            </a:r>
            <a:endParaRPr lang="en-US" sz="2800" b="1">
              <a:latin typeface="맑은고딕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8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5295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셋 활용 방안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52993"/>
              </p:ext>
            </p:extLst>
          </p:nvPr>
        </p:nvGraphicFramePr>
        <p:xfrm>
          <a:off x="1116340" y="2858354"/>
          <a:ext cx="16028661" cy="656644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4006697">
                  <a:extLst>
                    <a:ext uri="{9D8B030D-6E8A-4147-A177-3AD203B41FA5}">
                      <a16:colId xmlns:a16="http://schemas.microsoft.com/office/drawing/2014/main" val="1323547295"/>
                    </a:ext>
                  </a:extLst>
                </a:gridCol>
                <a:gridCol w="4006697">
                  <a:extLst>
                    <a:ext uri="{9D8B030D-6E8A-4147-A177-3AD203B41FA5}">
                      <a16:colId xmlns:a16="http://schemas.microsoft.com/office/drawing/2014/main" val="1710599009"/>
                    </a:ext>
                  </a:extLst>
                </a:gridCol>
                <a:gridCol w="4006697">
                  <a:extLst>
                    <a:ext uri="{9D8B030D-6E8A-4147-A177-3AD203B41FA5}">
                      <a16:colId xmlns:a16="http://schemas.microsoft.com/office/drawing/2014/main" val="508793039"/>
                    </a:ext>
                  </a:extLst>
                </a:gridCol>
                <a:gridCol w="4008570">
                  <a:extLst>
                    <a:ext uri="{9D8B030D-6E8A-4147-A177-3AD203B41FA5}">
                      <a16:colId xmlns:a16="http://schemas.microsoft.com/office/drawing/2014/main" val="3151632821"/>
                    </a:ext>
                  </a:extLst>
                </a:gridCol>
              </a:tblGrid>
              <a:tr h="4766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strike="noStrike" kern="100">
                          <a:effectLst/>
                        </a:rPr>
                        <a:t>데이터</a:t>
                      </a:r>
                      <a:endParaRPr lang="en-US" sz="20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strike="noStrike" kern="100" dirty="0">
                          <a:effectLst/>
                        </a:rPr>
                        <a:t>활용방안</a:t>
                      </a:r>
                      <a:endParaRPr lang="en-US" sz="20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strike="noStrike" kern="100">
                          <a:effectLst/>
                        </a:rPr>
                        <a:t>개발 난이도</a:t>
                      </a:r>
                      <a:endParaRPr lang="en-US" sz="20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strike="noStrike" kern="100">
                          <a:effectLst/>
                        </a:rPr>
                        <a:t>서비스</a:t>
                      </a:r>
                      <a:endParaRPr lang="en-US" sz="20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243106"/>
                  </a:ext>
                </a:extLst>
              </a:tr>
              <a:tr h="9438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 dirty="0">
                          <a:effectLst/>
                        </a:rPr>
                        <a:t>노인 정신건강 영상 데이터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 dirty="0">
                          <a:effectLst/>
                        </a:rPr>
                        <a:t>음성</a:t>
                      </a:r>
                      <a:r>
                        <a:rPr lang="en-US" sz="1800" strike="noStrike" kern="100" dirty="0">
                          <a:effectLst/>
                        </a:rPr>
                        <a:t>, </a:t>
                      </a:r>
                      <a:r>
                        <a:rPr lang="ko-KR" sz="1800" strike="noStrike" kern="100" dirty="0">
                          <a:effectLst/>
                        </a:rPr>
                        <a:t>발화</a:t>
                      </a:r>
                      <a:r>
                        <a:rPr lang="en-US" sz="1800" strike="noStrike" kern="100" dirty="0">
                          <a:effectLst/>
                        </a:rPr>
                        <a:t>, </a:t>
                      </a:r>
                      <a:r>
                        <a:rPr lang="ko-KR" sz="1800" strike="noStrike" kern="100" dirty="0">
                          <a:effectLst/>
                        </a:rPr>
                        <a:t>행동적 특성 등을</a:t>
                      </a:r>
                      <a:r>
                        <a:rPr lang="en-US" sz="1800" strike="noStrike" kern="100" dirty="0">
                          <a:effectLst/>
                        </a:rPr>
                        <a:t> AI</a:t>
                      </a:r>
                      <a:r>
                        <a:rPr lang="ko-KR" sz="1800" strike="noStrike" kern="100" dirty="0">
                          <a:effectLst/>
                        </a:rPr>
                        <a:t>로 분석하여 치매 조기진단 모델 개발 가능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상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웹</a:t>
                      </a:r>
                      <a:r>
                        <a:rPr lang="en-US" sz="1800" strike="noStrike" kern="100">
                          <a:effectLst/>
                        </a:rPr>
                        <a:t>, </a:t>
                      </a:r>
                      <a:r>
                        <a:rPr lang="ko-KR" sz="1800" strike="noStrike" kern="100">
                          <a:effectLst/>
                        </a:rPr>
                        <a:t>앱 서비스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9046949"/>
                  </a:ext>
                </a:extLst>
              </a:tr>
              <a:tr h="9438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 dirty="0">
                          <a:effectLst/>
                        </a:rPr>
                        <a:t>정신건강진단 및 예측을 위한 </a:t>
                      </a:r>
                      <a:r>
                        <a:rPr lang="ko-KR" sz="1800" strike="noStrike" kern="100" dirty="0" err="1">
                          <a:effectLst/>
                        </a:rPr>
                        <a:t>멀티모달</a:t>
                      </a:r>
                      <a:r>
                        <a:rPr lang="ko-KR" sz="1800" strike="noStrike" kern="100" dirty="0">
                          <a:effectLst/>
                        </a:rPr>
                        <a:t> 데이터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 dirty="0">
                          <a:effectLst/>
                        </a:rPr>
                        <a:t>음성인식을 통한 우울증 진단 보조 시스템</a:t>
                      </a:r>
                      <a:r>
                        <a:rPr lang="en-US" sz="1800" strike="noStrike" kern="100" dirty="0">
                          <a:effectLst/>
                        </a:rPr>
                        <a:t>, </a:t>
                      </a:r>
                      <a:r>
                        <a:rPr lang="ko-KR" sz="1800" strike="noStrike" kern="100" dirty="0">
                          <a:effectLst/>
                        </a:rPr>
                        <a:t>질문을 주고 대답을 통해 분석</a:t>
                      </a:r>
                      <a:r>
                        <a:rPr lang="en-US" sz="1800" strike="noStrike" kern="100" dirty="0">
                          <a:effectLst/>
                        </a:rPr>
                        <a:t> PHQ-9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상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웹</a:t>
                      </a:r>
                      <a:r>
                        <a:rPr lang="en-US" sz="1800" strike="noStrike" kern="100">
                          <a:effectLst/>
                        </a:rPr>
                        <a:t>, </a:t>
                      </a:r>
                      <a:r>
                        <a:rPr lang="ko-KR" sz="1800" strike="noStrike" kern="100">
                          <a:effectLst/>
                        </a:rPr>
                        <a:t>앱 서비스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5487817"/>
                  </a:ext>
                </a:extLst>
              </a:tr>
              <a:tr h="9438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 dirty="0">
                          <a:effectLst/>
                        </a:rPr>
                        <a:t>고령인구 우울증 데이터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strike="noStrike" kern="100" dirty="0">
                          <a:effectLst/>
                        </a:rPr>
                        <a:t>60</a:t>
                      </a:r>
                      <a:r>
                        <a:rPr lang="ko-KR" sz="1800" strike="noStrike" kern="100" dirty="0">
                          <a:effectLst/>
                        </a:rPr>
                        <a:t>세 이상 노인의 맞춤형 우울</a:t>
                      </a:r>
                      <a:r>
                        <a:rPr lang="en-US" sz="1800" strike="noStrike" kern="100" dirty="0">
                          <a:effectLst/>
                        </a:rPr>
                        <a:t>, </a:t>
                      </a:r>
                      <a:r>
                        <a:rPr lang="ko-KR" sz="1800" strike="noStrike" kern="100" dirty="0">
                          <a:effectLst/>
                        </a:rPr>
                        <a:t>불면</a:t>
                      </a:r>
                      <a:r>
                        <a:rPr lang="en-US" sz="1800" strike="noStrike" kern="100" dirty="0">
                          <a:effectLst/>
                        </a:rPr>
                        <a:t>, </a:t>
                      </a:r>
                      <a:r>
                        <a:rPr lang="ko-KR" sz="1800" strike="noStrike" kern="100" dirty="0">
                          <a:effectLst/>
                        </a:rPr>
                        <a:t>인지기능에 대한 건강 상태 정보 서비스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중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웹</a:t>
                      </a:r>
                      <a:r>
                        <a:rPr lang="en-US" sz="1800" strike="noStrike" kern="100">
                          <a:effectLst/>
                        </a:rPr>
                        <a:t>, </a:t>
                      </a:r>
                      <a:r>
                        <a:rPr lang="ko-KR" sz="1800" strike="noStrike" kern="100">
                          <a:effectLst/>
                        </a:rPr>
                        <a:t>앱 서비스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9210526"/>
                  </a:ext>
                </a:extLst>
              </a:tr>
              <a:tr h="6292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 dirty="0">
                          <a:effectLst/>
                        </a:rPr>
                        <a:t>파킨슨병 및 관련 질환 진단 </a:t>
                      </a:r>
                      <a:r>
                        <a:rPr lang="ko-KR" sz="1800" strike="noStrike" kern="100" dirty="0" err="1">
                          <a:effectLst/>
                        </a:rPr>
                        <a:t>음성데이터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 dirty="0" err="1">
                          <a:effectLst/>
                        </a:rPr>
                        <a:t>파킨슨</a:t>
                      </a:r>
                      <a:r>
                        <a:rPr lang="ko-KR" sz="1800" strike="noStrike" kern="100" dirty="0">
                          <a:effectLst/>
                        </a:rPr>
                        <a:t> 병의 조기 발견 가능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 dirty="0">
                          <a:effectLst/>
                        </a:rPr>
                        <a:t>중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웹</a:t>
                      </a:r>
                      <a:r>
                        <a:rPr lang="en-US" sz="1800" strike="noStrike" kern="100">
                          <a:effectLst/>
                        </a:rPr>
                        <a:t>, </a:t>
                      </a:r>
                      <a:r>
                        <a:rPr lang="ko-KR" sz="1800" strike="noStrike" kern="100">
                          <a:effectLst/>
                        </a:rPr>
                        <a:t>앱 서비스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4138660"/>
                  </a:ext>
                </a:extLst>
              </a:tr>
              <a:tr h="6292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소아청소년 정실질환 진단 안저 데이터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strike="noStrike" kern="100" dirty="0">
                          <a:effectLst/>
                        </a:rPr>
                        <a:t>ADHD, ASD </a:t>
                      </a:r>
                      <a:r>
                        <a:rPr lang="ko-KR" sz="1800" strike="noStrike" kern="100" dirty="0">
                          <a:effectLst/>
                        </a:rPr>
                        <a:t>구현 가능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 dirty="0">
                          <a:effectLst/>
                        </a:rPr>
                        <a:t>중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 dirty="0">
                          <a:effectLst/>
                        </a:rPr>
                        <a:t>병원 시스템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2210513"/>
                  </a:ext>
                </a:extLst>
              </a:tr>
              <a:tr h="6292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 dirty="0">
                          <a:effectLst/>
                        </a:rPr>
                        <a:t>알츠하이머병을 감지하는 필기 데이터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 dirty="0">
                          <a:effectLst/>
                        </a:rPr>
                        <a:t>알츠하이머 병 조기 발견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중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웹</a:t>
                      </a:r>
                      <a:r>
                        <a:rPr lang="en-US" sz="1800" strike="noStrike" kern="100">
                          <a:effectLst/>
                        </a:rPr>
                        <a:t>, </a:t>
                      </a:r>
                      <a:r>
                        <a:rPr lang="ko-KR" sz="1800" strike="noStrike" kern="100">
                          <a:effectLst/>
                        </a:rPr>
                        <a:t>앱 서비스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9613111"/>
                  </a:ext>
                </a:extLst>
              </a:tr>
              <a:tr h="6292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알츠하이머</a:t>
                      </a:r>
                      <a:r>
                        <a:rPr lang="en-US" sz="1800" strike="noStrike" kern="100">
                          <a:effectLst/>
                        </a:rPr>
                        <a:t> MRI </a:t>
                      </a:r>
                      <a:r>
                        <a:rPr lang="ko-KR" sz="1800" strike="noStrike" kern="100">
                          <a:effectLst/>
                        </a:rPr>
                        <a:t>전처리 데이터 세트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 dirty="0">
                          <a:effectLst/>
                        </a:rPr>
                        <a:t>알츠하이머 병 조기 발견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상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병원 시스템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8623686"/>
                  </a:ext>
                </a:extLst>
              </a:tr>
              <a:tr h="370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strike="noStrike" kern="100" dirty="0">
                          <a:effectLst/>
                        </a:rPr>
                        <a:t>Synthetic Therapy Conversations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strike="noStrike" kern="100" dirty="0">
                          <a:effectLst/>
                        </a:rPr>
                        <a:t>LLM </a:t>
                      </a:r>
                      <a:r>
                        <a:rPr lang="ko-KR" sz="1800" strike="noStrike" kern="100" dirty="0">
                          <a:effectLst/>
                        </a:rPr>
                        <a:t>채팅으로 치료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상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웹</a:t>
                      </a:r>
                      <a:r>
                        <a:rPr lang="en-US" sz="1800" strike="noStrike" kern="100">
                          <a:effectLst/>
                        </a:rPr>
                        <a:t>, </a:t>
                      </a:r>
                      <a:r>
                        <a:rPr lang="ko-KR" sz="1800" strike="noStrike" kern="100">
                          <a:effectLst/>
                        </a:rPr>
                        <a:t>앱 서비스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538919"/>
                  </a:ext>
                </a:extLst>
              </a:tr>
              <a:tr h="370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 dirty="0">
                          <a:effectLst/>
                        </a:rPr>
                        <a:t>정신 건강 대화 데이터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strike="noStrike" kern="100" dirty="0">
                          <a:effectLst/>
                        </a:rPr>
                        <a:t>LLM </a:t>
                      </a:r>
                      <a:r>
                        <a:rPr lang="ko-KR" sz="1800" strike="noStrike" kern="100" dirty="0">
                          <a:effectLst/>
                        </a:rPr>
                        <a:t>채팅으로 치료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상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 dirty="0">
                          <a:effectLst/>
                        </a:rPr>
                        <a:t>웹</a:t>
                      </a:r>
                      <a:r>
                        <a:rPr lang="en-US" sz="1800" strike="noStrike" kern="100" dirty="0">
                          <a:effectLst/>
                        </a:rPr>
                        <a:t>, </a:t>
                      </a:r>
                      <a:r>
                        <a:rPr lang="ko-KR" sz="1800" strike="noStrike" kern="100" dirty="0">
                          <a:effectLst/>
                        </a:rPr>
                        <a:t>앱 서비스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4256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3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4532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세부 계획 구체화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238" y="3450436"/>
            <a:ext cx="15682928" cy="57834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71207" y="2459858"/>
            <a:ext cx="5259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7</a:t>
            </a:r>
            <a:r>
              <a:rPr lang="ko-KR" altLang="en-US" sz="3200" dirty="0" smtClean="0"/>
              <a:t>월 </a:t>
            </a:r>
            <a:r>
              <a:rPr lang="en-US" altLang="ko-KR" sz="3200" dirty="0" smtClean="0"/>
              <a:t>: 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설계 </a:t>
            </a:r>
            <a:r>
              <a:rPr lang="en-US" altLang="ko-KR" sz="3200" dirty="0" smtClean="0"/>
              <a:t>8</a:t>
            </a:r>
            <a:r>
              <a:rPr lang="ko-KR" altLang="en-US" sz="3200" dirty="0" smtClean="0"/>
              <a:t>월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개발 및 배포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552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81483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예상 문제점 및 지원 요청 사항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806972" y="2113386"/>
          <a:ext cx="16656829" cy="7297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086">
                  <a:extLst>
                    <a:ext uri="{9D8B030D-6E8A-4147-A177-3AD203B41FA5}">
                      <a16:colId xmlns:a16="http://schemas.microsoft.com/office/drawing/2014/main" val="3918846921"/>
                    </a:ext>
                  </a:extLst>
                </a:gridCol>
                <a:gridCol w="8037889">
                  <a:extLst>
                    <a:ext uri="{9D8B030D-6E8A-4147-A177-3AD203B41FA5}">
                      <a16:colId xmlns:a16="http://schemas.microsoft.com/office/drawing/2014/main" val="2904580660"/>
                    </a:ext>
                  </a:extLst>
                </a:gridCol>
                <a:gridCol w="6012815">
                  <a:extLst>
                    <a:ext uri="{9D8B030D-6E8A-4147-A177-3AD203B41FA5}">
                      <a16:colId xmlns:a16="http://schemas.microsoft.com/office/drawing/2014/main" val="3076084944"/>
                    </a:ext>
                  </a:extLst>
                </a:gridCol>
                <a:gridCol w="1290039">
                  <a:extLst>
                    <a:ext uri="{9D8B030D-6E8A-4147-A177-3AD203B41FA5}">
                      <a16:colId xmlns:a16="http://schemas.microsoft.com/office/drawing/2014/main" val="1128575027"/>
                    </a:ext>
                  </a:extLst>
                </a:gridCol>
              </a:tblGrid>
              <a:tr h="590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문제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대안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5438"/>
                  </a:ext>
                </a:extLst>
              </a:tr>
              <a:tr h="16767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 확보</a:t>
                      </a:r>
                      <a:endParaRPr lang="en-US" altLang="ko-KR" sz="28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</a:t>
                      </a:r>
                      <a:r>
                        <a:rPr lang="ko-KR" altLang="en-US" sz="28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논문에 사용된 원본 데이터 확보가 어려움</a:t>
                      </a:r>
                      <a:endParaRPr lang="en-US" altLang="ko-KR" sz="28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14350" marR="0" indent="-514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8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유사 데이터 사용</a:t>
                      </a:r>
                      <a:endParaRPr lang="en-US" altLang="ko-KR" sz="28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단점</a:t>
                      </a:r>
                      <a:r>
                        <a:rPr lang="en-US" altLang="ko-KR" sz="28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ko-KR" altLang="en-US" sz="28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 승인 신청이 필요하며</a:t>
                      </a:r>
                      <a:r>
                        <a:rPr lang="en-US" altLang="ko-KR" sz="28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일정 </a:t>
                      </a:r>
                      <a:r>
                        <a:rPr lang="en-US" altLang="ko-KR" sz="28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delay</a:t>
                      </a:r>
                      <a:r>
                        <a:rPr lang="ko-KR" altLang="en-US" sz="28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우려</a:t>
                      </a:r>
                      <a:endParaRPr lang="en-US" altLang="ko-KR" sz="28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8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695698"/>
                  </a:ext>
                </a:extLst>
              </a:tr>
              <a:tr h="16767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28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컴퓨팅 자원 부족</a:t>
                      </a:r>
                      <a:endParaRPr lang="en-US" altLang="ko-KR" sz="28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ko-KR" altLang="en-US" sz="28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 사용중인 컴퓨터가 대규모 데이터 처리 및 모델 학습</a:t>
                      </a:r>
                      <a:r>
                        <a:rPr lang="ko-KR" altLang="en-US" sz="28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불가</a:t>
                      </a:r>
                      <a:endParaRPr lang="en-US" altLang="ko-KR" sz="28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14350" marR="0" indent="-514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28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GPU </a:t>
                      </a:r>
                      <a:r>
                        <a:rPr lang="ko-KR" altLang="en-US" sz="28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r>
                        <a:rPr lang="en-US" altLang="ko-KR" sz="28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: 10</a:t>
                      </a:r>
                      <a:r>
                        <a:rPr lang="ko-KR" altLang="en-US" sz="28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만원 </a:t>
                      </a:r>
                      <a:r>
                        <a:rPr lang="en-US" altLang="ko-KR" sz="28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~  40</a:t>
                      </a:r>
                      <a:r>
                        <a:rPr lang="ko-KR" altLang="en-US" sz="28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만원</a:t>
                      </a:r>
                      <a:endParaRPr lang="en-US" altLang="ko-KR" sz="28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8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993154"/>
                  </a:ext>
                </a:extLst>
              </a:tr>
              <a:tr h="16767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ko-KR" altLang="en-US" sz="28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8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정확도 부족 문제</a:t>
                      </a:r>
                      <a:endParaRPr lang="en-US" altLang="ko-KR" sz="28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28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ko-KR" altLang="en-US" sz="28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논문에 상세한 정보</a:t>
                      </a:r>
                      <a:r>
                        <a:rPr lang="ko-KR" altLang="en-US" sz="28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부족 및 시간 부족함으로 </a:t>
                      </a:r>
                      <a:endParaRPr lang="en-US" altLang="ko-KR" sz="2800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28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논문의 최대 정확도인 </a:t>
                      </a:r>
                      <a:r>
                        <a:rPr lang="en-US" altLang="ko-KR" sz="28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87%</a:t>
                      </a:r>
                      <a:r>
                        <a:rPr lang="ko-KR" altLang="en-US" sz="28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달성 우려</a:t>
                      </a:r>
                      <a:endParaRPr lang="ko-KR" altLang="en-US" sz="28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 latinLnBrk="1">
                        <a:buAutoNum type="arabicPeriod"/>
                      </a:pPr>
                      <a:r>
                        <a:rPr lang="ko-KR" altLang="en-US" sz="28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별도 툴을 사용해 데이터 학습 </a:t>
                      </a:r>
                      <a:endParaRPr lang="en-US" altLang="ko-KR" sz="2800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28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과정을 자동화</a:t>
                      </a:r>
                      <a:r>
                        <a:rPr lang="en-US" altLang="ko-KR" sz="28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28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정확도 상승 가능</a:t>
                      </a:r>
                      <a:endParaRPr lang="en-US" altLang="ko-KR" sz="2800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28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단점</a:t>
                      </a:r>
                      <a:r>
                        <a:rPr lang="en-US" altLang="ko-KR" sz="28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ko-KR" altLang="en-US" sz="28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추가 비용 발생</a:t>
                      </a:r>
                      <a:endParaRPr lang="en-US" altLang="ko-KR" sz="2800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8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39385"/>
                  </a:ext>
                </a:extLst>
              </a:tr>
              <a:tr h="16767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ko-KR" altLang="en-US" sz="28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8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시간 및 인력 부족 문제</a:t>
                      </a:r>
                      <a:endParaRPr lang="en-US" altLang="ko-KR" sz="28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28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ko-KR" altLang="en-US" sz="28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기타 과제에 대한 일정으로 인해 본 프로젝트의 일정이 연기될 가능성 있음</a:t>
                      </a:r>
                      <a:endParaRPr lang="en-US" altLang="ko-KR" sz="28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 latinLnBrk="1">
                        <a:buAutoNum type="arabicPeriod"/>
                      </a:pPr>
                      <a:r>
                        <a:rPr lang="ko-KR" altLang="en-US" sz="28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본 과제에 집중</a:t>
                      </a:r>
                      <a:endParaRPr lang="en-US" altLang="ko-KR" sz="2800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28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단점</a:t>
                      </a:r>
                      <a:r>
                        <a:rPr lang="en-US" altLang="ko-KR" sz="28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selector, </a:t>
                      </a:r>
                      <a:r>
                        <a:rPr lang="en-US" altLang="ko-KR" sz="2800" baseline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blueAI</a:t>
                      </a:r>
                      <a:r>
                        <a:rPr lang="en-US" altLang="ko-KR" sz="28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task mining </a:t>
                      </a:r>
                      <a:r>
                        <a:rPr lang="ko-KR" altLang="en-US" sz="280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등의 일정이 연기될 수 있음</a:t>
                      </a:r>
                      <a:endParaRPr lang="en-US" altLang="ko-KR" sz="2800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8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887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42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5800" y="421102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975670" y="84993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400" y="1492997"/>
            <a:ext cx="489749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진행 상황</a:t>
            </a:r>
            <a:endParaRPr lang="en-US" altLang="ko-KR" sz="32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endParaRPr lang="en-US" altLang="ko-KR" sz="3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논문 분석</a:t>
            </a:r>
            <a:endParaRPr lang="ko-KR" altLang="en-US" sz="3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아키텍처 구조도</a:t>
            </a:r>
            <a:endParaRPr lang="en-US" altLang="ko-KR" sz="32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셋 활용 방안</a:t>
            </a:r>
            <a:endParaRPr lang="en-US" altLang="ko-KR" sz="3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구체화</a:t>
            </a:r>
            <a:endParaRPr lang="en-US" altLang="ko-KR" sz="3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세부 계획 구체화</a:t>
            </a:r>
            <a:endParaRPr lang="en-US" altLang="ko-KR" sz="3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 수립 </a:t>
            </a:r>
            <a:endParaRPr lang="en-US" sz="32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5800" y="421102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600200" y="8001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용어정리</a:t>
            </a:r>
            <a:endParaRPr 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1200" y="432035"/>
            <a:ext cx="116112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트랜스포머 </a:t>
            </a: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정교한 벡터 데이터를 반환하는 모델 </a:t>
            </a:r>
            <a:endParaRPr lang="en-US" altLang="ko-KR" sz="3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200" dirty="0"/>
              <a:t>더 복잡한 패턴 학습을 학습해 정확도 향상에 도움</a:t>
            </a:r>
            <a:endParaRPr lang="en-US" altLang="ko-KR" sz="3200" dirty="0"/>
          </a:p>
          <a:p>
            <a:pPr marL="514350" indent="-514350">
              <a:buAutoNum type="arabicPeriod"/>
            </a:pPr>
            <a:endParaRPr lang="en-US" altLang="ko-KR" sz="3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FontTx/>
              <a:buAutoNum type="arabicPeriod"/>
            </a:pP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Bert </a:t>
            </a:r>
            <a:r>
              <a:rPr lang="en-US" altLang="ko-KR" sz="3200" dirty="0" smtClean="0"/>
              <a:t>(</a:t>
            </a:r>
            <a:r>
              <a:rPr lang="en-US" altLang="ko-KR" sz="3200" dirty="0"/>
              <a:t>Bidirectional Encoder Representations from Transformers</a:t>
            </a:r>
            <a:r>
              <a:rPr lang="en-US" altLang="ko-KR" sz="3200" dirty="0" smtClean="0"/>
              <a:t>)</a:t>
            </a: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구글의 </a:t>
            </a: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모델로 텍스트 데이터를 벡터로 변환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42897" y="4093745"/>
            <a:ext cx="7565097" cy="60016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Transformer Block</a:t>
            </a:r>
          </a:p>
          <a:p>
            <a:endParaRPr lang="en-US" altLang="ko-KR" sz="3200" dirty="0" smtClean="0"/>
          </a:p>
          <a:p>
            <a:r>
              <a:rPr lang="en-US" altLang="ko-KR" sz="3200" b="1" dirty="0" smtClean="0"/>
              <a:t>Input : </a:t>
            </a:r>
            <a:r>
              <a:rPr lang="ko-KR" altLang="en-US" sz="3200" b="1" dirty="0" smtClean="0"/>
              <a:t>벡터</a:t>
            </a:r>
            <a:endParaRPr lang="en-US" altLang="ko-KR" sz="3200" b="1" dirty="0"/>
          </a:p>
          <a:p>
            <a:endParaRPr lang="en-US" altLang="ko-KR" sz="3200" b="1" dirty="0" smtClean="0"/>
          </a:p>
          <a:p>
            <a:r>
              <a:rPr lang="ko-KR" altLang="en-US" sz="3200" dirty="0" smtClean="0"/>
              <a:t>내부 처리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정확도 향상을 위한 요소</a:t>
            </a:r>
            <a:r>
              <a:rPr lang="en-US" altLang="ko-KR" sz="32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3200" dirty="0" smtClean="0"/>
              <a:t>Self-Attention </a:t>
            </a:r>
            <a:r>
              <a:rPr lang="ko-KR" altLang="en-US" sz="3200" dirty="0" smtClean="0"/>
              <a:t>층</a:t>
            </a:r>
            <a:endParaRPr lang="en-US" altLang="ko-KR" sz="3200" dirty="0" smtClean="0"/>
          </a:p>
          <a:p>
            <a:pPr marL="285750" indent="-285750">
              <a:buFontTx/>
              <a:buChar char="-"/>
            </a:pPr>
            <a:r>
              <a:rPr lang="en-US" altLang="ko-KR" sz="3200" dirty="0" smtClean="0"/>
              <a:t>Add &amp; Norm </a:t>
            </a:r>
            <a:r>
              <a:rPr lang="ko-KR" altLang="en-US" sz="3200" dirty="0" smtClean="0"/>
              <a:t>층</a:t>
            </a:r>
            <a:endParaRPr lang="en-US" altLang="ko-KR" sz="3200" dirty="0" smtClean="0"/>
          </a:p>
          <a:p>
            <a:pPr marL="285750" indent="-285750">
              <a:buFontTx/>
              <a:buChar char="-"/>
            </a:pPr>
            <a:r>
              <a:rPr lang="en-US" altLang="ko-KR" sz="3200" dirty="0" smtClean="0"/>
              <a:t>Feedforward</a:t>
            </a:r>
          </a:p>
          <a:p>
            <a:pPr marL="285750" indent="-285750">
              <a:buFontTx/>
              <a:buChar char="-"/>
            </a:pPr>
            <a:r>
              <a:rPr lang="en-US" altLang="ko-KR" sz="3200" dirty="0" smtClean="0"/>
              <a:t>Add &amp; Norm</a:t>
            </a:r>
            <a:r>
              <a:rPr lang="ko-KR" altLang="en-US" sz="3200" dirty="0" smtClean="0"/>
              <a:t>층</a:t>
            </a:r>
            <a:endParaRPr lang="en-US" altLang="ko-KR" sz="3200" dirty="0" smtClean="0"/>
          </a:p>
          <a:p>
            <a:pPr marL="285750" indent="-285750">
              <a:buFontTx/>
              <a:buChar char="-"/>
            </a:pPr>
            <a:endParaRPr lang="en-US" altLang="ko-KR" sz="3200" dirty="0"/>
          </a:p>
          <a:p>
            <a:r>
              <a:rPr lang="en-US" altLang="ko-KR" sz="3200" b="1" dirty="0" smtClean="0"/>
              <a:t>Output 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향상된 벡터</a:t>
            </a:r>
            <a:endParaRPr lang="en-US" altLang="ko-KR" sz="3200" b="1" dirty="0"/>
          </a:p>
          <a:p>
            <a:endParaRPr lang="ko-KR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352283" y="3134063"/>
            <a:ext cx="9665368" cy="70480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BERT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자연어를 이해하기 위한 양방향 학습 모델</a:t>
            </a:r>
            <a:endParaRPr lang="en-US" altLang="ko-KR" sz="3200" dirty="0" smtClean="0"/>
          </a:p>
          <a:p>
            <a:r>
              <a:rPr lang="en-US" altLang="ko-KR" sz="3200" b="1" dirty="0" smtClean="0"/>
              <a:t>Input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: </a:t>
            </a:r>
            <a:r>
              <a:rPr lang="ko-KR" altLang="en-US" sz="3200" b="1" dirty="0" smtClean="0"/>
              <a:t>자연어</a:t>
            </a:r>
            <a:endParaRPr lang="en-US" altLang="ko-KR" sz="3200" b="1" dirty="0" smtClean="0"/>
          </a:p>
          <a:p>
            <a:endParaRPr lang="en-US" altLang="ko-KR" sz="3200" dirty="0" smtClean="0"/>
          </a:p>
          <a:p>
            <a:endParaRPr lang="ko-KR" altLang="en-US" sz="3200" dirty="0" smtClean="0"/>
          </a:p>
          <a:p>
            <a:pPr marL="228600" indent="-228600">
              <a:buAutoNum type="arabicPeriod"/>
            </a:pPr>
            <a:r>
              <a:rPr lang="ko-KR" altLang="en-US" sz="3200" dirty="0" err="1" smtClean="0"/>
              <a:t>토큰화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 </a:t>
            </a:r>
          </a:p>
          <a:p>
            <a:pPr marL="228600" indent="-228600">
              <a:buAutoNum type="arabicPeriod"/>
            </a:pPr>
            <a:endParaRPr lang="en-US" altLang="ko-KR" sz="3200" dirty="0" smtClean="0"/>
          </a:p>
          <a:p>
            <a:pPr marL="228600" indent="-228600">
              <a:buAutoNum type="arabicPeriod"/>
            </a:pPr>
            <a:endParaRPr lang="en-US" altLang="ko-KR" sz="3200" dirty="0"/>
          </a:p>
          <a:p>
            <a:pPr marL="228600" indent="-228600">
              <a:buAutoNum type="arabicPeriod"/>
            </a:pPr>
            <a:endParaRPr lang="en-US" altLang="ko-KR" sz="3200" dirty="0" smtClean="0"/>
          </a:p>
          <a:p>
            <a:pPr marL="228600" indent="-228600">
              <a:buAutoNum type="arabicPeriod"/>
            </a:pPr>
            <a:r>
              <a:rPr lang="ko-KR" altLang="en-US" sz="3200" dirty="0" err="1" smtClean="0"/>
              <a:t>임베딩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 (768</a:t>
            </a:r>
            <a:r>
              <a:rPr lang="ko-KR" altLang="en-US" sz="3200" dirty="0" smtClean="0"/>
              <a:t>차원 벡터 생성</a:t>
            </a:r>
            <a:r>
              <a:rPr lang="en-US" altLang="ko-KR" sz="3200" dirty="0" smtClean="0"/>
              <a:t>) </a:t>
            </a:r>
          </a:p>
          <a:p>
            <a:endParaRPr lang="en-US" altLang="ko-KR" sz="3200" dirty="0" smtClean="0"/>
          </a:p>
          <a:p>
            <a:pPr marL="228600" indent="-228600">
              <a:buAutoNum type="arabicPeriod"/>
            </a:pPr>
            <a:endParaRPr lang="en-US" altLang="ko-KR" sz="3200" dirty="0" smtClean="0"/>
          </a:p>
          <a:p>
            <a:r>
              <a:rPr lang="en-US" altLang="ko-KR" sz="3200" dirty="0" smtClean="0"/>
              <a:t>3. </a:t>
            </a:r>
            <a:r>
              <a:rPr lang="ko-KR" altLang="en-US" sz="3200" dirty="0" smtClean="0"/>
              <a:t>문장 벡터 생성 </a:t>
            </a:r>
            <a:r>
              <a:rPr lang="en-US" altLang="ko-KR" sz="3200" dirty="0" smtClean="0"/>
              <a:t>(</a:t>
            </a:r>
            <a:r>
              <a:rPr lang="en-US" altLang="ko-KR" sz="3200" b="1" dirty="0" smtClean="0"/>
              <a:t>Output : </a:t>
            </a:r>
            <a:r>
              <a:rPr lang="ko-KR" altLang="en-US" sz="3200" b="1" dirty="0" smtClean="0"/>
              <a:t>벡터</a:t>
            </a:r>
            <a:r>
              <a:rPr lang="en-US" altLang="ko-KR" sz="3200" dirty="0" smtClean="0"/>
              <a:t>)</a:t>
            </a:r>
          </a:p>
          <a:p>
            <a:endParaRPr lang="en-US" altLang="ko-KR" sz="3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/>
          <a:srcRect b="22800"/>
          <a:stretch/>
        </p:blipFill>
        <p:spPr>
          <a:xfrm>
            <a:off x="905994" y="5979460"/>
            <a:ext cx="8403294" cy="70011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7"/>
          <a:srcRect t="21392" r="-16934"/>
          <a:stretch/>
        </p:blipFill>
        <p:spPr>
          <a:xfrm>
            <a:off x="926047" y="7699642"/>
            <a:ext cx="10144266" cy="67321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047" y="9210021"/>
            <a:ext cx="3449976" cy="70221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047" y="4305689"/>
            <a:ext cx="7487983" cy="624660"/>
          </a:xfrm>
          <a:prstGeom prst="rect">
            <a:avLst/>
          </a:prstGeom>
        </p:spPr>
      </p:pic>
      <p:cxnSp>
        <p:nvCxnSpPr>
          <p:cNvPr id="7" name="꺾인 연결선 6"/>
          <p:cNvCxnSpPr/>
          <p:nvPr/>
        </p:nvCxnSpPr>
        <p:spPr>
          <a:xfrm flipV="1">
            <a:off x="4876800" y="5446960"/>
            <a:ext cx="5466097" cy="4126525"/>
          </a:xfrm>
          <a:prstGeom prst="bentConnector3">
            <a:avLst>
              <a:gd name="adj1" fmla="val 8962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1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5800" y="421102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600200" y="8001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용어정리</a:t>
            </a:r>
            <a:endParaRPr 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1" y="2894479"/>
            <a:ext cx="15163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트랜스포머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정교한 벡터 데이터를 반환하는 모델 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200" dirty="0"/>
              <a:t>더 복잡한 패턴 학습을 학습해 정확도 향상에 도움</a:t>
            </a:r>
            <a:endParaRPr lang="en-US" altLang="ko-KR" sz="3200" dirty="0"/>
          </a:p>
          <a:p>
            <a:pPr marL="514350" indent="-514350">
              <a:buAutoNum type="arabicPeriod"/>
            </a:pP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FontTx/>
              <a:buAutoNum type="arabicPeriod"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Bert </a:t>
            </a:r>
            <a:r>
              <a:rPr lang="en-US" altLang="ko-KR" sz="3200" dirty="0"/>
              <a:t>(Bidirectional Encoder Representations from Transformers)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구글의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모델로 텍스트 데이터를 벡터로 변환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Wav2Vec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음성 데이터의 파동을 벡터로 변환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설명 추가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 output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Spring, Flask : 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클라이언트의 요구를 처리하기 위한 웹 프레임워크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9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진행 상황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94161" y="2480889"/>
            <a:ext cx="5588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논문 분석 및 데이터 셋 탐색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0286" y="3989309"/>
            <a:ext cx="414568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논의 사항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3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아키텍처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목적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대상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목표치 설정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세부 일정 수립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논문 분석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6340" y="2459858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셋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1660" y="3235490"/>
            <a:ext cx="1686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sz="3200"/>
              <a:t>Boston Diagnostic Aphasia Examination</a:t>
            </a:r>
            <a:r>
              <a:rPr lang="ko-KR" altLang="en-US" sz="3200"/>
              <a:t>에서 얻은 </a:t>
            </a:r>
            <a:r>
              <a:rPr lang="en-US" altLang="ko-KR" sz="3200"/>
              <a:t>"</a:t>
            </a:r>
            <a:r>
              <a:rPr lang="en-US" sz="3200"/>
              <a:t>Cookie Theft" </a:t>
            </a:r>
            <a:r>
              <a:rPr lang="ko-KR" altLang="en-US" sz="3200"/>
              <a:t>사진 설명 과제의 오디오 녹음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2376" y="7241411"/>
            <a:ext cx="13012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Cookie </a:t>
            </a:r>
            <a:r>
              <a:rPr lang="en-US" sz="2400" b="1" smtClean="0">
                <a:solidFill>
                  <a:srgbClr val="FF0000"/>
                </a:solidFill>
              </a:rPr>
              <a:t>Theft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신경심리학 평가에서 사용되는 과제로 주방에서 어떤 일이 일어나고 있는지를 </a:t>
            </a:r>
            <a:endParaRPr lang="en-US" altLang="ko-KR" sz="2400" b="1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기술하고 언어 인지 능력 평가에 중요한 역할을 하는 것이다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730468"/>
              </p:ext>
            </p:extLst>
          </p:nvPr>
        </p:nvGraphicFramePr>
        <p:xfrm>
          <a:off x="2472904" y="4699807"/>
          <a:ext cx="13838985" cy="15974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7797">
                  <a:extLst>
                    <a:ext uri="{9D8B030D-6E8A-4147-A177-3AD203B41FA5}">
                      <a16:colId xmlns:a16="http://schemas.microsoft.com/office/drawing/2014/main" val="2081643370"/>
                    </a:ext>
                  </a:extLst>
                </a:gridCol>
                <a:gridCol w="2767797">
                  <a:extLst>
                    <a:ext uri="{9D8B030D-6E8A-4147-A177-3AD203B41FA5}">
                      <a16:colId xmlns:a16="http://schemas.microsoft.com/office/drawing/2014/main" val="765522498"/>
                    </a:ext>
                  </a:extLst>
                </a:gridCol>
                <a:gridCol w="2767797">
                  <a:extLst>
                    <a:ext uri="{9D8B030D-6E8A-4147-A177-3AD203B41FA5}">
                      <a16:colId xmlns:a16="http://schemas.microsoft.com/office/drawing/2014/main" val="3885346185"/>
                    </a:ext>
                  </a:extLst>
                </a:gridCol>
                <a:gridCol w="2767797">
                  <a:extLst>
                    <a:ext uri="{9D8B030D-6E8A-4147-A177-3AD203B41FA5}">
                      <a16:colId xmlns:a16="http://schemas.microsoft.com/office/drawing/2014/main" val="3077714288"/>
                    </a:ext>
                  </a:extLst>
                </a:gridCol>
                <a:gridCol w="2767797">
                  <a:extLst>
                    <a:ext uri="{9D8B030D-6E8A-4147-A177-3AD203B41FA5}">
                      <a16:colId xmlns:a16="http://schemas.microsoft.com/office/drawing/2014/main" val="2036273428"/>
                    </a:ext>
                  </a:extLst>
                </a:gridCol>
              </a:tblGrid>
              <a:tr h="798704">
                <a:tc>
                  <a:txBody>
                    <a:bodyPr/>
                    <a:lstStyle/>
                    <a:p>
                      <a:r>
                        <a:rPr lang="ko-KR" altLang="en-US" smtClean="0"/>
                        <a:t>데이터 구분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train</a:t>
                      </a:r>
                      <a:r>
                        <a:rPr lang="en-US" baseline="0" smtClean="0"/>
                        <a:t>_x(</a:t>
                      </a:r>
                      <a:r>
                        <a:rPr lang="ko-KR" altLang="en-US" baseline="0" smtClean="0"/>
                        <a:t>환자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train_y(</a:t>
                      </a:r>
                      <a:r>
                        <a:rPr lang="ko-KR" altLang="en-US" smtClean="0"/>
                        <a:t>정상</a:t>
                      </a:r>
                      <a:r>
                        <a:rPr lang="en-US" smtClean="0"/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test_x(</a:t>
                      </a:r>
                      <a:r>
                        <a:rPr lang="ko-KR" altLang="en-US" smtClean="0"/>
                        <a:t>환자</a:t>
                      </a:r>
                      <a:r>
                        <a:rPr lang="en-US" smtClean="0"/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test_y(</a:t>
                      </a:r>
                      <a:r>
                        <a:rPr lang="ko-KR" altLang="en-US" smtClean="0"/>
                        <a:t>정상</a:t>
                      </a:r>
                      <a:r>
                        <a:rPr lang="en-US" smtClean="0"/>
                        <a:t>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57175"/>
                  </a:ext>
                </a:extLst>
              </a:tr>
              <a:tr h="798704">
                <a:tc>
                  <a:txBody>
                    <a:bodyPr/>
                    <a:lstStyle/>
                    <a:p>
                      <a:r>
                        <a:rPr lang="ko-KR" altLang="en-US" smtClean="0"/>
                        <a:t>데이터 수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522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7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논문 분석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5460" y="2086246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분석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1094" y="2822146"/>
            <a:ext cx="12007817" cy="33481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67687" y="6598496"/>
            <a:ext cx="16535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베이스 라인 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D, E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알려진 방식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텍스트와 오디오 정보를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결합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text-audio :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텍스트와 오디오 데이터를 결합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text-opinion :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데이터와 </a:t>
            </a:r>
            <a:r>
              <a:rPr lang="en-US" altLang="ko-KR" sz="3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chatGPT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의견 결합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audio-opinion :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오디오 데이터와 </a:t>
            </a:r>
            <a:r>
              <a:rPr lang="en-US" altLang="ko-KR" sz="3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chatGPT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의견 결합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text-opinion-audio + shared :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오디오 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R" sz="3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chatGPT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+ Transformer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블록 공유</a:t>
            </a:r>
          </a:p>
        </p:txBody>
      </p:sp>
      <p:sp>
        <p:nvSpPr>
          <p:cNvPr id="5" name="AutoShape 2" descr="Confusion matrix: Precision, Recall, Accuracy, and F1 score. | Download 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90214" y="285083"/>
            <a:ext cx="3024531" cy="281864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40359" y="455983"/>
            <a:ext cx="3334215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1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595663"/>
            <a:ext cx="17038095" cy="91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623773" y="5152952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5660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논문 아키텍처 구조도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사용자는 클라이언트 - 사용자 인터페이스 및 제스처 아이콘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39" y="116354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오른쪽 화살표 10"/>
          <p:cNvSpPr/>
          <p:nvPr/>
        </p:nvSpPr>
        <p:spPr>
          <a:xfrm>
            <a:off x="3733800" y="3390900"/>
            <a:ext cx="2202612" cy="304800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313" y="5190269"/>
            <a:ext cx="20997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상황에 대한 설명 </a:t>
            </a:r>
            <a:r>
              <a:rPr lang="en-US" altLang="ko-KR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남자아이가 주방에서 쿠키를 훔치고 있고</a:t>
            </a:r>
            <a:r>
              <a:rPr lang="en-US" altLang="ko-KR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~~</a:t>
            </a:r>
            <a:endParaRPr lang="en-US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0866" y="4400195"/>
            <a:ext cx="1661080" cy="838302"/>
          </a:xfrm>
          <a:prstGeom prst="rect">
            <a:avLst/>
          </a:prstGeom>
        </p:spPr>
      </p:pic>
      <p:sp>
        <p:nvSpPr>
          <p:cNvPr id="45" name="오른쪽 화살표 44"/>
          <p:cNvSpPr/>
          <p:nvPr/>
        </p:nvSpPr>
        <p:spPr>
          <a:xfrm rot="5400000">
            <a:off x="4266090" y="4005976"/>
            <a:ext cx="1062433" cy="2982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5867" y="3314700"/>
            <a:ext cx="342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오디오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음정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떨림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간격등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13718" y="5276790"/>
            <a:ext cx="2782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(raw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데이터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37886" y="6896100"/>
            <a:ext cx="2758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GPT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의견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이진 분류가 아닌 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opinion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89249" y="4838700"/>
            <a:ext cx="2052025" cy="11724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772989" y="6485669"/>
            <a:ext cx="2052025" cy="11724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29554" y="5106140"/>
            <a:ext cx="172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음성 데이터 텍스트 변환</a:t>
            </a:r>
            <a:endParaRPr 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66029" y="6743700"/>
            <a:ext cx="172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변환된 텍스트</a:t>
            </a:r>
            <a:endParaRPr lang="en-US" altLang="ko-KR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GPT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오른쪽 화살표 54"/>
          <p:cNvSpPr/>
          <p:nvPr/>
        </p:nvSpPr>
        <p:spPr>
          <a:xfrm>
            <a:off x="5569788" y="5372100"/>
            <a:ext cx="754812" cy="1891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5569788" y="7011783"/>
            <a:ext cx="754812" cy="1891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오른쪽 화살표 56"/>
          <p:cNvSpPr/>
          <p:nvPr/>
        </p:nvSpPr>
        <p:spPr>
          <a:xfrm rot="5400000">
            <a:off x="4404835" y="6195535"/>
            <a:ext cx="754812" cy="1891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08438" y="7772781"/>
            <a:ext cx="3139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프롬프트 입력 예시 </a:t>
            </a:r>
            <a:r>
              <a:rPr lang="en-US" altLang="ko-KR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algn="ctr"/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지금부터 너는 정신과 의사로 알츠하이머를 진단내릴 수 있어</a:t>
            </a:r>
            <a:r>
              <a:rPr lang="en-US" altLang="ko-KR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 텍스트를 보고 의견을 내주길 바래</a:t>
            </a:r>
            <a:endParaRPr lang="en-US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오른쪽 화살표 60"/>
          <p:cNvSpPr/>
          <p:nvPr/>
        </p:nvSpPr>
        <p:spPr>
          <a:xfrm>
            <a:off x="9783535" y="5382286"/>
            <a:ext cx="754812" cy="1891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오른쪽 화살표 61"/>
          <p:cNvSpPr/>
          <p:nvPr/>
        </p:nvSpPr>
        <p:spPr>
          <a:xfrm>
            <a:off x="9783535" y="7026180"/>
            <a:ext cx="754812" cy="1891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오른쪽 화살표 62"/>
          <p:cNvSpPr/>
          <p:nvPr/>
        </p:nvSpPr>
        <p:spPr>
          <a:xfrm>
            <a:off x="9822423" y="3415778"/>
            <a:ext cx="754812" cy="1891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8470" y="5595996"/>
            <a:ext cx="2197324" cy="1071504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8481" y="7629588"/>
            <a:ext cx="2197324" cy="107150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4345" y="3776368"/>
            <a:ext cx="2312586" cy="681104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9783535" y="2997310"/>
            <a:ext cx="342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벡터 </a:t>
            </a:r>
            <a:endParaRPr 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614246" y="2447835"/>
            <a:ext cx="5905607" cy="6024581"/>
            <a:chOff x="10614246" y="2447835"/>
            <a:chExt cx="5905607" cy="6024581"/>
          </a:xfrm>
        </p:grpSpPr>
        <p:sp>
          <p:nvSpPr>
            <p:cNvPr id="27" name="직사각형 26"/>
            <p:cNvSpPr/>
            <p:nvPr/>
          </p:nvSpPr>
          <p:spPr>
            <a:xfrm>
              <a:off x="11789284" y="3236520"/>
              <a:ext cx="4075155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/>
                <a:t>예</a:t>
              </a:r>
              <a:r>
                <a:rPr lang="en-US" altLang="ko-KR" sz="1400" dirty="0"/>
                <a:t>: </a:t>
              </a:r>
              <a:r>
                <a:rPr lang="en-US" altLang="ko-KR" sz="1400" dirty="0" smtClean="0"/>
                <a:t>“</a:t>
              </a:r>
              <a:r>
                <a:rPr lang="en-US" sz="1400" dirty="0" smtClean="0"/>
                <a:t>8</a:t>
              </a:r>
              <a:r>
                <a:rPr lang="ko-KR" altLang="en-US" sz="1400" dirty="0" smtClean="0"/>
                <a:t>살로 추정되는 남자아이 </a:t>
              </a:r>
              <a:r>
                <a:rPr lang="en-US" altLang="ko-KR" sz="1400" dirty="0" smtClean="0"/>
                <a:t>…</a:t>
              </a:r>
              <a:r>
                <a:rPr lang="en-US" sz="1400" dirty="0" smtClean="0"/>
                <a:t>?" </a:t>
              </a:r>
              <a:r>
                <a:rPr lang="en-US" sz="1400" dirty="0"/>
                <a:t>(</a:t>
              </a:r>
              <a:r>
                <a:rPr lang="ko-KR" altLang="en-US" sz="1400" dirty="0"/>
                <a:t>음성 </a:t>
              </a:r>
              <a:r>
                <a:rPr lang="en-US" altLang="ko-KR" sz="1400" dirty="0"/>
                <a:t>-&gt; </a:t>
              </a:r>
              <a:r>
                <a:rPr lang="ko-KR" altLang="en-US" sz="1400" dirty="0"/>
                <a:t>텍스트</a:t>
              </a:r>
              <a:r>
                <a:rPr lang="en-US" altLang="ko-KR" sz="1400" dirty="0" smtClean="0"/>
                <a:t>)</a:t>
              </a:r>
            </a:p>
            <a:p>
              <a:pPr lvl="0"/>
              <a:r>
                <a:rPr lang="en-US" altLang="en-US" sz="1400" dirty="0">
                  <a:latin typeface="Arial Unicode MS" panose="020B0604020202020204" pitchFamily="50" charset="-127"/>
                </a:rPr>
                <a:t>[0.2, -0.1, 0.4, ...]</a:t>
              </a:r>
              <a:r>
                <a:rPr lang="en-US" altLang="en-US" sz="1400" dirty="0"/>
                <a:t> (</a:t>
              </a:r>
              <a:r>
                <a:rPr lang="en-US" altLang="en-US" sz="1400" dirty="0" err="1"/>
                <a:t>음성</a:t>
              </a:r>
              <a:r>
                <a:rPr lang="en-US" altLang="en-US" sz="1400" dirty="0"/>
                <a:t> -&gt; </a:t>
              </a:r>
              <a:r>
                <a:rPr lang="en-US" altLang="en-US" sz="1400" dirty="0" err="1"/>
                <a:t>특징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벡터</a:t>
              </a:r>
              <a:r>
                <a:rPr lang="en-US" altLang="en-US" sz="1400" dirty="0"/>
                <a:t>) </a:t>
              </a:r>
              <a:endParaRPr lang="en-US" altLang="en-US" sz="1400" dirty="0">
                <a:latin typeface="Arial" panose="020B0604020202020204" pitchFamily="34" charset="0"/>
              </a:endParaRPr>
            </a:p>
            <a:p>
              <a:endParaRPr lang="en-US" sz="14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1125487" y="5110490"/>
              <a:ext cx="504497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latin typeface="Arial" panose="020B0604020202020204" pitchFamily="34" charset="0"/>
                </a:rPr>
                <a:t>예: </a:t>
              </a:r>
              <a:r>
                <a:rPr lang="en-US" altLang="en-US" sz="1400" dirty="0" smtClean="0">
                  <a:latin typeface="Arial Unicode MS" panose="020B0604020202020204" pitchFamily="50" charset="-127"/>
                </a:rPr>
                <a:t>[“8</a:t>
              </a:r>
              <a:r>
                <a:rPr lang="ko-KR" altLang="en-US" sz="1400" dirty="0" smtClean="0">
                  <a:latin typeface="Arial Unicode MS" panose="020B0604020202020204" pitchFamily="50" charset="-127"/>
                </a:rPr>
                <a:t>살로</a:t>
              </a:r>
              <a:r>
                <a:rPr lang="en-US" altLang="en-US" sz="1400" dirty="0" smtClean="0">
                  <a:latin typeface="Arial Unicode MS" panose="020B0604020202020204" pitchFamily="50" charset="-127"/>
                </a:rPr>
                <a:t>", ＂</a:t>
              </a:r>
              <a:r>
                <a:rPr lang="ko-KR" altLang="en-US" sz="1400" dirty="0" smtClean="0">
                  <a:latin typeface="Arial Unicode MS" panose="020B0604020202020204" pitchFamily="50" charset="-127"/>
                </a:rPr>
                <a:t>추정되는</a:t>
              </a:r>
              <a:r>
                <a:rPr lang="en-US" altLang="en-US" sz="1400" dirty="0" smtClean="0">
                  <a:latin typeface="Arial Unicode MS" panose="020B0604020202020204" pitchFamily="50" charset="-127"/>
                </a:rPr>
                <a:t>", ＂</a:t>
              </a:r>
              <a:r>
                <a:rPr lang="ko-KR" altLang="en-US" sz="1400" dirty="0" smtClean="0">
                  <a:latin typeface="Arial Unicode MS" panose="020B0604020202020204" pitchFamily="50" charset="-127"/>
                </a:rPr>
                <a:t>남자</a:t>
              </a:r>
              <a:r>
                <a:rPr lang="en-US" altLang="en-US" sz="1400" dirty="0" smtClean="0">
                  <a:latin typeface="Arial Unicode MS" panose="020B0604020202020204" pitchFamily="50" charset="-127"/>
                </a:rPr>
                <a:t>", ＂</a:t>
              </a:r>
              <a:r>
                <a:rPr lang="ko-KR" altLang="en-US" sz="1400" dirty="0" smtClean="0">
                  <a:latin typeface="Arial Unicode MS" panose="020B0604020202020204" pitchFamily="50" charset="-127"/>
                </a:rPr>
                <a:t>아이</a:t>
              </a:r>
              <a:r>
                <a:rPr lang="en-US" altLang="en-US" sz="1400" dirty="0" smtClean="0">
                  <a:latin typeface="Arial Unicode MS" panose="020B0604020202020204" pitchFamily="50" charset="-127"/>
                </a:rPr>
                <a:t>"] </a:t>
              </a:r>
              <a:r>
                <a:rPr lang="en-US" altLang="en-US" sz="1400" dirty="0">
                  <a:latin typeface="Arial Unicode MS" panose="020B0604020202020204" pitchFamily="50" charset="-127"/>
                </a:rPr>
                <a:t>-&gt; </a:t>
              </a:r>
              <a:endParaRPr lang="en-US" altLang="en-US" sz="1400" dirty="0" smtClean="0">
                <a:latin typeface="Arial Unicode MS" panose="020B0604020202020204" pitchFamily="50" charset="-127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 smtClean="0">
                  <a:latin typeface="Arial Unicode MS" panose="020B0604020202020204" pitchFamily="50" charset="-127"/>
                </a:rPr>
                <a:t>[[</a:t>
              </a:r>
              <a:r>
                <a:rPr lang="en-US" altLang="en-US" sz="1400" dirty="0">
                  <a:latin typeface="Arial Unicode MS" panose="020B0604020202020204" pitchFamily="50" charset="-127"/>
                </a:rPr>
                <a:t>0.1, 0.3, -0.2, ...], [0.2, -0.1, 0.4, ...], ...]</a:t>
              </a:r>
              <a:r>
                <a:rPr lang="en-US" altLang="en-US" sz="1400" dirty="0"/>
                <a:t> (</a:t>
              </a:r>
              <a:r>
                <a:rPr lang="en-US" altLang="en-US" sz="1400" dirty="0" err="1"/>
                <a:t>텍스트</a:t>
              </a:r>
              <a:r>
                <a:rPr lang="en-US" altLang="en-US" sz="1400" dirty="0"/>
                <a:t> -&gt; </a:t>
              </a:r>
              <a:r>
                <a:rPr lang="en-US" altLang="en-US" sz="1400" dirty="0" err="1"/>
                <a:t>특징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벡터</a:t>
              </a:r>
              <a:r>
                <a:rPr lang="en-US" altLang="en-US" sz="1400" dirty="0"/>
                <a:t>) </a:t>
              </a:r>
              <a:endParaRPr lang="en-US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10892417" y="6827257"/>
              <a:ext cx="561083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예: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7"/>
                </a:rPr>
                <a:t>[＂</a:t>
              </a: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7"/>
                </a:rPr>
                <a:t>정확하게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7"/>
                </a:rPr>
                <a:t>", ＂</a:t>
              </a: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7"/>
                </a:rPr>
                <a:t>본인의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7"/>
                </a:rPr>
                <a:t>", ＂</a:t>
              </a: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7"/>
                </a:rPr>
                <a:t>의사를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7"/>
                </a:rPr>
                <a:t>", ＂</a:t>
              </a: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7"/>
                </a:rPr>
                <a:t>표현함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7"/>
                </a:rPr>
                <a:t>＂] -&gt;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7"/>
                </a:rPr>
                <a:t>[[0.1, 0.3, -0.2, ...], [0.2, -0.1, 0.4, ...], ...]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(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의견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텍스트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-&gt;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특징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벡터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) </a:t>
              </a: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614246" y="2857500"/>
              <a:ext cx="5729565" cy="5614916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125200" y="2447835"/>
              <a:ext cx="5394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Transformer(</a:t>
              </a:r>
              <a:r>
                <a:rPr lang="ko-KR" altLang="en-US" sz="20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벡터를 정교하게 수정</a:t>
              </a:r>
              <a:r>
                <a:rPr lang="en-US" sz="20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0" name="직사각형 959"/>
            <p:cNvSpPr/>
            <p:nvPr/>
          </p:nvSpPr>
          <p:spPr>
            <a:xfrm>
              <a:off x="11085372" y="3009900"/>
              <a:ext cx="4916628" cy="1294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0993114" y="4839659"/>
              <a:ext cx="5085086" cy="1294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0932221" y="6592259"/>
              <a:ext cx="5285316" cy="1294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62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595663"/>
            <a:ext cx="17038095" cy="91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5660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논문 아키텍처 구조도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07422" y="3419525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[v1, v2, v3, ..., vN]</a:t>
            </a:r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7848600" y="5307568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[t1, t2, t3, ..., tM]</a:t>
            </a:r>
            <a:endParaRPr lang="en-US"/>
          </a:p>
        </p:txBody>
      </p:sp>
      <p:sp>
        <p:nvSpPr>
          <p:cNvPr id="12" name="직사각형 11"/>
          <p:cNvSpPr/>
          <p:nvPr/>
        </p:nvSpPr>
        <p:spPr>
          <a:xfrm>
            <a:off x="7811776" y="7060291"/>
            <a:ext cx="189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[o1, o2, o3, ..., oK]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738274" y="5110490"/>
            <a:ext cx="51251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>
                <a:solidFill>
                  <a:srgbClr val="FF0000"/>
                </a:solidFill>
              </a:rPr>
              <a:t>[v1, v2, v3, ..., vN, t1, t2, t3, ..., tM, o1, o2, o3, ..., oK</a:t>
            </a:r>
            <a:r>
              <a:rPr lang="pl-PL" smtClean="0">
                <a:solidFill>
                  <a:srgbClr val="FF0000"/>
                </a:solidFill>
              </a:rPr>
              <a:t>]</a:t>
            </a:r>
            <a:endParaRPr lang="en-US" smtClean="0">
              <a:solidFill>
                <a:srgbClr val="FF0000"/>
              </a:solidFill>
            </a:endParaRPr>
          </a:p>
          <a:p>
            <a:pPr algn="ctr"/>
            <a:r>
              <a:rPr lang="ko-KR" altLang="en-US" b="1" smtClean="0">
                <a:solidFill>
                  <a:srgbClr val="FF0000"/>
                </a:solidFill>
              </a:rPr>
              <a:t>유사도 판단 후 분류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51260" y="4067928"/>
            <a:ext cx="1275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smtClean="0">
                <a:solidFill>
                  <a:srgbClr val="202124"/>
                </a:solidFill>
                <a:latin typeface="Arial" panose="020B0604020202020204" pitchFamily="34" charset="0"/>
              </a:rPr>
              <a:t>⊕</a:t>
            </a:r>
            <a:endParaRPr lang="en-US" sz="5400"/>
          </a:p>
        </p:txBody>
      </p:sp>
      <p:sp>
        <p:nvSpPr>
          <p:cNvPr id="48" name="직사각형 47"/>
          <p:cNvSpPr/>
          <p:nvPr/>
        </p:nvSpPr>
        <p:spPr>
          <a:xfrm>
            <a:off x="8321672" y="5976238"/>
            <a:ext cx="1275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smtClean="0">
                <a:solidFill>
                  <a:srgbClr val="202124"/>
                </a:solidFill>
                <a:latin typeface="Arial" panose="020B0604020202020204" pitchFamily="34" charset="0"/>
              </a:rPr>
              <a:t>⊕</a:t>
            </a:r>
            <a:endParaRPr lang="en-US" sz="5400"/>
          </a:p>
        </p:txBody>
      </p:sp>
      <p:sp>
        <p:nvSpPr>
          <p:cNvPr id="54" name="직사각형 53"/>
          <p:cNvSpPr/>
          <p:nvPr/>
        </p:nvSpPr>
        <p:spPr>
          <a:xfrm>
            <a:off x="9926367" y="5058370"/>
            <a:ext cx="1275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>
                <a:solidFill>
                  <a:srgbClr val="202124"/>
                </a:solidFill>
                <a:latin typeface="Arial" panose="020B0604020202020204" pitchFamily="34" charset="0"/>
              </a:rPr>
              <a:t>=</a:t>
            </a:r>
            <a:endParaRPr lang="en-US" sz="5400"/>
          </a:p>
        </p:txBody>
      </p:sp>
      <p:sp>
        <p:nvSpPr>
          <p:cNvPr id="58" name="직사각형 57"/>
          <p:cNvSpPr/>
          <p:nvPr/>
        </p:nvSpPr>
        <p:spPr>
          <a:xfrm>
            <a:off x="10703562" y="6870147"/>
            <a:ext cx="52581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mtClean="0"/>
              <a:t>[</a:t>
            </a:r>
            <a:r>
              <a:rPr lang="en-US" smtClean="0"/>
              <a:t>a</a:t>
            </a:r>
            <a:r>
              <a:rPr lang="pl-PL" smtClean="0"/>
              <a:t>1</a:t>
            </a:r>
            <a:r>
              <a:rPr lang="pl-PL"/>
              <a:t>, </a:t>
            </a:r>
            <a:r>
              <a:rPr lang="en-US" smtClean="0"/>
              <a:t>a2</a:t>
            </a:r>
            <a:r>
              <a:rPr lang="pl-PL" smtClean="0"/>
              <a:t>, </a:t>
            </a:r>
            <a:r>
              <a:rPr lang="en-US" smtClean="0"/>
              <a:t>a</a:t>
            </a:r>
            <a:r>
              <a:rPr lang="pl-PL" smtClean="0"/>
              <a:t>3</a:t>
            </a:r>
            <a:r>
              <a:rPr lang="pl-PL"/>
              <a:t>, ..., </a:t>
            </a:r>
            <a:r>
              <a:rPr lang="en-US" smtClean="0"/>
              <a:t>a</a:t>
            </a:r>
            <a:r>
              <a:rPr lang="pl-PL" smtClean="0"/>
              <a:t>N</a:t>
            </a:r>
            <a:r>
              <a:rPr lang="pl-PL"/>
              <a:t>, </a:t>
            </a:r>
            <a:r>
              <a:rPr lang="en-US" smtClean="0"/>
              <a:t>b</a:t>
            </a:r>
            <a:r>
              <a:rPr lang="pl-PL" smtClean="0"/>
              <a:t>1</a:t>
            </a:r>
            <a:r>
              <a:rPr lang="pl-PL"/>
              <a:t>, </a:t>
            </a:r>
            <a:r>
              <a:rPr lang="en-US" smtClean="0"/>
              <a:t>b</a:t>
            </a:r>
            <a:r>
              <a:rPr lang="pl-PL" smtClean="0"/>
              <a:t>2</a:t>
            </a:r>
            <a:r>
              <a:rPr lang="pl-PL"/>
              <a:t>, </a:t>
            </a:r>
            <a:r>
              <a:rPr lang="en-US" smtClean="0"/>
              <a:t>b</a:t>
            </a:r>
            <a:r>
              <a:rPr lang="pl-PL" smtClean="0"/>
              <a:t>3</a:t>
            </a:r>
            <a:r>
              <a:rPr lang="pl-PL"/>
              <a:t>, ..., </a:t>
            </a:r>
            <a:r>
              <a:rPr lang="en-US" smtClean="0"/>
              <a:t>b</a:t>
            </a:r>
            <a:r>
              <a:rPr lang="pl-PL" smtClean="0"/>
              <a:t>M</a:t>
            </a:r>
            <a:r>
              <a:rPr lang="pl-PL"/>
              <a:t>, </a:t>
            </a:r>
            <a:r>
              <a:rPr lang="en-US" smtClean="0"/>
              <a:t>c</a:t>
            </a:r>
            <a:r>
              <a:rPr lang="pl-PL" smtClean="0"/>
              <a:t>1</a:t>
            </a:r>
            <a:r>
              <a:rPr lang="pl-PL"/>
              <a:t>, </a:t>
            </a:r>
            <a:r>
              <a:rPr lang="en-US" smtClean="0"/>
              <a:t>c</a:t>
            </a:r>
            <a:r>
              <a:rPr lang="pl-PL" smtClean="0"/>
              <a:t>2</a:t>
            </a:r>
            <a:r>
              <a:rPr lang="pl-PL"/>
              <a:t>, </a:t>
            </a:r>
            <a:r>
              <a:rPr lang="en-US" smtClean="0"/>
              <a:t>c</a:t>
            </a:r>
            <a:r>
              <a:rPr lang="pl-PL" smtClean="0"/>
              <a:t>3</a:t>
            </a:r>
            <a:r>
              <a:rPr lang="pl-PL"/>
              <a:t>, ..., </a:t>
            </a:r>
            <a:r>
              <a:rPr lang="en-US" smtClean="0"/>
              <a:t>c</a:t>
            </a:r>
            <a:r>
              <a:rPr lang="pl-PL" smtClean="0"/>
              <a:t>K]</a:t>
            </a:r>
            <a:endParaRPr lang="en-US" smtClean="0"/>
          </a:p>
          <a:p>
            <a:r>
              <a:rPr lang="ko-KR" altLang="en-US" smtClean="0"/>
              <a:t>어</a:t>
            </a:r>
            <a:r>
              <a:rPr lang="en-US" altLang="ko-KR" smtClean="0"/>
              <a:t>…</a:t>
            </a:r>
            <a:r>
              <a:rPr lang="ko-KR" altLang="en-US" smtClean="0"/>
              <a:t>음</a:t>
            </a:r>
            <a:r>
              <a:rPr lang="en-US" altLang="ko-KR" smtClean="0"/>
              <a:t>…</a:t>
            </a:r>
            <a:r>
              <a:rPr lang="ko-KR" altLang="en-US" smtClean="0"/>
              <a:t>저</a:t>
            </a:r>
            <a:r>
              <a:rPr lang="en-US" altLang="ko-KR" smtClean="0"/>
              <a:t>.. </a:t>
            </a:r>
            <a:r>
              <a:rPr lang="ko-KR" altLang="en-US" smtClean="0"/>
              <a:t>아마</a:t>
            </a:r>
            <a:r>
              <a:rPr lang="en-US" altLang="ko-KR" smtClean="0"/>
              <a:t>….</a:t>
            </a:r>
            <a:r>
              <a:rPr lang="ko-KR" altLang="en-US" smtClean="0"/>
              <a:t>아이가</a:t>
            </a:r>
            <a:r>
              <a:rPr lang="en-US" altLang="ko-KR" smtClean="0"/>
              <a:t>….</a:t>
            </a:r>
            <a:r>
              <a:rPr lang="ko-KR" altLang="en-US" smtClean="0"/>
              <a:t>쿠키가</a:t>
            </a:r>
            <a:r>
              <a:rPr lang="en-US" altLang="ko-KR" smtClean="0"/>
              <a:t>…..</a:t>
            </a:r>
            <a:r>
              <a:rPr lang="ko-KR" altLang="en-US" smtClean="0"/>
              <a:t>집에</a:t>
            </a:r>
            <a:endParaRPr lang="en-US"/>
          </a:p>
        </p:txBody>
      </p:sp>
      <p:sp>
        <p:nvSpPr>
          <p:cNvPr id="60" name="직사각형 59"/>
          <p:cNvSpPr/>
          <p:nvPr/>
        </p:nvSpPr>
        <p:spPr>
          <a:xfrm>
            <a:off x="10806347" y="3309716"/>
            <a:ext cx="51956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mtClean="0"/>
              <a:t>[</a:t>
            </a:r>
            <a:r>
              <a:rPr lang="en-US"/>
              <a:t>d</a:t>
            </a:r>
            <a:r>
              <a:rPr lang="pl-PL" smtClean="0"/>
              <a:t>1</a:t>
            </a:r>
            <a:r>
              <a:rPr lang="pl-PL"/>
              <a:t>, </a:t>
            </a:r>
            <a:r>
              <a:rPr lang="en-US" smtClean="0"/>
              <a:t>d</a:t>
            </a:r>
            <a:r>
              <a:rPr lang="pl-PL" smtClean="0"/>
              <a:t>2</a:t>
            </a:r>
            <a:r>
              <a:rPr lang="pl-PL"/>
              <a:t>, </a:t>
            </a:r>
            <a:r>
              <a:rPr lang="en-US" smtClean="0"/>
              <a:t>d</a:t>
            </a:r>
            <a:r>
              <a:rPr lang="pl-PL" smtClean="0"/>
              <a:t>3</a:t>
            </a:r>
            <a:r>
              <a:rPr lang="pl-PL"/>
              <a:t>, ..., </a:t>
            </a:r>
            <a:r>
              <a:rPr lang="en-US" smtClean="0"/>
              <a:t>d</a:t>
            </a:r>
            <a:r>
              <a:rPr lang="pl-PL" smtClean="0"/>
              <a:t>N</a:t>
            </a:r>
            <a:r>
              <a:rPr lang="pl-PL"/>
              <a:t>, </a:t>
            </a:r>
            <a:r>
              <a:rPr lang="en-US" smtClean="0"/>
              <a:t>e</a:t>
            </a:r>
            <a:r>
              <a:rPr lang="pl-PL" smtClean="0"/>
              <a:t>1</a:t>
            </a:r>
            <a:r>
              <a:rPr lang="pl-PL"/>
              <a:t>, </a:t>
            </a:r>
            <a:r>
              <a:rPr lang="en-US" smtClean="0"/>
              <a:t>e</a:t>
            </a:r>
            <a:r>
              <a:rPr lang="pl-PL" smtClean="0"/>
              <a:t>2</a:t>
            </a:r>
            <a:r>
              <a:rPr lang="pl-PL"/>
              <a:t>, </a:t>
            </a:r>
            <a:r>
              <a:rPr lang="en-US" smtClean="0"/>
              <a:t>e</a:t>
            </a:r>
            <a:r>
              <a:rPr lang="pl-PL" smtClean="0"/>
              <a:t>3</a:t>
            </a:r>
            <a:r>
              <a:rPr lang="pl-PL"/>
              <a:t>, ..., </a:t>
            </a:r>
            <a:r>
              <a:rPr lang="en-US" smtClean="0"/>
              <a:t>e</a:t>
            </a:r>
            <a:r>
              <a:rPr lang="pl-PL" smtClean="0"/>
              <a:t>M</a:t>
            </a:r>
            <a:r>
              <a:rPr lang="pl-PL"/>
              <a:t>, </a:t>
            </a:r>
            <a:r>
              <a:rPr lang="en-US" smtClean="0"/>
              <a:t>f</a:t>
            </a:r>
            <a:r>
              <a:rPr lang="pl-PL" smtClean="0"/>
              <a:t>1</a:t>
            </a:r>
            <a:r>
              <a:rPr lang="pl-PL"/>
              <a:t>, </a:t>
            </a:r>
            <a:r>
              <a:rPr lang="en-US" smtClean="0"/>
              <a:t>f</a:t>
            </a:r>
            <a:r>
              <a:rPr lang="pl-PL" smtClean="0"/>
              <a:t>2</a:t>
            </a:r>
            <a:r>
              <a:rPr lang="pl-PL"/>
              <a:t>, </a:t>
            </a:r>
            <a:r>
              <a:rPr lang="en-US" smtClean="0"/>
              <a:t>f</a:t>
            </a:r>
            <a:r>
              <a:rPr lang="pl-PL" smtClean="0"/>
              <a:t>3</a:t>
            </a:r>
            <a:r>
              <a:rPr lang="pl-PL"/>
              <a:t>, ..., </a:t>
            </a:r>
            <a:r>
              <a:rPr lang="en-US" smtClean="0"/>
              <a:t>f</a:t>
            </a:r>
            <a:r>
              <a:rPr lang="pl-PL" smtClean="0"/>
              <a:t>K]</a:t>
            </a:r>
            <a:endParaRPr lang="en-US" smtClean="0"/>
          </a:p>
          <a:p>
            <a:r>
              <a:rPr lang="ko-KR" altLang="en-US" smtClean="0"/>
              <a:t>아이가 쿠키를 몰래 집어서 도망가고 있어요</a:t>
            </a:r>
            <a:r>
              <a:rPr lang="en-US" altLang="ko-KR" smtClean="0"/>
              <a:t>.</a:t>
            </a:r>
            <a:endParaRPr lang="en-US"/>
          </a:p>
        </p:txBody>
      </p:sp>
      <p:sp>
        <p:nvSpPr>
          <p:cNvPr id="65" name="오른쪽 화살표 64"/>
          <p:cNvSpPr/>
          <p:nvPr/>
        </p:nvSpPr>
        <p:spPr>
          <a:xfrm rot="16200000">
            <a:off x="12641379" y="4489474"/>
            <a:ext cx="1062433" cy="2982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오른쪽 화살표 65"/>
          <p:cNvSpPr/>
          <p:nvPr/>
        </p:nvSpPr>
        <p:spPr>
          <a:xfrm rot="5400000">
            <a:off x="12665326" y="6143497"/>
            <a:ext cx="1062433" cy="2982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96800" y="30215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58.2</a:t>
            </a:r>
            <a:r>
              <a:rPr lang="en-US" b="1" smtClean="0">
                <a:solidFill>
                  <a:srgbClr val="FF0000"/>
                </a:solidFill>
              </a:rPr>
              <a:t>%(</a:t>
            </a:r>
            <a:r>
              <a:rPr lang="ko-KR" altLang="en-US" b="1" smtClean="0">
                <a:solidFill>
                  <a:srgbClr val="FF0000"/>
                </a:solidFill>
              </a:rPr>
              <a:t>정상</a:t>
            </a:r>
            <a:r>
              <a:rPr lang="en-US" b="1" smtClean="0">
                <a:solidFill>
                  <a:srgbClr val="FF0000"/>
                </a:solidFill>
              </a:rPr>
              <a:t>)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573000" y="74411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41.8%(</a:t>
            </a:r>
            <a:r>
              <a:rPr lang="ko-KR" altLang="en-US" b="1" smtClean="0">
                <a:solidFill>
                  <a:srgbClr val="FF0000"/>
                </a:solidFill>
              </a:rPr>
              <a:t>치매</a:t>
            </a:r>
            <a:r>
              <a:rPr lang="en-US" b="1" smtClean="0">
                <a:solidFill>
                  <a:srgbClr val="FF0000"/>
                </a:solidFill>
              </a:rPr>
              <a:t>)</a:t>
            </a:r>
            <a:endParaRPr lang="en-US" b="1">
              <a:solidFill>
                <a:srgbClr val="FF0000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678927" y="2295277"/>
            <a:ext cx="5905607" cy="6024581"/>
            <a:chOff x="10614246" y="2447835"/>
            <a:chExt cx="5905607" cy="6024581"/>
          </a:xfrm>
        </p:grpSpPr>
        <p:sp>
          <p:nvSpPr>
            <p:cNvPr id="32" name="직사각형 31"/>
            <p:cNvSpPr/>
            <p:nvPr/>
          </p:nvSpPr>
          <p:spPr>
            <a:xfrm>
              <a:off x="11789284" y="3236520"/>
              <a:ext cx="4075155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/>
                <a:t>예</a:t>
              </a:r>
              <a:r>
                <a:rPr lang="en-US" altLang="ko-KR" sz="1400" dirty="0"/>
                <a:t>: </a:t>
              </a:r>
              <a:r>
                <a:rPr lang="en-US" altLang="ko-KR" sz="1400" dirty="0" smtClean="0"/>
                <a:t>“</a:t>
              </a:r>
              <a:r>
                <a:rPr lang="en-US" sz="1400" dirty="0" smtClean="0"/>
                <a:t>8</a:t>
              </a:r>
              <a:r>
                <a:rPr lang="ko-KR" altLang="en-US" sz="1400" dirty="0" smtClean="0"/>
                <a:t>살로 추정되는 남자아이 </a:t>
              </a:r>
              <a:r>
                <a:rPr lang="en-US" altLang="ko-KR" sz="1400" dirty="0" smtClean="0"/>
                <a:t>…</a:t>
              </a:r>
              <a:r>
                <a:rPr lang="en-US" sz="1400" dirty="0" smtClean="0"/>
                <a:t>?" </a:t>
              </a:r>
              <a:r>
                <a:rPr lang="en-US" sz="1400" dirty="0"/>
                <a:t>(</a:t>
              </a:r>
              <a:r>
                <a:rPr lang="ko-KR" altLang="en-US" sz="1400" dirty="0"/>
                <a:t>음성 </a:t>
              </a:r>
              <a:r>
                <a:rPr lang="en-US" altLang="ko-KR" sz="1400" dirty="0"/>
                <a:t>-&gt; </a:t>
              </a:r>
              <a:r>
                <a:rPr lang="ko-KR" altLang="en-US" sz="1400" dirty="0"/>
                <a:t>텍스트</a:t>
              </a:r>
              <a:r>
                <a:rPr lang="en-US" altLang="ko-KR" sz="1400" dirty="0" smtClean="0"/>
                <a:t>)</a:t>
              </a:r>
            </a:p>
            <a:p>
              <a:pPr lvl="0"/>
              <a:r>
                <a:rPr lang="en-US" altLang="en-US" sz="1400" dirty="0">
                  <a:latin typeface="Arial Unicode MS" panose="020B0604020202020204" pitchFamily="50" charset="-127"/>
                </a:rPr>
                <a:t>[0.2, -0.1, 0.4, ...]</a:t>
              </a:r>
              <a:r>
                <a:rPr lang="en-US" altLang="en-US" sz="1400" dirty="0"/>
                <a:t> (</a:t>
              </a:r>
              <a:r>
                <a:rPr lang="en-US" altLang="en-US" sz="1400" dirty="0" err="1"/>
                <a:t>음성</a:t>
              </a:r>
              <a:r>
                <a:rPr lang="en-US" altLang="en-US" sz="1400" dirty="0"/>
                <a:t> -&gt; </a:t>
              </a:r>
              <a:r>
                <a:rPr lang="en-US" altLang="en-US" sz="1400" dirty="0" err="1"/>
                <a:t>특징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벡터</a:t>
              </a:r>
              <a:r>
                <a:rPr lang="en-US" altLang="en-US" sz="1400" dirty="0"/>
                <a:t>) </a:t>
              </a:r>
              <a:endParaRPr lang="en-US" altLang="en-US" sz="1400" dirty="0">
                <a:latin typeface="Arial" panose="020B0604020202020204" pitchFamily="34" charset="0"/>
              </a:endParaRPr>
            </a:p>
            <a:p>
              <a:endParaRPr lang="en-US" sz="1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1125487" y="5110490"/>
              <a:ext cx="504497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latin typeface="Arial" panose="020B0604020202020204" pitchFamily="34" charset="0"/>
                </a:rPr>
                <a:t>예: </a:t>
              </a:r>
              <a:r>
                <a:rPr lang="en-US" altLang="en-US" sz="1400" dirty="0" smtClean="0">
                  <a:latin typeface="Arial Unicode MS" panose="020B0604020202020204" pitchFamily="50" charset="-127"/>
                </a:rPr>
                <a:t>[“8</a:t>
              </a:r>
              <a:r>
                <a:rPr lang="ko-KR" altLang="en-US" sz="1400" dirty="0" smtClean="0">
                  <a:latin typeface="Arial Unicode MS" panose="020B0604020202020204" pitchFamily="50" charset="-127"/>
                </a:rPr>
                <a:t>살로</a:t>
              </a:r>
              <a:r>
                <a:rPr lang="en-US" altLang="en-US" sz="1400" dirty="0" smtClean="0">
                  <a:latin typeface="Arial Unicode MS" panose="020B0604020202020204" pitchFamily="50" charset="-127"/>
                </a:rPr>
                <a:t>", ＂</a:t>
              </a:r>
              <a:r>
                <a:rPr lang="ko-KR" altLang="en-US" sz="1400" dirty="0" smtClean="0">
                  <a:latin typeface="Arial Unicode MS" panose="020B0604020202020204" pitchFamily="50" charset="-127"/>
                </a:rPr>
                <a:t>추정되는</a:t>
              </a:r>
              <a:r>
                <a:rPr lang="en-US" altLang="en-US" sz="1400" dirty="0" smtClean="0">
                  <a:latin typeface="Arial Unicode MS" panose="020B0604020202020204" pitchFamily="50" charset="-127"/>
                </a:rPr>
                <a:t>", ＂</a:t>
              </a:r>
              <a:r>
                <a:rPr lang="ko-KR" altLang="en-US" sz="1400" dirty="0" smtClean="0">
                  <a:latin typeface="Arial Unicode MS" panose="020B0604020202020204" pitchFamily="50" charset="-127"/>
                </a:rPr>
                <a:t>남자</a:t>
              </a:r>
              <a:r>
                <a:rPr lang="en-US" altLang="en-US" sz="1400" dirty="0" smtClean="0">
                  <a:latin typeface="Arial Unicode MS" panose="020B0604020202020204" pitchFamily="50" charset="-127"/>
                </a:rPr>
                <a:t>", ＂</a:t>
              </a:r>
              <a:r>
                <a:rPr lang="ko-KR" altLang="en-US" sz="1400" dirty="0" smtClean="0">
                  <a:latin typeface="Arial Unicode MS" panose="020B0604020202020204" pitchFamily="50" charset="-127"/>
                </a:rPr>
                <a:t>아이</a:t>
              </a:r>
              <a:r>
                <a:rPr lang="en-US" altLang="en-US" sz="1400" dirty="0" smtClean="0">
                  <a:latin typeface="Arial Unicode MS" panose="020B0604020202020204" pitchFamily="50" charset="-127"/>
                </a:rPr>
                <a:t>"] </a:t>
              </a:r>
              <a:r>
                <a:rPr lang="en-US" altLang="en-US" sz="1400" dirty="0">
                  <a:latin typeface="Arial Unicode MS" panose="020B0604020202020204" pitchFamily="50" charset="-127"/>
                </a:rPr>
                <a:t>-&gt; </a:t>
              </a:r>
              <a:endParaRPr lang="en-US" altLang="en-US" sz="1400" dirty="0" smtClean="0">
                <a:latin typeface="Arial Unicode MS" panose="020B0604020202020204" pitchFamily="50" charset="-127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 smtClean="0">
                  <a:latin typeface="Arial Unicode MS" panose="020B0604020202020204" pitchFamily="50" charset="-127"/>
                </a:rPr>
                <a:t>[[</a:t>
              </a:r>
              <a:r>
                <a:rPr lang="en-US" altLang="en-US" sz="1400" dirty="0">
                  <a:latin typeface="Arial Unicode MS" panose="020B0604020202020204" pitchFamily="50" charset="-127"/>
                </a:rPr>
                <a:t>0.1, 0.3, -0.2, ...], [0.2, -0.1, 0.4, ...], ...]</a:t>
              </a:r>
              <a:r>
                <a:rPr lang="en-US" altLang="en-US" sz="1400" dirty="0"/>
                <a:t> (</a:t>
              </a:r>
              <a:r>
                <a:rPr lang="en-US" altLang="en-US" sz="1400" dirty="0" err="1"/>
                <a:t>텍스트</a:t>
              </a:r>
              <a:r>
                <a:rPr lang="en-US" altLang="en-US" sz="1400" dirty="0"/>
                <a:t> -&gt; </a:t>
              </a:r>
              <a:r>
                <a:rPr lang="en-US" altLang="en-US" sz="1400" dirty="0" err="1"/>
                <a:t>특징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벡터</a:t>
              </a:r>
              <a:r>
                <a:rPr lang="en-US" altLang="en-US" sz="1400" dirty="0"/>
                <a:t>) </a:t>
              </a:r>
              <a:endParaRPr lang="en-US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10892417" y="6827257"/>
              <a:ext cx="561083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예: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7"/>
                </a:rPr>
                <a:t>[＂</a:t>
              </a: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7"/>
                </a:rPr>
                <a:t>정확하게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7"/>
                </a:rPr>
                <a:t>", ＂</a:t>
              </a: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7"/>
                </a:rPr>
                <a:t>본인의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7"/>
                </a:rPr>
                <a:t>", ＂</a:t>
              </a: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7"/>
                </a:rPr>
                <a:t>의사를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7"/>
                </a:rPr>
                <a:t>", ＂</a:t>
              </a: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7"/>
                </a:rPr>
                <a:t>표현함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7"/>
                </a:rPr>
                <a:t>＂] -&gt;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7"/>
                </a:rPr>
                <a:t>[[0.1, 0.3, -0.2, ...], [0.2, -0.1, 0.4, ...], ...]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(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의견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텍스트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-&gt;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특징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벡터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) </a:t>
              </a: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614246" y="2857500"/>
              <a:ext cx="5729565" cy="5614916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125200" y="2447835"/>
              <a:ext cx="5394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Transformer(</a:t>
              </a:r>
              <a:r>
                <a:rPr lang="ko-KR" altLang="en-US" sz="20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벡터를 정교하게 수정</a:t>
              </a:r>
              <a:r>
                <a:rPr lang="en-US" sz="20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1085372" y="3009900"/>
              <a:ext cx="4916628" cy="1294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993114" y="4839659"/>
              <a:ext cx="5085086" cy="1294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932221" y="6592259"/>
              <a:ext cx="5285316" cy="1294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669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1166</Words>
  <Application>Microsoft Office PowerPoint</Application>
  <PresentationFormat>사용자 지정</PresentationFormat>
  <Paragraphs>224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?? ??</vt:lpstr>
      <vt:lpstr>Arial Unicode MS</vt:lpstr>
      <vt:lpstr>Pretendard Medium</vt:lpstr>
      <vt:lpstr>돋움</vt:lpstr>
      <vt:lpstr>맑은 고딕</vt:lpstr>
      <vt:lpstr>맑은고딕</vt:lpstr>
      <vt:lpstr>새굴림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80</cp:revision>
  <dcterms:created xsi:type="dcterms:W3CDTF">2024-02-13T12:49:34Z</dcterms:created>
  <dcterms:modified xsi:type="dcterms:W3CDTF">2024-07-23T04:05:04Z</dcterms:modified>
</cp:coreProperties>
</file>