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2399288" cy="503999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0000FF"/>
    <a:srgbClr val="DAE3F3"/>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07" autoAdjust="0"/>
    <p:restoredTop sz="95672" autoAdjust="0"/>
  </p:normalViewPr>
  <p:slideViewPr>
    <p:cSldViewPr snapToGrid="0">
      <p:cViewPr>
        <p:scale>
          <a:sx n="25" d="100"/>
          <a:sy n="25" d="100"/>
        </p:scale>
        <p:origin x="283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Sheet1!$A$1:$D$1</c:f>
              <c:strCache>
                <c:ptCount val="4"/>
                <c:pt idx="0">
                  <c:v>A</c:v>
                </c:pt>
                <c:pt idx="1">
                  <c:v>B</c:v>
                </c:pt>
                <c:pt idx="2">
                  <c:v>C</c:v>
                </c:pt>
                <c:pt idx="3">
                  <c:v>D</c:v>
                </c:pt>
              </c:strCache>
            </c:strRef>
          </c:cat>
          <c:val>
            <c:numRef>
              <c:f>Sheet1!$A$2:$D$2</c:f>
              <c:numCache>
                <c:formatCode>General</c:formatCode>
                <c:ptCount val="4"/>
                <c:pt idx="0">
                  <c:v>0.72502599999999995</c:v>
                </c:pt>
                <c:pt idx="1">
                  <c:v>0.74078500000000003</c:v>
                </c:pt>
                <c:pt idx="2">
                  <c:v>0.72024699999999997</c:v>
                </c:pt>
                <c:pt idx="3">
                  <c:v>0.74296700000000004</c:v>
                </c:pt>
              </c:numCache>
            </c:numRef>
          </c:val>
          <c:extLst>
            <c:ext xmlns:c16="http://schemas.microsoft.com/office/drawing/2014/chart" uri="{C3380CC4-5D6E-409C-BE32-E72D297353CC}">
              <c16:uniqueId val="{00000000-F8B6-4374-88E5-172553D1189C}"/>
            </c:ext>
          </c:extLst>
        </c:ser>
        <c:dLbls>
          <c:showLegendKey val="0"/>
          <c:showVal val="0"/>
          <c:showCatName val="0"/>
          <c:showSerName val="0"/>
          <c:showPercent val="0"/>
          <c:showBubbleSize val="0"/>
        </c:dLbls>
        <c:gapWidth val="219"/>
        <c:overlap val="-27"/>
        <c:axId val="333020192"/>
        <c:axId val="335902592"/>
      </c:barChart>
      <c:catAx>
        <c:axId val="333020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zh-CN"/>
          </a:p>
        </c:txPr>
        <c:crossAx val="335902592"/>
        <c:crosses val="autoZero"/>
        <c:auto val="1"/>
        <c:lblAlgn val="ctr"/>
        <c:lblOffset val="100"/>
        <c:noMultiLvlLbl val="0"/>
      </c:catAx>
      <c:valAx>
        <c:axId val="33590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333020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B02D9-081A-8744-A67C-AE6C5B57F91F}" type="datetimeFigureOut">
              <a:rPr kumimoji="1" lang="zh-CN" altLang="en-US" smtClean="0"/>
              <a:t>2019/4/8</a:t>
            </a:fld>
            <a:endParaRPr kumimoji="1" lang="zh-CN" altLang="en-US"/>
          </a:p>
        </p:txBody>
      </p:sp>
      <p:sp>
        <p:nvSpPr>
          <p:cNvPr id="4" name="幻灯片图像占位符 3"/>
          <p:cNvSpPr>
            <a:spLocks noGrp="1" noRot="1" noChangeAspect="1"/>
          </p:cNvSpPr>
          <p:nvPr>
            <p:ph type="sldImg" idx="2"/>
          </p:nvPr>
        </p:nvSpPr>
        <p:spPr>
          <a:xfrm>
            <a:off x="2436813" y="1143000"/>
            <a:ext cx="19843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A3BE2-BCAE-0041-87E5-5F114162011A}" type="slidenum">
              <a:rPr kumimoji="1" lang="zh-CN" altLang="en-US" smtClean="0"/>
              <a:t>‹#›</a:t>
            </a:fld>
            <a:endParaRPr kumimoji="1" lang="zh-CN" altLang="en-US"/>
          </a:p>
        </p:txBody>
      </p:sp>
    </p:spTree>
    <p:extLst>
      <p:ext uri="{BB962C8B-B14F-4D97-AF65-F5344CB8AC3E}">
        <p14:creationId xmlns:p14="http://schemas.microsoft.com/office/powerpoint/2010/main" val="340733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0EA3BE2-BCAE-0041-87E5-5F114162011A}" type="slidenum">
              <a:rPr kumimoji="1" lang="zh-CN" altLang="en-US" smtClean="0"/>
              <a:t>1</a:t>
            </a:fld>
            <a:endParaRPr kumimoji="1" lang="zh-CN" altLang="en-US"/>
          </a:p>
        </p:txBody>
      </p:sp>
    </p:spTree>
    <p:extLst>
      <p:ext uri="{BB962C8B-B14F-4D97-AF65-F5344CB8AC3E}">
        <p14:creationId xmlns:p14="http://schemas.microsoft.com/office/powerpoint/2010/main" val="86076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8248329"/>
            <a:ext cx="27539395" cy="17546649"/>
          </a:xfrm>
        </p:spPr>
        <p:txBody>
          <a:bodyPr anchor="b"/>
          <a:lstStyle>
            <a:lvl1pPr algn="ctr">
              <a:defRPr sz="21259"/>
            </a:lvl1pPr>
          </a:lstStyle>
          <a:p>
            <a:r>
              <a:rPr lang="zh-CN" altLang="en-US"/>
              <a:t>单击此处编辑母版标题样式</a:t>
            </a:r>
            <a:endParaRPr lang="en-US" dirty="0"/>
          </a:p>
        </p:txBody>
      </p:sp>
      <p:sp>
        <p:nvSpPr>
          <p:cNvPr id="3" name="Subtitle 2"/>
          <p:cNvSpPr>
            <a:spLocks noGrp="1"/>
          </p:cNvSpPr>
          <p:nvPr>
            <p:ph type="subTitle" idx="1"/>
          </p:nvPr>
        </p:nvSpPr>
        <p:spPr>
          <a:xfrm>
            <a:off x="4049911" y="26471644"/>
            <a:ext cx="24299466" cy="12168318"/>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117444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98853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683331"/>
            <a:ext cx="6986096" cy="4271162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27453" y="2683331"/>
            <a:ext cx="20553298" cy="4271162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342132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431983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210578" y="12565002"/>
            <a:ext cx="27944386" cy="20964976"/>
          </a:xfrm>
        </p:spPr>
        <p:txBody>
          <a:bodyPr anchor="b"/>
          <a:lstStyle>
            <a:lvl1pPr>
              <a:defRPr sz="21259"/>
            </a:lvl1pPr>
          </a:lstStyle>
          <a:p>
            <a:r>
              <a:rPr lang="zh-CN" altLang="en-US"/>
              <a:t>单击此处编辑母版标题样式</a:t>
            </a:r>
            <a:endParaRPr lang="en-US" dirty="0"/>
          </a:p>
        </p:txBody>
      </p:sp>
      <p:sp>
        <p:nvSpPr>
          <p:cNvPr id="3" name="Text Placeholder 2"/>
          <p:cNvSpPr>
            <a:spLocks noGrp="1"/>
          </p:cNvSpPr>
          <p:nvPr>
            <p:ph type="body" idx="1"/>
          </p:nvPr>
        </p:nvSpPr>
        <p:spPr>
          <a:xfrm>
            <a:off x="2210578" y="33728315"/>
            <a:ext cx="27944386" cy="11024985"/>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16BC969-D350-4910-9F0C-9CFD59F2E71E}"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9659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227451" y="13416653"/>
            <a:ext cx="13769697" cy="3197830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16402140" y="13416653"/>
            <a:ext cx="13769697" cy="3197830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16BC969-D350-4910-9F0C-9CFD59F2E71E}" type="datetimeFigureOut">
              <a:rPr lang="zh-CN" altLang="en-US" smtClean="0"/>
              <a:t>2019/4/8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400313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231671" y="2683342"/>
            <a:ext cx="27944386" cy="97416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31675" y="12354992"/>
            <a:ext cx="13706415" cy="605499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编辑母版文本样式</a:t>
            </a:r>
          </a:p>
        </p:txBody>
      </p:sp>
      <p:sp>
        <p:nvSpPr>
          <p:cNvPr id="4" name="Content Placeholder 3"/>
          <p:cNvSpPr>
            <a:spLocks noGrp="1"/>
          </p:cNvSpPr>
          <p:nvPr>
            <p:ph sz="half" idx="2"/>
          </p:nvPr>
        </p:nvSpPr>
        <p:spPr>
          <a:xfrm>
            <a:off x="2231675" y="18409982"/>
            <a:ext cx="13706415" cy="2707831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16402142" y="12354992"/>
            <a:ext cx="13773917" cy="605499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编辑母版文本样式</a:t>
            </a:r>
          </a:p>
        </p:txBody>
      </p:sp>
      <p:sp>
        <p:nvSpPr>
          <p:cNvPr id="6" name="Content Placeholder 5"/>
          <p:cNvSpPr>
            <a:spLocks noGrp="1"/>
          </p:cNvSpPr>
          <p:nvPr>
            <p:ph sz="quarter" idx="4"/>
          </p:nvPr>
        </p:nvSpPr>
        <p:spPr>
          <a:xfrm>
            <a:off x="16402142" y="18409982"/>
            <a:ext cx="13773917" cy="2707831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16BC969-D350-4910-9F0C-9CFD59F2E71E}" type="datetimeFigureOut">
              <a:rPr lang="zh-CN" altLang="en-US" smtClean="0"/>
              <a:t>2019/4/8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51679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6BC969-D350-4910-9F0C-9CFD59F2E71E}" type="datetimeFigureOut">
              <a:rPr lang="zh-CN" altLang="en-US" smtClean="0"/>
              <a:t>2019/4/8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369202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BC969-D350-4910-9F0C-9CFD59F2E71E}" type="datetimeFigureOut">
              <a:rPr lang="zh-CN" altLang="en-US" smtClean="0"/>
              <a:t>2019/4/8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30735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3359997"/>
            <a:ext cx="10449614" cy="11759988"/>
          </a:xfrm>
        </p:spPr>
        <p:txBody>
          <a:bodyPr anchor="b"/>
          <a:lstStyle>
            <a:lvl1pPr>
              <a:defRPr sz="11338"/>
            </a:lvl1pPr>
          </a:lstStyle>
          <a:p>
            <a:r>
              <a:rPr lang="zh-CN" altLang="en-US"/>
              <a:t>单击此处编辑母版标题样式</a:t>
            </a:r>
            <a:endParaRPr lang="en-US" dirty="0"/>
          </a:p>
        </p:txBody>
      </p:sp>
      <p:sp>
        <p:nvSpPr>
          <p:cNvPr id="3" name="Content Placeholder 2"/>
          <p:cNvSpPr>
            <a:spLocks noGrp="1"/>
          </p:cNvSpPr>
          <p:nvPr>
            <p:ph idx="1"/>
          </p:nvPr>
        </p:nvSpPr>
        <p:spPr>
          <a:xfrm>
            <a:off x="13773917" y="7256671"/>
            <a:ext cx="16402140" cy="35816631"/>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231671" y="15119985"/>
            <a:ext cx="10449614" cy="28011643"/>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编辑母版文本样式</a:t>
            </a:r>
          </a:p>
        </p:txBody>
      </p:sp>
      <p:sp>
        <p:nvSpPr>
          <p:cNvPr id="5" name="Date Placeholder 4"/>
          <p:cNvSpPr>
            <a:spLocks noGrp="1"/>
          </p:cNvSpPr>
          <p:nvPr>
            <p:ph type="dt" sz="half" idx="10"/>
          </p:nvPr>
        </p:nvSpPr>
        <p:spPr/>
        <p:txBody>
          <a:bodyPr/>
          <a:lstStyle/>
          <a:p>
            <a:fld id="{F16BC969-D350-4910-9F0C-9CFD59F2E71E}" type="datetimeFigureOut">
              <a:rPr lang="zh-CN" altLang="en-US" smtClean="0"/>
              <a:t>2019/4/8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175633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3359997"/>
            <a:ext cx="10449614" cy="11759988"/>
          </a:xfrm>
        </p:spPr>
        <p:txBody>
          <a:bodyPr anchor="b"/>
          <a:lstStyle>
            <a:lvl1pPr>
              <a:defRPr sz="1133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73917" y="7256671"/>
            <a:ext cx="16402140" cy="35816631"/>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zh-CN" altLang="en-US"/>
              <a:t>单击图标添加图片</a:t>
            </a:r>
            <a:endParaRPr lang="en-US" dirty="0"/>
          </a:p>
        </p:txBody>
      </p:sp>
      <p:sp>
        <p:nvSpPr>
          <p:cNvPr id="4" name="Text Placeholder 3"/>
          <p:cNvSpPr>
            <a:spLocks noGrp="1"/>
          </p:cNvSpPr>
          <p:nvPr>
            <p:ph type="body" sz="half" idx="2"/>
          </p:nvPr>
        </p:nvSpPr>
        <p:spPr>
          <a:xfrm>
            <a:off x="2231671" y="15119985"/>
            <a:ext cx="10449614" cy="28011643"/>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编辑母版文本样式</a:t>
            </a:r>
          </a:p>
        </p:txBody>
      </p:sp>
      <p:sp>
        <p:nvSpPr>
          <p:cNvPr id="5" name="Date Placeholder 4"/>
          <p:cNvSpPr>
            <a:spLocks noGrp="1"/>
          </p:cNvSpPr>
          <p:nvPr>
            <p:ph type="dt" sz="half" idx="10"/>
          </p:nvPr>
        </p:nvSpPr>
        <p:spPr/>
        <p:txBody>
          <a:bodyPr/>
          <a:lstStyle/>
          <a:p>
            <a:fld id="{F16BC969-D350-4910-9F0C-9CFD59F2E71E}" type="datetimeFigureOut">
              <a:rPr lang="zh-CN" altLang="en-US" smtClean="0"/>
              <a:t>2019/4/8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91149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683342"/>
            <a:ext cx="27944386" cy="974166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27451" y="13416653"/>
            <a:ext cx="27944386" cy="3197830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227451" y="46713298"/>
            <a:ext cx="7289840" cy="2683331"/>
          </a:xfrm>
          <a:prstGeom prst="rect">
            <a:avLst/>
          </a:prstGeom>
        </p:spPr>
        <p:txBody>
          <a:bodyPr vert="horz" lIns="91440" tIns="45720" rIns="91440" bIns="45720" rtlCol="0" anchor="ctr"/>
          <a:lstStyle>
            <a:lvl1pPr algn="l">
              <a:defRPr sz="4252">
                <a:solidFill>
                  <a:schemeClr val="tx1">
                    <a:tint val="75000"/>
                  </a:schemeClr>
                </a:solidFill>
              </a:defRPr>
            </a:lvl1pPr>
          </a:lstStyle>
          <a:p>
            <a:fld id="{F16BC969-D350-4910-9F0C-9CFD59F2E71E}" type="datetimeFigureOut">
              <a:rPr lang="zh-CN" altLang="en-US" smtClean="0"/>
              <a:t>2019/4/8</a:t>
            </a:fld>
            <a:endParaRPr lang="zh-CN" altLang="en-US"/>
          </a:p>
        </p:txBody>
      </p:sp>
      <p:sp>
        <p:nvSpPr>
          <p:cNvPr id="5" name="Footer Placeholder 4"/>
          <p:cNvSpPr>
            <a:spLocks noGrp="1"/>
          </p:cNvSpPr>
          <p:nvPr>
            <p:ph type="ftr" sz="quarter" idx="3"/>
          </p:nvPr>
        </p:nvSpPr>
        <p:spPr>
          <a:xfrm>
            <a:off x="10732264" y="46713298"/>
            <a:ext cx="10934760" cy="2683331"/>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2881997" y="46713298"/>
            <a:ext cx="7289840" cy="2683331"/>
          </a:xfrm>
          <a:prstGeom prst="rect">
            <a:avLst/>
          </a:prstGeom>
        </p:spPr>
        <p:txBody>
          <a:bodyPr vert="horz" lIns="91440" tIns="45720" rIns="91440" bIns="45720" rtlCol="0" anchor="ctr"/>
          <a:lstStyle>
            <a:lvl1pPr algn="r">
              <a:defRPr sz="4252">
                <a:solidFill>
                  <a:schemeClr val="tx1">
                    <a:tint val="75000"/>
                  </a:schemeClr>
                </a:solidFill>
              </a:defRPr>
            </a:lvl1p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4219071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副标题 4">
            <a:extLst>
              <a:ext uri="{FF2B5EF4-FFF2-40B4-BE49-F238E27FC236}">
                <a16:creationId xmlns:a16="http://schemas.microsoft.com/office/drawing/2014/main" id="{295808C4-05C7-409F-A638-EA2B47D8EBF3}"/>
              </a:ext>
            </a:extLst>
          </p:cNvPr>
          <p:cNvSpPr txBox="1">
            <a:spLocks/>
          </p:cNvSpPr>
          <p:nvPr/>
        </p:nvSpPr>
        <p:spPr>
          <a:xfrm>
            <a:off x="401535" y="5361238"/>
            <a:ext cx="15600919" cy="15704816"/>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en-US"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Abstract</a:t>
            </a:r>
            <a:endParaRPr lang="en-US" altLang="zh-CN"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In the field of artificial intelligence, Emotion Classification in Conversations is a subtask of Natural Language Processing (NLP). When people chat in social media and social applications, they usually express their emotions with slang words, popular phrases on the Internet, or even a couple of sentences that seem to be unrelated. The emotions could be happiness, sadness, anger or other complicated emotions. In order to comprehend the emotion of a piece of context, a method combined with data pre-processing and deep learning model comes up to classify the emotions in the context.</a:t>
            </a: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Google researchers released an improved model named Bidirectional Encoder Representations from Transformers (BERT). It is based on fine-tuning on the pre-trained model and aimed to solve NLP tasks with high accuracy and high efficiency. It performs the best in 11 different NLP tasks. Based on BERT, we pre-process the data before it is fed into the model. We translate the emojis with human’s understanding,</a:t>
            </a:r>
            <a:r>
              <a:rPr lang="zh-CN" altLang="en-US" sz="3600" dirty="0">
                <a:latin typeface="Arial" panose="020B0604020202020204" pitchFamily="34" charset="0"/>
                <a:cs typeface="Arial" panose="020B0604020202020204" pitchFamily="34" charset="0"/>
              </a:rPr>
              <a:t> </a:t>
            </a:r>
            <a:r>
              <a:rPr lang="en-US" altLang="zh-CN" sz="3600" dirty="0">
                <a:latin typeface="Arial" panose="020B0604020202020204" pitchFamily="34" charset="0"/>
                <a:cs typeface="Arial" panose="020B0604020202020204" pitchFamily="34" charset="0"/>
              </a:rPr>
              <a:t>replacing them with direct emotional phrases. Meanwhile, sentences that are unrelated to the emotions are removed while training the model. After data pre-processing, our model gains more than 10% precision increase in classifying emotions.</a:t>
            </a:r>
          </a:p>
          <a:p>
            <a:pPr marL="571500" indent="-571500" algn="l">
              <a:lnSpc>
                <a:spcPct val="100000"/>
              </a:lnSpc>
              <a:spcBef>
                <a:spcPts val="1800"/>
              </a:spcBef>
              <a:buFont typeface="Wingdings" panose="05000000000000000000" pitchFamily="2" charset="2"/>
              <a:buChar char="Ø"/>
            </a:pPr>
            <a:r>
              <a:rPr lang="en-US" altLang="en-US" sz="3600"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This task is from International Workshop on Semantic Evaluation 2019. With our efforts of data-preprocessing before feeding into BERT, we got a world ranking of 27 out of 150 groups of researchers from all over the world which consist of graduated students and PhD students.</a:t>
            </a:r>
            <a:endParaRPr lang="zh-CN" altLang="zh-CN" sz="3600" dirty="0">
              <a:latin typeface="Arial" panose="020B0604020202020204" pitchFamily="34" charset="0"/>
              <a:cs typeface="Arial" panose="020B0604020202020204" pitchFamily="34" charset="0"/>
            </a:endParaRPr>
          </a:p>
        </p:txBody>
      </p:sp>
      <p:sp>
        <p:nvSpPr>
          <p:cNvPr id="29" name="副标题 4">
            <a:extLst>
              <a:ext uri="{FF2B5EF4-FFF2-40B4-BE49-F238E27FC236}">
                <a16:creationId xmlns:a16="http://schemas.microsoft.com/office/drawing/2014/main" id="{DA8608CB-1F4D-4EEB-B992-64C2C5B62DA5}"/>
              </a:ext>
            </a:extLst>
          </p:cNvPr>
          <p:cNvSpPr txBox="1">
            <a:spLocks/>
          </p:cNvSpPr>
          <p:nvPr/>
        </p:nvSpPr>
        <p:spPr>
          <a:xfrm>
            <a:off x="16396834" y="45336542"/>
            <a:ext cx="15600919" cy="4642898"/>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lnSpcReduction="1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Conclusion</a:t>
            </a:r>
          </a:p>
          <a:p>
            <a:pPr marL="571500" lvl="0" indent="-571500" algn="l" defTabSz="457200">
              <a:lnSpc>
                <a:spcPct val="100000"/>
              </a:lnSpc>
              <a:spcBef>
                <a:spcPts val="1800"/>
              </a:spcBef>
              <a:buFont typeface="Wingdings" panose="05000000000000000000" pitchFamily="2" charset="2"/>
              <a:buChar char="Ø"/>
            </a:pPr>
            <a:r>
              <a:rPr lang="en-US" altLang="en-US" sz="3600"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By using BERT, we can classify the emotion of the speaker in the conversations. We increase the accuracy of classification after data pre-processing. Therefore, it is proved that data pre-processing such as emoji translation and ratio adjustment could help the classification of emotion in conversations.</a:t>
            </a:r>
            <a:endParaRPr lang="en-US" altLang="zh-CN" sz="3600"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endParaRPr>
          </a:p>
        </p:txBody>
      </p:sp>
      <p:sp>
        <p:nvSpPr>
          <p:cNvPr id="30" name="副标题 4">
            <a:extLst>
              <a:ext uri="{FF2B5EF4-FFF2-40B4-BE49-F238E27FC236}">
                <a16:creationId xmlns:a16="http://schemas.microsoft.com/office/drawing/2014/main" id="{BB6246B2-2DEA-4760-A826-278EB036063F}"/>
              </a:ext>
            </a:extLst>
          </p:cNvPr>
          <p:cNvSpPr txBox="1">
            <a:spLocks/>
          </p:cNvSpPr>
          <p:nvPr/>
        </p:nvSpPr>
        <p:spPr>
          <a:xfrm>
            <a:off x="401535" y="21539678"/>
            <a:ext cx="15600919" cy="28439763"/>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en-US"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Introduction</a:t>
            </a:r>
            <a:endParaRPr lang="en-US" altLang="zh-CN"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The task provides short conversations which only contains three sentences (an example is in Figure 1). The emotion of the first and third sentences will be classified.</a:t>
            </a: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nSpc>
                <a:spcPct val="100000"/>
              </a:lnSpc>
              <a:spcBef>
                <a:spcPts val="1800"/>
              </a:spcBef>
            </a:pPr>
            <a:r>
              <a:rPr lang="en-US" altLang="zh-CN" sz="2800" dirty="0">
                <a:solidFill>
                  <a:prstClr val="black"/>
                </a:solidFill>
                <a:latin typeface="Arial" panose="020B0604020202020204" pitchFamily="34" charset="0"/>
                <a:cs typeface="Arial" panose="020B0604020202020204" pitchFamily="34" charset="0"/>
              </a:rPr>
              <a:t>Figure 1. Emotion of the sentences in green is </a:t>
            </a:r>
            <a:r>
              <a:rPr lang="en-US" altLang="zh-CN" sz="2800" i="1" dirty="0">
                <a:solidFill>
                  <a:prstClr val="black"/>
                </a:solidFill>
                <a:latin typeface="Arial" panose="020B0604020202020204" pitchFamily="34" charset="0"/>
                <a:cs typeface="Arial" panose="020B0604020202020204" pitchFamily="34" charset="0"/>
              </a:rPr>
              <a:t>angry</a:t>
            </a:r>
            <a:r>
              <a:rPr lang="en-US" altLang="zh-CN" sz="2800" dirty="0">
                <a:solidFill>
                  <a:prstClr val="black"/>
                </a:solidFill>
                <a:latin typeface="Arial" panose="020B0604020202020204" pitchFamily="34" charset="0"/>
                <a:cs typeface="Arial" panose="020B0604020202020204" pitchFamily="34" charset="0"/>
              </a:rPr>
              <a:t>.</a:t>
            </a: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In this section, we focus on the advantages of BERT over other NLP models (word2vec and ELMo).</a:t>
            </a:r>
          </a:p>
          <a:p>
            <a:pPr marL="565150" lvl="1" indent="-565150" algn="l" defTabSz="2033588" fontAlgn="base">
              <a:lnSpc>
                <a:spcPct val="200000"/>
              </a:lnSpc>
              <a:spcBef>
                <a:spcPts val="1200"/>
              </a:spcBef>
              <a:spcAft>
                <a:spcPts val="600"/>
              </a:spcAft>
            </a:pPr>
            <a:r>
              <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word2vec</a:t>
            </a:r>
            <a:endParaRPr lang="en-US" altLang="zh-CN" sz="44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word2vec is a linear model that embodies the relationship between high-dimensional word vectors and real-world semantics (Figure 2). The most important feature, “linear word vector”, allows the word vector to perform linear operations to express the semantics of the real world (Figure 3). The disadvantage of word2vec is that word vectors are static, or context-insensitive.</a:t>
            </a: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lvl="0" defTabSz="457200">
              <a:lnSpc>
                <a:spcPct val="100000"/>
              </a:lnSpc>
              <a:spcBef>
                <a:spcPts val="1800"/>
              </a:spcBef>
            </a:pPr>
            <a:r>
              <a:rPr lang="en-US" altLang="zh-CN" sz="2800" dirty="0">
                <a:solidFill>
                  <a:prstClr val="black"/>
                </a:solidFill>
                <a:latin typeface="Arial" panose="020B0604020202020204" pitchFamily="34" charset="0"/>
                <a:cs typeface="Arial" panose="020B0604020202020204" pitchFamily="34" charset="0"/>
              </a:rPr>
              <a:t>Figure 2. Model architectures of word2vec</a:t>
            </a:r>
          </a:p>
          <a:p>
            <a:pPr lvl="0" algn="l" defTabSz="457200">
              <a:lnSpc>
                <a:spcPct val="100000"/>
              </a:lnSpc>
              <a:spcBef>
                <a:spcPts val="1800"/>
              </a:spcBef>
            </a:pPr>
            <a:endParaRPr lang="en-US" altLang="zh-CN" sz="1600" dirty="0">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nSpc>
                <a:spcPct val="100000"/>
              </a:lnSpc>
              <a:spcBef>
                <a:spcPts val="1800"/>
              </a:spcBef>
            </a:pPr>
            <a:r>
              <a:rPr lang="en-US" altLang="zh-CN" sz="2800" dirty="0">
                <a:latin typeface="Arial" panose="020B0604020202020204" pitchFamily="34" charset="0"/>
                <a:cs typeface="Arial" panose="020B0604020202020204" pitchFamily="34" charset="0"/>
              </a:rPr>
              <a:t>Figure 3. Sample expressions on word vectors in word2vec</a:t>
            </a:r>
          </a:p>
          <a:p>
            <a:pPr marL="565150" lvl="1" indent="-565150" algn="l" defTabSz="2033588" fontAlgn="base">
              <a:lnSpc>
                <a:spcPct val="200000"/>
              </a:lnSpc>
              <a:spcBef>
                <a:spcPts val="600"/>
              </a:spcBef>
              <a:spcAft>
                <a:spcPts val="600"/>
              </a:spcAft>
            </a:pPr>
            <a:r>
              <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ELMo</a:t>
            </a: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In order to solve the context-insensitive defects of word vectors in word2vec, ELMo uses multi-layer stacked Bidirectional Long-Short-Term Memory (Bi-LSTM) network in the model to reason the change and association of word vectors in context. The training weights are introduced for the original word vectors and each layer of Bi-LSTM to meet the needs of different downstream NLP tasks.</a:t>
            </a:r>
          </a:p>
        </p:txBody>
      </p:sp>
      <p:sp>
        <p:nvSpPr>
          <p:cNvPr id="36" name="副标题 4">
            <a:extLst>
              <a:ext uri="{FF2B5EF4-FFF2-40B4-BE49-F238E27FC236}">
                <a16:creationId xmlns:a16="http://schemas.microsoft.com/office/drawing/2014/main" id="{BFCD51ED-9280-4572-ACFC-4A7E04548551}"/>
              </a:ext>
            </a:extLst>
          </p:cNvPr>
          <p:cNvSpPr txBox="1">
            <a:spLocks/>
          </p:cNvSpPr>
          <p:nvPr/>
        </p:nvSpPr>
        <p:spPr>
          <a:xfrm>
            <a:off x="16396833" y="5361237"/>
            <a:ext cx="15600919" cy="15381534"/>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BERT</a:t>
            </a:r>
            <a:endParaRPr lang="en-US" altLang="zh-CN" sz="3600" dirty="0">
              <a:solidFill>
                <a:prstClr val="black"/>
              </a:solidFill>
              <a:latin typeface="Arial" panose="020B0604020202020204" pitchFamily="34" charset="0"/>
              <a:cs typeface="Arial" panose="020B0604020202020204" pitchFamily="34" charset="0"/>
            </a:endParaRPr>
          </a:p>
          <a:p>
            <a:pPr marL="571500" lvl="0" indent="-571500" algn="l" defTabSz="457200">
              <a:lnSpc>
                <a:spcPct val="100000"/>
              </a:lnSpc>
              <a:spcBef>
                <a:spcPts val="1800"/>
              </a:spcBef>
              <a:buFont typeface="Wingdings" panose="05000000000000000000" pitchFamily="2" charset="2"/>
              <a:buChar char="Ø"/>
            </a:pPr>
            <a:r>
              <a:rPr lang="en-US" altLang="zh-CN" sz="3600" dirty="0">
                <a:solidFill>
                  <a:prstClr val="black"/>
                </a:solidFill>
                <a:latin typeface="Arial" panose="020B0604020202020204" pitchFamily="34" charset="0"/>
                <a:cs typeface="Arial" panose="020B0604020202020204" pitchFamily="34" charset="0"/>
              </a:rPr>
              <a:t>The emergence of BERT (Figure 4) has completely changed the relationship between pre-training generated word vectors and downstream specific NLP tasks. BERT introduces multiple features to complete the operation of most downstream NLP tasks. With the support of massive corpus and powerful computing power, BERT can fully describe the relationship between character level, word level and even sentence level.</a:t>
            </a: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defTabSz="457200">
              <a:lnSpc>
                <a:spcPct val="100000"/>
              </a:lnSpc>
              <a:spcBef>
                <a:spcPts val="1800"/>
              </a:spcBef>
            </a:pPr>
            <a:r>
              <a:rPr lang="en-US" altLang="zh-CN" sz="2800" dirty="0">
                <a:solidFill>
                  <a:prstClr val="black"/>
                </a:solidFill>
                <a:latin typeface="Arial" panose="020B0604020202020204" pitchFamily="34" charset="0"/>
                <a:cs typeface="Arial" panose="020B0604020202020204" pitchFamily="34" charset="0"/>
              </a:rPr>
              <a:t>Figure 4. Pre-training model architecture of BERT</a:t>
            </a: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marL="571500" lvl="0" indent="-571500" algn="l" defTabSz="457200">
              <a:lnSpc>
                <a:spcPct val="100000"/>
              </a:lnSpc>
              <a:spcBef>
                <a:spcPts val="1800"/>
              </a:spcBef>
              <a:buFont typeface="Wingdings" panose="05000000000000000000" pitchFamily="2" charset="2"/>
              <a:buChar char="Ø"/>
            </a:pPr>
            <a:r>
              <a:rPr lang="en-US" altLang="zh-CN" sz="3600" dirty="0">
                <a:solidFill>
                  <a:prstClr val="black"/>
                </a:solidFill>
                <a:latin typeface="Arial" panose="020B0604020202020204" pitchFamily="34" charset="0"/>
                <a:cs typeface="Arial" panose="020B0604020202020204" pitchFamily="34" charset="0"/>
              </a:rPr>
              <a:t>As a keel-level NLP model, BERT only needs to use a lightweight output layer to achieve transfer learning between NLP tasks. This greatly improves the model's learning efficiency.</a:t>
            </a:r>
            <a:endParaRPr lang="en-US" altLang="zh-CN" sz="1000" dirty="0">
              <a:solidFill>
                <a:prstClr val="black"/>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endParaRPr>
          </a:p>
        </p:txBody>
      </p:sp>
      <p:sp>
        <p:nvSpPr>
          <p:cNvPr id="38" name="副标题 4">
            <a:extLst>
              <a:ext uri="{FF2B5EF4-FFF2-40B4-BE49-F238E27FC236}">
                <a16:creationId xmlns:a16="http://schemas.microsoft.com/office/drawing/2014/main" id="{60300E22-43BC-482A-AD0B-A6429A101EAC}"/>
              </a:ext>
            </a:extLst>
          </p:cNvPr>
          <p:cNvSpPr txBox="1">
            <a:spLocks/>
          </p:cNvSpPr>
          <p:nvPr/>
        </p:nvSpPr>
        <p:spPr>
          <a:xfrm>
            <a:off x="16396832" y="21216393"/>
            <a:ext cx="15600919" cy="23822320"/>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en-US"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Related Work</a:t>
            </a:r>
            <a:endParaRPr lang="en-US" altLang="zh-CN"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The input layer of BERT needs two sentences as the input. There are three sentences in each conversation, which means there are several kinds of ways to put the training set into BERT. We try every possible combination of input, and finally we discover that input the first and third sentence separately is the best.</a:t>
            </a: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Then, we discover that the ratio of 4 classes in the training set is different from the ratio of the test set. Therefore, we adjust the ratio by placing duplicate data in the training set, then we get a better score (see Figure 5, from </a:t>
            </a:r>
            <a:r>
              <a:rPr lang="en-US" altLang="zh-CN" sz="3600" i="1" dirty="0">
                <a:latin typeface="Arial" panose="020B0604020202020204" pitchFamily="34" charset="0"/>
                <a:cs typeface="Arial" panose="020B0604020202020204" pitchFamily="34" charset="0"/>
              </a:rPr>
              <a:t>A</a:t>
            </a:r>
            <a:r>
              <a:rPr lang="en-US" altLang="zh-CN" sz="3600" dirty="0">
                <a:latin typeface="Arial" panose="020B0604020202020204" pitchFamily="34" charset="0"/>
                <a:cs typeface="Arial" panose="020B0604020202020204" pitchFamily="34" charset="0"/>
              </a:rPr>
              <a:t> to </a:t>
            </a:r>
            <a:r>
              <a:rPr lang="en-US" altLang="zh-CN" sz="3600" i="1" dirty="0">
                <a:latin typeface="Arial" panose="020B0604020202020204" pitchFamily="34" charset="0"/>
                <a:cs typeface="Arial" panose="020B0604020202020204" pitchFamily="34" charset="0"/>
              </a:rPr>
              <a:t>B).</a:t>
            </a: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Also, BERT cannot well recognize the emojis, which truly indicate the emotion of the speakers. We use Emojipedia to replace emojis in the training set with definition of emojis, but it does not perform well in the classification stage. The definition from Emojipedia only gives the description of every single emoji, which is not easy for BERT to “understand” the related emotion. Hence, we translate some of the emojis by ourselves (see Table 1), then we get performance increase (see Figure 5, from </a:t>
            </a:r>
            <a:r>
              <a:rPr lang="en-US" altLang="zh-CN" sz="3600" i="1" dirty="0">
                <a:latin typeface="Arial" panose="020B0604020202020204" pitchFamily="34" charset="0"/>
                <a:cs typeface="Arial" panose="020B0604020202020204" pitchFamily="34" charset="0"/>
              </a:rPr>
              <a:t>C</a:t>
            </a:r>
            <a:r>
              <a:rPr lang="en-US" altLang="zh-CN" sz="3600" dirty="0">
                <a:latin typeface="Arial" panose="020B0604020202020204" pitchFamily="34" charset="0"/>
                <a:cs typeface="Arial" panose="020B0604020202020204" pitchFamily="34" charset="0"/>
              </a:rPr>
              <a:t> to </a:t>
            </a:r>
            <a:r>
              <a:rPr lang="en-US" altLang="zh-CN" sz="3600" i="1" dirty="0">
                <a:latin typeface="Arial" panose="020B0604020202020204" pitchFamily="34" charset="0"/>
                <a:cs typeface="Arial" panose="020B0604020202020204" pitchFamily="34" charset="0"/>
              </a:rPr>
              <a:t>D</a:t>
            </a:r>
            <a:r>
              <a:rPr lang="en-US" altLang="zh-CN" sz="3600" dirty="0">
                <a:latin typeface="Arial" panose="020B0604020202020204" pitchFamily="34" charset="0"/>
                <a:cs typeface="Arial" panose="020B0604020202020204" pitchFamily="34" charset="0"/>
              </a:rPr>
              <a:t>).</a:t>
            </a: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r>
              <a:rPr lang="en-US" altLang="zh-CN" sz="2800" dirty="0">
                <a:latin typeface="Arial" panose="020B0604020202020204" pitchFamily="34" charset="0"/>
                <a:cs typeface="Arial" panose="020B0604020202020204" pitchFamily="34" charset="0"/>
              </a:rPr>
              <a:t>	Table 1		       Figure 5</a:t>
            </a:r>
          </a:p>
          <a:p>
            <a:pPr lvl="0" algn="l" defTabSz="2033588" fontAlgn="base">
              <a:lnSpc>
                <a:spcPct val="100000"/>
              </a:lnSpc>
              <a:spcBef>
                <a:spcPts val="1200"/>
              </a:spcBef>
              <a:spcAft>
                <a:spcPts val="600"/>
              </a:spcAft>
            </a:pPr>
            <a:endParaRPr lang="en-US" altLang="zh-CN" sz="1600" b="1" dirty="0">
              <a:solidFill>
                <a:srgbClr val="0000FF"/>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endParaRPr>
          </a:p>
          <a:p>
            <a:pPr marL="571500" lvl="0" indent="-571500" algn="l" defTabSz="2033588" fontAlgn="base">
              <a:lnSpc>
                <a:spcPct val="100000"/>
              </a:lnSpc>
              <a:spcBef>
                <a:spcPts val="1200"/>
              </a:spcBef>
              <a:spcAft>
                <a:spcPts val="600"/>
              </a:spcAft>
              <a:buFont typeface="Wingdings" panose="05000000000000000000" pitchFamily="2" charset="2"/>
              <a:buChar char="Ø"/>
            </a:pPr>
            <a:r>
              <a:rPr lang="en-US" altLang="zh-CN" sz="3200" dirty="0">
                <a:solidFill>
                  <a:prstClr val="black"/>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Table 1 illustrates the difference with and without emoji translation.</a:t>
            </a:r>
          </a:p>
          <a:p>
            <a:pPr marL="571500" lvl="0" indent="-571500" algn="l" defTabSz="2033588" fontAlgn="base">
              <a:lnSpc>
                <a:spcPct val="100000"/>
              </a:lnSpc>
              <a:spcBef>
                <a:spcPts val="1200"/>
              </a:spcBef>
              <a:spcAft>
                <a:spcPts val="600"/>
              </a:spcAft>
              <a:buFont typeface="Wingdings" panose="05000000000000000000" pitchFamily="2" charset="2"/>
              <a:buChar char="Ø"/>
            </a:pPr>
            <a:r>
              <a:rPr lang="en-US" altLang="zh-CN" sz="3200" dirty="0">
                <a:solidFill>
                  <a:prstClr val="black"/>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Figure 5 shows the F1 scores of 3 different pre-processing. </a:t>
            </a:r>
            <a:r>
              <a:rPr lang="en-US" altLang="zh-CN" sz="3200" i="1" dirty="0">
                <a:solidFill>
                  <a:prstClr val="black"/>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A</a:t>
            </a:r>
            <a:r>
              <a:rPr lang="en-US" altLang="zh-CN" sz="3200" dirty="0">
                <a:solidFill>
                  <a:prstClr val="black"/>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 represents the original training set. </a:t>
            </a:r>
            <a:r>
              <a:rPr lang="en-US" altLang="zh-CN" sz="3200" i="1" dirty="0">
                <a:solidFill>
                  <a:prstClr val="black"/>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B</a:t>
            </a:r>
            <a:r>
              <a:rPr lang="en-US" altLang="zh-CN" sz="3200" dirty="0">
                <a:solidFill>
                  <a:prstClr val="black"/>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 represents adjusting the ratio of conversations labeled with “others” to be 0.88. </a:t>
            </a:r>
            <a:r>
              <a:rPr lang="en-US" altLang="zh-CN" sz="3200" i="1" dirty="0">
                <a:solidFill>
                  <a:prstClr val="black"/>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C</a:t>
            </a:r>
            <a:r>
              <a:rPr lang="en-US" altLang="zh-CN" sz="3200" dirty="0">
                <a:solidFill>
                  <a:prstClr val="black"/>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 represents replacing the emojis with the definition from Emojipedia. </a:t>
            </a:r>
            <a:r>
              <a:rPr lang="en-US" altLang="zh-CN" sz="3200" i="1" dirty="0">
                <a:solidFill>
                  <a:prstClr val="black"/>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D</a:t>
            </a:r>
            <a:r>
              <a:rPr lang="en-US" altLang="zh-CN" sz="3200" dirty="0">
                <a:solidFill>
                  <a:prstClr val="black"/>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 represents replacing the emojis with our translation.</a:t>
            </a:r>
            <a:endParaRPr lang="en-US" altLang="zh-CN" sz="3600" dirty="0">
              <a:solidFill>
                <a:prstClr val="black"/>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endParaRPr>
          </a:p>
        </p:txBody>
      </p:sp>
      <p:sp>
        <p:nvSpPr>
          <p:cNvPr id="41" name="Content Placeholder 2">
            <a:extLst>
              <a:ext uri="{FF2B5EF4-FFF2-40B4-BE49-F238E27FC236}">
                <a16:creationId xmlns:a16="http://schemas.microsoft.com/office/drawing/2014/main" id="{D9FCDA8A-17CF-DD42-A2CC-1A990549FF0A}"/>
              </a:ext>
            </a:extLst>
          </p:cNvPr>
          <p:cNvSpPr txBox="1">
            <a:spLocks/>
          </p:cNvSpPr>
          <p:nvPr/>
        </p:nvSpPr>
        <p:spPr>
          <a:xfrm>
            <a:off x="-1" y="9592"/>
            <a:ext cx="32400000" cy="4878022"/>
          </a:xfrm>
          <a:prstGeom prst="rect">
            <a:avLst/>
          </a:prstGeom>
          <a:solidFill>
            <a:srgbClr val="CCECFF"/>
          </a:solidFill>
        </p:spPr>
        <p:txBody>
          <a:bodyPr vert="horz" lIns="91440" tIns="45720" rIns="91440" bIns="45720" rtlCol="0" anchor="ctr">
            <a:normAutofit fontScale="92500" lnSpcReduction="2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nSpc>
                <a:spcPct val="120000"/>
              </a:lnSpc>
              <a:spcBef>
                <a:spcPts val="0"/>
              </a:spcBef>
              <a:defRPr/>
            </a:pPr>
            <a:r>
              <a:rPr lang="en-US" altLang="zh-CN" sz="7100" b="1" dirty="0">
                <a:latin typeface="Arial" panose="020B0604020202020204" pitchFamily="34" charset="0"/>
                <a:cs typeface="Arial" panose="020B0604020202020204" pitchFamily="34" charset="0"/>
              </a:rPr>
              <a:t>Natural Language Processing in Emotional Context Prediction by Using Bidirectional Encoder Representations from Transformers</a:t>
            </a:r>
            <a:br>
              <a:rPr lang="en-US" altLang="zh-CN" sz="4800" b="1" dirty="0">
                <a:latin typeface="Arial" panose="020B0604020202020204" pitchFamily="34" charset="0"/>
                <a:cs typeface="Arial" panose="020B0604020202020204" pitchFamily="34" charset="0"/>
              </a:rPr>
            </a:br>
            <a:r>
              <a:rPr lang="en-US" altLang="zh-CN" sz="4800" b="1" dirty="0">
                <a:latin typeface="Arial" panose="020B0604020202020204" pitchFamily="34" charset="0"/>
                <a:cs typeface="Arial" panose="020B0604020202020204" pitchFamily="34" charset="0"/>
              </a:rPr>
              <a:t>Y.P. Long </a:t>
            </a:r>
            <a:r>
              <a:rPr lang="en-US" altLang="zh-CN" sz="4800" b="1" baseline="30000" dirty="0">
                <a:latin typeface="Arial" panose="020B0604020202020204" pitchFamily="34" charset="0"/>
                <a:cs typeface="Arial" panose="020B0604020202020204" pitchFamily="34" charset="0"/>
              </a:rPr>
              <a:t>1,*</a:t>
            </a:r>
            <a:r>
              <a:rPr lang="en-US" altLang="zh-CN" sz="4800" b="1" dirty="0">
                <a:latin typeface="Arial" panose="020B0604020202020204" pitchFamily="34" charset="0"/>
                <a:cs typeface="Arial" panose="020B0604020202020204" pitchFamily="34" charset="0"/>
              </a:rPr>
              <a:t>, Z.H. Huang </a:t>
            </a:r>
            <a:r>
              <a:rPr lang="en-US" altLang="zh-CN" sz="4800" b="1" baseline="30000" dirty="0">
                <a:latin typeface="Arial" panose="020B0604020202020204" pitchFamily="34" charset="0"/>
                <a:cs typeface="Arial" panose="020B0604020202020204" pitchFamily="34" charset="0"/>
              </a:rPr>
              <a:t>1</a:t>
            </a:r>
            <a:r>
              <a:rPr lang="en-US" altLang="zh-CN" sz="4800" b="1" dirty="0">
                <a:latin typeface="Arial" panose="020B0604020202020204" pitchFamily="34" charset="0"/>
                <a:cs typeface="Arial" panose="020B0604020202020204" pitchFamily="34" charset="0"/>
              </a:rPr>
              <a:t>, Z.M. Xu </a:t>
            </a:r>
            <a:r>
              <a:rPr lang="en-US" altLang="zh-CN" sz="4800" b="1" baseline="30000" dirty="0">
                <a:latin typeface="Arial" panose="020B0604020202020204" pitchFamily="34" charset="0"/>
                <a:cs typeface="Arial" panose="020B0604020202020204" pitchFamily="34" charset="0"/>
              </a:rPr>
              <a:t>1</a:t>
            </a:r>
          </a:p>
          <a:p>
            <a:pPr>
              <a:lnSpc>
                <a:spcPct val="120000"/>
              </a:lnSpc>
              <a:spcBef>
                <a:spcPts val="0"/>
              </a:spcBef>
              <a:defRPr/>
            </a:pPr>
            <a:r>
              <a:rPr lang="en-US" altLang="zh-CN" sz="4800" b="1" dirty="0">
                <a:latin typeface="Arial" panose="020B0604020202020204" pitchFamily="34" charset="0"/>
                <a:cs typeface="Arial" panose="020B0604020202020204" pitchFamily="34" charset="0"/>
              </a:rPr>
              <a:t>Supervisor: Prof. W.F. Su, Dr. Jefferson Fong</a:t>
            </a:r>
            <a:br>
              <a:rPr lang="en-US" altLang="zh-CN" sz="9600" b="1" dirty="0">
                <a:latin typeface="Arial" panose="020B0604020202020204" pitchFamily="34" charset="0"/>
                <a:cs typeface="Arial" panose="020B0604020202020204" pitchFamily="34" charset="0"/>
              </a:rPr>
            </a:br>
            <a:r>
              <a:rPr lang="en-US" altLang="zh-CN" sz="3600" i="1" dirty="0">
                <a:latin typeface="Arial" panose="020B0604020202020204" pitchFamily="34" charset="0"/>
                <a:cs typeface="Arial" panose="020B0604020202020204" pitchFamily="34" charset="0"/>
              </a:rPr>
              <a:t> </a:t>
            </a:r>
            <a:r>
              <a:rPr lang="en-US" altLang="zh-CN" sz="4400" i="1" baseline="30000" dirty="0">
                <a:latin typeface="Arial" panose="020B0604020202020204" pitchFamily="34" charset="0"/>
                <a:cs typeface="Arial" panose="020B0604020202020204" pitchFamily="34" charset="0"/>
              </a:rPr>
              <a:t>1</a:t>
            </a:r>
            <a:r>
              <a:rPr lang="en-US" altLang="zh-CN" sz="4400" i="1" dirty="0">
                <a:latin typeface="Arial" panose="020B0604020202020204" pitchFamily="34" charset="0"/>
                <a:cs typeface="Arial" panose="020B0604020202020204" pitchFamily="34" charset="0"/>
              </a:rPr>
              <a:t> Computer Science and Technology, Division of Science and Technology, BNU-HKBU United International College</a:t>
            </a:r>
            <a:br>
              <a:rPr lang="en-US" altLang="zh-CN" sz="4400" i="1" dirty="0">
                <a:latin typeface="Arial" panose="020B0604020202020204" pitchFamily="34" charset="0"/>
                <a:cs typeface="Arial" panose="020B0604020202020204" pitchFamily="34" charset="0"/>
              </a:rPr>
            </a:br>
            <a:r>
              <a:rPr lang="en-US" altLang="zh-CN" sz="4400" i="1" dirty="0">
                <a:latin typeface="Arial" panose="020B0604020202020204" pitchFamily="34" charset="0"/>
                <a:cs typeface="Arial" panose="020B0604020202020204" pitchFamily="34" charset="0"/>
              </a:rPr>
              <a:t>* Corresponding student author. Tel: +86-17666373546, E-mail: m730026075@mail.uic.edu.hk </a:t>
            </a:r>
            <a:endParaRPr lang="en-US" altLang="zh-CN" sz="5200" i="1" dirty="0">
              <a:latin typeface="Arial" panose="020B0604020202020204" pitchFamily="34" charset="0"/>
              <a:cs typeface="Arial" panose="020B0604020202020204" pitchFamily="34" charset="0"/>
            </a:endParaRPr>
          </a:p>
        </p:txBody>
      </p:sp>
      <p:pic>
        <p:nvPicPr>
          <p:cNvPr id="33" name="图片 32" descr="图片包含 文字, 地图&#10;&#10;描述已自动生成">
            <a:extLst>
              <a:ext uri="{FF2B5EF4-FFF2-40B4-BE49-F238E27FC236}">
                <a16:creationId xmlns:a16="http://schemas.microsoft.com/office/drawing/2014/main" id="{D2E6CE0C-D70F-4DA6-B729-4839CD99807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30347" y="35764074"/>
            <a:ext cx="9343282" cy="5935116"/>
          </a:xfrm>
          <a:prstGeom prst="rect">
            <a:avLst/>
          </a:prstGeom>
        </p:spPr>
      </p:pic>
      <p:pic>
        <p:nvPicPr>
          <p:cNvPr id="3" name="图片 2" descr="图片包含 物体&#10;&#10;描述已自动生成">
            <a:extLst>
              <a:ext uri="{FF2B5EF4-FFF2-40B4-BE49-F238E27FC236}">
                <a16:creationId xmlns:a16="http://schemas.microsoft.com/office/drawing/2014/main" id="{17C416A3-7707-483D-9353-8CA5FE0C8C9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83393" y="42582460"/>
            <a:ext cx="7237190" cy="1609481"/>
          </a:xfrm>
          <a:prstGeom prst="rect">
            <a:avLst/>
          </a:prstGeom>
        </p:spPr>
      </p:pic>
      <p:pic>
        <p:nvPicPr>
          <p:cNvPr id="28" name="图片 27" descr="图片包含 文字&#10;&#10;描述已自动生成">
            <a:extLst>
              <a:ext uri="{FF2B5EF4-FFF2-40B4-BE49-F238E27FC236}">
                <a16:creationId xmlns:a16="http://schemas.microsoft.com/office/drawing/2014/main" id="{C40AFA40-2C2F-4065-9BAF-B74D98F69E67}"/>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912344" y="11372741"/>
            <a:ext cx="6805662" cy="5853155"/>
          </a:xfrm>
          <a:prstGeom prst="rect">
            <a:avLst/>
          </a:prstGeom>
        </p:spPr>
      </p:pic>
      <p:pic>
        <p:nvPicPr>
          <p:cNvPr id="37" name="图片 36">
            <a:extLst>
              <a:ext uri="{FF2B5EF4-FFF2-40B4-BE49-F238E27FC236}">
                <a16:creationId xmlns:a16="http://schemas.microsoft.com/office/drawing/2014/main" id="{15505FBE-0457-4B04-929A-BA1330A445B8}"/>
              </a:ext>
            </a:extLst>
          </p:cNvPr>
          <p:cNvPicPr>
            <a:picLocks noChangeAspect="1"/>
          </p:cNvPicPr>
          <p:nvPr/>
        </p:nvPicPr>
        <p:blipFill>
          <a:blip r:embed="rId6">
            <a:clrChange>
              <a:clrFrom>
                <a:srgbClr val="F5F5F5"/>
              </a:clrFrom>
              <a:clrTo>
                <a:srgbClr val="F5F5F5">
                  <a:alpha val="0"/>
                </a:srgbClr>
              </a:clrTo>
            </a:clrChange>
          </a:blip>
          <a:stretch>
            <a:fillRect/>
          </a:stretch>
        </p:blipFill>
        <p:spPr>
          <a:xfrm>
            <a:off x="5514039" y="25749320"/>
            <a:ext cx="5375899" cy="2994426"/>
          </a:xfrm>
          <a:prstGeom prst="rect">
            <a:avLst/>
          </a:prstGeom>
        </p:spPr>
      </p:pic>
      <p:graphicFrame>
        <p:nvGraphicFramePr>
          <p:cNvPr id="46" name="图表 45">
            <a:extLst>
              <a:ext uri="{FF2B5EF4-FFF2-40B4-BE49-F238E27FC236}">
                <a16:creationId xmlns:a16="http://schemas.microsoft.com/office/drawing/2014/main" id="{0F858DAA-9012-4ECC-88D5-B98403F8D20B}"/>
              </a:ext>
            </a:extLst>
          </p:cNvPr>
          <p:cNvGraphicFramePr>
            <a:graphicFrameLocks/>
          </p:cNvGraphicFramePr>
          <p:nvPr>
            <p:extLst>
              <p:ext uri="{D42A27DB-BD31-4B8C-83A1-F6EECF244321}">
                <p14:modId xmlns:p14="http://schemas.microsoft.com/office/powerpoint/2010/main" val="2147546849"/>
              </p:ext>
            </p:extLst>
          </p:nvPr>
        </p:nvGraphicFramePr>
        <p:xfrm>
          <a:off x="24869626" y="35077056"/>
          <a:ext cx="6439298" cy="5517175"/>
        </p:xfrm>
        <a:graphic>
          <a:graphicData uri="http://schemas.openxmlformats.org/drawingml/2006/chart">
            <c:chart xmlns:c="http://schemas.openxmlformats.org/drawingml/2006/chart" xmlns:r="http://schemas.openxmlformats.org/officeDocument/2006/relationships" r:id="rId7"/>
          </a:graphicData>
        </a:graphic>
      </p:graphicFrame>
      <p:pic>
        <p:nvPicPr>
          <p:cNvPr id="48" name="图片 47">
            <a:extLst>
              <a:ext uri="{FF2B5EF4-FFF2-40B4-BE49-F238E27FC236}">
                <a16:creationId xmlns:a16="http://schemas.microsoft.com/office/drawing/2014/main" id="{D9896DEE-5B60-4815-B2E0-90430B426F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206408" y="33703199"/>
            <a:ext cx="6974391" cy="6891032"/>
          </a:xfrm>
          <a:prstGeom prst="rect">
            <a:avLst/>
          </a:prstGeom>
        </p:spPr>
      </p:pic>
    </p:spTree>
    <p:extLst>
      <p:ext uri="{BB962C8B-B14F-4D97-AF65-F5344CB8AC3E}">
        <p14:creationId xmlns:p14="http://schemas.microsoft.com/office/powerpoint/2010/main" val="369263960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4128</TotalTime>
  <Words>864</Words>
  <Application>Microsoft Office PowerPoint</Application>
  <PresentationFormat>自定义</PresentationFormat>
  <Paragraphs>84</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Calibri</vt:lpstr>
      <vt:lpstr>Calibri Light</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 Long</dc:creator>
  <cp:lastModifiedBy>Long Michael</cp:lastModifiedBy>
  <cp:revision>310</cp:revision>
  <cp:lastPrinted>2018-03-26T07:17:28Z</cp:lastPrinted>
  <dcterms:created xsi:type="dcterms:W3CDTF">2018-03-24T07:39:23Z</dcterms:created>
  <dcterms:modified xsi:type="dcterms:W3CDTF">2019-04-08T14:55:21Z</dcterms:modified>
</cp:coreProperties>
</file>