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58"/>
  </p:notesMasterIdLst>
  <p:sldIdLst>
    <p:sldId id="256" r:id="rId2"/>
    <p:sldId id="258" r:id="rId3"/>
    <p:sldId id="263" r:id="rId4"/>
    <p:sldId id="265" r:id="rId5"/>
    <p:sldId id="262" r:id="rId6"/>
    <p:sldId id="269" r:id="rId7"/>
    <p:sldId id="286" r:id="rId8"/>
    <p:sldId id="268" r:id="rId9"/>
    <p:sldId id="287" r:id="rId10"/>
    <p:sldId id="288" r:id="rId11"/>
    <p:sldId id="289" r:id="rId12"/>
    <p:sldId id="290" r:id="rId13"/>
    <p:sldId id="285" r:id="rId14"/>
    <p:sldId id="273" r:id="rId15"/>
    <p:sldId id="266" r:id="rId16"/>
    <p:sldId id="270" r:id="rId17"/>
    <p:sldId id="274" r:id="rId18"/>
    <p:sldId id="275" r:id="rId19"/>
    <p:sldId id="276" r:id="rId20"/>
    <p:sldId id="272" r:id="rId21"/>
    <p:sldId id="271" r:id="rId22"/>
    <p:sldId id="277" r:id="rId23"/>
    <p:sldId id="278" r:id="rId24"/>
    <p:sldId id="282" r:id="rId25"/>
    <p:sldId id="291" r:id="rId26"/>
    <p:sldId id="307" r:id="rId27"/>
    <p:sldId id="308" r:id="rId28"/>
    <p:sldId id="310" r:id="rId29"/>
    <p:sldId id="311" r:id="rId30"/>
    <p:sldId id="314" r:id="rId31"/>
    <p:sldId id="315" r:id="rId32"/>
    <p:sldId id="316" r:id="rId33"/>
    <p:sldId id="317" r:id="rId34"/>
    <p:sldId id="318" r:id="rId35"/>
    <p:sldId id="319" r:id="rId36"/>
    <p:sldId id="320" r:id="rId37"/>
    <p:sldId id="321" r:id="rId38"/>
    <p:sldId id="322" r:id="rId39"/>
    <p:sldId id="323" r:id="rId40"/>
    <p:sldId id="283" r:id="rId41"/>
    <p:sldId id="293" r:id="rId42"/>
    <p:sldId id="292"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9" r:id="rId56"/>
    <p:sldId id="306"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7" autoAdjust="0"/>
    <p:restoredTop sz="94674"/>
  </p:normalViewPr>
  <p:slideViewPr>
    <p:cSldViewPr snapToGrid="0">
      <p:cViewPr varScale="1">
        <p:scale>
          <a:sx n="124" d="100"/>
          <a:sy n="124" d="100"/>
        </p:scale>
        <p:origin x="8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61B13-15F4-43C5-9D39-96B8697A51C2}" type="datetimeFigureOut">
              <a:rPr lang="zh-CN" altLang="en-US" smtClean="0"/>
              <a:t>2020/5/3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0128-22C0-4DD4-9D75-77FAE7196EDD}" type="slidenum">
              <a:rPr lang="zh-CN" altLang="en-US" smtClean="0"/>
              <a:t>‹#›</a:t>
            </a:fld>
            <a:endParaRPr lang="zh-CN" altLang="en-US"/>
          </a:p>
        </p:txBody>
      </p:sp>
    </p:spTree>
    <p:extLst>
      <p:ext uri="{BB962C8B-B14F-4D97-AF65-F5344CB8AC3E}">
        <p14:creationId xmlns:p14="http://schemas.microsoft.com/office/powerpoint/2010/main" val="2904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7F0E89-4D9E-4CF4-B5C2-F363FFB314D9}" type="slidenum">
              <a:rPr lang="zh-CN" altLang="en-US" smtClean="0"/>
              <a:t>54</a:t>
            </a:fld>
            <a:endParaRPr lang="zh-CN" altLang="en-US"/>
          </a:p>
        </p:txBody>
      </p:sp>
    </p:spTree>
    <p:extLst>
      <p:ext uri="{BB962C8B-B14F-4D97-AF65-F5344CB8AC3E}">
        <p14:creationId xmlns:p14="http://schemas.microsoft.com/office/powerpoint/2010/main" val="3212769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7905E-FC8F-46F9-B774-092F839A86C8}" type="datetimeFigureOut">
              <a:rPr lang="zh-CN" altLang="en-US" smtClean="0"/>
              <a:t>2020/5/3</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1290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3379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14475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1774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5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77843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805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3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335529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4601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885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F37905E-FC8F-46F9-B774-092F839A86C8}" type="datetimeFigureOut">
              <a:rPr lang="zh-CN" altLang="en-US" smtClean="0"/>
              <a:t>2020/5/3</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6594623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blog.echen.me/2012/01/03/introduction-to-conditional-random-fields/" TargetMode="External"/><Relationship Id="rId2" Type="http://schemas.openxmlformats.org/officeDocument/2006/relationships/hyperlink" Target="https://www.zhihu.com/question/3586659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02536" y="2521059"/>
            <a:ext cx="10278776" cy="1815882"/>
          </a:xfrm>
          <a:prstGeom prst="rect">
            <a:avLst/>
          </a:prstGeom>
          <a:noFill/>
        </p:spPr>
        <p:txBody>
          <a:bodyPr wrap="none" rtlCol="0">
            <a:spAutoFit/>
          </a:bodyPr>
          <a:lstStyle/>
          <a:p>
            <a:r>
              <a:rPr lang="zh-CN" altLang="en-US" sz="2800" dirty="0"/>
              <a:t>本期内容：</a:t>
            </a:r>
            <a:endParaRPr lang="en-US" altLang="zh-CN" sz="2800" dirty="0"/>
          </a:p>
          <a:p>
            <a:r>
              <a:rPr lang="en-US" altLang="zh-CN" sz="2800" dirty="0"/>
              <a:t>0. </a:t>
            </a:r>
            <a:r>
              <a:rPr lang="zh-CN" altLang="en-US" sz="2800" dirty="0"/>
              <a:t>隐喻分类和基本概念探究</a:t>
            </a:r>
            <a:endParaRPr lang="en-US" altLang="zh-CN" sz="2800" dirty="0"/>
          </a:p>
          <a:p>
            <a:pPr marL="342900" indent="-342900">
              <a:buAutoNum type="arabicPeriod"/>
            </a:pPr>
            <a:r>
              <a:rPr lang="zh-CN" altLang="en-US" sz="2800" dirty="0"/>
              <a:t> 隐喻识别：二分类，序列化标注</a:t>
            </a:r>
            <a:endParaRPr lang="en-US" altLang="zh-CN" sz="2800" dirty="0"/>
          </a:p>
          <a:p>
            <a:r>
              <a:rPr lang="en-US" altLang="zh-CN" sz="2800" dirty="0"/>
              <a:t>2. </a:t>
            </a:r>
            <a:r>
              <a:rPr lang="zh-CN" altLang="en-US" sz="2800" dirty="0"/>
              <a:t>隐喻理解：使用已有知识库，构建新型知识库，使用知识图谱</a:t>
            </a:r>
            <a:endParaRPr lang="en-US" altLang="zh-CN" sz="2800" dirty="0"/>
          </a:p>
        </p:txBody>
      </p:sp>
      <p:sp>
        <p:nvSpPr>
          <p:cNvPr id="5" name="文本框 4">
            <a:extLst>
              <a:ext uri="{FF2B5EF4-FFF2-40B4-BE49-F238E27FC236}">
                <a16:creationId xmlns:a16="http://schemas.microsoft.com/office/drawing/2014/main" id="{543CEF9A-AA2C-4E9F-9E83-DE79F80F554E}"/>
              </a:ext>
            </a:extLst>
          </p:cNvPr>
          <p:cNvSpPr txBox="1"/>
          <p:nvPr/>
        </p:nvSpPr>
        <p:spPr>
          <a:xfrm>
            <a:off x="7511987" y="6180339"/>
            <a:ext cx="4493538" cy="461665"/>
          </a:xfrm>
          <a:prstGeom prst="rect">
            <a:avLst/>
          </a:prstGeom>
          <a:noFill/>
        </p:spPr>
        <p:txBody>
          <a:bodyPr wrap="none" rtlCol="0">
            <a:spAutoFit/>
          </a:bodyPr>
          <a:lstStyle/>
          <a:p>
            <a:r>
              <a:rPr lang="zh-CN" altLang="en-US" sz="2400" dirty="0"/>
              <a:t>主讲：田展铭，王启正，黄子豪</a:t>
            </a:r>
            <a:endParaRPr lang="en-US" altLang="zh-CN" sz="24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1808608" y="532954"/>
            <a:ext cx="9228808" cy="923330"/>
          </a:xfrm>
          <a:prstGeom prst="rect">
            <a:avLst/>
          </a:prstGeom>
          <a:noFill/>
        </p:spPr>
        <p:txBody>
          <a:bodyPr wrap="none" rtlCol="0">
            <a:spAutoFit/>
          </a:bodyPr>
          <a:lstStyle/>
          <a:p>
            <a:r>
              <a:rPr lang="zh-CN" altLang="en-US" sz="5400" b="1" dirty="0"/>
              <a:t>隐喻识别与理解关键技术调研</a:t>
            </a:r>
            <a:endParaRPr lang="en-US" altLang="zh-CN" sz="5400" b="1" dirty="0"/>
          </a:p>
        </p:txBody>
      </p:sp>
    </p:spTree>
    <p:extLst>
      <p:ext uri="{BB962C8B-B14F-4D97-AF65-F5344CB8AC3E}">
        <p14:creationId xmlns:p14="http://schemas.microsoft.com/office/powerpoint/2010/main" val="30109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54FE69-1F4C-40D4-9D8F-4982BC9E1692}"/>
              </a:ext>
            </a:extLst>
          </p:cNvPr>
          <p:cNvSpPr txBox="1"/>
          <p:nvPr/>
        </p:nvSpPr>
        <p:spPr>
          <a:xfrm>
            <a:off x="462512" y="391693"/>
            <a:ext cx="6306406"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随机森林（</a:t>
            </a:r>
            <a:r>
              <a:rPr lang="en-US" altLang="zh-CN" sz="3600" dirty="0">
                <a:latin typeface="微软雅黑" panose="020B0503020204020204" pitchFamily="34" charset="-122"/>
                <a:ea typeface="微软雅黑" panose="020B0503020204020204" pitchFamily="34" charset="-122"/>
              </a:rPr>
              <a:t>Random Forest</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1DCA364-7E1A-4046-A298-624026D25DFB}"/>
              </a:ext>
            </a:extLst>
          </p:cNvPr>
          <p:cNvPicPr>
            <a:picLocks noChangeAspect="1"/>
          </p:cNvPicPr>
          <p:nvPr/>
        </p:nvPicPr>
        <p:blipFill>
          <a:blip r:embed="rId2"/>
          <a:stretch>
            <a:fillRect/>
          </a:stretch>
        </p:blipFill>
        <p:spPr>
          <a:xfrm>
            <a:off x="5313508" y="1270859"/>
            <a:ext cx="5440613" cy="5406609"/>
          </a:xfrm>
          <a:prstGeom prst="rect">
            <a:avLst/>
          </a:prstGeom>
        </p:spPr>
      </p:pic>
      <p:sp>
        <p:nvSpPr>
          <p:cNvPr id="3" name="矩形 2">
            <a:extLst>
              <a:ext uri="{FF2B5EF4-FFF2-40B4-BE49-F238E27FC236}">
                <a16:creationId xmlns:a16="http://schemas.microsoft.com/office/drawing/2014/main" id="{6E6BE8A4-B083-4A8F-91A2-AC0007A39870}"/>
              </a:ext>
            </a:extLst>
          </p:cNvPr>
          <p:cNvSpPr/>
          <p:nvPr/>
        </p:nvSpPr>
        <p:spPr>
          <a:xfrm>
            <a:off x="769750" y="1733383"/>
            <a:ext cx="3941736" cy="4093428"/>
          </a:xfrm>
          <a:prstGeom prst="rect">
            <a:avLst/>
          </a:prstGeom>
        </p:spPr>
        <p:txBody>
          <a:bodyPr wrap="squar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随机的方式建立一个森林，森林里面有</a:t>
            </a:r>
            <a:r>
              <a:rPr lang="zh-CN" altLang="en-US" sz="2000" b="1" dirty="0">
                <a:solidFill>
                  <a:srgbClr val="4D4D4D"/>
                </a:solidFill>
                <a:latin typeface="Microsoft YaHei" panose="020B0503020204020204" pitchFamily="34" charset="-122"/>
                <a:ea typeface="Microsoft YaHei" panose="020B0503020204020204" pitchFamily="34" charset="-122"/>
              </a:rPr>
              <a:t>很多的决策树</a:t>
            </a:r>
            <a:r>
              <a:rPr lang="zh-CN" altLang="en-US" sz="2000" dirty="0">
                <a:solidFill>
                  <a:srgbClr val="4D4D4D"/>
                </a:solidFill>
                <a:latin typeface="Microsoft YaHei" panose="020B0503020204020204" pitchFamily="34" charset="-122"/>
                <a:ea typeface="Microsoft YaHei" panose="020B0503020204020204" pitchFamily="34" charset="-122"/>
              </a:rPr>
              <a:t>组成，随机森林的每一棵决策树之间是没有关联的。在得到森林之后，当有一个新的输 入样本进入的时候，就让森林中的每一棵决策树分别进行一下判断</a:t>
            </a:r>
            <a:r>
              <a:rPr lang="zh-CN" altLang="en-US" sz="2000" b="1" dirty="0">
                <a:solidFill>
                  <a:srgbClr val="4D4D4D"/>
                </a:solidFill>
                <a:latin typeface="Microsoft YaHei" panose="020B0503020204020204" pitchFamily="34" charset="-122"/>
                <a:ea typeface="Microsoft YaHei" panose="020B0503020204020204" pitchFamily="34" charset="-122"/>
              </a:rPr>
              <a:t>，看看这个样本应该属于哪一类</a:t>
            </a:r>
            <a:r>
              <a:rPr lang="zh-CN" altLang="en-US" sz="2000" dirty="0">
                <a:solidFill>
                  <a:srgbClr val="4D4D4D"/>
                </a:solidFill>
                <a:latin typeface="Microsoft YaHei" panose="020B0503020204020204" pitchFamily="34" charset="-122"/>
                <a:ea typeface="Microsoft YaHei" panose="020B0503020204020204" pitchFamily="34" charset="-122"/>
              </a:rPr>
              <a:t>（对于分类算法），然后看看哪一类被选择最多，就预测这个样本 为那一类。</a:t>
            </a:r>
            <a:endParaRPr lang="en-US" altLang="zh-CN" sz="2000" dirty="0">
              <a:solidFill>
                <a:srgbClr val="4D4D4D"/>
              </a:solidFill>
              <a:latin typeface="Microsoft YaHei" panose="020B0503020204020204" pitchFamily="34" charset="-122"/>
              <a:ea typeface="Microsoft YaHei" panose="020B0503020204020204" pitchFamily="34" charset="-122"/>
            </a:endParaRPr>
          </a:p>
          <a:p>
            <a:endParaRPr lang="en-US" altLang="zh-CN" sz="2000" dirty="0">
              <a:solidFill>
                <a:srgbClr val="4D4D4D"/>
              </a:solidFill>
              <a:latin typeface="Microsoft YaHei" panose="020B0503020204020204" pitchFamily="34" charset="-122"/>
              <a:ea typeface="Microsoft YaHei" panose="020B0503020204020204" pitchFamily="34" charset="-122"/>
            </a:endParaRPr>
          </a:p>
          <a:p>
            <a:r>
              <a:rPr lang="zh-CN" altLang="en-US" sz="2000" dirty="0">
                <a:solidFill>
                  <a:srgbClr val="4D4D4D"/>
                </a:solidFill>
                <a:latin typeface="Microsoft YaHei" panose="020B0503020204020204" pitchFamily="34" charset="-122"/>
                <a:ea typeface="Microsoft YaHei" panose="020B0503020204020204" pitchFamily="34" charset="-122"/>
              </a:rPr>
              <a:t>根本意义上实现多</a:t>
            </a:r>
            <a:r>
              <a:rPr lang="zh-CN" altLang="en-US" sz="2000" b="1" dirty="0">
                <a:solidFill>
                  <a:srgbClr val="4D4D4D"/>
                </a:solidFill>
                <a:latin typeface="Microsoft YaHei" panose="020B0503020204020204" pitchFamily="34" charset="-122"/>
                <a:ea typeface="Microsoft YaHei" panose="020B0503020204020204" pitchFamily="34" charset="-122"/>
              </a:rPr>
              <a:t>个弱分类变成强分类</a:t>
            </a:r>
            <a:r>
              <a:rPr lang="zh-CN" altLang="en-US" sz="2000" dirty="0">
                <a:solidFill>
                  <a:srgbClr val="4D4D4D"/>
                </a:solidFill>
                <a:latin typeface="Microsoft YaHei" panose="020B0503020204020204" pitchFamily="34" charset="-122"/>
                <a:ea typeface="Microsoft YaHei" panose="020B0503020204020204" pitchFamily="34" charset="-122"/>
              </a:rPr>
              <a:t>。</a:t>
            </a:r>
            <a:endParaRPr lang="zh-CN" altLang="en-US" sz="2000" dirty="0"/>
          </a:p>
        </p:txBody>
      </p:sp>
    </p:spTree>
    <p:extLst>
      <p:ext uri="{BB962C8B-B14F-4D97-AF65-F5344CB8AC3E}">
        <p14:creationId xmlns:p14="http://schemas.microsoft.com/office/powerpoint/2010/main" val="177805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54FE69-1F4C-40D4-9D8F-4982BC9E1692}"/>
              </a:ext>
            </a:extLst>
          </p:cNvPr>
          <p:cNvSpPr txBox="1"/>
          <p:nvPr/>
        </p:nvSpPr>
        <p:spPr>
          <a:xfrm>
            <a:off x="462512" y="391693"/>
            <a:ext cx="6306406"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随机森林（</a:t>
            </a:r>
            <a:r>
              <a:rPr lang="en-US" altLang="zh-CN" sz="3600" dirty="0">
                <a:latin typeface="微软雅黑" panose="020B0503020204020204" pitchFamily="34" charset="-122"/>
                <a:ea typeface="微软雅黑" panose="020B0503020204020204" pitchFamily="34" charset="-122"/>
              </a:rPr>
              <a:t>Random Forest</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DE1F11E-8A14-45C2-A96B-2E88A725F2C0}"/>
              </a:ext>
            </a:extLst>
          </p:cNvPr>
          <p:cNvPicPr>
            <a:picLocks noChangeAspect="1"/>
          </p:cNvPicPr>
          <p:nvPr/>
        </p:nvPicPr>
        <p:blipFill>
          <a:blip r:embed="rId2"/>
          <a:stretch>
            <a:fillRect/>
          </a:stretch>
        </p:blipFill>
        <p:spPr>
          <a:xfrm>
            <a:off x="276532" y="1271507"/>
            <a:ext cx="10594994" cy="2913036"/>
          </a:xfrm>
          <a:prstGeom prst="rect">
            <a:avLst/>
          </a:prstGeom>
        </p:spPr>
      </p:pic>
      <p:pic>
        <p:nvPicPr>
          <p:cNvPr id="7" name="图片 6">
            <a:extLst>
              <a:ext uri="{FF2B5EF4-FFF2-40B4-BE49-F238E27FC236}">
                <a16:creationId xmlns:a16="http://schemas.microsoft.com/office/drawing/2014/main" id="{7CCBFAF7-941D-4BC2-A632-173A71E06B63}"/>
              </a:ext>
            </a:extLst>
          </p:cNvPr>
          <p:cNvPicPr>
            <a:picLocks noChangeAspect="1"/>
          </p:cNvPicPr>
          <p:nvPr/>
        </p:nvPicPr>
        <p:blipFill>
          <a:blip r:embed="rId3"/>
          <a:stretch>
            <a:fillRect/>
          </a:stretch>
        </p:blipFill>
        <p:spPr>
          <a:xfrm>
            <a:off x="2766293" y="4026872"/>
            <a:ext cx="5615472" cy="2691643"/>
          </a:xfrm>
          <a:prstGeom prst="rect">
            <a:avLst/>
          </a:prstGeom>
        </p:spPr>
      </p:pic>
    </p:spTree>
    <p:extLst>
      <p:ext uri="{BB962C8B-B14F-4D97-AF65-F5344CB8AC3E}">
        <p14:creationId xmlns:p14="http://schemas.microsoft.com/office/powerpoint/2010/main" val="114227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4054524-71C1-483A-BB25-A5F472BF8579}"/>
              </a:ext>
            </a:extLst>
          </p:cNvPr>
          <p:cNvSpPr/>
          <p:nvPr/>
        </p:nvSpPr>
        <p:spPr>
          <a:xfrm>
            <a:off x="1079715" y="2473689"/>
            <a:ext cx="8420745" cy="1569660"/>
          </a:xfrm>
          <a:prstGeom prst="rect">
            <a:avLst/>
          </a:prstGeom>
        </p:spPr>
        <p:txBody>
          <a:bodyPr wrap="square">
            <a:spAutoFit/>
          </a:bodyPr>
          <a:lstStyle/>
          <a:p>
            <a:r>
              <a:rPr lang="zh-CN" altLang="en-US" sz="2400" dirty="0">
                <a:solidFill>
                  <a:srgbClr val="575863"/>
                </a:solidFill>
                <a:latin typeface="微软雅黑" panose="020B0503020204020204" pitchFamily="34" charset="-122"/>
                <a:ea typeface="微软雅黑" panose="020B0503020204020204" pitchFamily="34" charset="-122"/>
              </a:rPr>
              <a:t>当我们进行分类任务时，新的输入样本进入，就让森林中的每一棵决策树分别进行判断和分类，每个决策树会得到一个自己的分类结果，决策树的分类结果中哪一个分类最多，那么随机森林就会把这个结果当做最终的结果。</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476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8204490" cy="646331"/>
          </a:xfrm>
          <a:prstGeom prst="rect">
            <a:avLst/>
          </a:prstGeom>
          <a:noFill/>
        </p:spPr>
        <p:txBody>
          <a:bodyPr wrap="none" rtlCol="0">
            <a:spAutoFit/>
          </a:bodyPr>
          <a:lstStyle/>
          <a:p>
            <a:r>
              <a:rPr lang="en-US" altLang="zh-CN" sz="3600" dirty="0"/>
              <a:t>Turney</a:t>
            </a:r>
            <a:r>
              <a:rPr lang="zh-CN" altLang="en-US" sz="3600" dirty="0"/>
              <a:t>：构造具体词和抽象词集种子词</a:t>
            </a:r>
            <a:endParaRPr lang="en-US" altLang="zh-CN" sz="3600" dirty="0"/>
          </a:p>
        </p:txBody>
      </p:sp>
      <p:sp>
        <p:nvSpPr>
          <p:cNvPr id="8" name="文本框 7">
            <a:extLst>
              <a:ext uri="{FF2B5EF4-FFF2-40B4-BE49-F238E27FC236}">
                <a16:creationId xmlns:a16="http://schemas.microsoft.com/office/drawing/2014/main" id="{AE54425D-45D8-4002-95C5-5499B382A754}"/>
              </a:ext>
            </a:extLst>
          </p:cNvPr>
          <p:cNvSpPr txBox="1"/>
          <p:nvPr/>
        </p:nvSpPr>
        <p:spPr>
          <a:xfrm>
            <a:off x="800711" y="1632438"/>
            <a:ext cx="11391289" cy="4031873"/>
          </a:xfrm>
          <a:prstGeom prst="rect">
            <a:avLst/>
          </a:prstGeom>
          <a:noFill/>
        </p:spPr>
        <p:txBody>
          <a:bodyPr wrap="square" rtlCol="0">
            <a:spAutoFit/>
          </a:bodyPr>
          <a:lstStyle/>
          <a:p>
            <a:r>
              <a:rPr lang="zh-CN" altLang="en-US" sz="3200" dirty="0"/>
              <a:t>接下来的工作十分简单，只需要对于句子中的每一个词，分别对每一个词集进行余弦相似度做和，然后把两个值做差。</a:t>
            </a:r>
            <a:endParaRPr lang="en-US" altLang="zh-CN" sz="3200" dirty="0"/>
          </a:p>
          <a:p>
            <a:endParaRPr lang="en-US" altLang="zh-CN" sz="3200" dirty="0"/>
          </a:p>
          <a:p>
            <a:r>
              <a:rPr lang="zh-CN" altLang="en-US" sz="3200" dirty="0"/>
              <a:t>如果得到的值接近抽象词集，那么就可以认为这个词很抽象，后来在</a:t>
            </a:r>
            <a:r>
              <a:rPr lang="en-US" altLang="zh-CN" sz="3200" dirty="0"/>
              <a:t>SVO</a:t>
            </a:r>
            <a:r>
              <a:rPr lang="zh-CN" altLang="en-US" sz="3200" dirty="0"/>
              <a:t>、</a:t>
            </a:r>
            <a:r>
              <a:rPr lang="en-US" altLang="zh-CN" sz="3200" dirty="0"/>
              <a:t>AN</a:t>
            </a:r>
            <a:r>
              <a:rPr lang="zh-CN" altLang="en-US" sz="3200" dirty="0"/>
              <a:t>结构中，对不同的词进行这样的计算，得到的值做差就可以设立一个阙值判断了！</a:t>
            </a:r>
            <a:endParaRPr lang="en-US" altLang="zh-CN" sz="3200" dirty="0"/>
          </a:p>
          <a:p>
            <a:endParaRPr lang="en-US" altLang="zh-CN" sz="3200" dirty="0"/>
          </a:p>
          <a:p>
            <a:r>
              <a:rPr lang="zh-CN" altLang="en-US" sz="3200" dirty="0"/>
              <a:t>看起啦这个方法很妙。。但是！</a:t>
            </a:r>
            <a:endParaRPr lang="en-US" altLang="zh-CN" sz="3200" dirty="0"/>
          </a:p>
        </p:txBody>
      </p:sp>
    </p:spTree>
    <p:extLst>
      <p:ext uri="{BB962C8B-B14F-4D97-AF65-F5344CB8AC3E}">
        <p14:creationId xmlns:p14="http://schemas.microsoft.com/office/powerpoint/2010/main" val="132769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E54425D-45D8-4002-95C5-5499B382A754}"/>
              </a:ext>
            </a:extLst>
          </p:cNvPr>
          <p:cNvSpPr txBox="1"/>
          <p:nvPr/>
        </p:nvSpPr>
        <p:spPr>
          <a:xfrm>
            <a:off x="927208" y="2502004"/>
            <a:ext cx="9649574" cy="1354217"/>
          </a:xfrm>
          <a:prstGeom prst="rect">
            <a:avLst/>
          </a:prstGeom>
          <a:noFill/>
        </p:spPr>
        <p:txBody>
          <a:bodyPr wrap="square" rtlCol="0">
            <a:spAutoFit/>
          </a:bodyPr>
          <a:lstStyle/>
          <a:p>
            <a:r>
              <a:rPr lang="zh-CN" altLang="en-US" sz="5400" dirty="0"/>
              <a:t>难道</a:t>
            </a:r>
            <a:r>
              <a:rPr lang="en-US" altLang="zh-CN" sz="5400" dirty="0"/>
              <a:t>Word Vectors </a:t>
            </a:r>
            <a:r>
              <a:rPr lang="zh-CN" altLang="en-US" sz="5400" dirty="0"/>
              <a:t>真的好吗？</a:t>
            </a:r>
            <a:endParaRPr lang="en-US" altLang="zh-CN" sz="5400" dirty="0"/>
          </a:p>
          <a:p>
            <a:r>
              <a:rPr lang="zh-CN" altLang="en-US" sz="2800" dirty="0"/>
              <a:t>大语料整体视角下的向量会不会因为局部语义发生偏移呢？</a:t>
            </a:r>
            <a:endParaRPr lang="en-US" altLang="zh-CN" sz="2800" dirty="0"/>
          </a:p>
        </p:txBody>
      </p:sp>
    </p:spTree>
    <p:extLst>
      <p:ext uri="{BB962C8B-B14F-4D97-AF65-F5344CB8AC3E}">
        <p14:creationId xmlns:p14="http://schemas.microsoft.com/office/powerpoint/2010/main" val="312824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54FE69-1F4C-40D4-9D8F-4982BC9E1692}"/>
              </a:ext>
            </a:extLst>
          </p:cNvPr>
          <p:cNvSpPr txBox="1"/>
          <p:nvPr/>
        </p:nvSpPr>
        <p:spPr>
          <a:xfrm>
            <a:off x="462512" y="391693"/>
            <a:ext cx="7571303" cy="646331"/>
          </a:xfrm>
          <a:prstGeom prst="rect">
            <a:avLst/>
          </a:prstGeom>
          <a:noFill/>
        </p:spPr>
        <p:txBody>
          <a:bodyPr wrap="none" rtlCol="0">
            <a:spAutoFit/>
          </a:bodyPr>
          <a:lstStyle/>
          <a:p>
            <a:r>
              <a:rPr lang="en-US" altLang="zh-CN" sz="3600" dirty="0">
                <a:latin typeface="微软雅黑" panose="020B0503020204020204" pitchFamily="34" charset="-122"/>
                <a:ea typeface="微软雅黑" panose="020B0503020204020204" pitchFamily="34" charset="-122"/>
              </a:rPr>
              <a:t>LSA</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Latent Semantic Analysis</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5E79A65-5EC4-4421-A5A9-4CBF51D54AC7}"/>
              </a:ext>
            </a:extLst>
          </p:cNvPr>
          <p:cNvSpPr txBox="1"/>
          <p:nvPr/>
        </p:nvSpPr>
        <p:spPr>
          <a:xfrm>
            <a:off x="462512" y="1443095"/>
            <a:ext cx="10224538" cy="4154984"/>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LSA</a:t>
            </a:r>
            <a:r>
              <a:rPr lang="zh-CN" altLang="en-US" sz="2400" dirty="0">
                <a:latin typeface="微软雅黑" panose="020B0503020204020204" pitchFamily="34" charset="-122"/>
                <a:ea typeface="微软雅黑" panose="020B0503020204020204" pitchFamily="34" charset="-122"/>
              </a:rPr>
              <a:t>和传统向量空间模型</a:t>
            </a:r>
            <a:r>
              <a:rPr lang="en-US" altLang="zh-CN" sz="2400" dirty="0">
                <a:latin typeface="微软雅黑" panose="020B0503020204020204" pitchFamily="34" charset="-122"/>
                <a:ea typeface="微软雅黑" panose="020B0503020204020204" pitchFamily="34" charset="-122"/>
              </a:rPr>
              <a:t>(vector space model)</a:t>
            </a:r>
            <a:r>
              <a:rPr lang="zh-CN" altLang="en-US" sz="2400" dirty="0">
                <a:latin typeface="微软雅黑" panose="020B0503020204020204" pitchFamily="34" charset="-122"/>
                <a:ea typeface="微软雅黑" panose="020B0503020204020204" pitchFamily="34" charset="-122"/>
              </a:rPr>
              <a:t>一样使用向量来表示词</a:t>
            </a:r>
            <a:r>
              <a:rPr lang="en-US" altLang="zh-CN" sz="2400" dirty="0">
                <a:latin typeface="微软雅黑" panose="020B0503020204020204" pitchFamily="34" charset="-122"/>
                <a:ea typeface="微软雅黑" panose="020B0503020204020204" pitchFamily="34" charset="-122"/>
              </a:rPr>
              <a:t>(terms)</a:t>
            </a:r>
            <a:r>
              <a:rPr lang="zh-CN" altLang="en-US" sz="2400" dirty="0">
                <a:latin typeface="微软雅黑" panose="020B0503020204020204" pitchFamily="34" charset="-122"/>
                <a:ea typeface="微软雅黑" panose="020B0503020204020204" pitchFamily="34" charset="-122"/>
              </a:rPr>
              <a:t>和文档</a:t>
            </a:r>
            <a:r>
              <a:rPr lang="en-US" altLang="zh-CN" sz="2400" dirty="0">
                <a:latin typeface="微软雅黑" panose="020B0503020204020204" pitchFamily="34" charset="-122"/>
                <a:ea typeface="微软雅黑" panose="020B0503020204020204" pitchFamily="34" charset="-122"/>
              </a:rPr>
              <a:t>(documents)</a:t>
            </a:r>
            <a:r>
              <a:rPr lang="zh-CN" altLang="en-US" sz="2400" dirty="0">
                <a:latin typeface="微软雅黑" panose="020B0503020204020204" pitchFamily="34" charset="-122"/>
                <a:ea typeface="微软雅黑" panose="020B0503020204020204" pitchFamily="34" charset="-122"/>
              </a:rPr>
              <a:t>，并通过</a:t>
            </a:r>
            <a:r>
              <a:rPr lang="zh-CN" altLang="en-US" sz="2400" b="1" dirty="0">
                <a:latin typeface="微软雅黑" panose="020B0503020204020204" pitchFamily="34" charset="-122"/>
                <a:ea typeface="微软雅黑" panose="020B0503020204020204" pitchFamily="34" charset="-122"/>
              </a:rPr>
              <a:t>向量间的关系</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如夹角</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来判断词及文档间的关系</a:t>
            </a:r>
            <a:r>
              <a:rPr lang="zh-CN" altLang="en-US" sz="2400" dirty="0">
                <a:latin typeface="微软雅黑" panose="020B0503020204020204" pitchFamily="34" charset="-122"/>
                <a:ea typeface="微软雅黑" panose="020B0503020204020204" pitchFamily="34" charset="-122"/>
              </a:rPr>
              <a:t>；不同的是，</a:t>
            </a:r>
            <a:r>
              <a:rPr lang="en-US" altLang="zh-CN" sz="2400" dirty="0">
                <a:latin typeface="微软雅黑" panose="020B0503020204020204" pitchFamily="34" charset="-122"/>
                <a:ea typeface="微软雅黑" panose="020B0503020204020204" pitchFamily="34" charset="-122"/>
              </a:rPr>
              <a:t>LSA </a:t>
            </a:r>
            <a:r>
              <a:rPr lang="zh-CN" altLang="en-US" sz="2400" dirty="0">
                <a:latin typeface="微软雅黑" panose="020B0503020204020204" pitchFamily="34" charset="-122"/>
                <a:ea typeface="微软雅黑" panose="020B0503020204020204" pitchFamily="34" charset="-122"/>
              </a:rPr>
              <a:t>将词和文档映射到潜在</a:t>
            </a:r>
            <a:r>
              <a:rPr lang="zh-CN" altLang="en-US" sz="2400" b="1" dirty="0">
                <a:latin typeface="微软雅黑" panose="020B0503020204020204" pitchFamily="34" charset="-122"/>
                <a:ea typeface="微软雅黑" panose="020B0503020204020204" pitchFamily="34" charset="-122"/>
              </a:rPr>
              <a:t>语义空间</a:t>
            </a:r>
            <a:r>
              <a:rPr lang="zh-CN" altLang="en-US" sz="2400" dirty="0">
                <a:latin typeface="微软雅黑" panose="020B0503020204020204" pitchFamily="34" charset="-122"/>
                <a:ea typeface="微软雅黑" panose="020B0503020204020204" pitchFamily="34" charset="-122"/>
              </a:rPr>
              <a:t>，从而去除了原始向量空间中的一些“噪音”，提高了信息检索的精确度。</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向量空间模型没有能力处理</a:t>
            </a:r>
            <a:r>
              <a:rPr lang="zh-CN" altLang="en-US" sz="2400" b="1" dirty="0">
                <a:latin typeface="微软雅黑" panose="020B0503020204020204" pitchFamily="34" charset="-122"/>
                <a:ea typeface="微软雅黑" panose="020B0503020204020204" pitchFamily="34" charset="-122"/>
              </a:rPr>
              <a:t>一词多义和一义多词</a:t>
            </a:r>
            <a:r>
              <a:rPr lang="zh-CN" altLang="en-US" sz="2400" dirty="0">
                <a:latin typeface="微软雅黑" panose="020B0503020204020204" pitchFamily="34" charset="-122"/>
                <a:ea typeface="微软雅黑" panose="020B0503020204020204" pitchFamily="34" charset="-122"/>
              </a:rPr>
              <a:t>问题，例如同义词也分别被表示成独立的一维，计算向量的余弦相似度时会低估用户期望的相似度；而某个</a:t>
            </a:r>
            <a:r>
              <a:rPr lang="zh-CN" altLang="en-US" sz="2400" b="1" dirty="0">
                <a:latin typeface="微软雅黑" panose="020B0503020204020204" pitchFamily="34" charset="-122"/>
                <a:ea typeface="微软雅黑" panose="020B0503020204020204" pitchFamily="34" charset="-122"/>
              </a:rPr>
              <a:t>词项有多个词义时，始终对应同一维度</a:t>
            </a:r>
            <a:r>
              <a:rPr lang="zh-CN" altLang="en-US" sz="2400" dirty="0">
                <a:latin typeface="微软雅黑" panose="020B0503020204020204" pitchFamily="34" charset="-122"/>
                <a:ea typeface="微软雅黑" panose="020B0503020204020204" pitchFamily="34" charset="-122"/>
              </a:rPr>
              <a:t>，因此计算的结果会高估用户期望的相似度</a:t>
            </a:r>
            <a:br>
              <a:rPr lang="zh-CN" altLang="en-US" sz="2400" dirty="0"/>
            </a:br>
            <a:endParaRPr lang="zh-CN" altLang="en-US" sz="2400" dirty="0"/>
          </a:p>
        </p:txBody>
      </p:sp>
    </p:spTree>
    <p:extLst>
      <p:ext uri="{BB962C8B-B14F-4D97-AF65-F5344CB8AC3E}">
        <p14:creationId xmlns:p14="http://schemas.microsoft.com/office/powerpoint/2010/main" val="280883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54FE69-1F4C-40D4-9D8F-4982BC9E1692}"/>
              </a:ext>
            </a:extLst>
          </p:cNvPr>
          <p:cNvSpPr txBox="1"/>
          <p:nvPr/>
        </p:nvSpPr>
        <p:spPr>
          <a:xfrm>
            <a:off x="462512" y="391693"/>
            <a:ext cx="7571303" cy="646331"/>
          </a:xfrm>
          <a:prstGeom prst="rect">
            <a:avLst/>
          </a:prstGeom>
          <a:noFill/>
        </p:spPr>
        <p:txBody>
          <a:bodyPr wrap="none" rtlCol="0">
            <a:spAutoFit/>
          </a:bodyPr>
          <a:lstStyle/>
          <a:p>
            <a:r>
              <a:rPr lang="en-US" altLang="zh-CN" sz="3600" dirty="0">
                <a:latin typeface="微软雅黑" panose="020B0503020204020204" pitchFamily="34" charset="-122"/>
                <a:ea typeface="微软雅黑" panose="020B0503020204020204" pitchFamily="34" charset="-122"/>
              </a:rPr>
              <a:t>LSA</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Latent Semantic Analysis</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5E79A65-5EC4-4421-A5A9-4CBF51D54AC7}"/>
              </a:ext>
            </a:extLst>
          </p:cNvPr>
          <p:cNvSpPr txBox="1"/>
          <p:nvPr/>
        </p:nvSpPr>
        <p:spPr>
          <a:xfrm>
            <a:off x="462512" y="1490008"/>
            <a:ext cx="10224538" cy="489364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LSA</a:t>
            </a:r>
            <a:r>
              <a:rPr lang="zh-CN" altLang="en-US" sz="2400" dirty="0">
                <a:latin typeface="微软雅黑" panose="020B0503020204020204" pitchFamily="34" charset="-122"/>
                <a:ea typeface="微软雅黑" panose="020B0503020204020204" pitchFamily="34" charset="-122"/>
              </a:rPr>
              <a:t>的基本思想就是把</a:t>
            </a:r>
            <a:r>
              <a:rPr lang="zh-CN" altLang="en-US" sz="2400" b="1" dirty="0">
                <a:latin typeface="微软雅黑" panose="020B0503020204020204" pitchFamily="34" charset="-122"/>
                <a:ea typeface="微软雅黑" panose="020B0503020204020204" pitchFamily="34" charset="-122"/>
              </a:rPr>
              <a:t>高维的文档降到低维空间</a:t>
            </a:r>
            <a:r>
              <a:rPr lang="zh-CN" altLang="en-US" sz="2400" dirty="0">
                <a:latin typeface="微软雅黑" panose="020B0503020204020204" pitchFamily="34" charset="-122"/>
                <a:ea typeface="微软雅黑" panose="020B0503020204020204" pitchFamily="34" charset="-122"/>
              </a:rPr>
              <a:t>，那个空间被称为潜在语义空间。这个映射必须是严格线性的而且是基于</a:t>
            </a:r>
            <a:r>
              <a:rPr lang="zh-CN" altLang="en-US" sz="2400" b="1" dirty="0">
                <a:latin typeface="微软雅黑" panose="020B0503020204020204" pitchFamily="34" charset="-122"/>
                <a:ea typeface="微软雅黑" panose="020B0503020204020204" pitchFamily="34" charset="-122"/>
              </a:rPr>
              <a:t>奇异值分解</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分析文档集合，建立</a:t>
            </a:r>
            <a:r>
              <a:rPr lang="en-US" altLang="zh-CN" sz="2400" dirty="0">
                <a:latin typeface="微软雅黑" panose="020B0503020204020204" pitchFamily="34" charset="-122"/>
                <a:ea typeface="微软雅黑" panose="020B0503020204020204" pitchFamily="34" charset="-122"/>
              </a:rPr>
              <a:t>Term-Document</a:t>
            </a:r>
            <a:r>
              <a:rPr lang="zh-CN" altLang="en-US" sz="2400" dirty="0">
                <a:latin typeface="微软雅黑" panose="020B0503020204020204" pitchFamily="34" charset="-122"/>
                <a:ea typeface="微软雅黑" panose="020B0503020204020204" pitchFamily="34" charset="-122"/>
              </a:rPr>
              <a:t>矩阵。</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Term-Document</a:t>
            </a:r>
            <a:r>
              <a:rPr lang="zh-CN" altLang="en-US" sz="2400" dirty="0">
                <a:latin typeface="微软雅黑" panose="020B0503020204020204" pitchFamily="34" charset="-122"/>
                <a:ea typeface="微软雅黑" panose="020B0503020204020204" pitchFamily="34" charset="-122"/>
              </a:rPr>
              <a:t>矩阵进行奇异值分解。</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SVD</a:t>
            </a:r>
            <a:r>
              <a:rPr lang="zh-CN" altLang="en-US" sz="2400" dirty="0">
                <a:latin typeface="微软雅黑" panose="020B0503020204020204" pitchFamily="34" charset="-122"/>
                <a:ea typeface="微软雅黑" panose="020B0503020204020204" pitchFamily="34" charset="-122"/>
              </a:rPr>
              <a:t>分解后的矩阵进行降维，也就是奇异值分解一节所提到的低阶近似。</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使用降维后的矩阵构建潜在语义空间，或重建</a:t>
            </a:r>
            <a:r>
              <a:rPr lang="en-US" altLang="zh-CN" sz="2400" dirty="0">
                <a:latin typeface="微软雅黑" panose="020B0503020204020204" pitchFamily="34" charset="-122"/>
                <a:ea typeface="微软雅黑" panose="020B0503020204020204" pitchFamily="34" charset="-122"/>
              </a:rPr>
              <a:t>Term-Document</a:t>
            </a:r>
            <a:r>
              <a:rPr lang="zh-CN" altLang="en-US" sz="2400" dirty="0">
                <a:latin typeface="微软雅黑" panose="020B0503020204020204" pitchFamily="34" charset="-122"/>
                <a:ea typeface="微软雅黑" panose="020B0503020204020204" pitchFamily="34" charset="-122"/>
              </a:rPr>
              <a:t>矩阵。</a:t>
            </a:r>
            <a:br>
              <a:rPr lang="zh-CN" altLang="en-US" sz="2400" dirty="0"/>
            </a:br>
            <a:endParaRPr lang="zh-CN" altLang="en-US" sz="2400" dirty="0"/>
          </a:p>
        </p:txBody>
      </p:sp>
    </p:spTree>
    <p:extLst>
      <p:ext uri="{BB962C8B-B14F-4D97-AF65-F5344CB8AC3E}">
        <p14:creationId xmlns:p14="http://schemas.microsoft.com/office/powerpoint/2010/main" val="161205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49F73E3-FAB7-4019-9EA3-5F2E65804E4B}"/>
              </a:ext>
            </a:extLst>
          </p:cNvPr>
          <p:cNvPicPr>
            <a:picLocks noChangeAspect="1"/>
          </p:cNvPicPr>
          <p:nvPr/>
        </p:nvPicPr>
        <p:blipFill rotWithShape="1">
          <a:blip r:embed="rId2"/>
          <a:srcRect r="15714"/>
          <a:stretch/>
        </p:blipFill>
        <p:spPr>
          <a:xfrm>
            <a:off x="87087" y="2444977"/>
            <a:ext cx="5138057" cy="3419475"/>
          </a:xfrm>
          <a:prstGeom prst="rect">
            <a:avLst/>
          </a:prstGeom>
        </p:spPr>
      </p:pic>
      <p:pic>
        <p:nvPicPr>
          <p:cNvPr id="5" name="图片 4">
            <a:extLst>
              <a:ext uri="{FF2B5EF4-FFF2-40B4-BE49-F238E27FC236}">
                <a16:creationId xmlns:a16="http://schemas.microsoft.com/office/drawing/2014/main" id="{992FAF34-4DF5-480F-98E5-5BE7D2589244}"/>
              </a:ext>
            </a:extLst>
          </p:cNvPr>
          <p:cNvPicPr>
            <a:picLocks noChangeAspect="1"/>
          </p:cNvPicPr>
          <p:nvPr/>
        </p:nvPicPr>
        <p:blipFill>
          <a:blip r:embed="rId3"/>
          <a:stretch>
            <a:fillRect/>
          </a:stretch>
        </p:blipFill>
        <p:spPr>
          <a:xfrm>
            <a:off x="5871028" y="2882444"/>
            <a:ext cx="5181600" cy="2828925"/>
          </a:xfrm>
          <a:prstGeom prst="rect">
            <a:avLst/>
          </a:prstGeom>
        </p:spPr>
      </p:pic>
      <p:sp>
        <p:nvSpPr>
          <p:cNvPr id="13" name="箭头: 上弧形 12">
            <a:extLst>
              <a:ext uri="{FF2B5EF4-FFF2-40B4-BE49-F238E27FC236}">
                <a16:creationId xmlns:a16="http://schemas.microsoft.com/office/drawing/2014/main" id="{8C74CF2D-DC82-470E-8327-0BA3D250D11D}"/>
              </a:ext>
            </a:extLst>
          </p:cNvPr>
          <p:cNvSpPr/>
          <p:nvPr/>
        </p:nvSpPr>
        <p:spPr>
          <a:xfrm>
            <a:off x="3309256" y="1359355"/>
            <a:ext cx="3657602" cy="108562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a:extLst>
              <a:ext uri="{FF2B5EF4-FFF2-40B4-BE49-F238E27FC236}">
                <a16:creationId xmlns:a16="http://schemas.microsoft.com/office/drawing/2014/main" id="{4C7A5F77-9114-4C49-8DFA-2D786179D15E}"/>
              </a:ext>
            </a:extLst>
          </p:cNvPr>
          <p:cNvSpPr txBox="1"/>
          <p:nvPr/>
        </p:nvSpPr>
        <p:spPr>
          <a:xfrm>
            <a:off x="2190487" y="500300"/>
            <a:ext cx="5895140"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构建 </a:t>
            </a:r>
            <a:r>
              <a:rPr lang="en-US" altLang="zh-CN" sz="3600" dirty="0">
                <a:latin typeface="微软雅黑" panose="020B0503020204020204" pitchFamily="34" charset="-122"/>
                <a:ea typeface="微软雅黑" panose="020B0503020204020204" pitchFamily="34" charset="-122"/>
              </a:rPr>
              <a:t>Term-Document </a:t>
            </a:r>
            <a:r>
              <a:rPr lang="zh-CN" altLang="en-US" sz="3600" dirty="0">
                <a:latin typeface="微软雅黑" panose="020B0503020204020204" pitchFamily="34" charset="-122"/>
                <a:ea typeface="微软雅黑" panose="020B0503020204020204" pitchFamily="34" charset="-122"/>
              </a:rPr>
              <a:t>矩阵</a:t>
            </a:r>
            <a:endParaRPr lang="en-US" altLang="zh-CN"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31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405229" y="2561328"/>
            <a:ext cx="3912225" cy="1200329"/>
          </a:xfrm>
          <a:prstGeom prst="rect">
            <a:avLst/>
          </a:prstGeom>
          <a:noFill/>
        </p:spPr>
        <p:txBody>
          <a:bodyPr wrap="none" rtlCol="0">
            <a:spAutoFit/>
          </a:bodyPr>
          <a:lstStyle/>
          <a:p>
            <a:r>
              <a:rPr lang="en-US" altLang="zh-CN" sz="3600" dirty="0">
                <a:latin typeface="微软雅黑" panose="020B0503020204020204" pitchFamily="34" charset="-122"/>
                <a:ea typeface="微软雅黑" panose="020B0503020204020204" pitchFamily="34" charset="-122"/>
              </a:rPr>
              <a:t>Term-Document </a:t>
            </a:r>
          </a:p>
          <a:p>
            <a:r>
              <a:rPr lang="zh-CN" altLang="en-US" sz="3600" dirty="0">
                <a:latin typeface="微软雅黑" panose="020B0503020204020204" pitchFamily="34" charset="-122"/>
                <a:ea typeface="微软雅黑" panose="020B0503020204020204" pitchFamily="34" charset="-122"/>
              </a:rPr>
              <a:t>矩阵奇异值分解</a:t>
            </a:r>
            <a:endParaRPr lang="en-US" altLang="zh-CN" sz="36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09394A5-B96C-456D-8415-374750F3C644}"/>
              </a:ext>
            </a:extLst>
          </p:cNvPr>
          <p:cNvPicPr>
            <a:picLocks noChangeAspect="1"/>
          </p:cNvPicPr>
          <p:nvPr/>
        </p:nvPicPr>
        <p:blipFill>
          <a:blip r:embed="rId2"/>
          <a:stretch>
            <a:fillRect/>
          </a:stretch>
        </p:blipFill>
        <p:spPr>
          <a:xfrm>
            <a:off x="4891315" y="0"/>
            <a:ext cx="5704114" cy="6686060"/>
          </a:xfrm>
          <a:prstGeom prst="rect">
            <a:avLst/>
          </a:prstGeom>
        </p:spPr>
      </p:pic>
    </p:spTree>
    <p:extLst>
      <p:ext uri="{BB962C8B-B14F-4D97-AF65-F5344CB8AC3E}">
        <p14:creationId xmlns:p14="http://schemas.microsoft.com/office/powerpoint/2010/main" val="1228899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303629" y="355157"/>
            <a:ext cx="10123862" cy="646331"/>
          </a:xfrm>
          <a:prstGeom prst="rect">
            <a:avLst/>
          </a:prstGeom>
          <a:noFill/>
        </p:spPr>
        <p:txBody>
          <a:bodyPr wrap="none" rtlCol="0">
            <a:spAutoFit/>
          </a:bodyPr>
          <a:lstStyle/>
          <a:p>
            <a:r>
              <a:rPr lang="zh-CN" altLang="en-US" sz="3600" dirty="0">
                <a:latin typeface="微软雅黑" panose="020B0503020204020204" pitchFamily="34" charset="-122"/>
                <a:ea typeface="微软雅黑" panose="020B0503020204020204" pitchFamily="34" charset="-122"/>
              </a:rPr>
              <a:t>对</a:t>
            </a:r>
            <a:r>
              <a:rPr lang="en-US" altLang="zh-CN" sz="3600" dirty="0">
                <a:latin typeface="微软雅黑" panose="020B0503020204020204" pitchFamily="34" charset="-122"/>
                <a:ea typeface="微软雅黑" panose="020B0503020204020204" pitchFamily="34" charset="-122"/>
              </a:rPr>
              <a:t>S</a:t>
            </a:r>
            <a:r>
              <a:rPr lang="zh-CN" altLang="en-US" sz="3600" dirty="0">
                <a:latin typeface="微软雅黑" panose="020B0503020204020204" pitchFamily="34" charset="-122"/>
                <a:ea typeface="微软雅黑" panose="020B0503020204020204" pitchFamily="34" charset="-122"/>
              </a:rPr>
              <a:t>降维后再乘起来，重新构建</a:t>
            </a:r>
            <a:r>
              <a:rPr lang="en-US" altLang="zh-CN" sz="3600" dirty="0">
                <a:latin typeface="微软雅黑" panose="020B0503020204020204" pitchFamily="34" charset="-122"/>
                <a:ea typeface="微软雅黑" panose="020B0503020204020204" pitchFamily="34" charset="-122"/>
              </a:rPr>
              <a:t>Term-document</a:t>
            </a:r>
          </a:p>
        </p:txBody>
      </p:sp>
      <p:pic>
        <p:nvPicPr>
          <p:cNvPr id="3" name="图片 2">
            <a:extLst>
              <a:ext uri="{FF2B5EF4-FFF2-40B4-BE49-F238E27FC236}">
                <a16:creationId xmlns:a16="http://schemas.microsoft.com/office/drawing/2014/main" id="{B1991D3D-8AEE-4CF5-BED1-B18CA42CB6BB}"/>
              </a:ext>
            </a:extLst>
          </p:cNvPr>
          <p:cNvPicPr>
            <a:picLocks noChangeAspect="1"/>
          </p:cNvPicPr>
          <p:nvPr/>
        </p:nvPicPr>
        <p:blipFill>
          <a:blip r:embed="rId2"/>
          <a:stretch>
            <a:fillRect/>
          </a:stretch>
        </p:blipFill>
        <p:spPr>
          <a:xfrm>
            <a:off x="1764509" y="898070"/>
            <a:ext cx="8160769" cy="3305628"/>
          </a:xfrm>
          <a:prstGeom prst="rect">
            <a:avLst/>
          </a:prstGeom>
        </p:spPr>
      </p:pic>
      <p:pic>
        <p:nvPicPr>
          <p:cNvPr id="5" name="图片 4">
            <a:extLst>
              <a:ext uri="{FF2B5EF4-FFF2-40B4-BE49-F238E27FC236}">
                <a16:creationId xmlns:a16="http://schemas.microsoft.com/office/drawing/2014/main" id="{533E1036-81BB-417A-BDD0-38FCA26B9985}"/>
              </a:ext>
            </a:extLst>
          </p:cNvPr>
          <p:cNvPicPr>
            <a:picLocks noChangeAspect="1"/>
          </p:cNvPicPr>
          <p:nvPr/>
        </p:nvPicPr>
        <p:blipFill>
          <a:blip r:embed="rId3"/>
          <a:stretch>
            <a:fillRect/>
          </a:stretch>
        </p:blipFill>
        <p:spPr>
          <a:xfrm>
            <a:off x="303629" y="4307116"/>
            <a:ext cx="4459641" cy="2434767"/>
          </a:xfrm>
          <a:prstGeom prst="rect">
            <a:avLst/>
          </a:prstGeom>
        </p:spPr>
      </p:pic>
      <p:sp>
        <p:nvSpPr>
          <p:cNvPr id="6" name="文本框 5">
            <a:extLst>
              <a:ext uri="{FF2B5EF4-FFF2-40B4-BE49-F238E27FC236}">
                <a16:creationId xmlns:a16="http://schemas.microsoft.com/office/drawing/2014/main" id="{25F44B24-9736-49C5-8BE6-42944BCE3C4D}"/>
              </a:ext>
            </a:extLst>
          </p:cNvPr>
          <p:cNvSpPr txBox="1"/>
          <p:nvPr/>
        </p:nvSpPr>
        <p:spPr>
          <a:xfrm>
            <a:off x="4850356" y="4924334"/>
            <a:ext cx="6368965" cy="120032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human-C2</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0</a:t>
            </a:r>
          </a:p>
          <a:p>
            <a:r>
              <a:rPr lang="zh-CN" altLang="en-US" sz="2400" dirty="0">
                <a:latin typeface="微软雅黑" panose="020B0503020204020204" pitchFamily="34" charset="-122"/>
                <a:ea typeface="微软雅黑" panose="020B0503020204020204" pitchFamily="34" charset="-122"/>
              </a:rPr>
              <a:t>但是</a:t>
            </a:r>
            <a:r>
              <a:rPr lang="en-US" altLang="zh-CN" sz="2400" dirty="0">
                <a:latin typeface="微软雅黑" panose="020B0503020204020204" pitchFamily="34" charset="-122"/>
                <a:ea typeface="微软雅黑" panose="020B0503020204020204" pitchFamily="34" charset="-122"/>
              </a:rPr>
              <a:t>X’human-C2</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0.4</a:t>
            </a:r>
          </a:p>
          <a:p>
            <a:r>
              <a:rPr lang="zh-CN" altLang="en-US"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C2</a:t>
            </a:r>
            <a:r>
              <a:rPr lang="zh-CN" altLang="en-US" sz="2400" dirty="0">
                <a:latin typeface="微软雅黑" panose="020B0503020204020204" pitchFamily="34" charset="-122"/>
                <a:ea typeface="微软雅黑" panose="020B0503020204020204" pitchFamily="34" charset="-122"/>
              </a:rPr>
              <a:t>中有</a:t>
            </a:r>
            <a:r>
              <a:rPr lang="en-US" altLang="zh-CN" sz="2400" dirty="0">
                <a:latin typeface="微软雅黑" panose="020B0503020204020204" pitchFamily="34" charset="-122"/>
                <a:ea typeface="微软雅黑" panose="020B0503020204020204" pitchFamily="34" charset="-122"/>
              </a:rPr>
              <a:t>user</a:t>
            </a:r>
            <a:r>
              <a:rPr lang="zh-CN" altLang="en-US" sz="2400" dirty="0">
                <a:latin typeface="微软雅黑" panose="020B0503020204020204" pitchFamily="34" charset="-122"/>
                <a:ea typeface="微软雅黑" panose="020B0503020204020204" pitchFamily="34" charset="-122"/>
              </a:rPr>
              <a:t>一词，跟</a:t>
            </a:r>
            <a:r>
              <a:rPr lang="en-US" altLang="zh-CN" sz="2400" dirty="0">
                <a:latin typeface="微软雅黑" panose="020B0503020204020204" pitchFamily="34" charset="-122"/>
                <a:ea typeface="微软雅黑" panose="020B0503020204020204" pitchFamily="34" charset="-122"/>
              </a:rPr>
              <a:t>human</a:t>
            </a:r>
            <a:r>
              <a:rPr lang="zh-CN" altLang="en-US" sz="2400" dirty="0">
                <a:latin typeface="微软雅黑" panose="020B0503020204020204" pitchFamily="34" charset="-122"/>
                <a:ea typeface="微软雅黑" panose="020B0503020204020204" pitchFamily="34" charset="-122"/>
              </a:rPr>
              <a:t>有关系！</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169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隐喻分类（结构）：</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431730" y="1413063"/>
            <a:ext cx="10455470" cy="4031873"/>
          </a:xfrm>
          <a:prstGeom prst="rect">
            <a:avLst/>
          </a:prstGeom>
          <a:noFill/>
        </p:spPr>
        <p:txBody>
          <a:bodyPr wrap="square" rtlCol="0">
            <a:spAutoFit/>
          </a:bodyPr>
          <a:lstStyle/>
          <a:p>
            <a:pPr marL="571500" indent="-571500">
              <a:buFont typeface="Arial" panose="020B0604020202020204" pitchFamily="34" charset="0"/>
              <a:buChar char="•"/>
            </a:pPr>
            <a:r>
              <a:rPr lang="zh-CN" altLang="en-US" sz="3200" dirty="0"/>
              <a:t>名词性隐喻：</a:t>
            </a:r>
            <a:r>
              <a:rPr lang="zh-CN" altLang="en-US" sz="3200" dirty="0">
                <a:solidFill>
                  <a:srgbClr val="FFC000"/>
                </a:solidFill>
              </a:rPr>
              <a:t>生活</a:t>
            </a:r>
            <a:r>
              <a:rPr lang="zh-CN" altLang="en-US" sz="3200" dirty="0"/>
              <a:t>是一场</a:t>
            </a:r>
            <a:r>
              <a:rPr lang="zh-CN" altLang="en-US" sz="3200" dirty="0">
                <a:solidFill>
                  <a:srgbClr val="00B0F0"/>
                </a:solidFill>
              </a:rPr>
              <a:t>旅途</a:t>
            </a:r>
            <a:r>
              <a:rPr lang="zh-CN" altLang="en-US" sz="3200" dirty="0"/>
              <a:t>     →</a:t>
            </a:r>
            <a:r>
              <a:rPr lang="en-US" altLang="zh-CN" sz="3200" dirty="0"/>
              <a:t> </a:t>
            </a:r>
            <a:r>
              <a:rPr lang="zh-CN" altLang="en-US" sz="3200" dirty="0"/>
              <a:t>生活是多彩的</a:t>
            </a:r>
            <a:endParaRPr lang="en-US" altLang="zh-CN" sz="3200" dirty="0"/>
          </a:p>
          <a:p>
            <a:pPr marL="571500" indent="-571500">
              <a:buFont typeface="Arial" panose="020B0604020202020204" pitchFamily="34" charset="0"/>
              <a:buChar char="•"/>
            </a:pPr>
            <a:r>
              <a:rPr lang="zh-CN" altLang="en-US" sz="3200" dirty="0"/>
              <a:t>动词性隐喻：</a:t>
            </a:r>
            <a:r>
              <a:rPr lang="zh-CN" altLang="en-US" sz="3200" dirty="0">
                <a:solidFill>
                  <a:srgbClr val="FFC000"/>
                </a:solidFill>
              </a:rPr>
              <a:t>股票</a:t>
            </a:r>
            <a:r>
              <a:rPr lang="zh-CN" altLang="en-US" sz="3200" dirty="0">
                <a:solidFill>
                  <a:srgbClr val="00B0F0"/>
                </a:solidFill>
              </a:rPr>
              <a:t>跳水</a:t>
            </a:r>
            <a:r>
              <a:rPr lang="zh-CN" altLang="en-US" sz="3200" dirty="0"/>
              <a:t>                →</a:t>
            </a:r>
            <a:r>
              <a:rPr lang="en-US" altLang="zh-CN" sz="3200" dirty="0"/>
              <a:t> </a:t>
            </a:r>
            <a:r>
              <a:rPr lang="zh-CN" altLang="en-US" sz="3200" dirty="0"/>
              <a:t>股票大跌</a:t>
            </a:r>
            <a:endParaRPr lang="en-US" altLang="zh-CN" sz="3200" dirty="0"/>
          </a:p>
          <a:p>
            <a:pPr marL="571500" indent="-571500">
              <a:buFont typeface="Arial" panose="020B0604020202020204" pitchFamily="34" charset="0"/>
              <a:buChar char="•"/>
            </a:pPr>
            <a:r>
              <a:rPr lang="zh-CN" altLang="en-US" sz="3200" dirty="0"/>
              <a:t>形容词性隐喻：</a:t>
            </a:r>
            <a:r>
              <a:rPr lang="zh-CN" altLang="en-US" sz="3200" dirty="0">
                <a:solidFill>
                  <a:srgbClr val="00B0F0"/>
                </a:solidFill>
              </a:rPr>
              <a:t>渺茫</a:t>
            </a:r>
            <a:r>
              <a:rPr lang="zh-CN" altLang="en-US" sz="3200" dirty="0"/>
              <a:t>的</a:t>
            </a:r>
            <a:r>
              <a:rPr lang="zh-CN" altLang="en-US" sz="3200" dirty="0">
                <a:solidFill>
                  <a:srgbClr val="FFC000"/>
                </a:solidFill>
              </a:rPr>
              <a:t>歌声</a:t>
            </a:r>
            <a:r>
              <a:rPr lang="zh-CN" altLang="en-US" sz="3200" dirty="0"/>
              <a:t>         →</a:t>
            </a:r>
            <a:r>
              <a:rPr lang="en-US" altLang="zh-CN" sz="3200" dirty="0"/>
              <a:t> </a:t>
            </a:r>
            <a:r>
              <a:rPr lang="zh-CN" altLang="en-US" sz="3200" dirty="0"/>
              <a:t>微弱的声音</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其他类型隐喻较少，且隐喻性较弱，不多做研究。</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其中 橙色 部分，表示的是目标域，并且 蓝色 的部分，表示的是源域。</a:t>
            </a:r>
            <a:endParaRPr lang="en-US" altLang="zh-CN" sz="3200" dirty="0"/>
          </a:p>
        </p:txBody>
      </p:sp>
    </p:spTree>
    <p:extLst>
      <p:ext uri="{BB962C8B-B14F-4D97-AF65-F5344CB8AC3E}">
        <p14:creationId xmlns:p14="http://schemas.microsoft.com/office/powerpoint/2010/main" val="201638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54FE69-1F4C-40D4-9D8F-4982BC9E1692}"/>
              </a:ext>
            </a:extLst>
          </p:cNvPr>
          <p:cNvSpPr txBox="1"/>
          <p:nvPr/>
        </p:nvSpPr>
        <p:spPr>
          <a:xfrm>
            <a:off x="462512" y="391693"/>
            <a:ext cx="7571303" cy="646331"/>
          </a:xfrm>
          <a:prstGeom prst="rect">
            <a:avLst/>
          </a:prstGeom>
          <a:noFill/>
        </p:spPr>
        <p:txBody>
          <a:bodyPr wrap="none" rtlCol="0">
            <a:spAutoFit/>
          </a:bodyPr>
          <a:lstStyle/>
          <a:p>
            <a:r>
              <a:rPr lang="en-US" altLang="zh-CN" sz="3600" dirty="0">
                <a:latin typeface="微软雅黑" panose="020B0503020204020204" pitchFamily="34" charset="-122"/>
                <a:ea typeface="微软雅黑" panose="020B0503020204020204" pitchFamily="34" charset="-122"/>
              </a:rPr>
              <a:t>LSA</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Latent Semantic Analysis</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5E79A65-5EC4-4421-A5A9-4CBF51D54AC7}"/>
              </a:ext>
            </a:extLst>
          </p:cNvPr>
          <p:cNvSpPr txBox="1"/>
          <p:nvPr/>
        </p:nvSpPr>
        <p:spPr>
          <a:xfrm>
            <a:off x="462512" y="1490008"/>
            <a:ext cx="10224538" cy="489364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LSA</a:t>
            </a:r>
            <a:r>
              <a:rPr lang="zh-CN" altLang="en-US" sz="2400" dirty="0">
                <a:latin typeface="微软雅黑" panose="020B0503020204020204" pitchFamily="34" charset="-122"/>
                <a:ea typeface="微软雅黑" panose="020B0503020204020204" pitchFamily="34" charset="-122"/>
              </a:rPr>
              <a:t>的基本思想就是把</a:t>
            </a:r>
            <a:r>
              <a:rPr lang="zh-CN" altLang="en-US" sz="2400" b="1" dirty="0">
                <a:latin typeface="微软雅黑" panose="020B0503020204020204" pitchFamily="34" charset="-122"/>
                <a:ea typeface="微软雅黑" panose="020B0503020204020204" pitchFamily="34" charset="-122"/>
              </a:rPr>
              <a:t>高维的文档降到低维空间</a:t>
            </a:r>
            <a:r>
              <a:rPr lang="zh-CN" altLang="en-US" sz="2400" dirty="0">
                <a:latin typeface="微软雅黑" panose="020B0503020204020204" pitchFamily="34" charset="-122"/>
                <a:ea typeface="微软雅黑" panose="020B0503020204020204" pitchFamily="34" charset="-122"/>
              </a:rPr>
              <a:t>，那个空间被称为潜在语义空间。这个映射必须是严格线性的而且是基于</a:t>
            </a:r>
            <a:r>
              <a:rPr lang="zh-CN" altLang="en-US" sz="2400" b="1" dirty="0">
                <a:latin typeface="微软雅黑" panose="020B0503020204020204" pitchFamily="34" charset="-122"/>
                <a:ea typeface="微软雅黑" panose="020B0503020204020204" pitchFamily="34" charset="-122"/>
              </a:rPr>
              <a:t>奇异值分解</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分析文档集合，建立</a:t>
            </a:r>
            <a:r>
              <a:rPr lang="en-US" altLang="zh-CN" sz="2400" dirty="0">
                <a:latin typeface="微软雅黑" panose="020B0503020204020204" pitchFamily="34" charset="-122"/>
                <a:ea typeface="微软雅黑" panose="020B0503020204020204" pitchFamily="34" charset="-122"/>
              </a:rPr>
              <a:t>Term-Document</a:t>
            </a:r>
            <a:r>
              <a:rPr lang="zh-CN" altLang="en-US" sz="2400" dirty="0">
                <a:latin typeface="微软雅黑" panose="020B0503020204020204" pitchFamily="34" charset="-122"/>
                <a:ea typeface="微软雅黑" panose="020B0503020204020204" pitchFamily="34" charset="-122"/>
              </a:rPr>
              <a:t>矩阵。</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Term-Document</a:t>
            </a:r>
            <a:r>
              <a:rPr lang="zh-CN" altLang="en-US" sz="2400" dirty="0">
                <a:latin typeface="微软雅黑" panose="020B0503020204020204" pitchFamily="34" charset="-122"/>
                <a:ea typeface="微软雅黑" panose="020B0503020204020204" pitchFamily="34" charset="-122"/>
              </a:rPr>
              <a:t>矩阵进行奇异值分解。</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SVD</a:t>
            </a:r>
            <a:r>
              <a:rPr lang="zh-CN" altLang="en-US" sz="2400" dirty="0">
                <a:latin typeface="微软雅黑" panose="020B0503020204020204" pitchFamily="34" charset="-122"/>
                <a:ea typeface="微软雅黑" panose="020B0503020204020204" pitchFamily="34" charset="-122"/>
              </a:rPr>
              <a:t>分解后的矩阵进行降维，也就是奇异值分解一节所提到的低阶近似。</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使用降维后的矩阵构建潜在语义空间，或重建</a:t>
            </a:r>
            <a:r>
              <a:rPr lang="en-US" altLang="zh-CN" sz="2400" dirty="0">
                <a:latin typeface="微软雅黑" panose="020B0503020204020204" pitchFamily="34" charset="-122"/>
                <a:ea typeface="微软雅黑" panose="020B0503020204020204" pitchFamily="34" charset="-122"/>
              </a:rPr>
              <a:t>Term-Document</a:t>
            </a:r>
            <a:r>
              <a:rPr lang="zh-CN" altLang="en-US" sz="2400" dirty="0">
                <a:latin typeface="微软雅黑" panose="020B0503020204020204" pitchFamily="34" charset="-122"/>
                <a:ea typeface="微软雅黑" panose="020B0503020204020204" pitchFamily="34" charset="-122"/>
              </a:rPr>
              <a:t>矩阵。</a:t>
            </a:r>
            <a:br>
              <a:rPr lang="zh-CN" altLang="en-US" sz="2400" dirty="0"/>
            </a:br>
            <a:endParaRPr lang="zh-CN" altLang="en-US" sz="2400" dirty="0"/>
          </a:p>
        </p:txBody>
      </p:sp>
    </p:spTree>
    <p:extLst>
      <p:ext uri="{BB962C8B-B14F-4D97-AF65-F5344CB8AC3E}">
        <p14:creationId xmlns:p14="http://schemas.microsoft.com/office/powerpoint/2010/main" val="3074754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54FE69-1F4C-40D4-9D8F-4982BC9E1692}"/>
              </a:ext>
            </a:extLst>
          </p:cNvPr>
          <p:cNvSpPr txBox="1"/>
          <p:nvPr/>
        </p:nvSpPr>
        <p:spPr>
          <a:xfrm>
            <a:off x="462512" y="391693"/>
            <a:ext cx="7571303" cy="646331"/>
          </a:xfrm>
          <a:prstGeom prst="rect">
            <a:avLst/>
          </a:prstGeom>
          <a:noFill/>
        </p:spPr>
        <p:txBody>
          <a:bodyPr wrap="none" rtlCol="0">
            <a:spAutoFit/>
          </a:bodyPr>
          <a:lstStyle/>
          <a:p>
            <a:r>
              <a:rPr lang="en-US" altLang="zh-CN" sz="3600" dirty="0">
                <a:latin typeface="微软雅黑" panose="020B0503020204020204" pitchFamily="34" charset="-122"/>
                <a:ea typeface="微软雅黑" panose="020B0503020204020204" pitchFamily="34" charset="-122"/>
              </a:rPr>
              <a:t>LSA</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Latent Semantic Analysis</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5E79A65-5EC4-4421-A5A9-4CBF51D54AC7}"/>
              </a:ext>
            </a:extLst>
          </p:cNvPr>
          <p:cNvSpPr txBox="1"/>
          <p:nvPr/>
        </p:nvSpPr>
        <p:spPr>
          <a:xfrm>
            <a:off x="462512" y="1490008"/>
            <a:ext cx="10224538" cy="477053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表示</a:t>
            </a:r>
            <a:r>
              <a:rPr lang="en-US" altLang="zh-CN" sz="2400" dirty="0">
                <a:latin typeface="微软雅黑" panose="020B0503020204020204" pitchFamily="34" charset="-122"/>
                <a:ea typeface="微软雅黑" panose="020B0503020204020204" pitchFamily="34" charset="-122"/>
              </a:rPr>
              <a:t>term-document matrix</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SVD</a:t>
            </a:r>
            <a:r>
              <a:rPr lang="zh-CN" altLang="en-US" sz="2400" dirty="0">
                <a:latin typeface="微软雅黑" panose="020B0503020204020204" pitchFamily="34" charset="-122"/>
                <a:ea typeface="微软雅黑" panose="020B0503020204020204" pitchFamily="34" charset="-122"/>
              </a:rPr>
              <a:t>分解</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可以表示为</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4000" dirty="0">
                <a:latin typeface="微软雅黑" panose="020B0503020204020204" pitchFamily="34" charset="-122"/>
                <a:ea typeface="微软雅黑" panose="020B0503020204020204" pitchFamily="34" charset="-122"/>
              </a:rPr>
              <a:t>x=T*S*D</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为对角矩阵，对角元素表示对应概念的有效程度。其实在实际生活当中概念就是具体事物的抽象，被人们所接受和使用的概念都是能够很有效概念。</a:t>
            </a:r>
            <a:r>
              <a:rPr lang="en-US" altLang="zh-CN" sz="2400" dirty="0">
                <a:latin typeface="微软雅黑" panose="020B0503020204020204" pitchFamily="34" charset="-122"/>
                <a:ea typeface="微软雅黑" panose="020B0503020204020204" pitchFamily="34" charset="-122"/>
              </a:rPr>
              <a:t>LSA</a:t>
            </a:r>
            <a:r>
              <a:rPr lang="zh-CN" altLang="en-US" sz="2400" dirty="0">
                <a:latin typeface="微软雅黑" panose="020B0503020204020204" pitchFamily="34" charset="-122"/>
                <a:ea typeface="微软雅黑" panose="020B0503020204020204" pitchFamily="34" charset="-122"/>
              </a:rPr>
              <a:t>算法也和实际生活中一样，需要提出掉有效程度低的概念，保留有效程度高的概念。</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为正交矩阵，行向量表示</a:t>
            </a:r>
            <a:r>
              <a:rPr lang="en-US" altLang="zh-CN" sz="2400" dirty="0">
                <a:latin typeface="微软雅黑" panose="020B0503020204020204" pitchFamily="34" charset="-122"/>
                <a:ea typeface="微软雅黑" panose="020B0503020204020204" pitchFamily="34" charset="-122"/>
              </a:rPr>
              <a:t>term</a:t>
            </a:r>
            <a:r>
              <a:rPr lang="zh-CN" altLang="en-US" sz="2400" dirty="0">
                <a:latin typeface="微软雅黑" panose="020B0503020204020204" pitchFamily="34" charset="-122"/>
                <a:ea typeface="微软雅黑" panose="020B0503020204020204" pitchFamily="34" charset="-122"/>
              </a:rPr>
              <a:t>，列向量表示概念</a:t>
            </a:r>
          </a:p>
          <a:p>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为正交矩阵，行向量表示概念，列向量表示</a:t>
            </a:r>
            <a:r>
              <a:rPr lang="en-US" altLang="zh-CN" sz="2400" dirty="0">
                <a:latin typeface="微软雅黑" panose="020B0503020204020204" pitchFamily="34" charset="-122"/>
                <a:ea typeface="微软雅黑" panose="020B0503020204020204" pitchFamily="34" charset="-122"/>
              </a:rPr>
              <a:t>document</a:t>
            </a:r>
            <a:br>
              <a:rPr lang="zh-CN" altLang="en-US" sz="2400" dirty="0"/>
            </a:br>
            <a:endParaRPr lang="zh-CN" altLang="en-US" sz="2400" dirty="0"/>
          </a:p>
        </p:txBody>
      </p:sp>
    </p:spTree>
    <p:extLst>
      <p:ext uri="{BB962C8B-B14F-4D97-AF65-F5344CB8AC3E}">
        <p14:creationId xmlns:p14="http://schemas.microsoft.com/office/powerpoint/2010/main" val="17570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303629" y="427226"/>
            <a:ext cx="10325100" cy="3600986"/>
          </a:xfrm>
          <a:prstGeom prst="rect">
            <a:avLst/>
          </a:prstGeom>
          <a:noFill/>
        </p:spPr>
        <p:txBody>
          <a:bodyPr wrap="square" rtlCol="0">
            <a:spAutoFit/>
          </a:bodyPr>
          <a:lstStyle/>
          <a:p>
            <a:r>
              <a:rPr lang="zh-CN" altLang="en-US" sz="3600" dirty="0">
                <a:latin typeface="微软雅黑" panose="020B0503020204020204" pitchFamily="34" charset="-122"/>
                <a:ea typeface="微软雅黑" panose="020B0503020204020204" pitchFamily="34" charset="-122"/>
              </a:rPr>
              <a:t>那么有了这个矩阵，怎么检索文本？</a:t>
            </a:r>
            <a:endParaRPr lang="en-US" altLang="zh-CN" sz="36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在查询时，对与每个给定的查询，我们根据这个查询中包含的单词</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Xq</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构造一个伪文档：</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然后该伪文档和</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中的每一行计算相似度</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余弦相似度</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来得到和给定查询最相似的文档。</a:t>
            </a:r>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15E1629-CE34-4C23-81F0-FB377FC43D7A}"/>
              </a:ext>
            </a:extLst>
          </p:cNvPr>
          <p:cNvPicPr>
            <a:picLocks noChangeAspect="1"/>
          </p:cNvPicPr>
          <p:nvPr/>
        </p:nvPicPr>
        <p:blipFill rotWithShape="1">
          <a:blip r:embed="rId2"/>
          <a:srcRect b="24131"/>
          <a:stretch/>
        </p:blipFill>
        <p:spPr>
          <a:xfrm>
            <a:off x="4763270" y="2227719"/>
            <a:ext cx="1911487" cy="791029"/>
          </a:xfrm>
          <a:prstGeom prst="rect">
            <a:avLst/>
          </a:prstGeom>
        </p:spPr>
      </p:pic>
      <p:pic>
        <p:nvPicPr>
          <p:cNvPr id="4" name="图片 3">
            <a:extLst>
              <a:ext uri="{FF2B5EF4-FFF2-40B4-BE49-F238E27FC236}">
                <a16:creationId xmlns:a16="http://schemas.microsoft.com/office/drawing/2014/main" id="{04993CBF-BED8-41F5-A43C-1F1F0CC1638C}"/>
              </a:ext>
            </a:extLst>
          </p:cNvPr>
          <p:cNvPicPr>
            <a:picLocks noChangeAspect="1"/>
          </p:cNvPicPr>
          <p:nvPr/>
        </p:nvPicPr>
        <p:blipFill>
          <a:blip r:embed="rId3"/>
          <a:stretch>
            <a:fillRect/>
          </a:stretch>
        </p:blipFill>
        <p:spPr>
          <a:xfrm>
            <a:off x="1351415" y="4190405"/>
            <a:ext cx="8609790" cy="2240369"/>
          </a:xfrm>
          <a:prstGeom prst="rect">
            <a:avLst/>
          </a:prstGeom>
        </p:spPr>
      </p:pic>
    </p:spTree>
    <p:extLst>
      <p:ext uri="{BB962C8B-B14F-4D97-AF65-F5344CB8AC3E}">
        <p14:creationId xmlns:p14="http://schemas.microsoft.com/office/powerpoint/2010/main" val="3286316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35428"/>
            <a:ext cx="10872906" cy="3724096"/>
          </a:xfrm>
          <a:prstGeom prst="rect">
            <a:avLst/>
          </a:prstGeom>
          <a:noFill/>
        </p:spPr>
        <p:txBody>
          <a:bodyPr wrap="square" rtlCol="0">
            <a:spAutoFit/>
          </a:bodyPr>
          <a:lstStyle/>
          <a:p>
            <a:r>
              <a:rPr lang="en-US" altLang="zh-CN" sz="3600" dirty="0"/>
              <a:t>Turney</a:t>
            </a:r>
            <a:r>
              <a:rPr lang="zh-CN" altLang="en-US" sz="3600" dirty="0"/>
              <a:t>：构造具体词和抽象词集种子词</a:t>
            </a:r>
            <a:endParaRPr lang="en-US" altLang="zh-CN" sz="3600" dirty="0"/>
          </a:p>
          <a:p>
            <a:endParaRPr lang="en-US" altLang="zh-CN" sz="3600" dirty="0"/>
          </a:p>
          <a:p>
            <a:endParaRPr lang="en-US" altLang="zh-CN" sz="3600" dirty="0"/>
          </a:p>
          <a:p>
            <a:pPr marL="571500" indent="-571500">
              <a:buFont typeface="Arial" panose="020B0604020202020204" pitchFamily="34" charset="0"/>
              <a:buChar char="•"/>
            </a:pPr>
            <a:r>
              <a:rPr lang="zh-CN" altLang="en-US" sz="3200" dirty="0"/>
              <a:t>优点：很好的仿照了域的概念和抽象度的概念，实践出来了。</a:t>
            </a:r>
            <a:endParaRPr lang="en-US" altLang="zh-CN" sz="3200" dirty="0"/>
          </a:p>
          <a:p>
            <a:pPr marL="571500" indent="-571500">
              <a:buFont typeface="Arial" panose="020B0604020202020204" pitchFamily="34" charset="0"/>
              <a:buChar char="•"/>
            </a:pPr>
            <a:r>
              <a:rPr lang="zh-CN" altLang="en-US" sz="3200" dirty="0"/>
              <a:t>缺点：限制在了</a:t>
            </a:r>
            <a:r>
              <a:rPr lang="en-US" altLang="zh-CN" sz="3200" dirty="0"/>
              <a:t>SVO(subject-verb-object)</a:t>
            </a:r>
            <a:r>
              <a:rPr lang="zh-CN" altLang="en-US" sz="3200" dirty="0"/>
              <a:t>和</a:t>
            </a:r>
            <a:r>
              <a:rPr lang="en-US" altLang="zh-CN" sz="3200" dirty="0"/>
              <a:t>AN(adjective-noun)</a:t>
            </a:r>
            <a:r>
              <a:rPr lang="zh-CN" altLang="en-US" sz="3200" dirty="0"/>
              <a:t>结构中。</a:t>
            </a:r>
            <a:endParaRPr lang="en-US" altLang="zh-CN" sz="3200" dirty="0"/>
          </a:p>
        </p:txBody>
      </p:sp>
    </p:spTree>
    <p:extLst>
      <p:ext uri="{BB962C8B-B14F-4D97-AF65-F5344CB8AC3E}">
        <p14:creationId xmlns:p14="http://schemas.microsoft.com/office/powerpoint/2010/main" val="310410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28429" y="674557"/>
            <a:ext cx="10735141" cy="4647426"/>
          </a:xfrm>
          <a:prstGeom prst="rect">
            <a:avLst/>
          </a:prstGeom>
          <a:noFill/>
        </p:spPr>
        <p:txBody>
          <a:bodyPr wrap="square" rtlCol="0">
            <a:spAutoFit/>
          </a:bodyPr>
          <a:lstStyle/>
          <a:p>
            <a:r>
              <a:rPr lang="zh-CN" altLang="en-US" sz="3600" dirty="0"/>
              <a:t>序列标注的隐喻识别：</a:t>
            </a:r>
            <a:endParaRPr lang="en-US" altLang="zh-CN" sz="3600" dirty="0"/>
          </a:p>
          <a:p>
            <a:endParaRPr lang="en-US" altLang="zh-CN" sz="3600" dirty="0"/>
          </a:p>
          <a:p>
            <a:r>
              <a:rPr lang="zh-CN" altLang="en-US" sz="2800" dirty="0"/>
              <a:t>传统的二分类隐喻识别模式无法深入句子内部进行标注，基于序列标注模式的隐喻识别方法逐渐引起关注。相比二分类识别，序列标注能够标识出句</a:t>
            </a:r>
            <a:r>
              <a:rPr lang="zh-CN" altLang="en-US" sz="2800" b="1" dirty="0"/>
              <a:t>中带有隐喻倾向的词语</a:t>
            </a:r>
            <a:r>
              <a:rPr lang="zh-CN" altLang="en-US" sz="2800" dirty="0"/>
              <a:t>。</a:t>
            </a:r>
            <a:endParaRPr lang="en-US" altLang="zh-CN" sz="2800" dirty="0"/>
          </a:p>
          <a:p>
            <a:endParaRPr lang="en-US" altLang="zh-CN" sz="2800" dirty="0"/>
          </a:p>
          <a:p>
            <a:r>
              <a:rPr lang="zh-CN" altLang="en-US" sz="2800" dirty="0"/>
              <a:t>既然涉及到了序列输入输出，那么熟悉的东西就可以用上了！</a:t>
            </a:r>
            <a:endParaRPr lang="en-US" altLang="zh-CN" sz="2800" dirty="0"/>
          </a:p>
          <a:p>
            <a:pPr marL="514350" indent="-514350">
              <a:buAutoNum type="arabicPeriod"/>
            </a:pPr>
            <a:r>
              <a:rPr lang="en-US" altLang="zh-CN" sz="2800" dirty="0" err="1"/>
              <a:t>BiLSTM</a:t>
            </a:r>
            <a:endParaRPr lang="en-US" altLang="zh-CN" sz="2800" dirty="0"/>
          </a:p>
          <a:p>
            <a:pPr marL="514350" indent="-514350">
              <a:buAutoNum type="arabicPeriod"/>
            </a:pPr>
            <a:r>
              <a:rPr lang="en-US" altLang="zh-CN" sz="2800" dirty="0"/>
              <a:t>CNN</a:t>
            </a:r>
          </a:p>
          <a:p>
            <a:pPr marL="514350" indent="-514350">
              <a:buAutoNum type="arabicPeriod"/>
            </a:pPr>
            <a:r>
              <a:rPr lang="en-US" altLang="zh-CN" sz="2800" dirty="0"/>
              <a:t>CRF (Conditional </a:t>
            </a:r>
            <a:r>
              <a:rPr lang="en-US" altLang="zh-CN" sz="2800" dirty="0" err="1"/>
              <a:t>Ramdom</a:t>
            </a:r>
            <a:r>
              <a:rPr lang="en-US" altLang="zh-CN" sz="2800" dirty="0"/>
              <a:t> Field)</a:t>
            </a:r>
          </a:p>
        </p:txBody>
      </p:sp>
    </p:spTree>
    <p:extLst>
      <p:ext uri="{BB962C8B-B14F-4D97-AF65-F5344CB8AC3E}">
        <p14:creationId xmlns:p14="http://schemas.microsoft.com/office/powerpoint/2010/main" val="2568562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364589" y="1052066"/>
            <a:ext cx="10325100" cy="4154984"/>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CRF</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Condition Random Field</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endParaRPr lang="en-US" altLang="zh-CN" sz="36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可以用于构造在给定一组输入随机变量的条件下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另一组输出随机变量的条件概率分布模型。</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hlinkClick r:id="rId2"/>
              </a:rPr>
              <a:t>https://www.zhihu.com/question/35866596</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hlinkClick r:id="rId3"/>
              </a:rPr>
              <a:t>http://blog.echen.me/2012/01/03/introduction-to-conditional-random-fields/</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3642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303629" y="412134"/>
            <a:ext cx="10325100" cy="1015663"/>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CRF</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Condition Random Field</a:t>
            </a:r>
            <a:r>
              <a:rPr lang="zh-CN" altLang="en-US" sz="36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FD8530C-7643-4B8D-901A-ABDE76F7C5D3}"/>
              </a:ext>
            </a:extLst>
          </p:cNvPr>
          <p:cNvPicPr>
            <a:picLocks noChangeAspect="1"/>
          </p:cNvPicPr>
          <p:nvPr/>
        </p:nvPicPr>
        <p:blipFill>
          <a:blip r:embed="rId2"/>
          <a:stretch>
            <a:fillRect/>
          </a:stretch>
        </p:blipFill>
        <p:spPr>
          <a:xfrm>
            <a:off x="661035" y="1872614"/>
            <a:ext cx="9310192" cy="2790825"/>
          </a:xfrm>
          <a:prstGeom prst="rect">
            <a:avLst/>
          </a:prstGeom>
        </p:spPr>
      </p:pic>
    </p:spTree>
    <p:extLst>
      <p:ext uri="{BB962C8B-B14F-4D97-AF65-F5344CB8AC3E}">
        <p14:creationId xmlns:p14="http://schemas.microsoft.com/office/powerpoint/2010/main" val="2711641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303629" y="412134"/>
            <a:ext cx="10325100" cy="1015663"/>
          </a:xfrm>
          <a:prstGeom prst="rect">
            <a:avLst/>
          </a:prstGeom>
          <a:noFill/>
        </p:spPr>
        <p:txBody>
          <a:bodyPr wrap="square" rtlCol="0">
            <a:spAutoFit/>
          </a:bodyPr>
          <a:lstStyle/>
          <a:p>
            <a:r>
              <a:rPr lang="en-US" altLang="zh-CN" sz="3600" dirty="0">
                <a:latin typeface="微软雅黑" panose="020B0503020204020204" pitchFamily="34" charset="-122"/>
                <a:ea typeface="微软雅黑" panose="020B0503020204020204" pitchFamily="34" charset="-122"/>
              </a:rPr>
              <a:t>CRF</a:t>
            </a:r>
            <a:r>
              <a:rPr lang="zh-CN" altLang="en-US" sz="3600" dirty="0">
                <a:latin typeface="微软雅黑" panose="020B0503020204020204" pitchFamily="34" charset="-122"/>
                <a:ea typeface="微软雅黑" panose="020B0503020204020204" pitchFamily="34" charset="-122"/>
              </a:rPr>
              <a:t>（</a:t>
            </a:r>
            <a:r>
              <a:rPr lang="en-US" altLang="zh-CN" sz="3600" dirty="0">
                <a:latin typeface="微软雅黑" panose="020B0503020204020204" pitchFamily="34" charset="-122"/>
                <a:ea typeface="微软雅黑" panose="020B0503020204020204" pitchFamily="34" charset="-122"/>
              </a:rPr>
              <a:t>Condition Random Field</a:t>
            </a:r>
            <a:r>
              <a:rPr lang="zh-CN" altLang="en-US" sz="36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A95B4C67-F9D5-4AD2-B30A-C5F24C431CBD}"/>
              </a:ext>
            </a:extLst>
          </p:cNvPr>
          <p:cNvPicPr>
            <a:picLocks noChangeAspect="1"/>
          </p:cNvPicPr>
          <p:nvPr/>
        </p:nvPicPr>
        <p:blipFill>
          <a:blip r:embed="rId2"/>
          <a:stretch>
            <a:fillRect/>
          </a:stretch>
        </p:blipFill>
        <p:spPr>
          <a:xfrm>
            <a:off x="303629" y="1427797"/>
            <a:ext cx="8185051" cy="2138437"/>
          </a:xfrm>
          <a:prstGeom prst="rect">
            <a:avLst/>
          </a:prstGeom>
        </p:spPr>
      </p:pic>
      <p:pic>
        <p:nvPicPr>
          <p:cNvPr id="3" name="图片 2">
            <a:extLst>
              <a:ext uri="{FF2B5EF4-FFF2-40B4-BE49-F238E27FC236}">
                <a16:creationId xmlns:a16="http://schemas.microsoft.com/office/drawing/2014/main" id="{41B5DD5C-AF42-429A-A6FF-5769CC1B544E}"/>
              </a:ext>
            </a:extLst>
          </p:cNvPr>
          <p:cNvPicPr>
            <a:picLocks noChangeAspect="1"/>
          </p:cNvPicPr>
          <p:nvPr/>
        </p:nvPicPr>
        <p:blipFill>
          <a:blip r:embed="rId3"/>
          <a:stretch>
            <a:fillRect/>
          </a:stretch>
        </p:blipFill>
        <p:spPr>
          <a:xfrm>
            <a:off x="616373" y="3749114"/>
            <a:ext cx="9699611" cy="2453566"/>
          </a:xfrm>
          <a:prstGeom prst="rect">
            <a:avLst/>
          </a:prstGeom>
        </p:spPr>
      </p:pic>
    </p:spTree>
    <p:extLst>
      <p:ext uri="{BB962C8B-B14F-4D97-AF65-F5344CB8AC3E}">
        <p14:creationId xmlns:p14="http://schemas.microsoft.com/office/powerpoint/2010/main" val="2739880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797C9C-0CF6-40B3-AAD0-E972EB5B58ED}"/>
              </a:ext>
            </a:extLst>
          </p:cNvPr>
          <p:cNvPicPr>
            <a:picLocks noChangeAspect="1"/>
          </p:cNvPicPr>
          <p:nvPr/>
        </p:nvPicPr>
        <p:blipFill>
          <a:blip r:embed="rId2"/>
          <a:stretch>
            <a:fillRect/>
          </a:stretch>
        </p:blipFill>
        <p:spPr>
          <a:xfrm>
            <a:off x="121920" y="4019550"/>
            <a:ext cx="10561320" cy="1838912"/>
          </a:xfrm>
          <a:prstGeom prst="rect">
            <a:avLst/>
          </a:prstGeom>
        </p:spPr>
      </p:pic>
      <p:pic>
        <p:nvPicPr>
          <p:cNvPr id="5" name="图片 4">
            <a:extLst>
              <a:ext uri="{FF2B5EF4-FFF2-40B4-BE49-F238E27FC236}">
                <a16:creationId xmlns:a16="http://schemas.microsoft.com/office/drawing/2014/main" id="{BBE69F34-7F06-4009-970B-04D30409B6D5}"/>
              </a:ext>
            </a:extLst>
          </p:cNvPr>
          <p:cNvPicPr>
            <a:picLocks noChangeAspect="1"/>
          </p:cNvPicPr>
          <p:nvPr/>
        </p:nvPicPr>
        <p:blipFill>
          <a:blip r:embed="rId3"/>
          <a:stretch>
            <a:fillRect/>
          </a:stretch>
        </p:blipFill>
        <p:spPr>
          <a:xfrm>
            <a:off x="292417" y="935355"/>
            <a:ext cx="10531604" cy="2466975"/>
          </a:xfrm>
          <a:prstGeom prst="rect">
            <a:avLst/>
          </a:prstGeom>
        </p:spPr>
      </p:pic>
    </p:spTree>
    <p:extLst>
      <p:ext uri="{BB962C8B-B14F-4D97-AF65-F5344CB8AC3E}">
        <p14:creationId xmlns:p14="http://schemas.microsoft.com/office/powerpoint/2010/main" val="3915290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26720"/>
            <a:ext cx="10853312" cy="5632311"/>
          </a:xfrm>
          <a:prstGeom prst="rect">
            <a:avLst/>
          </a:prstGeom>
          <a:noFill/>
        </p:spPr>
        <p:txBody>
          <a:bodyPr wrap="square" rtlCol="0">
            <a:spAutoFit/>
          </a:bodyPr>
          <a:lstStyle/>
          <a:p>
            <a:r>
              <a:rPr lang="zh-CN" altLang="en-US" sz="3600" dirty="0"/>
              <a:t>序列标注的隐喻识别：</a:t>
            </a:r>
            <a:endParaRPr lang="en-US" altLang="zh-CN" sz="3600" dirty="0"/>
          </a:p>
          <a:p>
            <a:endParaRPr lang="en-US" altLang="zh-CN" sz="3600" dirty="0"/>
          </a:p>
          <a:p>
            <a:endParaRPr lang="en-US" altLang="zh-CN" sz="3600" dirty="0"/>
          </a:p>
          <a:p>
            <a:r>
              <a:rPr lang="zh-CN" altLang="en-US" sz="2800" dirty="0"/>
              <a:t>很多隐喻相关论文在序列上都采用了</a:t>
            </a:r>
            <a:r>
              <a:rPr lang="en-US" altLang="zh-CN" sz="2800" dirty="0" err="1"/>
              <a:t>BiLSTM</a:t>
            </a:r>
            <a:r>
              <a:rPr lang="en-US" altLang="zh-CN" sz="2800" dirty="0"/>
              <a:t> &amp; CNN/RNN</a:t>
            </a:r>
            <a:r>
              <a:rPr lang="zh-CN" altLang="en-US" sz="2800" dirty="0"/>
              <a:t> </a:t>
            </a:r>
            <a:r>
              <a:rPr lang="en-US" altLang="zh-CN" sz="2800" dirty="0"/>
              <a:t>&amp; CRF </a:t>
            </a:r>
            <a:r>
              <a:rPr lang="zh-CN" altLang="en-US" sz="2800" dirty="0"/>
              <a:t>不同种方法的结合，来实现隐喻</a:t>
            </a:r>
            <a:r>
              <a:rPr lang="en-US" altLang="zh-CN" sz="2800" dirty="0"/>
              <a:t>Token-level &amp; Sequence-level </a:t>
            </a:r>
            <a:r>
              <a:rPr lang="zh-CN" altLang="en-US" sz="2800" dirty="0"/>
              <a:t>的识别。</a:t>
            </a:r>
            <a:endParaRPr lang="en-US" altLang="zh-CN" sz="2800" dirty="0"/>
          </a:p>
          <a:p>
            <a:endParaRPr lang="en-US" altLang="zh-CN" sz="2800" dirty="0"/>
          </a:p>
          <a:p>
            <a:r>
              <a:rPr lang="en-US" altLang="zh-CN" sz="2800" dirty="0"/>
              <a:t>e.g.</a:t>
            </a:r>
          </a:p>
          <a:p>
            <a:endParaRPr lang="en-US" altLang="zh-CN" sz="2800" dirty="0"/>
          </a:p>
          <a:p>
            <a:endParaRPr lang="en-US" altLang="zh-CN" sz="2800" dirty="0"/>
          </a:p>
          <a:p>
            <a:endParaRPr lang="en-US" altLang="zh-CN" sz="2800" dirty="0"/>
          </a:p>
          <a:p>
            <a:r>
              <a:rPr lang="zh-CN" altLang="en-US" sz="2800" dirty="0"/>
              <a:t>更多的我们之后再讲</a:t>
            </a:r>
            <a:r>
              <a:rPr lang="en-US" altLang="zh-CN" sz="2800" dirty="0"/>
              <a:t>~</a:t>
            </a:r>
          </a:p>
        </p:txBody>
      </p:sp>
      <p:pic>
        <p:nvPicPr>
          <p:cNvPr id="2" name="图片 1">
            <a:extLst>
              <a:ext uri="{FF2B5EF4-FFF2-40B4-BE49-F238E27FC236}">
                <a16:creationId xmlns:a16="http://schemas.microsoft.com/office/drawing/2014/main" id="{7CF3F89F-C155-4624-A6AA-A12C8852432F}"/>
              </a:ext>
            </a:extLst>
          </p:cNvPr>
          <p:cNvPicPr>
            <a:picLocks noChangeAspect="1"/>
          </p:cNvPicPr>
          <p:nvPr/>
        </p:nvPicPr>
        <p:blipFill>
          <a:blip r:embed="rId2"/>
          <a:stretch>
            <a:fillRect/>
          </a:stretch>
        </p:blipFill>
        <p:spPr>
          <a:xfrm>
            <a:off x="2495550" y="3242875"/>
            <a:ext cx="7200900" cy="657225"/>
          </a:xfrm>
          <a:prstGeom prst="rect">
            <a:avLst/>
          </a:prstGeom>
        </p:spPr>
      </p:pic>
      <p:pic>
        <p:nvPicPr>
          <p:cNvPr id="4" name="图片 3">
            <a:extLst>
              <a:ext uri="{FF2B5EF4-FFF2-40B4-BE49-F238E27FC236}">
                <a16:creationId xmlns:a16="http://schemas.microsoft.com/office/drawing/2014/main" id="{0B4E901E-BFC3-41B9-97BB-AA9700B38096}"/>
              </a:ext>
            </a:extLst>
          </p:cNvPr>
          <p:cNvPicPr>
            <a:picLocks noChangeAspect="1"/>
          </p:cNvPicPr>
          <p:nvPr/>
        </p:nvPicPr>
        <p:blipFill>
          <a:blip r:embed="rId3"/>
          <a:stretch>
            <a:fillRect/>
          </a:stretch>
        </p:blipFill>
        <p:spPr>
          <a:xfrm>
            <a:off x="2495550" y="4124325"/>
            <a:ext cx="7172325" cy="438150"/>
          </a:xfrm>
          <a:prstGeom prst="rect">
            <a:avLst/>
          </a:prstGeom>
        </p:spPr>
      </p:pic>
    </p:spTree>
    <p:extLst>
      <p:ext uri="{BB962C8B-B14F-4D97-AF65-F5344CB8AC3E}">
        <p14:creationId xmlns:p14="http://schemas.microsoft.com/office/powerpoint/2010/main" val="2298765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32334" y="244646"/>
            <a:ext cx="4339650" cy="646331"/>
          </a:xfrm>
          <a:prstGeom prst="rect">
            <a:avLst/>
          </a:prstGeom>
          <a:noFill/>
        </p:spPr>
        <p:txBody>
          <a:bodyPr wrap="none" rtlCol="0">
            <a:spAutoFit/>
          </a:bodyPr>
          <a:lstStyle/>
          <a:p>
            <a:r>
              <a:rPr lang="zh-CN" altLang="en-US" sz="3600" dirty="0"/>
              <a:t>隐喻分类（认知）：</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81829" y="1752175"/>
            <a:ext cx="10455470" cy="3046988"/>
          </a:xfrm>
          <a:prstGeom prst="rect">
            <a:avLst/>
          </a:prstGeom>
          <a:noFill/>
        </p:spPr>
        <p:txBody>
          <a:bodyPr wrap="square" rtlCol="0">
            <a:spAutoFit/>
          </a:bodyPr>
          <a:lstStyle/>
          <a:p>
            <a:pPr marL="571500" indent="-571500">
              <a:buFont typeface="Arial" panose="020B0604020202020204" pitchFamily="34" charset="0"/>
              <a:buChar char="•"/>
            </a:pPr>
            <a:r>
              <a:rPr lang="zh-CN" altLang="en-US" sz="3200" dirty="0"/>
              <a:t>基础相似性隐喻：“浪花”→ 浪 与 花 的形状</a:t>
            </a:r>
            <a:endParaRPr lang="en-US" altLang="zh-CN" sz="3200" dirty="0"/>
          </a:p>
          <a:p>
            <a:r>
              <a:rPr lang="en-US" altLang="zh-CN" sz="3200" dirty="0"/>
              <a:t> 	</a:t>
            </a:r>
          </a:p>
          <a:p>
            <a:pPr marL="571500" indent="-571500">
              <a:buFont typeface="Arial" panose="020B0604020202020204" pitchFamily="34" charset="0"/>
              <a:buChar char="•"/>
            </a:pPr>
            <a:r>
              <a:rPr lang="zh-CN" altLang="en-US" sz="3200" dirty="0"/>
              <a:t>创造相似性隐喻：“沉默是挖土机，是一种完全的浪费。”</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两种都极其依靠源域和目标域的相似的地方。</a:t>
            </a:r>
            <a:endParaRPr lang="en-US" altLang="zh-CN" sz="3200" dirty="0"/>
          </a:p>
        </p:txBody>
      </p:sp>
    </p:spTree>
    <p:extLst>
      <p:ext uri="{BB962C8B-B14F-4D97-AF65-F5344CB8AC3E}">
        <p14:creationId xmlns:p14="http://schemas.microsoft.com/office/powerpoint/2010/main" val="417718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5923416" cy="646331"/>
          </a:xfrm>
          <a:prstGeom prst="rect">
            <a:avLst/>
          </a:prstGeom>
          <a:noFill/>
        </p:spPr>
        <p:txBody>
          <a:bodyPr wrap="none" rtlCol="0">
            <a:spAutoFit/>
          </a:bodyPr>
          <a:lstStyle/>
          <a:p>
            <a:r>
              <a:rPr lang="en-US" altLang="zh-CN" sz="3600" dirty="0" err="1"/>
              <a:t>Bizzoni</a:t>
            </a:r>
            <a:r>
              <a:rPr lang="zh-CN" altLang="en-US" sz="3600" dirty="0"/>
              <a:t>：简单的全连接网络</a:t>
            </a:r>
            <a:endParaRPr lang="en-US" altLang="zh-CN" sz="3600" dirty="0"/>
          </a:p>
        </p:txBody>
      </p:sp>
      <p:sp>
        <p:nvSpPr>
          <p:cNvPr id="2" name="TextBox 1">
            <a:extLst>
              <a:ext uri="{FF2B5EF4-FFF2-40B4-BE49-F238E27FC236}">
                <a16:creationId xmlns:a16="http://schemas.microsoft.com/office/drawing/2014/main" id="{32102485-552C-5E4F-8605-A306E758214D}"/>
              </a:ext>
            </a:extLst>
          </p:cNvPr>
          <p:cNvSpPr txBox="1"/>
          <p:nvPr/>
        </p:nvSpPr>
        <p:spPr>
          <a:xfrm>
            <a:off x="927208" y="2937184"/>
            <a:ext cx="6575461"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涉及的比较少，只做简要介绍</a:t>
            </a:r>
            <a:endParaRPr lang="en-US" sz="2400" dirty="0"/>
          </a:p>
        </p:txBody>
      </p:sp>
    </p:spTree>
    <p:extLst>
      <p:ext uri="{BB962C8B-B14F-4D97-AF65-F5344CB8AC3E}">
        <p14:creationId xmlns:p14="http://schemas.microsoft.com/office/powerpoint/2010/main" val="735188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0D3B47-4A01-2D4B-BE52-A5A6A9D10489}"/>
              </a:ext>
            </a:extLst>
          </p:cNvPr>
          <p:cNvPicPr>
            <a:picLocks noChangeAspect="1"/>
          </p:cNvPicPr>
          <p:nvPr/>
        </p:nvPicPr>
        <p:blipFill>
          <a:blip r:embed="rId2"/>
          <a:stretch>
            <a:fillRect/>
          </a:stretch>
        </p:blipFill>
        <p:spPr>
          <a:xfrm>
            <a:off x="0" y="0"/>
            <a:ext cx="9294395" cy="6858000"/>
          </a:xfrm>
          <a:prstGeom prst="rect">
            <a:avLst/>
          </a:prstGeom>
        </p:spPr>
      </p:pic>
      <p:sp>
        <p:nvSpPr>
          <p:cNvPr id="3" name="Rectangle 2">
            <a:extLst>
              <a:ext uri="{FF2B5EF4-FFF2-40B4-BE49-F238E27FC236}">
                <a16:creationId xmlns:a16="http://schemas.microsoft.com/office/drawing/2014/main" id="{8889A31B-0806-A348-91A4-7B43CC25F3BF}"/>
              </a:ext>
            </a:extLst>
          </p:cNvPr>
          <p:cNvSpPr/>
          <p:nvPr/>
        </p:nvSpPr>
        <p:spPr>
          <a:xfrm>
            <a:off x="6400800" y="762000"/>
            <a:ext cx="1778000" cy="342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97D03E9-CA79-0C4D-A047-139908ED8879}"/>
              </a:ext>
            </a:extLst>
          </p:cNvPr>
          <p:cNvSpPr txBox="1"/>
          <p:nvPr/>
        </p:nvSpPr>
        <p:spPr>
          <a:xfrm>
            <a:off x="9732662" y="1778000"/>
            <a:ext cx="1826141" cy="369332"/>
          </a:xfrm>
          <a:prstGeom prst="rect">
            <a:avLst/>
          </a:prstGeom>
          <a:noFill/>
        </p:spPr>
        <p:txBody>
          <a:bodyPr wrap="none" rtlCol="0">
            <a:spAutoFit/>
          </a:bodyPr>
          <a:lstStyle/>
          <a:p>
            <a:r>
              <a:rPr lang="en-US" altLang="zh-CN" dirty="0"/>
              <a:t>“</a:t>
            </a:r>
            <a:r>
              <a:rPr lang="zh-CN" altLang="en-US" dirty="0"/>
              <a:t>形容词</a:t>
            </a:r>
            <a:r>
              <a:rPr lang="en-US" altLang="zh-CN" dirty="0"/>
              <a:t>-</a:t>
            </a:r>
            <a:r>
              <a:rPr lang="zh-CN" altLang="en-US" dirty="0"/>
              <a:t>名词</a:t>
            </a:r>
            <a:r>
              <a:rPr lang="en-US" altLang="zh-CN" dirty="0"/>
              <a:t>”</a:t>
            </a:r>
            <a:r>
              <a:rPr lang="zh-CN" altLang="en-US" dirty="0"/>
              <a:t>对</a:t>
            </a:r>
            <a:endParaRPr lang="en-US" dirty="0"/>
          </a:p>
        </p:txBody>
      </p:sp>
      <p:cxnSp>
        <p:nvCxnSpPr>
          <p:cNvPr id="7" name="Straight Arrow Connector 6">
            <a:extLst>
              <a:ext uri="{FF2B5EF4-FFF2-40B4-BE49-F238E27FC236}">
                <a16:creationId xmlns:a16="http://schemas.microsoft.com/office/drawing/2014/main" id="{91BA7C37-8C27-824D-A2E6-B0E2416C09DD}"/>
              </a:ext>
            </a:extLst>
          </p:cNvPr>
          <p:cNvCxnSpPr>
            <a:stCxn id="4" idx="1"/>
          </p:cNvCxnSpPr>
          <p:nvPr/>
        </p:nvCxnSpPr>
        <p:spPr>
          <a:xfrm flipH="1" flipV="1">
            <a:off x="8208662" y="914400"/>
            <a:ext cx="1524000" cy="1048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664DD64-D63B-AB4A-AD72-E13812AEEA44}"/>
              </a:ext>
            </a:extLst>
          </p:cNvPr>
          <p:cNvSpPr txBox="1"/>
          <p:nvPr/>
        </p:nvSpPr>
        <p:spPr>
          <a:xfrm>
            <a:off x="9294395" y="2304534"/>
            <a:ext cx="2897605" cy="2031325"/>
          </a:xfrm>
          <a:prstGeom prst="rect">
            <a:avLst/>
          </a:prstGeom>
          <a:noFill/>
        </p:spPr>
        <p:txBody>
          <a:bodyPr wrap="square" rtlCol="0">
            <a:spAutoFit/>
          </a:bodyPr>
          <a:lstStyle/>
          <a:p>
            <a:r>
              <a:rPr lang="en-US" altLang="zh-CN" dirty="0"/>
              <a:t>a</a:t>
            </a:r>
            <a:r>
              <a:rPr lang="zh-CN" altLang="en-US" dirty="0"/>
              <a:t>）</a:t>
            </a:r>
            <a:endParaRPr lang="en-US" altLang="zh-CN" dirty="0"/>
          </a:p>
          <a:p>
            <a:r>
              <a:rPr lang="zh-CN" altLang="en-US" dirty="0"/>
              <a:t>通过使用代表形容词名词对的预训练向量进行学习</a:t>
            </a:r>
            <a:endParaRPr lang="en-US" altLang="zh-CN" dirty="0"/>
          </a:p>
          <a:p>
            <a:endParaRPr lang="en-US" altLang="zh-CN" dirty="0"/>
          </a:p>
          <a:p>
            <a:r>
              <a:rPr lang="en-US" altLang="zh-CN" dirty="0"/>
              <a:t>b</a:t>
            </a:r>
            <a:r>
              <a:rPr lang="zh-CN" altLang="en-US" dirty="0"/>
              <a:t>）</a:t>
            </a:r>
            <a:endParaRPr lang="en-US" altLang="zh-CN" dirty="0"/>
          </a:p>
          <a:p>
            <a:r>
              <a:rPr lang="zh-CN" altLang="en-US" dirty="0"/>
              <a:t>神经网络作为组成模型来预测隐喻分数 作为输出</a:t>
            </a:r>
            <a:endParaRPr lang="en-US" dirty="0"/>
          </a:p>
        </p:txBody>
      </p:sp>
      <p:sp>
        <p:nvSpPr>
          <p:cNvPr id="5" name="Rectangle 4">
            <a:extLst>
              <a:ext uri="{FF2B5EF4-FFF2-40B4-BE49-F238E27FC236}">
                <a16:creationId xmlns:a16="http://schemas.microsoft.com/office/drawing/2014/main" id="{FAF44BA1-51EF-0641-8E32-5125524D4E25}"/>
              </a:ext>
            </a:extLst>
          </p:cNvPr>
          <p:cNvSpPr/>
          <p:nvPr/>
        </p:nvSpPr>
        <p:spPr>
          <a:xfrm>
            <a:off x="5505450" y="4895850"/>
            <a:ext cx="2219325" cy="733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3765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5923416" cy="646331"/>
          </a:xfrm>
          <a:prstGeom prst="rect">
            <a:avLst/>
          </a:prstGeom>
          <a:noFill/>
        </p:spPr>
        <p:txBody>
          <a:bodyPr wrap="none" rtlCol="0">
            <a:spAutoFit/>
          </a:bodyPr>
          <a:lstStyle/>
          <a:p>
            <a:r>
              <a:rPr lang="en-US" altLang="zh-CN" sz="3600" dirty="0" err="1"/>
              <a:t>Bizzoni</a:t>
            </a:r>
            <a:r>
              <a:rPr lang="zh-CN" altLang="en-US" sz="3600" dirty="0"/>
              <a:t>：简单的全连接网络</a:t>
            </a:r>
            <a:endParaRPr lang="en-US" altLang="zh-CN" sz="3600" dirty="0"/>
          </a:p>
        </p:txBody>
      </p:sp>
      <p:sp>
        <p:nvSpPr>
          <p:cNvPr id="2" name="TextBox 1">
            <a:extLst>
              <a:ext uri="{FF2B5EF4-FFF2-40B4-BE49-F238E27FC236}">
                <a16:creationId xmlns:a16="http://schemas.microsoft.com/office/drawing/2014/main" id="{626DA203-41B0-E54C-8773-FB1BAF391BD3}"/>
              </a:ext>
            </a:extLst>
          </p:cNvPr>
          <p:cNvSpPr txBox="1"/>
          <p:nvPr/>
        </p:nvSpPr>
        <p:spPr>
          <a:xfrm>
            <a:off x="1460500" y="1582340"/>
            <a:ext cx="9271000" cy="5078313"/>
          </a:xfrm>
          <a:prstGeom prst="rect">
            <a:avLst/>
          </a:prstGeom>
          <a:noFill/>
        </p:spPr>
        <p:txBody>
          <a:bodyPr wrap="square" rtlCol="0">
            <a:spAutoFit/>
          </a:bodyPr>
          <a:lstStyle/>
          <a:p>
            <a:r>
              <a:rPr lang="en-US" dirty="0"/>
              <a:t>Corpus/Experimental Data </a:t>
            </a:r>
            <a:r>
              <a:rPr lang="zh-CN" altLang="en-US" dirty="0"/>
              <a:t>（语料库实验数据）</a:t>
            </a:r>
            <a:endParaRPr lang="en-US" altLang="zh-CN" dirty="0"/>
          </a:p>
          <a:p>
            <a:endParaRPr lang="en-US" altLang="zh-CN" dirty="0"/>
          </a:p>
          <a:p>
            <a:r>
              <a:rPr lang="en-US" altLang="zh-CN" dirty="0"/>
              <a:t>1.</a:t>
            </a:r>
            <a:r>
              <a:rPr lang="zh-CN" altLang="en-US" dirty="0"/>
              <a:t> </a:t>
            </a:r>
            <a:r>
              <a:rPr lang="en-US" dirty="0"/>
              <a:t>temperature adjectives (e.g. cold)</a:t>
            </a:r>
            <a:r>
              <a:rPr lang="zh-CN" altLang="en-US" dirty="0"/>
              <a:t> </a:t>
            </a:r>
            <a:r>
              <a:rPr lang="en-US" altLang="zh-CN" dirty="0"/>
              <a:t>–</a:t>
            </a:r>
            <a:r>
              <a:rPr lang="zh-CN" altLang="en-US" dirty="0"/>
              <a:t> 温度</a:t>
            </a:r>
            <a:endParaRPr lang="en-US" dirty="0"/>
          </a:p>
          <a:p>
            <a:pPr marL="342900" indent="-342900">
              <a:buAutoNum type="arabicPeriod"/>
            </a:pPr>
            <a:endParaRPr lang="en-US" dirty="0"/>
          </a:p>
          <a:p>
            <a:r>
              <a:rPr lang="en-US" dirty="0"/>
              <a:t>2.</a:t>
            </a:r>
            <a:r>
              <a:rPr lang="zh-CN" altLang="en-US" dirty="0"/>
              <a:t> </a:t>
            </a:r>
            <a:r>
              <a:rPr lang="en-US" dirty="0"/>
              <a:t>light adjectives (e.g. bright)</a:t>
            </a:r>
            <a:r>
              <a:rPr lang="zh-CN" altLang="en-US" dirty="0"/>
              <a:t> </a:t>
            </a:r>
            <a:r>
              <a:rPr lang="en-US" altLang="zh-CN" dirty="0"/>
              <a:t>–</a:t>
            </a:r>
            <a:r>
              <a:rPr lang="zh-CN" altLang="en-US" dirty="0"/>
              <a:t> 亮度</a:t>
            </a:r>
            <a:endParaRPr lang="en-US" dirty="0"/>
          </a:p>
          <a:p>
            <a:br>
              <a:rPr lang="en-US" dirty="0"/>
            </a:br>
            <a:r>
              <a:rPr lang="en-US" dirty="0"/>
              <a:t>3. texture adjectives (e.g. rough)</a:t>
            </a:r>
            <a:r>
              <a:rPr lang="zh-CN" altLang="en-US" dirty="0"/>
              <a:t> </a:t>
            </a:r>
            <a:r>
              <a:rPr lang="en-US" altLang="zh-CN" dirty="0"/>
              <a:t>–</a:t>
            </a:r>
            <a:r>
              <a:rPr lang="zh-CN" altLang="en-US" dirty="0"/>
              <a:t> 纹理材质</a:t>
            </a:r>
            <a:endParaRPr lang="en-US" dirty="0"/>
          </a:p>
          <a:p>
            <a:br>
              <a:rPr lang="en-US" dirty="0"/>
            </a:br>
            <a:r>
              <a:rPr lang="en-US" dirty="0"/>
              <a:t>4. substance adjectives (e.g. dense) </a:t>
            </a:r>
            <a:r>
              <a:rPr lang="en-US" altLang="zh-CN" dirty="0"/>
              <a:t>–</a:t>
            </a:r>
            <a:r>
              <a:rPr lang="zh-CN" altLang="en-US" dirty="0"/>
              <a:t> 物质</a:t>
            </a:r>
            <a:endParaRPr lang="en-US" dirty="0"/>
          </a:p>
          <a:p>
            <a:endParaRPr lang="en-US" dirty="0"/>
          </a:p>
          <a:p>
            <a:r>
              <a:rPr lang="en-US" dirty="0"/>
              <a:t>5. clarity adjectives (e.g. clean)</a:t>
            </a:r>
            <a:r>
              <a:rPr lang="zh-CN" altLang="en-US" dirty="0"/>
              <a:t> </a:t>
            </a:r>
            <a:r>
              <a:rPr lang="en-US" altLang="zh-CN" dirty="0"/>
              <a:t>–</a:t>
            </a:r>
            <a:r>
              <a:rPr lang="zh-CN" altLang="en-US" dirty="0"/>
              <a:t> 清晰度</a:t>
            </a:r>
            <a:endParaRPr lang="en-US" dirty="0"/>
          </a:p>
          <a:p>
            <a:br>
              <a:rPr lang="en-US" dirty="0"/>
            </a:br>
            <a:r>
              <a:rPr lang="en-US" dirty="0"/>
              <a:t>6. taste adjectives (e.g. bitter)</a:t>
            </a:r>
            <a:r>
              <a:rPr lang="zh-CN" altLang="en-US" dirty="0"/>
              <a:t> </a:t>
            </a:r>
            <a:r>
              <a:rPr lang="en-US" altLang="zh-CN" dirty="0"/>
              <a:t>–</a:t>
            </a:r>
            <a:r>
              <a:rPr lang="zh-CN" altLang="en-US" dirty="0"/>
              <a:t> 味道</a:t>
            </a:r>
            <a:endParaRPr lang="en-US" dirty="0"/>
          </a:p>
          <a:p>
            <a:br>
              <a:rPr lang="en-US" dirty="0"/>
            </a:br>
            <a:r>
              <a:rPr lang="en-US" dirty="0"/>
              <a:t>7. strength adjectives (e.g. strong) </a:t>
            </a:r>
            <a:r>
              <a:rPr lang="en-US" altLang="zh-CN" dirty="0"/>
              <a:t>–</a:t>
            </a:r>
            <a:r>
              <a:rPr lang="zh-CN" altLang="en-US" dirty="0"/>
              <a:t> 强度</a:t>
            </a:r>
            <a:endParaRPr lang="en-US" dirty="0"/>
          </a:p>
          <a:p>
            <a:endParaRPr lang="en-US" dirty="0"/>
          </a:p>
          <a:p>
            <a:r>
              <a:rPr lang="en-US" dirty="0"/>
              <a:t>8. depth adjectives (e.g. deep) </a:t>
            </a:r>
            <a:r>
              <a:rPr lang="en-US" altLang="zh-CN" dirty="0"/>
              <a:t>–</a:t>
            </a:r>
            <a:r>
              <a:rPr lang="zh-CN" altLang="en-US" dirty="0"/>
              <a:t> 深度</a:t>
            </a:r>
            <a:endParaRPr lang="en-US" dirty="0"/>
          </a:p>
          <a:p>
            <a:r>
              <a:rPr lang="en-US" dirty="0"/>
              <a:t> </a:t>
            </a:r>
            <a:endParaRPr lang="en-US" sz="1600" dirty="0"/>
          </a:p>
        </p:txBody>
      </p:sp>
    </p:spTree>
    <p:extLst>
      <p:ext uri="{BB962C8B-B14F-4D97-AF65-F5344CB8AC3E}">
        <p14:creationId xmlns:p14="http://schemas.microsoft.com/office/powerpoint/2010/main" val="2380098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5923416" cy="646331"/>
          </a:xfrm>
          <a:prstGeom prst="rect">
            <a:avLst/>
          </a:prstGeom>
          <a:noFill/>
        </p:spPr>
        <p:txBody>
          <a:bodyPr wrap="none" rtlCol="0">
            <a:spAutoFit/>
          </a:bodyPr>
          <a:lstStyle/>
          <a:p>
            <a:r>
              <a:rPr lang="en-US" altLang="zh-CN" sz="3600" dirty="0" err="1"/>
              <a:t>Bizzoni</a:t>
            </a:r>
            <a:r>
              <a:rPr lang="zh-CN" altLang="en-US" sz="3600" dirty="0"/>
              <a:t>：简单的全连接网络</a:t>
            </a:r>
            <a:endParaRPr lang="en-US" altLang="zh-CN" sz="3600" dirty="0"/>
          </a:p>
        </p:txBody>
      </p:sp>
      <p:sp>
        <p:nvSpPr>
          <p:cNvPr id="2" name="TextBox 1">
            <a:extLst>
              <a:ext uri="{FF2B5EF4-FFF2-40B4-BE49-F238E27FC236}">
                <a16:creationId xmlns:a16="http://schemas.microsoft.com/office/drawing/2014/main" id="{626DA203-41B0-E54C-8773-FB1BAF391BD3}"/>
              </a:ext>
            </a:extLst>
          </p:cNvPr>
          <p:cNvSpPr txBox="1"/>
          <p:nvPr/>
        </p:nvSpPr>
        <p:spPr>
          <a:xfrm>
            <a:off x="1460500" y="1582340"/>
            <a:ext cx="9271000" cy="4770537"/>
          </a:xfrm>
          <a:prstGeom prst="rect">
            <a:avLst/>
          </a:prstGeom>
          <a:noFill/>
        </p:spPr>
        <p:txBody>
          <a:bodyPr wrap="square" rtlCol="0">
            <a:spAutoFit/>
          </a:bodyPr>
          <a:lstStyle/>
          <a:p>
            <a:r>
              <a:rPr lang="en-US" sz="1600" dirty="0"/>
              <a:t>Quote:</a:t>
            </a:r>
          </a:p>
          <a:p>
            <a:endParaRPr lang="en-US" sz="1600" dirty="0"/>
          </a:p>
          <a:p>
            <a:r>
              <a:rPr lang="en-US" sz="1600" dirty="0"/>
              <a:t>Our objective is to build a classifier that disambiguates between metaphoric and literal AN compositions by providing a probability measure </a:t>
            </a:r>
            <a:r>
              <a:rPr lang="en-US" sz="1600" u="sng" dirty="0"/>
              <a:t>between 0 and 1.</a:t>
            </a:r>
            <a:r>
              <a:rPr lang="en-US" sz="1600" dirty="0"/>
              <a:t> We based the framework of the model on the following ideas: </a:t>
            </a:r>
          </a:p>
          <a:p>
            <a:r>
              <a:rPr lang="zh-CN" altLang="en-US" sz="1600" dirty="0"/>
              <a:t>（提供一个 “</a:t>
            </a:r>
            <a:r>
              <a:rPr lang="en-US" altLang="zh-CN" sz="1600" dirty="0"/>
              <a:t>0</a:t>
            </a:r>
            <a:r>
              <a:rPr lang="zh-CN" altLang="en-US" sz="1600" dirty="0"/>
              <a:t> </a:t>
            </a:r>
            <a:r>
              <a:rPr lang="en-US" altLang="zh-CN" sz="1600" dirty="0"/>
              <a:t>-</a:t>
            </a:r>
            <a:r>
              <a:rPr lang="zh-CN" altLang="en-US" sz="1600" dirty="0"/>
              <a:t> </a:t>
            </a:r>
            <a:r>
              <a:rPr lang="en-US" altLang="zh-CN" sz="1600" dirty="0"/>
              <a:t>1</a:t>
            </a:r>
            <a:r>
              <a:rPr lang="zh-CN" altLang="en-US" sz="1600" dirty="0"/>
              <a:t>”之间的概率  构建一个  在隐喻和“形容词</a:t>
            </a:r>
            <a:r>
              <a:rPr lang="en-US" altLang="zh-CN" sz="1600" dirty="0"/>
              <a:t>-</a:t>
            </a:r>
            <a:r>
              <a:rPr lang="zh-CN" altLang="en-US" sz="1600" dirty="0"/>
              <a:t>名词对”之间，构成一个 进行歧义消除的分类器）</a:t>
            </a:r>
            <a:endParaRPr lang="en-US" sz="1600" dirty="0"/>
          </a:p>
          <a:p>
            <a:endParaRPr lang="en-US" sz="1600" dirty="0"/>
          </a:p>
          <a:p>
            <a:pPr marL="342900" indent="-342900">
              <a:buAutoNum type="arabicPeriod"/>
            </a:pPr>
            <a:r>
              <a:rPr lang="en-US" sz="1600" dirty="0"/>
              <a:t>Transfer learning</a:t>
            </a:r>
            <a:r>
              <a:rPr lang="zh-CN" altLang="en-US" sz="1600" dirty="0"/>
              <a:t> 转移学习 </a:t>
            </a:r>
            <a:r>
              <a:rPr lang="en-US" sz="1600" dirty="0"/>
              <a:t>: use pre-trained word</a:t>
            </a:r>
            <a:r>
              <a:rPr lang="zh-CN" altLang="en-US" sz="1600" dirty="0"/>
              <a:t> </a:t>
            </a:r>
            <a:r>
              <a:rPr lang="en-US" sz="1600" dirty="0"/>
              <a:t>vectors to represent AN pairs as input.</a:t>
            </a:r>
          </a:p>
          <a:p>
            <a:pPr lvl="1"/>
            <a:endParaRPr lang="en-US" sz="1600" dirty="0"/>
          </a:p>
          <a:p>
            <a:pPr marL="342900" indent="-342900">
              <a:buAutoNum type="arabicPeriod"/>
            </a:pPr>
            <a:r>
              <a:rPr lang="en-US" sz="1600" dirty="0"/>
              <a:t>A </a:t>
            </a:r>
            <a:r>
              <a:rPr lang="en-US" sz="1600" u="sng" dirty="0"/>
              <a:t>neural network</a:t>
            </a:r>
            <a:r>
              <a:rPr lang="en-US" sz="1600" dirty="0"/>
              <a:t> as a model of composition for the AN phrase</a:t>
            </a:r>
            <a:r>
              <a:rPr lang="zh-CN" altLang="en-US" sz="1600" dirty="0"/>
              <a:t> 神经网络作为</a:t>
            </a:r>
            <a:r>
              <a:rPr lang="en-US" altLang="zh-CN" sz="1600" dirty="0"/>
              <a:t>AN</a:t>
            </a:r>
            <a:r>
              <a:rPr lang="zh-CN" altLang="en-US" sz="1600" dirty="0"/>
              <a:t>模型</a:t>
            </a:r>
            <a:r>
              <a:rPr lang="en-US" sz="1600" dirty="0"/>
              <a:t>: </a:t>
            </a:r>
          </a:p>
          <a:p>
            <a:r>
              <a:rPr lang="en-US" sz="1600" dirty="0"/>
              <a:t>	</a:t>
            </a:r>
          </a:p>
          <a:p>
            <a:r>
              <a:rPr lang="en-US" sz="1600" dirty="0"/>
              <a:t>	model represents 45 phrases with vectors</a:t>
            </a:r>
            <a:r>
              <a:rPr lang="zh-CN" altLang="en-US" sz="1600" dirty="0"/>
              <a:t> （向量表示</a:t>
            </a:r>
            <a:r>
              <a:rPr lang="en-US" altLang="zh-CN" sz="1600" dirty="0"/>
              <a:t>45</a:t>
            </a:r>
            <a:r>
              <a:rPr lang="zh-CN" altLang="en-US" sz="1600" dirty="0"/>
              <a:t>个模组）</a:t>
            </a:r>
            <a:endParaRPr lang="en-US" altLang="zh-CN" sz="1600" dirty="0"/>
          </a:p>
          <a:p>
            <a:endParaRPr lang="en-US" altLang="zh-CN" sz="1600" dirty="0"/>
          </a:p>
          <a:p>
            <a:r>
              <a:rPr lang="en-US" sz="1600" dirty="0"/>
              <a:t>	based on this representation predicts a </a:t>
            </a:r>
            <a:r>
              <a:rPr lang="en-US" sz="1600" dirty="0" err="1"/>
              <a:t>metaphoricity</a:t>
            </a:r>
            <a:r>
              <a:rPr lang="en-US" sz="1600" dirty="0"/>
              <a:t> score as output</a:t>
            </a:r>
          </a:p>
          <a:p>
            <a:r>
              <a:rPr lang="en-US" altLang="zh-CN" sz="1600" dirty="0"/>
              <a:t>	</a:t>
            </a:r>
            <a:r>
              <a:rPr lang="zh-CN" altLang="en-US" sz="1600" dirty="0"/>
              <a:t>（模组预测隐喻的</a:t>
            </a:r>
            <a:r>
              <a:rPr lang="en-US" altLang="zh-CN" sz="1600" dirty="0"/>
              <a:t>score</a:t>
            </a:r>
            <a:r>
              <a:rPr lang="zh-CN" altLang="en-US" sz="1600" dirty="0"/>
              <a:t>并作为</a:t>
            </a:r>
            <a:r>
              <a:rPr lang="en-US" altLang="zh-CN" sz="1600" dirty="0"/>
              <a:t>output</a:t>
            </a:r>
            <a:r>
              <a:rPr lang="zh-CN" altLang="en-US" sz="1600" dirty="0"/>
              <a:t>）</a:t>
            </a:r>
            <a:endParaRPr lang="en-US" altLang="zh-CN" sz="1600" dirty="0"/>
          </a:p>
          <a:p>
            <a:endParaRPr lang="en-US" sz="1600" dirty="0"/>
          </a:p>
          <a:p>
            <a:r>
              <a:rPr lang="en-US" sz="1600" dirty="0"/>
              <a:t>	The basic model is always a standard NN with a single</a:t>
            </a:r>
            <a:r>
              <a:rPr lang="zh-CN" altLang="en-US" sz="1600" dirty="0"/>
              <a:t> </a:t>
            </a:r>
            <a:r>
              <a:rPr lang="en-US" sz="1600" dirty="0"/>
              <a:t>fully connected hidden layer</a:t>
            </a:r>
            <a:r>
              <a:rPr lang="en-US" altLang="zh-CN" sz="1600" dirty="0"/>
              <a:t>.</a:t>
            </a:r>
          </a:p>
          <a:p>
            <a:r>
              <a:rPr lang="en-US" sz="1600" dirty="0"/>
              <a:t>	</a:t>
            </a:r>
            <a:r>
              <a:rPr lang="zh-CN" altLang="en-US" sz="1600" dirty="0"/>
              <a:t>（基本模型还是 </a:t>
            </a:r>
            <a:r>
              <a:rPr lang="zh-CN" altLang="en-US" sz="1600" u="sng" dirty="0"/>
              <a:t>具有单个完全连接隐藏层的</a:t>
            </a:r>
            <a:r>
              <a:rPr lang="zh-CN" altLang="en-US" sz="1600" dirty="0"/>
              <a:t> </a:t>
            </a:r>
            <a:r>
              <a:rPr lang="zh-CN" altLang="en-US" sz="1600" u="sng" dirty="0"/>
              <a:t>标准的</a:t>
            </a:r>
            <a:r>
              <a:rPr lang="zh-CN" altLang="en-US" sz="1600" dirty="0"/>
              <a:t> 神经网络）</a:t>
            </a:r>
            <a:endParaRPr lang="en-US" sz="1600" dirty="0"/>
          </a:p>
        </p:txBody>
      </p:sp>
    </p:spTree>
    <p:extLst>
      <p:ext uri="{BB962C8B-B14F-4D97-AF65-F5344CB8AC3E}">
        <p14:creationId xmlns:p14="http://schemas.microsoft.com/office/powerpoint/2010/main" val="2362385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11000127" cy="646331"/>
          </a:xfrm>
          <a:prstGeom prst="rect">
            <a:avLst/>
          </a:prstGeom>
          <a:noFill/>
        </p:spPr>
        <p:txBody>
          <a:bodyPr wrap="none" rtlCol="0">
            <a:spAutoFit/>
          </a:bodyPr>
          <a:lstStyle/>
          <a:p>
            <a:r>
              <a:rPr lang="en-US" altLang="zh-CN" sz="3600" dirty="0"/>
              <a:t>Gao</a:t>
            </a:r>
            <a:r>
              <a:rPr lang="zh-CN" altLang="en-US" sz="3600" dirty="0"/>
              <a:t>：基于</a:t>
            </a:r>
            <a:r>
              <a:rPr lang="en-US" altLang="zh-CN" sz="3600" dirty="0" err="1"/>
              <a:t>ELMo</a:t>
            </a:r>
            <a:r>
              <a:rPr lang="zh-CN" altLang="en-US" sz="3600" dirty="0"/>
              <a:t>和</a:t>
            </a:r>
            <a:r>
              <a:rPr lang="en-US" altLang="zh-CN" sz="3600" dirty="0" err="1"/>
              <a:t>GloVe</a:t>
            </a:r>
            <a:r>
              <a:rPr lang="zh-CN" altLang="en-US" sz="3600" dirty="0"/>
              <a:t>词向量拼接，导入</a:t>
            </a:r>
            <a:r>
              <a:rPr lang="en-US" altLang="zh-CN" sz="3600" dirty="0" err="1"/>
              <a:t>BiLSTM</a:t>
            </a:r>
            <a:endParaRPr lang="en-US" altLang="zh-CN" sz="3600" dirty="0"/>
          </a:p>
        </p:txBody>
      </p:sp>
      <p:sp>
        <p:nvSpPr>
          <p:cNvPr id="2" name="TextBox 1">
            <a:extLst>
              <a:ext uri="{FF2B5EF4-FFF2-40B4-BE49-F238E27FC236}">
                <a16:creationId xmlns:a16="http://schemas.microsoft.com/office/drawing/2014/main" id="{43806723-C570-F34C-AC11-2AD0C2F065D7}"/>
              </a:ext>
            </a:extLst>
          </p:cNvPr>
          <p:cNvSpPr txBox="1"/>
          <p:nvPr/>
        </p:nvSpPr>
        <p:spPr>
          <a:xfrm>
            <a:off x="927208" y="2438737"/>
            <a:ext cx="10172700" cy="101566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end-to-end</a:t>
            </a:r>
            <a:r>
              <a:rPr lang="zh-CN" altLang="en-US" sz="2000" dirty="0"/>
              <a:t> </a:t>
            </a:r>
            <a:r>
              <a:rPr lang="en-US" altLang="zh-CN" sz="2000" dirty="0"/>
              <a:t>neural</a:t>
            </a:r>
            <a:r>
              <a:rPr lang="zh-CN" altLang="en-US" sz="2000" dirty="0"/>
              <a:t> </a:t>
            </a:r>
            <a:r>
              <a:rPr lang="en-US" altLang="zh-CN" sz="2000" dirty="0"/>
              <a:t>models</a:t>
            </a:r>
            <a:r>
              <a:rPr lang="zh-CN" altLang="en-US" sz="2000" dirty="0"/>
              <a:t>（端对端 神经模型）</a:t>
            </a:r>
            <a:endParaRPr lang="en-US" altLang="zh-CN" sz="2000" dirty="0"/>
          </a:p>
          <a:p>
            <a:pPr marL="285750" indent="-285750">
              <a:buFont typeface="Arial" panose="020B0604020202020204" pitchFamily="34" charset="0"/>
              <a:buChar char="•"/>
            </a:pPr>
            <a:endParaRPr lang="en-US" sz="2000" dirty="0"/>
          </a:p>
          <a:p>
            <a:r>
              <a:rPr lang="zh-CN" altLang="en-US" sz="2000" dirty="0"/>
              <a:t>在相对标准的</a:t>
            </a:r>
            <a:r>
              <a:rPr lang="en-US" altLang="zh-CN" sz="2000" dirty="0" err="1"/>
              <a:t>BiLSTM</a:t>
            </a:r>
            <a:r>
              <a:rPr lang="zh-CN" altLang="en-US" sz="2000" dirty="0"/>
              <a:t>模型下，这个模型能够做到更高的准确率</a:t>
            </a:r>
            <a:endParaRPr lang="en-US" sz="2000" dirty="0"/>
          </a:p>
        </p:txBody>
      </p:sp>
    </p:spTree>
    <p:extLst>
      <p:ext uri="{BB962C8B-B14F-4D97-AF65-F5344CB8AC3E}">
        <p14:creationId xmlns:p14="http://schemas.microsoft.com/office/powerpoint/2010/main" val="1026339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11000127" cy="646331"/>
          </a:xfrm>
          <a:prstGeom prst="rect">
            <a:avLst/>
          </a:prstGeom>
          <a:noFill/>
        </p:spPr>
        <p:txBody>
          <a:bodyPr wrap="none" rtlCol="0">
            <a:spAutoFit/>
          </a:bodyPr>
          <a:lstStyle/>
          <a:p>
            <a:r>
              <a:rPr lang="en-US" altLang="zh-CN" sz="3600" dirty="0"/>
              <a:t>Gao</a:t>
            </a:r>
            <a:r>
              <a:rPr lang="zh-CN" altLang="en-US" sz="3600" dirty="0"/>
              <a:t>：基于</a:t>
            </a:r>
            <a:r>
              <a:rPr lang="en-US" altLang="zh-CN" sz="3600" dirty="0" err="1"/>
              <a:t>ELMo</a:t>
            </a:r>
            <a:r>
              <a:rPr lang="zh-CN" altLang="en-US" sz="3600" dirty="0"/>
              <a:t>和</a:t>
            </a:r>
            <a:r>
              <a:rPr lang="en-US" altLang="zh-CN" sz="3600" dirty="0" err="1"/>
              <a:t>GloVe</a:t>
            </a:r>
            <a:r>
              <a:rPr lang="zh-CN" altLang="en-US" sz="3600" dirty="0"/>
              <a:t>词向量拼接，导入</a:t>
            </a:r>
            <a:r>
              <a:rPr lang="en-US" altLang="zh-CN" sz="3600" dirty="0" err="1"/>
              <a:t>BiLSTM</a:t>
            </a:r>
            <a:endParaRPr lang="en-US" altLang="zh-CN" sz="3600" dirty="0"/>
          </a:p>
        </p:txBody>
      </p:sp>
      <p:sp>
        <p:nvSpPr>
          <p:cNvPr id="2" name="TextBox 1">
            <a:extLst>
              <a:ext uri="{FF2B5EF4-FFF2-40B4-BE49-F238E27FC236}">
                <a16:creationId xmlns:a16="http://schemas.microsoft.com/office/drawing/2014/main" id="{43806723-C570-F34C-AC11-2AD0C2F065D7}"/>
              </a:ext>
            </a:extLst>
          </p:cNvPr>
          <p:cNvSpPr txBox="1"/>
          <p:nvPr/>
        </p:nvSpPr>
        <p:spPr>
          <a:xfrm>
            <a:off x="927208" y="2438737"/>
            <a:ext cx="10172700"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U</a:t>
            </a:r>
            <a:r>
              <a:rPr lang="en-US" sz="2000" dirty="0"/>
              <a:t>se a bidirectional LSTM to encode a sentence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altLang="zh-CN" sz="2000" dirty="0"/>
              <a:t>Use</a:t>
            </a:r>
            <a:r>
              <a:rPr lang="zh-CN" altLang="en-US" sz="2000" dirty="0"/>
              <a:t> </a:t>
            </a:r>
            <a:r>
              <a:rPr lang="en-US" altLang="zh-CN" sz="2000" dirty="0"/>
              <a:t>a</a:t>
            </a:r>
            <a:r>
              <a:rPr lang="en-US" sz="2000" dirty="0"/>
              <a:t> feedforward neural network for classification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altLang="zh-CN" sz="2000" dirty="0"/>
              <a:t>O</a:t>
            </a:r>
            <a:r>
              <a:rPr lang="en-US" sz="2000" dirty="0"/>
              <a:t>ptimized for the </a:t>
            </a:r>
            <a:r>
              <a:rPr lang="en-US" sz="2000" u="sng" dirty="0"/>
              <a:t>log-likelihood</a:t>
            </a:r>
            <a:r>
              <a:rPr lang="en-US" sz="2000" dirty="0"/>
              <a:t> of gold label</a:t>
            </a:r>
          </a:p>
          <a:p>
            <a:pPr marL="742950" lvl="1" indent="-285750">
              <a:buFont typeface="Arial" panose="020B0604020202020204" pitchFamily="34" charset="0"/>
              <a:buChar char="•"/>
            </a:pPr>
            <a:r>
              <a:rPr lang="zh-CN" altLang="en-US" sz="2000" dirty="0"/>
              <a:t>对数似然性</a:t>
            </a:r>
            <a:endParaRPr lang="en-US" altLang="zh-CN" sz="2000" dirty="0"/>
          </a:p>
          <a:p>
            <a:pPr marL="742950" lvl="1"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err="1"/>
              <a:t>ELMo</a:t>
            </a:r>
            <a:r>
              <a:rPr lang="zh-CN" altLang="en-US" sz="2000" dirty="0"/>
              <a:t> </a:t>
            </a:r>
            <a:r>
              <a:rPr lang="en-US" altLang="zh-CN" sz="2000" dirty="0"/>
              <a:t>-</a:t>
            </a:r>
            <a:r>
              <a:rPr lang="zh-CN" altLang="en-US" sz="2000" dirty="0"/>
              <a:t> </a:t>
            </a:r>
            <a:r>
              <a:rPr lang="en-US" altLang="zh-CN" sz="2000" dirty="0"/>
              <a:t>word sense disambiguation</a:t>
            </a:r>
            <a:r>
              <a:rPr lang="zh-CN" altLang="en-US" sz="2000" dirty="0"/>
              <a:t> 消歧义</a:t>
            </a:r>
            <a:endParaRPr lang="en-US" altLang="zh-CN" sz="2000" dirty="0"/>
          </a:p>
        </p:txBody>
      </p:sp>
    </p:spTree>
    <p:extLst>
      <p:ext uri="{BB962C8B-B14F-4D97-AF65-F5344CB8AC3E}">
        <p14:creationId xmlns:p14="http://schemas.microsoft.com/office/powerpoint/2010/main" val="3649613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11000127" cy="646331"/>
          </a:xfrm>
          <a:prstGeom prst="rect">
            <a:avLst/>
          </a:prstGeom>
          <a:noFill/>
        </p:spPr>
        <p:txBody>
          <a:bodyPr wrap="none" rtlCol="0">
            <a:spAutoFit/>
          </a:bodyPr>
          <a:lstStyle/>
          <a:p>
            <a:r>
              <a:rPr lang="en-US" altLang="zh-CN" sz="3600" dirty="0"/>
              <a:t>Gao</a:t>
            </a:r>
            <a:r>
              <a:rPr lang="zh-CN" altLang="en-US" sz="3600" dirty="0"/>
              <a:t>：基于</a:t>
            </a:r>
            <a:r>
              <a:rPr lang="en-US" altLang="zh-CN" sz="3600" dirty="0" err="1"/>
              <a:t>ELMo</a:t>
            </a:r>
            <a:r>
              <a:rPr lang="zh-CN" altLang="en-US" sz="3600" dirty="0"/>
              <a:t>和</a:t>
            </a:r>
            <a:r>
              <a:rPr lang="en-US" altLang="zh-CN" sz="3600" dirty="0" err="1"/>
              <a:t>GloVe</a:t>
            </a:r>
            <a:r>
              <a:rPr lang="zh-CN" altLang="en-US" sz="3600" dirty="0"/>
              <a:t>词向量拼接，导入</a:t>
            </a:r>
            <a:r>
              <a:rPr lang="en-US" altLang="zh-CN" sz="3600" dirty="0" err="1"/>
              <a:t>BiLSTM</a:t>
            </a:r>
            <a:endParaRPr lang="en-US" altLang="zh-CN" sz="3600" dirty="0"/>
          </a:p>
        </p:txBody>
      </p:sp>
      <p:pic>
        <p:nvPicPr>
          <p:cNvPr id="3" name="Picture 2">
            <a:extLst>
              <a:ext uri="{FF2B5EF4-FFF2-40B4-BE49-F238E27FC236}">
                <a16:creationId xmlns:a16="http://schemas.microsoft.com/office/drawing/2014/main" id="{2F880E6C-547E-A84B-942A-CAB9955F10FD}"/>
              </a:ext>
            </a:extLst>
          </p:cNvPr>
          <p:cNvPicPr>
            <a:picLocks noChangeAspect="1"/>
          </p:cNvPicPr>
          <p:nvPr/>
        </p:nvPicPr>
        <p:blipFill>
          <a:blip r:embed="rId2"/>
          <a:stretch>
            <a:fillRect/>
          </a:stretch>
        </p:blipFill>
        <p:spPr>
          <a:xfrm>
            <a:off x="6821935" y="2362200"/>
            <a:ext cx="5105400" cy="3454400"/>
          </a:xfrm>
          <a:prstGeom prst="rect">
            <a:avLst/>
          </a:prstGeom>
        </p:spPr>
      </p:pic>
      <p:sp>
        <p:nvSpPr>
          <p:cNvPr id="6" name="TextBox 5">
            <a:extLst>
              <a:ext uri="{FF2B5EF4-FFF2-40B4-BE49-F238E27FC236}">
                <a16:creationId xmlns:a16="http://schemas.microsoft.com/office/drawing/2014/main" id="{F8E100FD-D826-3348-9464-B2A567F5EB4C}"/>
              </a:ext>
            </a:extLst>
          </p:cNvPr>
          <p:cNvSpPr txBox="1"/>
          <p:nvPr/>
        </p:nvSpPr>
        <p:spPr>
          <a:xfrm>
            <a:off x="8239548" y="6079130"/>
            <a:ext cx="2270173" cy="369332"/>
          </a:xfrm>
          <a:prstGeom prst="rect">
            <a:avLst/>
          </a:prstGeom>
          <a:noFill/>
        </p:spPr>
        <p:txBody>
          <a:bodyPr wrap="none" rtlCol="0">
            <a:spAutoFit/>
          </a:bodyPr>
          <a:lstStyle/>
          <a:p>
            <a:r>
              <a:rPr lang="en-US" dirty="0"/>
              <a:t>Model</a:t>
            </a:r>
            <a:r>
              <a:rPr lang="zh-CN" altLang="en-US" dirty="0"/>
              <a:t> </a:t>
            </a:r>
            <a:r>
              <a:rPr lang="en-US" altLang="zh-CN" dirty="0"/>
              <a:t>architecture</a:t>
            </a:r>
            <a:endParaRPr lang="en-US" dirty="0"/>
          </a:p>
        </p:txBody>
      </p:sp>
      <p:sp>
        <p:nvSpPr>
          <p:cNvPr id="7" name="TextBox 6">
            <a:extLst>
              <a:ext uri="{FF2B5EF4-FFF2-40B4-BE49-F238E27FC236}">
                <a16:creationId xmlns:a16="http://schemas.microsoft.com/office/drawing/2014/main" id="{CC15DE2E-E25C-BB44-913C-5B23B92DF711}"/>
              </a:ext>
            </a:extLst>
          </p:cNvPr>
          <p:cNvSpPr txBox="1"/>
          <p:nvPr/>
        </p:nvSpPr>
        <p:spPr>
          <a:xfrm>
            <a:off x="838200" y="2362200"/>
            <a:ext cx="56515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input the word representation [</a:t>
            </a:r>
            <a:r>
              <a:rPr lang="en-US" dirty="0" err="1"/>
              <a:t>w_i</a:t>
            </a:r>
            <a:r>
              <a:rPr lang="en-US" dirty="0"/>
              <a:t> , </a:t>
            </a:r>
            <a:r>
              <a:rPr lang="en-US" dirty="0" err="1"/>
              <a:t>e_i</a:t>
            </a:r>
            <a:r>
              <a:rPr lang="en-US" dirty="0"/>
              <a:t> ] to a bidirectional LSTM,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producing a contextualized representation </a:t>
            </a:r>
            <a:r>
              <a:rPr lang="en-US" dirty="0" err="1"/>
              <a:t>h_i</a:t>
            </a:r>
            <a:r>
              <a:rPr lang="en-US" dirty="0"/>
              <a:t> for each token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 feedforward neural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takes </a:t>
            </a:r>
            <a:r>
              <a:rPr lang="en-US" dirty="0" err="1"/>
              <a:t>h_i</a:t>
            </a:r>
            <a:r>
              <a:rPr lang="en-US" dirty="0"/>
              <a:t> to predict a label </a:t>
            </a:r>
            <a:r>
              <a:rPr lang="en-US" dirty="0" err="1"/>
              <a:t>l_i</a:t>
            </a:r>
            <a:r>
              <a:rPr lang="en-US" dirty="0"/>
              <a:t> for each word </a:t>
            </a:r>
            <a:r>
              <a:rPr lang="en-US" dirty="0" err="1"/>
              <a:t>x_i</a:t>
            </a:r>
            <a:r>
              <a:rPr lang="en-US" dirty="0"/>
              <a:t> </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86286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11000127" cy="646331"/>
          </a:xfrm>
          <a:prstGeom prst="rect">
            <a:avLst/>
          </a:prstGeom>
          <a:noFill/>
        </p:spPr>
        <p:txBody>
          <a:bodyPr wrap="none" rtlCol="0">
            <a:spAutoFit/>
          </a:bodyPr>
          <a:lstStyle/>
          <a:p>
            <a:r>
              <a:rPr lang="en-US" altLang="zh-CN" sz="3600" dirty="0"/>
              <a:t>Gao</a:t>
            </a:r>
            <a:r>
              <a:rPr lang="zh-CN" altLang="en-US" sz="3600" dirty="0"/>
              <a:t>：基于</a:t>
            </a:r>
            <a:r>
              <a:rPr lang="en-US" altLang="zh-CN" sz="3600" dirty="0" err="1"/>
              <a:t>ELMo</a:t>
            </a:r>
            <a:r>
              <a:rPr lang="zh-CN" altLang="en-US" sz="3600" dirty="0"/>
              <a:t>和</a:t>
            </a:r>
            <a:r>
              <a:rPr lang="en-US" altLang="zh-CN" sz="3600" dirty="0" err="1"/>
              <a:t>GloVe</a:t>
            </a:r>
            <a:r>
              <a:rPr lang="zh-CN" altLang="en-US" sz="3600" dirty="0"/>
              <a:t>词向量拼接，导入</a:t>
            </a:r>
            <a:r>
              <a:rPr lang="en-US" altLang="zh-CN" sz="3600" dirty="0" err="1"/>
              <a:t>BiLSTM</a:t>
            </a:r>
            <a:endParaRPr lang="en-US" altLang="zh-CN" sz="3600" dirty="0"/>
          </a:p>
        </p:txBody>
      </p:sp>
      <p:pic>
        <p:nvPicPr>
          <p:cNvPr id="2" name="Picture 1">
            <a:extLst>
              <a:ext uri="{FF2B5EF4-FFF2-40B4-BE49-F238E27FC236}">
                <a16:creationId xmlns:a16="http://schemas.microsoft.com/office/drawing/2014/main" id="{CCE5FD05-B36E-5E49-A79D-EE847E7C650B}"/>
              </a:ext>
            </a:extLst>
          </p:cNvPr>
          <p:cNvPicPr>
            <a:picLocks noChangeAspect="1"/>
          </p:cNvPicPr>
          <p:nvPr/>
        </p:nvPicPr>
        <p:blipFill>
          <a:blip r:embed="rId2"/>
          <a:stretch>
            <a:fillRect/>
          </a:stretch>
        </p:blipFill>
        <p:spPr>
          <a:xfrm>
            <a:off x="6427271" y="1879600"/>
            <a:ext cx="5003800" cy="4191000"/>
          </a:xfrm>
          <a:prstGeom prst="rect">
            <a:avLst/>
          </a:prstGeom>
        </p:spPr>
      </p:pic>
      <p:sp>
        <p:nvSpPr>
          <p:cNvPr id="4" name="TextBox 3">
            <a:extLst>
              <a:ext uri="{FF2B5EF4-FFF2-40B4-BE49-F238E27FC236}">
                <a16:creationId xmlns:a16="http://schemas.microsoft.com/office/drawing/2014/main" id="{B41EEF14-B8B3-E349-B6C5-47D17D4F5C83}"/>
              </a:ext>
            </a:extLst>
          </p:cNvPr>
          <p:cNvSpPr txBox="1"/>
          <p:nvPr/>
        </p:nvSpPr>
        <p:spPr>
          <a:xfrm>
            <a:off x="786330" y="1879600"/>
            <a:ext cx="530967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concatenate an index embedding </a:t>
            </a:r>
            <a:r>
              <a:rPr lang="en-US" dirty="0" err="1"/>
              <a:t>n_i</a:t>
            </a:r>
            <a:r>
              <a:rPr lang="en-US" dirty="0"/>
              <a:t>, </a:t>
            </a:r>
          </a:p>
          <a:p>
            <a:pPr marL="742950" lvl="1" indent="-285750">
              <a:buFont typeface="Arial" panose="020B0604020202020204" pitchFamily="34" charset="0"/>
              <a:buChar char="•"/>
            </a:pPr>
            <a:r>
              <a:rPr lang="en-US" dirty="0" err="1"/>
              <a:t>n_i</a:t>
            </a:r>
            <a:r>
              <a:rPr lang="en-US" dirty="0"/>
              <a:t> indicates whether </a:t>
            </a:r>
            <a:r>
              <a:rPr lang="en-US" dirty="0" err="1"/>
              <a:t>x_i</a:t>
            </a:r>
            <a:r>
              <a:rPr lang="en-US" dirty="0"/>
              <a:t> is the target verb.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t>
            </a:r>
            <a:r>
              <a:rPr lang="en-US" dirty="0" err="1"/>
              <a:t>w_i</a:t>
            </a:r>
            <a:r>
              <a:rPr lang="en-US" dirty="0"/>
              <a:t> ; </a:t>
            </a:r>
            <a:r>
              <a:rPr lang="en-US" dirty="0" err="1"/>
              <a:t>e_i</a:t>
            </a:r>
            <a:r>
              <a:rPr lang="en-US" dirty="0"/>
              <a:t> ; </a:t>
            </a:r>
            <a:r>
              <a:rPr lang="en-US" dirty="0" err="1"/>
              <a:t>n_i</a:t>
            </a:r>
            <a:r>
              <a:rPr lang="en-US" dirty="0"/>
              <a:t> ] as an input to a bidirectional LSTM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produce a contextualized representation </a:t>
            </a:r>
            <a:r>
              <a:rPr lang="en-US" dirty="0" err="1"/>
              <a:t>h_i</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an attention layer by computing the attention weight ai for token </a:t>
            </a:r>
            <a:r>
              <a:rPr lang="en-US" dirty="0" err="1"/>
              <a:t>x_i</a:t>
            </a:r>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compute the representation c as a weighted sum of LSTM output states where </a:t>
            </a:r>
            <a:r>
              <a:rPr lang="en-US" dirty="0" err="1"/>
              <a:t>W_a</a:t>
            </a:r>
            <a:r>
              <a:rPr lang="en-US" dirty="0"/>
              <a:t> and </a:t>
            </a:r>
            <a:r>
              <a:rPr lang="en-US" dirty="0" err="1"/>
              <a:t>b_a</a:t>
            </a:r>
            <a:r>
              <a:rPr lang="en-US" dirty="0"/>
              <a:t> are learned parameters. </a:t>
            </a:r>
          </a:p>
          <a:p>
            <a:endParaRPr lang="en-US" dirty="0"/>
          </a:p>
        </p:txBody>
      </p:sp>
    </p:spTree>
    <p:extLst>
      <p:ext uri="{BB962C8B-B14F-4D97-AF65-F5344CB8AC3E}">
        <p14:creationId xmlns:p14="http://schemas.microsoft.com/office/powerpoint/2010/main" val="2365490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11000127" cy="646331"/>
          </a:xfrm>
          <a:prstGeom prst="rect">
            <a:avLst/>
          </a:prstGeom>
          <a:noFill/>
        </p:spPr>
        <p:txBody>
          <a:bodyPr wrap="none" rtlCol="0">
            <a:spAutoFit/>
          </a:bodyPr>
          <a:lstStyle/>
          <a:p>
            <a:r>
              <a:rPr lang="en-US" altLang="zh-CN" sz="3600" dirty="0"/>
              <a:t>Gao</a:t>
            </a:r>
            <a:r>
              <a:rPr lang="zh-CN" altLang="en-US" sz="3600" dirty="0"/>
              <a:t>：基于</a:t>
            </a:r>
            <a:r>
              <a:rPr lang="en-US" altLang="zh-CN" sz="3600" dirty="0" err="1"/>
              <a:t>ELMo</a:t>
            </a:r>
            <a:r>
              <a:rPr lang="zh-CN" altLang="en-US" sz="3600" dirty="0"/>
              <a:t>和</a:t>
            </a:r>
            <a:r>
              <a:rPr lang="en-US" altLang="zh-CN" sz="3600" dirty="0" err="1"/>
              <a:t>GloVe</a:t>
            </a:r>
            <a:r>
              <a:rPr lang="zh-CN" altLang="en-US" sz="3600" dirty="0"/>
              <a:t>词向量拼接，导入</a:t>
            </a:r>
            <a:r>
              <a:rPr lang="en-US" altLang="zh-CN" sz="3600" dirty="0" err="1"/>
              <a:t>BiLSTM</a:t>
            </a:r>
            <a:endParaRPr lang="en-US" altLang="zh-CN" sz="3600" dirty="0"/>
          </a:p>
        </p:txBody>
      </p:sp>
      <p:pic>
        <p:nvPicPr>
          <p:cNvPr id="2" name="Picture 1">
            <a:extLst>
              <a:ext uri="{FF2B5EF4-FFF2-40B4-BE49-F238E27FC236}">
                <a16:creationId xmlns:a16="http://schemas.microsoft.com/office/drawing/2014/main" id="{CCE5FD05-B36E-5E49-A79D-EE847E7C650B}"/>
              </a:ext>
            </a:extLst>
          </p:cNvPr>
          <p:cNvPicPr>
            <a:picLocks noChangeAspect="1"/>
          </p:cNvPicPr>
          <p:nvPr/>
        </p:nvPicPr>
        <p:blipFill>
          <a:blip r:embed="rId2"/>
          <a:stretch>
            <a:fillRect/>
          </a:stretch>
        </p:blipFill>
        <p:spPr>
          <a:xfrm>
            <a:off x="6427271" y="1879600"/>
            <a:ext cx="5003800" cy="4191000"/>
          </a:xfrm>
          <a:prstGeom prst="rect">
            <a:avLst/>
          </a:prstGeom>
        </p:spPr>
      </p:pic>
      <p:sp>
        <p:nvSpPr>
          <p:cNvPr id="4" name="TextBox 3">
            <a:extLst>
              <a:ext uri="{FF2B5EF4-FFF2-40B4-BE49-F238E27FC236}">
                <a16:creationId xmlns:a16="http://schemas.microsoft.com/office/drawing/2014/main" id="{B41EEF14-B8B3-E349-B6C5-47D17D4F5C83}"/>
              </a:ext>
            </a:extLst>
          </p:cNvPr>
          <p:cNvSpPr txBox="1"/>
          <p:nvPr/>
        </p:nvSpPr>
        <p:spPr>
          <a:xfrm>
            <a:off x="927208" y="3975100"/>
            <a:ext cx="530967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feed c to a feedforward network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compute the label scores for target verb. </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CDB6F68B-B3DD-514D-B96C-4FA4B54501C9}"/>
              </a:ext>
            </a:extLst>
          </p:cNvPr>
          <p:cNvPicPr>
            <a:picLocks noChangeAspect="1"/>
          </p:cNvPicPr>
          <p:nvPr/>
        </p:nvPicPr>
        <p:blipFill>
          <a:blip r:embed="rId3"/>
          <a:stretch>
            <a:fillRect/>
          </a:stretch>
        </p:blipFill>
        <p:spPr>
          <a:xfrm>
            <a:off x="1721975" y="1879600"/>
            <a:ext cx="3073400" cy="1485900"/>
          </a:xfrm>
          <a:prstGeom prst="rect">
            <a:avLst/>
          </a:prstGeom>
        </p:spPr>
      </p:pic>
    </p:spTree>
    <p:extLst>
      <p:ext uri="{BB962C8B-B14F-4D97-AF65-F5344CB8AC3E}">
        <p14:creationId xmlns:p14="http://schemas.microsoft.com/office/powerpoint/2010/main" val="26864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11000127" cy="646331"/>
          </a:xfrm>
          <a:prstGeom prst="rect">
            <a:avLst/>
          </a:prstGeom>
          <a:noFill/>
        </p:spPr>
        <p:txBody>
          <a:bodyPr wrap="none" rtlCol="0">
            <a:spAutoFit/>
          </a:bodyPr>
          <a:lstStyle/>
          <a:p>
            <a:r>
              <a:rPr lang="en-US" altLang="zh-CN" sz="3600" dirty="0"/>
              <a:t>Gao</a:t>
            </a:r>
            <a:r>
              <a:rPr lang="zh-CN" altLang="en-US" sz="3600" dirty="0"/>
              <a:t>：基于</a:t>
            </a:r>
            <a:r>
              <a:rPr lang="en-US" altLang="zh-CN" sz="3600" dirty="0" err="1"/>
              <a:t>ELMo</a:t>
            </a:r>
            <a:r>
              <a:rPr lang="zh-CN" altLang="en-US" sz="3600" dirty="0"/>
              <a:t>和</a:t>
            </a:r>
            <a:r>
              <a:rPr lang="en-US" altLang="zh-CN" sz="3600" dirty="0" err="1"/>
              <a:t>GloVe</a:t>
            </a:r>
            <a:r>
              <a:rPr lang="zh-CN" altLang="en-US" sz="3600" dirty="0"/>
              <a:t>词向量拼接，导入</a:t>
            </a:r>
            <a:r>
              <a:rPr lang="en-US" altLang="zh-CN" sz="3600" dirty="0" err="1"/>
              <a:t>BiLSTM</a:t>
            </a:r>
            <a:endParaRPr lang="en-US" altLang="zh-CN" sz="3600" dirty="0"/>
          </a:p>
        </p:txBody>
      </p:sp>
      <p:sp>
        <p:nvSpPr>
          <p:cNvPr id="2" name="TextBox 1">
            <a:extLst>
              <a:ext uri="{FF2B5EF4-FFF2-40B4-BE49-F238E27FC236}">
                <a16:creationId xmlns:a16="http://schemas.microsoft.com/office/drawing/2014/main" id="{43806723-C570-F34C-AC11-2AD0C2F065D7}"/>
              </a:ext>
            </a:extLst>
          </p:cNvPr>
          <p:cNvSpPr txBox="1"/>
          <p:nvPr/>
        </p:nvSpPr>
        <p:spPr>
          <a:xfrm>
            <a:off x="927208" y="2438737"/>
            <a:ext cx="10172700" cy="3293209"/>
          </a:xfrm>
          <a:prstGeom prst="rect">
            <a:avLst/>
          </a:prstGeom>
          <a:noFill/>
        </p:spPr>
        <p:txBody>
          <a:bodyPr wrap="square" rtlCol="0">
            <a:spAutoFit/>
          </a:bodyPr>
          <a:lstStyle/>
          <a:p>
            <a:pPr marL="285750" indent="-285750">
              <a:buFont typeface="Arial" panose="020B0604020202020204" pitchFamily="34" charset="0"/>
              <a:buChar char="•"/>
            </a:pPr>
            <a:r>
              <a:rPr lang="en-US" sz="2000" dirty="0"/>
              <a:t>Error</a:t>
            </a:r>
            <a:r>
              <a:rPr lang="zh-CN" altLang="en-US" sz="2000" dirty="0"/>
              <a:t> </a:t>
            </a:r>
            <a:r>
              <a:rPr lang="en-US" altLang="zh-CN" sz="2000" dirty="0"/>
              <a:t>Analysis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dirty="0"/>
              <a:t>five categories: </a:t>
            </a:r>
          </a:p>
          <a:p>
            <a:pPr marL="742950" lvl="1" indent="-285750">
              <a:buFont typeface="Arial" panose="020B0604020202020204" pitchFamily="34" charset="0"/>
              <a:buChar char="•"/>
            </a:pPr>
            <a:r>
              <a:rPr lang="en-US" dirty="0"/>
              <a:t>direct metaphor </a:t>
            </a:r>
            <a:r>
              <a:rPr lang="zh-CN" altLang="en-US" dirty="0"/>
              <a:t>直接隐喻</a:t>
            </a:r>
            <a:endParaRPr lang="en-US" dirty="0"/>
          </a:p>
          <a:p>
            <a:pPr marL="742950" lvl="1" indent="-285750">
              <a:buFont typeface="Arial" panose="020B0604020202020204" pitchFamily="34" charset="0"/>
              <a:buChar char="•"/>
            </a:pPr>
            <a:r>
              <a:rPr lang="en-US" dirty="0"/>
              <a:t>indirect metaphor </a:t>
            </a:r>
            <a:r>
              <a:rPr lang="zh-CN" altLang="en-US" dirty="0"/>
              <a:t>间接隐喻</a:t>
            </a:r>
            <a:endParaRPr lang="en-US" dirty="0"/>
          </a:p>
          <a:p>
            <a:pPr marL="742950" lvl="1" indent="-285750">
              <a:buFont typeface="Arial" panose="020B0604020202020204" pitchFamily="34" charset="0"/>
              <a:buChar char="•"/>
            </a:pPr>
            <a:r>
              <a:rPr lang="en-US" dirty="0"/>
              <a:t>implicit metaphor </a:t>
            </a:r>
            <a:r>
              <a:rPr lang="zh-CN" altLang="en-US" dirty="0"/>
              <a:t>隐藏式隐喻</a:t>
            </a:r>
            <a:endParaRPr lang="en-US" dirty="0"/>
          </a:p>
          <a:p>
            <a:pPr marL="742950" lvl="1" indent="-285750">
              <a:buFont typeface="Arial" panose="020B0604020202020204" pitchFamily="34" charset="0"/>
              <a:buChar char="•"/>
            </a:pPr>
            <a:r>
              <a:rPr lang="en-US" dirty="0"/>
              <a:t>personification </a:t>
            </a:r>
            <a:r>
              <a:rPr lang="zh-CN" altLang="en-US" dirty="0"/>
              <a:t>拟人化隐喻</a:t>
            </a:r>
            <a:endParaRPr lang="en-US" dirty="0"/>
          </a:p>
          <a:p>
            <a:pPr marL="742950" lvl="1" indent="-285750">
              <a:buFont typeface="Arial" panose="020B0604020202020204" pitchFamily="34" charset="0"/>
              <a:buChar char="•"/>
            </a:pPr>
            <a:r>
              <a:rPr lang="en-US" dirty="0"/>
              <a:t>borderline case</a:t>
            </a:r>
            <a:r>
              <a:rPr lang="zh-CN" altLang="en-US" dirty="0"/>
              <a:t> 临界情况</a:t>
            </a:r>
            <a:endParaRPr lang="en-US" altLang="zh-CN" dirty="0"/>
          </a:p>
          <a:p>
            <a:pPr marL="742950" lvl="1" indent="-285750">
              <a:buFont typeface="Arial" panose="020B0604020202020204" pitchFamily="34" charset="0"/>
              <a:buChar char="•"/>
            </a:pPr>
            <a:endParaRPr lang="en-US" sz="2000" dirty="0"/>
          </a:p>
          <a:p>
            <a:pPr marL="285750" indent="-285750">
              <a:buFont typeface="Arial" panose="020B0604020202020204" pitchFamily="34" charset="0"/>
              <a:buChar char="•"/>
            </a:pPr>
            <a:r>
              <a:rPr lang="zh-CN" altLang="en-US" sz="2000" dirty="0"/>
              <a:t>一半的</a:t>
            </a:r>
            <a:r>
              <a:rPr lang="en-US" altLang="zh-CN" sz="2000" dirty="0"/>
              <a:t>false</a:t>
            </a:r>
            <a:r>
              <a:rPr lang="zh-CN" altLang="en-US" sz="2000" dirty="0"/>
              <a:t> </a:t>
            </a:r>
            <a:r>
              <a:rPr lang="en-US" altLang="zh-CN" sz="2000" dirty="0"/>
              <a:t>positive</a:t>
            </a:r>
            <a:r>
              <a:rPr lang="zh-CN" altLang="en-US" sz="2000" dirty="0"/>
              <a:t> </a:t>
            </a:r>
            <a:r>
              <a:rPr lang="en-US" altLang="zh-CN" sz="2000" dirty="0"/>
              <a:t>/</a:t>
            </a:r>
            <a:r>
              <a:rPr lang="zh-CN" altLang="en-US" sz="2000" dirty="0"/>
              <a:t> 一半的</a:t>
            </a:r>
            <a:r>
              <a:rPr lang="en-US" altLang="zh-CN" sz="2000" dirty="0"/>
              <a:t>false</a:t>
            </a:r>
            <a:r>
              <a:rPr lang="zh-CN" altLang="en-US" sz="2000" dirty="0"/>
              <a:t> </a:t>
            </a:r>
            <a:r>
              <a:rPr lang="en-US" altLang="zh-CN" sz="2000" dirty="0"/>
              <a:t>negative</a:t>
            </a: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14895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3416320" cy="646331"/>
          </a:xfrm>
          <a:prstGeom prst="rect">
            <a:avLst/>
          </a:prstGeom>
          <a:noFill/>
        </p:spPr>
        <p:txBody>
          <a:bodyPr wrap="none" rtlCol="0">
            <a:spAutoFit/>
          </a:bodyPr>
          <a:lstStyle/>
          <a:p>
            <a:r>
              <a:rPr lang="zh-CN" altLang="en-US" sz="3600" dirty="0"/>
              <a:t>传统隐喻理论：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41789" y="1610506"/>
            <a:ext cx="10455470" cy="4524315"/>
          </a:xfrm>
          <a:prstGeom prst="rect">
            <a:avLst/>
          </a:prstGeom>
          <a:noFill/>
        </p:spPr>
        <p:txBody>
          <a:bodyPr wrap="square" rtlCol="0">
            <a:spAutoFit/>
          </a:bodyPr>
          <a:lstStyle/>
          <a:p>
            <a:pPr marL="571500" indent="-571500">
              <a:buFont typeface="Arial" panose="020B0604020202020204" pitchFamily="34" charset="0"/>
              <a:buChar char="•"/>
            </a:pPr>
            <a:r>
              <a:rPr lang="en-US" altLang="zh-CN" sz="3200" dirty="0"/>
              <a:t>Aristotle’s Poetics </a:t>
            </a:r>
            <a:r>
              <a:rPr lang="zh-CN" altLang="en-US" sz="3200" dirty="0"/>
              <a:t>对比理论：</a:t>
            </a:r>
            <a:endParaRPr lang="en-US" altLang="zh-CN" sz="3200" dirty="0"/>
          </a:p>
          <a:p>
            <a:pPr marL="1028700" lvl="1" indent="-571500">
              <a:buFont typeface="Arial" panose="020B0604020202020204" pitchFamily="34" charset="0"/>
              <a:buChar char="•"/>
            </a:pPr>
            <a:r>
              <a:rPr lang="zh-CN" altLang="en-US" sz="3200" dirty="0"/>
              <a:t>隐喻是一个在字面意思的短语和隐喻表达的</a:t>
            </a:r>
            <a:r>
              <a:rPr lang="zh-CN" altLang="en-US" sz="3200" dirty="0">
                <a:solidFill>
                  <a:srgbClr val="FFC000"/>
                </a:solidFill>
              </a:rPr>
              <a:t>区别</a:t>
            </a:r>
            <a:r>
              <a:rPr lang="zh-CN" altLang="en-US" sz="3200" dirty="0"/>
              <a:t>。</a:t>
            </a:r>
            <a:r>
              <a:rPr lang="en-US" altLang="zh-CN" sz="3200" dirty="0"/>
              <a:t>Aristotle </a:t>
            </a:r>
            <a:r>
              <a:rPr lang="zh-CN" altLang="en-US" sz="3200" dirty="0"/>
              <a:t>只考虑了在文学上的修饰作用。</a:t>
            </a:r>
            <a:endParaRPr lang="en-US" altLang="zh-CN" sz="3200" dirty="0"/>
          </a:p>
          <a:p>
            <a:pPr lvl="1"/>
            <a:endParaRPr lang="en-US" altLang="zh-CN" sz="3200" dirty="0"/>
          </a:p>
          <a:p>
            <a:pPr marL="457200" indent="-457200">
              <a:buFont typeface="Arial" panose="020B0604020202020204" pitchFamily="34" charset="0"/>
              <a:buChar char="•"/>
            </a:pPr>
            <a:r>
              <a:rPr lang="en-US" altLang="zh-CN" sz="3200" dirty="0" err="1"/>
              <a:t>Quintilianus</a:t>
            </a:r>
            <a:r>
              <a:rPr lang="en-US" altLang="zh-CN" sz="3200" dirty="0"/>
              <a:t> </a:t>
            </a:r>
            <a:r>
              <a:rPr lang="zh-CN" altLang="en-US" sz="3200" dirty="0"/>
              <a:t>替换理论：</a:t>
            </a:r>
            <a:endParaRPr lang="en-US" altLang="zh-CN" sz="3200" dirty="0"/>
          </a:p>
          <a:p>
            <a:pPr marL="914400" lvl="1" indent="-457200">
              <a:buFont typeface="Arial" panose="020B0604020202020204" pitchFamily="34" charset="0"/>
              <a:buChar char="•"/>
            </a:pPr>
            <a:r>
              <a:rPr lang="zh-CN" altLang="en-US" sz="3200" dirty="0"/>
              <a:t>隐喻是一个用一个词或短语来</a:t>
            </a:r>
            <a:r>
              <a:rPr lang="zh-CN" altLang="en-US" sz="3200" dirty="0">
                <a:solidFill>
                  <a:srgbClr val="FFC000"/>
                </a:solidFill>
              </a:rPr>
              <a:t>替换</a:t>
            </a:r>
            <a:r>
              <a:rPr lang="zh-CN" altLang="en-US" sz="3200" dirty="0"/>
              <a:t>一个词或短语的修辞现象。</a:t>
            </a:r>
            <a:endParaRPr lang="en-US" altLang="zh-CN" sz="3200" dirty="0"/>
          </a:p>
          <a:p>
            <a:pPr marL="1028700" lvl="1" indent="-571500">
              <a:buFont typeface="Arial" panose="020B0604020202020204" pitchFamily="34" charset="0"/>
              <a:buChar char="•"/>
            </a:pPr>
            <a:endParaRPr lang="en-US" altLang="zh-CN" sz="3200" dirty="0"/>
          </a:p>
          <a:p>
            <a:pPr lvl="1"/>
            <a:endParaRPr lang="en-US" altLang="zh-CN" sz="3200" dirty="0"/>
          </a:p>
        </p:txBody>
      </p:sp>
    </p:spTree>
    <p:extLst>
      <p:ext uri="{BB962C8B-B14F-4D97-AF65-F5344CB8AC3E}">
        <p14:creationId xmlns:p14="http://schemas.microsoft.com/office/powerpoint/2010/main" val="3353232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26720"/>
            <a:ext cx="10853312" cy="5940088"/>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pPr marL="742950" indent="-742950">
              <a:buAutoNum type="arabicPeriod"/>
            </a:pPr>
            <a:r>
              <a:rPr lang="en-US" altLang="zh-CN" sz="2800" dirty="0"/>
              <a:t>WordNet</a:t>
            </a:r>
            <a:r>
              <a:rPr lang="zh-CN" altLang="en-US" sz="2800" dirty="0"/>
              <a:t>在隐喻识别和隐喻理解中被广泛地用于捕捉词汇语义</a:t>
            </a:r>
            <a:endParaRPr lang="en-US" altLang="zh-CN" sz="2800" dirty="0"/>
          </a:p>
          <a:p>
            <a:r>
              <a:rPr lang="en-US" altLang="zh-CN" sz="2800" dirty="0"/>
              <a:t>		</a:t>
            </a:r>
            <a:r>
              <a:rPr lang="zh-CN" altLang="en-US" sz="2800" dirty="0">
                <a:solidFill>
                  <a:srgbClr val="FFC000"/>
                </a:solidFill>
              </a:rPr>
              <a:t>为什么呢？</a:t>
            </a:r>
            <a:endParaRPr lang="en-US" altLang="zh-CN" sz="2800" dirty="0">
              <a:solidFill>
                <a:srgbClr val="FFC000"/>
              </a:solidFill>
            </a:endParaRPr>
          </a:p>
          <a:p>
            <a:r>
              <a:rPr lang="en-US" altLang="zh-CN" sz="2800" dirty="0"/>
              <a:t>		</a:t>
            </a:r>
            <a:r>
              <a:rPr lang="zh-CN" altLang="en-US" sz="2800" dirty="0"/>
              <a:t>因为同义词概念之间由语义和词法相互连接，体系简单，层级</a:t>
            </a:r>
            <a:r>
              <a:rPr lang="en-US" altLang="zh-CN" sz="2800" dirty="0"/>
              <a:t>		</a:t>
            </a:r>
            <a:r>
              <a:rPr lang="zh-CN" altLang="en-US" sz="2800" dirty="0"/>
              <a:t>关系明显，</a:t>
            </a:r>
            <a:r>
              <a:rPr lang="en-US" altLang="zh-CN" sz="2800" dirty="0"/>
              <a:t>WordNet</a:t>
            </a:r>
            <a:r>
              <a:rPr lang="zh-CN" altLang="en-US" sz="2800" dirty="0"/>
              <a:t>中的单词距离也可以用来衡量单词的语义</a:t>
            </a:r>
            <a:r>
              <a:rPr lang="en-US" altLang="zh-CN" sz="2800" dirty="0"/>
              <a:t>		</a:t>
            </a:r>
            <a:r>
              <a:rPr lang="zh-CN" altLang="en-US" sz="2800" dirty="0"/>
              <a:t>关联性！</a:t>
            </a:r>
            <a:endParaRPr lang="en-US" altLang="zh-CN" sz="2800" dirty="0"/>
          </a:p>
          <a:p>
            <a:endParaRPr lang="en-US" altLang="zh-CN" sz="2800" dirty="0"/>
          </a:p>
          <a:p>
            <a:pPr marL="514350" indent="-514350">
              <a:buAutoNum type="arabicPeriod" startAt="2"/>
            </a:pPr>
            <a:r>
              <a:rPr lang="en-US" altLang="zh-CN" sz="2800" dirty="0" err="1"/>
              <a:t>VerbNet</a:t>
            </a:r>
            <a:r>
              <a:rPr lang="zh-CN" altLang="en-US" sz="2800" dirty="0"/>
              <a:t>目前最大的英文在线动词词汇库。数据库中的每个动词类都用题元角色描述、描述参数的限制条件以及由语法和语义信息构成的框架等来描述。</a:t>
            </a:r>
            <a:endParaRPr lang="en-US" altLang="zh-CN" sz="2800" dirty="0"/>
          </a:p>
          <a:p>
            <a:pPr marL="514350" indent="-514350">
              <a:buAutoNum type="arabicPeriod" startAt="2"/>
            </a:pPr>
            <a:endParaRPr lang="en-US" altLang="zh-CN" sz="2800" dirty="0"/>
          </a:p>
          <a:p>
            <a:r>
              <a:rPr lang="zh-CN" altLang="en-US" sz="2800" dirty="0"/>
              <a:t>两个知识库都有明显的层级关系。</a:t>
            </a:r>
            <a:endParaRPr lang="en-US" altLang="zh-CN" sz="2800" dirty="0"/>
          </a:p>
        </p:txBody>
      </p:sp>
    </p:spTree>
    <p:extLst>
      <p:ext uri="{BB962C8B-B14F-4D97-AF65-F5344CB8AC3E}">
        <p14:creationId xmlns:p14="http://schemas.microsoft.com/office/powerpoint/2010/main" val="473480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269356" y="213360"/>
            <a:ext cx="372352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WordNet </a:t>
            </a:r>
            <a:r>
              <a:rPr lang="zh-CN" altLang="en-US" sz="2400" dirty="0">
                <a:latin typeface="微软雅黑" panose="020B0503020204020204" pitchFamily="34" charset="-122"/>
                <a:ea typeface="微软雅黑" panose="020B0503020204020204" pitchFamily="34" charset="-122"/>
              </a:rPr>
              <a:t>玩一玩 看一看</a:t>
            </a:r>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6B8EFB8-CFB4-43D5-A2FC-0F15CB6F1E6F}"/>
              </a:ext>
            </a:extLst>
          </p:cNvPr>
          <p:cNvPicPr>
            <a:picLocks noChangeAspect="1"/>
          </p:cNvPicPr>
          <p:nvPr/>
        </p:nvPicPr>
        <p:blipFill>
          <a:blip r:embed="rId2"/>
          <a:stretch>
            <a:fillRect/>
          </a:stretch>
        </p:blipFill>
        <p:spPr>
          <a:xfrm>
            <a:off x="5567912" y="545404"/>
            <a:ext cx="4620027" cy="5524839"/>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29148177-998B-47C6-A413-E88B2AF2FDFA}"/>
              </a:ext>
            </a:extLst>
          </p:cNvPr>
          <p:cNvSpPr/>
          <p:nvPr/>
        </p:nvSpPr>
        <p:spPr>
          <a:xfrm>
            <a:off x="5231368" y="6356065"/>
            <a:ext cx="5293116" cy="369332"/>
          </a:xfrm>
          <a:prstGeom prst="rect">
            <a:avLst/>
          </a:prstGeom>
        </p:spPr>
        <p:txBody>
          <a:bodyPr wrap="none">
            <a:spAutoFit/>
          </a:bodyPr>
          <a:lstStyle/>
          <a:p>
            <a:r>
              <a:rPr lang="en-US" altLang="zh-CN" dirty="0">
                <a:solidFill>
                  <a:srgbClr val="6795B5"/>
                </a:solidFill>
                <a:latin typeface="Microsoft YaHei" panose="020B0503020204020204" pitchFamily="34" charset="-122"/>
                <a:ea typeface="Microsoft YaHei" panose="020B0503020204020204" pitchFamily="34" charset="-122"/>
                <a:hlinkClick r:id="rId3"/>
              </a:rPr>
              <a:t>http://wordnetweb.princeton.edu/perl/webwn</a:t>
            </a:r>
            <a:endParaRPr lang="zh-CN" altLang="en-US" dirty="0"/>
          </a:p>
        </p:txBody>
      </p:sp>
      <p:sp>
        <p:nvSpPr>
          <p:cNvPr id="4" name="矩形 3">
            <a:extLst>
              <a:ext uri="{FF2B5EF4-FFF2-40B4-BE49-F238E27FC236}">
                <a16:creationId xmlns:a16="http://schemas.microsoft.com/office/drawing/2014/main" id="{33E257FD-527B-4EFF-9367-CD4693274594}"/>
              </a:ext>
            </a:extLst>
          </p:cNvPr>
          <p:cNvSpPr/>
          <p:nvPr/>
        </p:nvSpPr>
        <p:spPr>
          <a:xfrm>
            <a:off x="878956" y="2492216"/>
            <a:ext cx="3561197" cy="1631216"/>
          </a:xfrm>
          <a:prstGeom prst="rect">
            <a:avLst/>
          </a:prstGeom>
        </p:spPr>
        <p:txBody>
          <a:bodyPr wrap="squar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名词，动词，形容词和副词各自被组织成一个同义词的网络，每个同义词集合都代表一个基本的语义概念，并且这些集合之间也由各种关系连接。</a:t>
            </a:r>
            <a:endParaRPr lang="zh-CN" altLang="en-US" sz="2000" dirty="0"/>
          </a:p>
        </p:txBody>
      </p:sp>
    </p:spTree>
    <p:extLst>
      <p:ext uri="{BB962C8B-B14F-4D97-AF65-F5344CB8AC3E}">
        <p14:creationId xmlns:p14="http://schemas.microsoft.com/office/powerpoint/2010/main" val="2606029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6370975"/>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r>
              <a:rPr lang="en-US" altLang="zh-CN" sz="2800" dirty="0"/>
              <a:t>3. </a:t>
            </a:r>
            <a:r>
              <a:rPr lang="en-US" altLang="zh-CN" sz="2800" dirty="0" err="1"/>
              <a:t>FrameNet</a:t>
            </a:r>
            <a:r>
              <a:rPr lang="zh-CN" altLang="en-US" sz="2800" dirty="0"/>
              <a:t>，认为为绝大多数单词的意义可以通过语义框架呈现，</a:t>
            </a:r>
            <a:endParaRPr lang="en-US" altLang="zh-CN" sz="2800" dirty="0"/>
          </a:p>
          <a:p>
            <a:r>
              <a:rPr lang="zh-CN" altLang="en-US" sz="2800" dirty="0"/>
              <a:t>库对拥有相同认知结构、相同类型的语义角色的词语进行归类，并用一个框架对这类词进行概述。</a:t>
            </a:r>
            <a:r>
              <a:rPr lang="en-US" altLang="zh-CN" sz="2800" dirty="0"/>
              <a:t>NLP</a:t>
            </a:r>
            <a:r>
              <a:rPr lang="zh-CN" altLang="en-US" sz="2800" dirty="0"/>
              <a:t>上用在语义方面老好了</a:t>
            </a:r>
            <a:r>
              <a:rPr lang="en-US" altLang="zh-CN" sz="2800" dirty="0"/>
              <a:t>_(:з</a:t>
            </a:r>
            <a:r>
              <a:rPr lang="zh-CN" altLang="en-US" sz="2800" dirty="0"/>
              <a:t>ゝ∠</a:t>
            </a:r>
            <a:r>
              <a:rPr lang="en-US" altLang="zh-CN" sz="2800" dirty="0"/>
              <a:t>)_</a:t>
            </a:r>
          </a:p>
          <a:p>
            <a:endParaRPr lang="en-US" altLang="zh-CN" sz="2800" dirty="0"/>
          </a:p>
          <a:p>
            <a:r>
              <a:rPr lang="en-US" altLang="zh-CN" sz="2800" dirty="0"/>
              <a:t>4. </a:t>
            </a:r>
            <a:r>
              <a:rPr lang="en-US" altLang="zh-CN" sz="2800" dirty="0" err="1"/>
              <a:t>HowNet</a:t>
            </a:r>
            <a:r>
              <a:rPr lang="zh-CN" altLang="en-US" sz="2800" dirty="0"/>
              <a:t>，关注词语概念，是一个以义原为基本单位构建的中英双语知识库。它将概念与概念之间的关系以及概念及其属性之间的关系形成了一个网状的常识系统。</a:t>
            </a:r>
            <a:endParaRPr lang="en-US" altLang="zh-CN" sz="2800" dirty="0"/>
          </a:p>
          <a:p>
            <a:endParaRPr lang="en-US" altLang="zh-CN" sz="2800" dirty="0"/>
          </a:p>
          <a:p>
            <a:r>
              <a:rPr lang="en-US" altLang="zh-CN" sz="2800" dirty="0"/>
              <a:t>5. </a:t>
            </a:r>
            <a:r>
              <a:rPr lang="en-US" altLang="zh-CN" sz="2800" dirty="0" err="1"/>
              <a:t>Cogbank</a:t>
            </a:r>
            <a:r>
              <a:rPr lang="en-US" altLang="zh-CN" sz="2800" dirty="0"/>
              <a:t> </a:t>
            </a:r>
            <a:r>
              <a:rPr lang="zh-CN" altLang="en-US" sz="2800" dirty="0"/>
              <a:t>是一个自主构建的汉语认知属性知识库。它通过指定隐喻句的句法结构“目标域</a:t>
            </a:r>
            <a:r>
              <a:rPr lang="en-US" altLang="zh-CN" sz="2800" dirty="0"/>
              <a:t>+</a:t>
            </a:r>
            <a:r>
              <a:rPr lang="zh-CN" altLang="en-US" sz="2800" dirty="0"/>
              <a:t>像</a:t>
            </a:r>
            <a:r>
              <a:rPr lang="en-US" altLang="zh-CN" sz="2800" dirty="0"/>
              <a:t>+</a:t>
            </a:r>
            <a:r>
              <a:rPr lang="zh-CN" altLang="en-US" sz="2800" dirty="0"/>
              <a:t>源域</a:t>
            </a:r>
            <a:r>
              <a:rPr lang="en-US" altLang="zh-CN" sz="2800" dirty="0"/>
              <a:t>+</a:t>
            </a:r>
            <a:r>
              <a:rPr lang="zh-CN" altLang="en-US" sz="2800" dirty="0"/>
              <a:t>一样</a:t>
            </a:r>
            <a:r>
              <a:rPr lang="en-US" altLang="zh-CN" sz="2800" dirty="0"/>
              <a:t>+</a:t>
            </a:r>
            <a:r>
              <a:rPr lang="zh-CN" altLang="en-US" sz="2800" dirty="0"/>
              <a:t>属性”，从网页中爬取了近百万条“源域词语</a:t>
            </a:r>
            <a:r>
              <a:rPr lang="en-US" altLang="zh-CN" sz="2800" dirty="0"/>
              <a:t>-</a:t>
            </a:r>
            <a:r>
              <a:rPr lang="zh-CN" altLang="en-US" sz="2800" dirty="0"/>
              <a:t>属性”对。经过人工校对和信息整理，获得二十多万条词语认知属性对，共包含近万个词语以及认知属性。</a:t>
            </a:r>
            <a:endParaRPr lang="en-US" altLang="zh-CN" sz="2800" dirty="0"/>
          </a:p>
        </p:txBody>
      </p:sp>
    </p:spTree>
    <p:extLst>
      <p:ext uri="{BB962C8B-B14F-4D97-AF65-F5344CB8AC3E}">
        <p14:creationId xmlns:p14="http://schemas.microsoft.com/office/powerpoint/2010/main" val="4259264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4031873"/>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endParaRPr lang="en-US" altLang="zh-CN" sz="3600" dirty="0"/>
          </a:p>
          <a:p>
            <a:endParaRPr lang="en-US" altLang="zh-CN" sz="3600" dirty="0"/>
          </a:p>
          <a:p>
            <a:r>
              <a:rPr lang="en-US" altLang="zh-CN" sz="2800" dirty="0"/>
              <a:t>6. </a:t>
            </a:r>
            <a:r>
              <a:rPr lang="zh-CN" altLang="en-US" sz="2800" dirty="0"/>
              <a:t>文化属性知识库，处理包含文化负载词的隐喻必须进行文化属性知识嵌入。他们从经典古籍、传统文化研究著作中抽取中国文化中的概念 隐喻，并基于概念隐喻映射获取文化负载词的属性知识，构建文化属性知识库。</a:t>
            </a:r>
            <a:endParaRPr lang="en-US" altLang="zh-CN" sz="2800" dirty="0"/>
          </a:p>
        </p:txBody>
      </p:sp>
    </p:spTree>
    <p:extLst>
      <p:ext uri="{BB962C8B-B14F-4D97-AF65-F5344CB8AC3E}">
        <p14:creationId xmlns:p14="http://schemas.microsoft.com/office/powerpoint/2010/main" val="2971794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35428"/>
            <a:ext cx="10872906" cy="646331"/>
          </a:xfrm>
          <a:prstGeom prst="rect">
            <a:avLst/>
          </a:prstGeom>
          <a:noFill/>
        </p:spPr>
        <p:txBody>
          <a:bodyPr wrap="square" rtlCol="0">
            <a:spAutoFit/>
          </a:bodyPr>
          <a:lstStyle/>
          <a:p>
            <a:r>
              <a:rPr lang="zh-CN" altLang="en-US" sz="3600" dirty="0"/>
              <a:t>隐喻理解：联想语义网应用</a:t>
            </a:r>
            <a:endParaRPr lang="en-US" altLang="zh-CN" sz="3600" dirty="0"/>
          </a:p>
        </p:txBody>
      </p:sp>
    </p:spTree>
    <p:extLst>
      <p:ext uri="{BB962C8B-B14F-4D97-AF65-F5344CB8AC3E}">
        <p14:creationId xmlns:p14="http://schemas.microsoft.com/office/powerpoint/2010/main" val="324301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344D4-9798-4868-9D94-221F4E7A60DF}"/>
              </a:ext>
            </a:extLst>
          </p:cNvPr>
          <p:cNvSpPr>
            <a:spLocks noGrp="1"/>
          </p:cNvSpPr>
          <p:nvPr>
            <p:ph type="title"/>
          </p:nvPr>
        </p:nvSpPr>
        <p:spPr/>
        <p:txBody>
          <a:bodyPr/>
          <a:lstStyle/>
          <a:p>
            <a:endParaRPr lang="zh-CN" altLang="en-US"/>
          </a:p>
        </p:txBody>
      </p:sp>
      <p:pic>
        <p:nvPicPr>
          <p:cNvPr id="5" name="内容占位符 4" descr="图片包含 食物&#10;&#10;描述已自动生成">
            <a:extLst>
              <a:ext uri="{FF2B5EF4-FFF2-40B4-BE49-F238E27FC236}">
                <a16:creationId xmlns:a16="http://schemas.microsoft.com/office/drawing/2014/main" id="{6F7F4A5C-C412-4ECC-A462-654951FB67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051" y="365760"/>
            <a:ext cx="6274349" cy="6224075"/>
          </a:xfrm>
        </p:spPr>
      </p:pic>
    </p:spTree>
    <p:extLst>
      <p:ext uri="{BB962C8B-B14F-4D97-AF65-F5344CB8AC3E}">
        <p14:creationId xmlns:p14="http://schemas.microsoft.com/office/powerpoint/2010/main" val="1374321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A86BC-81D4-45F9-9CC6-2782F1A4122D}"/>
              </a:ext>
            </a:extLst>
          </p:cNvPr>
          <p:cNvSpPr>
            <a:spLocks noGrp="1"/>
          </p:cNvSpPr>
          <p:nvPr>
            <p:ph type="title"/>
          </p:nvPr>
        </p:nvSpPr>
        <p:spPr/>
        <p:txBody>
          <a:bodyPr/>
          <a:lstStyle/>
          <a:p>
            <a:endParaRPr lang="zh-CN" altLang="en-US"/>
          </a:p>
        </p:txBody>
      </p:sp>
      <p:pic>
        <p:nvPicPr>
          <p:cNvPr id="9" name="内容占位符 8" descr="手机屏幕截图&#10;&#10;描述已自动生成">
            <a:extLst>
              <a:ext uri="{FF2B5EF4-FFF2-40B4-BE49-F238E27FC236}">
                <a16:creationId xmlns:a16="http://schemas.microsoft.com/office/drawing/2014/main" id="{8BEA5E73-DE88-4FD5-BDF7-33FB4068C0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065" y="631325"/>
            <a:ext cx="10149705" cy="5595350"/>
          </a:xfrm>
        </p:spPr>
      </p:pic>
    </p:spTree>
    <p:extLst>
      <p:ext uri="{BB962C8B-B14F-4D97-AF65-F5344CB8AC3E}">
        <p14:creationId xmlns:p14="http://schemas.microsoft.com/office/powerpoint/2010/main" val="1113254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AA53F-7F71-4C70-BC28-7628556B0DBE}"/>
              </a:ext>
            </a:extLst>
          </p:cNvPr>
          <p:cNvSpPr>
            <a:spLocks noGrp="1"/>
          </p:cNvSpPr>
          <p:nvPr>
            <p:ph type="title"/>
          </p:nvPr>
        </p:nvSpPr>
        <p:spPr/>
        <p:txBody>
          <a:bodyPr/>
          <a:lstStyle/>
          <a:p>
            <a:endParaRPr lang="zh-CN" altLang="en-US"/>
          </a:p>
        </p:txBody>
      </p:sp>
      <p:pic>
        <p:nvPicPr>
          <p:cNvPr id="5" name="内容占位符 4" descr="手机屏幕截图&#10;&#10;描述已自动生成">
            <a:extLst>
              <a:ext uri="{FF2B5EF4-FFF2-40B4-BE49-F238E27FC236}">
                <a16:creationId xmlns:a16="http://schemas.microsoft.com/office/drawing/2014/main" id="{744D6E7C-BA20-4F39-8179-5B304332C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234" y="1028541"/>
            <a:ext cx="8199831" cy="2895851"/>
          </a:xfrm>
        </p:spPr>
      </p:pic>
      <p:pic>
        <p:nvPicPr>
          <p:cNvPr id="7" name="图片 6" descr="手机屏幕截图&#10;&#10;描述已自动生成">
            <a:extLst>
              <a:ext uri="{FF2B5EF4-FFF2-40B4-BE49-F238E27FC236}">
                <a16:creationId xmlns:a16="http://schemas.microsoft.com/office/drawing/2014/main" id="{DE7971EE-3B06-4D57-84E5-59D5210F5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614" y="3924294"/>
            <a:ext cx="8207451" cy="1905165"/>
          </a:xfrm>
          <a:prstGeom prst="rect">
            <a:avLst/>
          </a:prstGeom>
        </p:spPr>
      </p:pic>
    </p:spTree>
    <p:extLst>
      <p:ext uri="{BB962C8B-B14F-4D97-AF65-F5344CB8AC3E}">
        <p14:creationId xmlns:p14="http://schemas.microsoft.com/office/powerpoint/2010/main" val="2378662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35428"/>
            <a:ext cx="10872906" cy="646331"/>
          </a:xfrm>
          <a:prstGeom prst="rect">
            <a:avLst/>
          </a:prstGeom>
          <a:noFill/>
        </p:spPr>
        <p:txBody>
          <a:bodyPr wrap="square" rtlCol="0">
            <a:spAutoFit/>
          </a:bodyPr>
          <a:lstStyle/>
          <a:p>
            <a:r>
              <a:rPr lang="zh-CN" altLang="en-US" sz="3600" dirty="0"/>
              <a:t>隐喻理解：知识图谱应用</a:t>
            </a:r>
            <a:endParaRPr lang="en-US" altLang="zh-CN" sz="3600" dirty="0"/>
          </a:p>
        </p:txBody>
      </p:sp>
    </p:spTree>
    <p:extLst>
      <p:ext uri="{BB962C8B-B14F-4D97-AF65-F5344CB8AC3E}">
        <p14:creationId xmlns:p14="http://schemas.microsoft.com/office/powerpoint/2010/main" val="297519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ACC15-26F0-48FD-BD75-329600739220}"/>
              </a:ext>
            </a:extLst>
          </p:cNvPr>
          <p:cNvSpPr>
            <a:spLocks noGrp="1"/>
          </p:cNvSpPr>
          <p:nvPr>
            <p:ph type="title"/>
          </p:nvPr>
        </p:nvSpPr>
        <p:spPr/>
        <p:txBody>
          <a:bodyPr/>
          <a:lstStyle/>
          <a:p>
            <a:endParaRPr lang="zh-CN" altLang="en-US"/>
          </a:p>
        </p:txBody>
      </p:sp>
      <p:pic>
        <p:nvPicPr>
          <p:cNvPr id="5" name="内容占位符 4" descr="手机屏幕截图&#10;&#10;描述已自动生成">
            <a:extLst>
              <a:ext uri="{FF2B5EF4-FFF2-40B4-BE49-F238E27FC236}">
                <a16:creationId xmlns:a16="http://schemas.microsoft.com/office/drawing/2014/main" id="{D59C9734-B80C-4569-AB63-95730E534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045" y="502920"/>
            <a:ext cx="9693858" cy="5852160"/>
          </a:xfrm>
        </p:spPr>
      </p:pic>
    </p:spTree>
    <p:extLst>
      <p:ext uri="{BB962C8B-B14F-4D97-AF65-F5344CB8AC3E}">
        <p14:creationId xmlns:p14="http://schemas.microsoft.com/office/powerpoint/2010/main" val="74689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13828091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00B57-B806-41EB-B054-1C3D79BBE206}"/>
              </a:ext>
            </a:extLst>
          </p:cNvPr>
          <p:cNvSpPr>
            <a:spLocks noGrp="1"/>
          </p:cNvSpPr>
          <p:nvPr>
            <p:ph type="title"/>
          </p:nvPr>
        </p:nvSpPr>
        <p:spPr/>
        <p:txBody>
          <a:bodyPr/>
          <a:lstStyle/>
          <a:p>
            <a:r>
              <a:rPr lang="zh-CN" altLang="en-US" dirty="0"/>
              <a:t>知识图谱</a:t>
            </a:r>
          </a:p>
        </p:txBody>
      </p:sp>
      <p:pic>
        <p:nvPicPr>
          <p:cNvPr id="5" name="图片 4" descr="社交网络的地图&#10;&#10;描述已自动生成">
            <a:extLst>
              <a:ext uri="{FF2B5EF4-FFF2-40B4-BE49-F238E27FC236}">
                <a16:creationId xmlns:a16="http://schemas.microsoft.com/office/drawing/2014/main" id="{7EE07618-00E6-45D7-8A3F-A81498076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 y="365760"/>
            <a:ext cx="10908274" cy="6079168"/>
          </a:xfrm>
          <a:prstGeom prst="rect">
            <a:avLst/>
          </a:prstGeom>
        </p:spPr>
      </p:pic>
    </p:spTree>
    <p:extLst>
      <p:ext uri="{BB962C8B-B14F-4D97-AF65-F5344CB8AC3E}">
        <p14:creationId xmlns:p14="http://schemas.microsoft.com/office/powerpoint/2010/main" val="2422546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BCF50-BA12-4406-903D-96C2861FE3C0}"/>
              </a:ext>
            </a:extLst>
          </p:cNvPr>
          <p:cNvSpPr>
            <a:spLocks noGrp="1"/>
          </p:cNvSpPr>
          <p:nvPr>
            <p:ph type="title"/>
          </p:nvPr>
        </p:nvSpPr>
        <p:spPr/>
        <p:txBody>
          <a:bodyPr/>
          <a:lstStyle/>
          <a:p>
            <a:endParaRPr lang="zh-CN" altLang="en-US" dirty="0"/>
          </a:p>
        </p:txBody>
      </p:sp>
      <p:pic>
        <p:nvPicPr>
          <p:cNvPr id="5" name="内容占位符 4" descr="手机屏幕截图&#10;&#10;描述已自动生成">
            <a:extLst>
              <a:ext uri="{FF2B5EF4-FFF2-40B4-BE49-F238E27FC236}">
                <a16:creationId xmlns:a16="http://schemas.microsoft.com/office/drawing/2014/main" id="{DD962D9F-AE3E-46A3-A989-E4C27A2BD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888" y="368046"/>
            <a:ext cx="8165592" cy="6124194"/>
          </a:xfrm>
        </p:spPr>
      </p:pic>
    </p:spTree>
    <p:extLst>
      <p:ext uri="{BB962C8B-B14F-4D97-AF65-F5344CB8AC3E}">
        <p14:creationId xmlns:p14="http://schemas.microsoft.com/office/powerpoint/2010/main" val="1533313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手机屏幕截图&#10;&#10;描述已自动生成">
            <a:extLst>
              <a:ext uri="{FF2B5EF4-FFF2-40B4-BE49-F238E27FC236}">
                <a16:creationId xmlns:a16="http://schemas.microsoft.com/office/drawing/2014/main" id="{1ABD7F41-3A43-4A39-B8B4-E51AE0968F87}"/>
              </a:ext>
            </a:extLst>
          </p:cNvPr>
          <p:cNvPicPr>
            <a:picLocks noChangeAspect="1"/>
          </p:cNvPicPr>
          <p:nvPr/>
        </p:nvPicPr>
        <p:blipFill rotWithShape="1">
          <a:blip r:embed="rId2">
            <a:extLst>
              <a:ext uri="{28A0092B-C50C-407E-A947-70E740481C1C}">
                <a14:useLocalDpi xmlns:a14="http://schemas.microsoft.com/office/drawing/2010/main" val="0"/>
              </a:ext>
            </a:extLst>
          </a:blip>
          <a:srcRect t="3463"/>
          <a:stretch/>
        </p:blipFill>
        <p:spPr>
          <a:xfrm>
            <a:off x="535815" y="204364"/>
            <a:ext cx="10330306" cy="6449271"/>
          </a:xfrm>
          <a:prstGeom prst="rect">
            <a:avLst/>
          </a:prstGeom>
        </p:spPr>
      </p:pic>
    </p:spTree>
    <p:extLst>
      <p:ext uri="{BB962C8B-B14F-4D97-AF65-F5344CB8AC3E}">
        <p14:creationId xmlns:p14="http://schemas.microsoft.com/office/powerpoint/2010/main" val="1926605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52A71-B45B-422F-8DBC-45D520FF37D3}"/>
              </a:ext>
            </a:extLst>
          </p:cNvPr>
          <p:cNvSpPr>
            <a:spLocks noGrp="1"/>
          </p:cNvSpPr>
          <p:nvPr>
            <p:ph type="title"/>
          </p:nvPr>
        </p:nvSpPr>
        <p:spPr/>
        <p:txBody>
          <a:bodyPr/>
          <a:lstStyle/>
          <a:p>
            <a:endParaRPr lang="zh-CN" altLang="en-US"/>
          </a:p>
        </p:txBody>
      </p:sp>
      <p:pic>
        <p:nvPicPr>
          <p:cNvPr id="5" name="内容占位符 4" descr="地图上有字&#10;&#10;描述已自动生成">
            <a:extLst>
              <a:ext uri="{FF2B5EF4-FFF2-40B4-BE49-F238E27FC236}">
                <a16:creationId xmlns:a16="http://schemas.microsoft.com/office/drawing/2014/main" id="{9CC2A36A-2D53-42D2-923A-C188F32584D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45"/>
          <a:stretch/>
        </p:blipFill>
        <p:spPr>
          <a:xfrm>
            <a:off x="1237488" y="449580"/>
            <a:ext cx="9266257" cy="5958840"/>
          </a:xfrm>
        </p:spPr>
      </p:pic>
    </p:spTree>
    <p:extLst>
      <p:ext uri="{BB962C8B-B14F-4D97-AF65-F5344CB8AC3E}">
        <p14:creationId xmlns:p14="http://schemas.microsoft.com/office/powerpoint/2010/main" val="3894742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EB70A-BC0A-44A2-BCFD-24A01D81BA85}"/>
              </a:ext>
            </a:extLst>
          </p:cNvPr>
          <p:cNvSpPr>
            <a:spLocks noGrp="1"/>
          </p:cNvSpPr>
          <p:nvPr>
            <p:ph type="title"/>
          </p:nvPr>
        </p:nvSpPr>
        <p:spPr/>
        <p:txBody>
          <a:bodyPr/>
          <a:lstStyle/>
          <a:p>
            <a:endParaRPr lang="zh-CN" altLang="en-US"/>
          </a:p>
        </p:txBody>
      </p:sp>
      <p:pic>
        <p:nvPicPr>
          <p:cNvPr id="5" name="内容占位符 4" descr="地图上有字&#10;&#10;描述已自动生成">
            <a:extLst>
              <a:ext uri="{FF2B5EF4-FFF2-40B4-BE49-F238E27FC236}">
                <a16:creationId xmlns:a16="http://schemas.microsoft.com/office/drawing/2014/main" id="{3014A45D-79C8-42CF-A0F9-58952026580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796" t="3778" r="1876"/>
          <a:stretch/>
        </p:blipFill>
        <p:spPr>
          <a:xfrm>
            <a:off x="1021079" y="259080"/>
            <a:ext cx="9570721" cy="6598920"/>
          </a:xfrm>
        </p:spPr>
      </p:pic>
    </p:spTree>
    <p:extLst>
      <p:ext uri="{BB962C8B-B14F-4D97-AF65-F5344CB8AC3E}">
        <p14:creationId xmlns:p14="http://schemas.microsoft.com/office/powerpoint/2010/main" val="3212590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48768" y="2627739"/>
            <a:ext cx="7047122" cy="1384995"/>
          </a:xfrm>
          <a:prstGeom prst="rect">
            <a:avLst/>
          </a:prstGeom>
          <a:noFill/>
        </p:spPr>
        <p:txBody>
          <a:bodyPr wrap="none" rtlCol="0">
            <a:spAutoFit/>
          </a:bodyPr>
          <a:lstStyle/>
          <a:p>
            <a:endParaRPr lang="en-US" altLang="zh-CN" sz="2800" dirty="0"/>
          </a:p>
          <a:p>
            <a:r>
              <a:rPr lang="en-US" altLang="zh-CN" sz="2800" dirty="0"/>
              <a:t>1. </a:t>
            </a:r>
            <a:r>
              <a:rPr lang="zh-CN" altLang="en-US" sz="2800" dirty="0"/>
              <a:t>把知识图谱的概念拓展到隐喻识别当中。</a:t>
            </a:r>
            <a:endParaRPr lang="en-US" altLang="zh-CN" sz="2800" dirty="0"/>
          </a:p>
          <a:p>
            <a:r>
              <a:rPr lang="en-US" altLang="zh-CN" sz="2800" dirty="0"/>
              <a:t>2. </a:t>
            </a:r>
            <a:r>
              <a:rPr lang="zh-CN" altLang="en-US" sz="2800" dirty="0"/>
              <a:t>把情感分析的概念拓展到隐喻理解当中。</a:t>
            </a:r>
            <a:endParaRPr lang="en-US" altLang="zh-CN" sz="28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3220854" y="807274"/>
            <a:ext cx="5750292" cy="923330"/>
          </a:xfrm>
          <a:prstGeom prst="rect">
            <a:avLst/>
          </a:prstGeom>
          <a:noFill/>
        </p:spPr>
        <p:txBody>
          <a:bodyPr wrap="none" rtlCol="0">
            <a:spAutoFit/>
          </a:bodyPr>
          <a:lstStyle/>
          <a:p>
            <a:r>
              <a:rPr lang="zh-CN" altLang="en-US" sz="5400" b="1" dirty="0"/>
              <a:t>这段学习的新想法</a:t>
            </a:r>
            <a:endParaRPr lang="en-US" altLang="zh-CN" sz="5400" b="1" dirty="0"/>
          </a:p>
        </p:txBody>
      </p:sp>
    </p:spTree>
    <p:extLst>
      <p:ext uri="{BB962C8B-B14F-4D97-AF65-F5344CB8AC3E}">
        <p14:creationId xmlns:p14="http://schemas.microsoft.com/office/powerpoint/2010/main" val="361049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48768" y="2627739"/>
            <a:ext cx="5610831" cy="1384995"/>
          </a:xfrm>
          <a:prstGeom prst="rect">
            <a:avLst/>
          </a:prstGeom>
          <a:noFill/>
        </p:spPr>
        <p:txBody>
          <a:bodyPr wrap="none" rtlCol="0">
            <a:spAutoFit/>
          </a:bodyPr>
          <a:lstStyle/>
          <a:p>
            <a:r>
              <a:rPr lang="zh-CN" altLang="en-US" sz="2800" dirty="0"/>
              <a:t>下期内容：</a:t>
            </a:r>
            <a:endParaRPr lang="en-US" altLang="zh-CN" sz="2800" dirty="0"/>
          </a:p>
          <a:p>
            <a:r>
              <a:rPr lang="en-US" altLang="zh-CN" sz="2800" dirty="0"/>
              <a:t>0. </a:t>
            </a:r>
            <a:r>
              <a:rPr lang="zh-CN" altLang="en-US" sz="2800" dirty="0"/>
              <a:t>隐喻识别下的序列化标注探究。</a:t>
            </a:r>
            <a:endParaRPr lang="en-US" altLang="zh-CN" sz="2800" dirty="0"/>
          </a:p>
          <a:p>
            <a:r>
              <a:rPr lang="en-US" altLang="zh-CN" sz="2800" dirty="0"/>
              <a:t>2. </a:t>
            </a:r>
            <a:r>
              <a:rPr lang="zh-CN" altLang="en-US" sz="2800" dirty="0"/>
              <a:t>隐喻理解下的更多探究。</a:t>
            </a:r>
            <a:endParaRPr lang="en-US" altLang="zh-CN" sz="28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4628008" y="913954"/>
            <a:ext cx="3663182" cy="923330"/>
          </a:xfrm>
          <a:prstGeom prst="rect">
            <a:avLst/>
          </a:prstGeom>
          <a:noFill/>
        </p:spPr>
        <p:txBody>
          <a:bodyPr wrap="none" rtlCol="0">
            <a:spAutoFit/>
          </a:bodyPr>
          <a:lstStyle/>
          <a:p>
            <a:r>
              <a:rPr lang="zh-CN" altLang="en-US" sz="5400" b="1" dirty="0"/>
              <a:t>感谢收听！</a:t>
            </a:r>
            <a:endParaRPr lang="en-US" altLang="zh-CN" sz="5400" b="1" dirty="0"/>
          </a:p>
        </p:txBody>
      </p:sp>
    </p:spTree>
    <p:extLst>
      <p:ext uri="{BB962C8B-B14F-4D97-AF65-F5344CB8AC3E}">
        <p14:creationId xmlns:p14="http://schemas.microsoft.com/office/powerpoint/2010/main" val="420697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二分类的隐喻识别：</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06878" y="1835358"/>
            <a:ext cx="10455470" cy="3539430"/>
          </a:xfrm>
          <a:prstGeom prst="rect">
            <a:avLst/>
          </a:prstGeom>
          <a:noFill/>
        </p:spPr>
        <p:txBody>
          <a:bodyPr wrap="square" rtlCol="0">
            <a:spAutoFit/>
          </a:bodyPr>
          <a:lstStyle/>
          <a:p>
            <a:pPr marL="571500" indent="-571500">
              <a:buFont typeface="Arial" panose="020B0604020202020204" pitchFamily="34" charset="0"/>
              <a:buChar char="•"/>
            </a:pPr>
            <a:r>
              <a:rPr lang="zh-CN" altLang="en-US" sz="2800" dirty="0"/>
              <a:t>具体词能更好的激发大脑成像，抽象度刚好相反。</a:t>
            </a:r>
            <a:endParaRPr lang="en-US" altLang="zh-CN" sz="2800" dirty="0"/>
          </a:p>
          <a:p>
            <a:pPr marL="571500" indent="-571500">
              <a:buFont typeface="Arial" panose="020B0604020202020204" pitchFamily="34" charset="0"/>
              <a:buChar char="•"/>
            </a:pPr>
            <a:r>
              <a:rPr lang="zh-CN" altLang="en-US" sz="2800" dirty="0"/>
              <a:t>根据概念隐喻理论，隐喻的喻体往往抽象度低（更具体），隐喻的目标域往往抽象度高。</a:t>
            </a:r>
            <a:endParaRPr lang="en-US" altLang="zh-CN" sz="2800" dirty="0"/>
          </a:p>
          <a:p>
            <a:pPr marL="571500" indent="-571500">
              <a:buFont typeface="Arial" panose="020B0604020202020204" pitchFamily="34" charset="0"/>
              <a:buChar char="•"/>
            </a:pPr>
            <a:endParaRPr lang="en-US" altLang="zh-CN" sz="2800" dirty="0"/>
          </a:p>
          <a:p>
            <a:pPr marL="1028700" lvl="1" indent="-571500">
              <a:buFont typeface="Arial" panose="020B0604020202020204" pitchFamily="34" charset="0"/>
              <a:buChar char="•"/>
            </a:pPr>
            <a:r>
              <a:rPr lang="zh-CN" altLang="en-US" sz="2800" dirty="0"/>
              <a:t>比如说：时间是金钱。</a:t>
            </a:r>
            <a:endParaRPr lang="en-US" altLang="zh-CN" sz="2800" dirty="0"/>
          </a:p>
          <a:p>
            <a:pPr marL="1028700" lvl="1" indent="-571500">
              <a:buFont typeface="Arial" panose="020B0604020202020204" pitchFamily="34" charset="0"/>
              <a:buChar char="•"/>
            </a:pPr>
            <a:r>
              <a:rPr lang="zh-CN" altLang="en-US" sz="2800" dirty="0"/>
              <a:t>时间是抽象概念，金钱是具体概念，用金钱（珍贵的）来修饰时间。</a:t>
            </a:r>
            <a:endParaRPr lang="en-US" altLang="zh-CN" sz="2800" dirty="0"/>
          </a:p>
          <a:p>
            <a:pPr marL="1028700" lvl="1" indent="-571500">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68390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二分类的隐喻识别：</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06878" y="1835358"/>
            <a:ext cx="10455470" cy="3539430"/>
          </a:xfrm>
          <a:prstGeom prst="rect">
            <a:avLst/>
          </a:prstGeom>
          <a:noFill/>
        </p:spPr>
        <p:txBody>
          <a:bodyPr wrap="square" rtlCol="0">
            <a:spAutoFit/>
          </a:bodyPr>
          <a:lstStyle/>
          <a:p>
            <a:pPr marL="571500" indent="-571500">
              <a:buFont typeface="Arial" panose="020B0604020202020204" pitchFamily="34" charset="0"/>
              <a:buChar char="•"/>
            </a:pPr>
            <a:r>
              <a:rPr lang="zh-CN" altLang="en-US" sz="2800" dirty="0"/>
              <a:t>具体词能更好的激发大脑成像，抽象度刚好相反。</a:t>
            </a:r>
            <a:endParaRPr lang="en-US" altLang="zh-CN" sz="2800" dirty="0"/>
          </a:p>
          <a:p>
            <a:pPr marL="571500" indent="-571500">
              <a:buFont typeface="Arial" panose="020B0604020202020204" pitchFamily="34" charset="0"/>
              <a:buChar char="•"/>
            </a:pPr>
            <a:r>
              <a:rPr lang="zh-CN" altLang="en-US" sz="2800" dirty="0"/>
              <a:t>根据概念隐喻理论，隐喻的喻体往往抽象度低（更具体），隐喻的目标域往往抽象度高。</a:t>
            </a:r>
            <a:endParaRPr lang="en-US" altLang="zh-CN" sz="2800" dirty="0"/>
          </a:p>
          <a:p>
            <a:pPr marL="571500" indent="-571500">
              <a:buFont typeface="Arial" panose="020B0604020202020204" pitchFamily="34" charset="0"/>
              <a:buChar char="•"/>
            </a:pPr>
            <a:endParaRPr lang="en-US" altLang="zh-CN" sz="2800" dirty="0"/>
          </a:p>
          <a:p>
            <a:pPr marL="1028700" lvl="1" indent="-571500">
              <a:buFont typeface="Arial" panose="020B0604020202020204" pitchFamily="34" charset="0"/>
              <a:buChar char="•"/>
            </a:pPr>
            <a:r>
              <a:rPr lang="zh-CN" altLang="en-US" sz="2800" dirty="0"/>
              <a:t>比如说：时间是金钱。</a:t>
            </a:r>
            <a:endParaRPr lang="en-US" altLang="zh-CN" sz="2800" dirty="0"/>
          </a:p>
          <a:p>
            <a:pPr marL="1028700" lvl="1" indent="-571500">
              <a:buFont typeface="Arial" panose="020B0604020202020204" pitchFamily="34" charset="0"/>
              <a:buChar char="•"/>
            </a:pPr>
            <a:r>
              <a:rPr lang="zh-CN" altLang="en-US" sz="2800" dirty="0"/>
              <a:t>时间是抽象概念，金钱是具体概念，用金钱（珍贵的）来修饰时间。</a:t>
            </a:r>
            <a:endParaRPr lang="en-US" altLang="zh-CN" sz="2800" dirty="0"/>
          </a:p>
          <a:p>
            <a:pPr marL="1028700" lvl="1" indent="-571500">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586187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8204490" cy="646331"/>
          </a:xfrm>
          <a:prstGeom prst="rect">
            <a:avLst/>
          </a:prstGeom>
          <a:noFill/>
        </p:spPr>
        <p:txBody>
          <a:bodyPr wrap="none" rtlCol="0">
            <a:spAutoFit/>
          </a:bodyPr>
          <a:lstStyle/>
          <a:p>
            <a:r>
              <a:rPr lang="en-US" altLang="zh-CN" sz="3600" dirty="0"/>
              <a:t>Turney</a:t>
            </a:r>
            <a:r>
              <a:rPr lang="zh-CN" altLang="en-US" sz="3600" dirty="0"/>
              <a:t>：构造具体词和抽象词集种子词</a:t>
            </a:r>
            <a:endParaRPr lang="en-US" altLang="zh-CN" sz="3600" dirty="0"/>
          </a:p>
        </p:txBody>
      </p:sp>
      <p:graphicFrame>
        <p:nvGraphicFramePr>
          <p:cNvPr id="7" name="表格 9">
            <a:extLst>
              <a:ext uri="{FF2B5EF4-FFF2-40B4-BE49-F238E27FC236}">
                <a16:creationId xmlns:a16="http://schemas.microsoft.com/office/drawing/2014/main" id="{C5319FC2-B687-4D8B-9782-964258A0ACEA}"/>
              </a:ext>
            </a:extLst>
          </p:cNvPr>
          <p:cNvGraphicFramePr>
            <a:graphicFrameLocks noGrp="1"/>
          </p:cNvGraphicFramePr>
          <p:nvPr>
            <p:extLst>
              <p:ext uri="{D42A27DB-BD31-4B8C-83A1-F6EECF244321}">
                <p14:modId xmlns:p14="http://schemas.microsoft.com/office/powerpoint/2010/main" val="2640885897"/>
              </p:ext>
            </p:extLst>
          </p:nvPr>
        </p:nvGraphicFramePr>
        <p:xfrm>
          <a:off x="1618105" y="1933980"/>
          <a:ext cx="8955789" cy="1730865"/>
        </p:xfrm>
        <a:graphic>
          <a:graphicData uri="http://schemas.openxmlformats.org/drawingml/2006/table">
            <a:tbl>
              <a:tblPr firstRow="1" bandRow="1">
                <a:tableStyleId>{5C22544A-7EE6-4342-B048-85BDC9FD1C3A}</a:tableStyleId>
              </a:tblPr>
              <a:tblGrid>
                <a:gridCol w="1378237">
                  <a:extLst>
                    <a:ext uri="{9D8B030D-6E8A-4147-A177-3AD203B41FA5}">
                      <a16:colId xmlns:a16="http://schemas.microsoft.com/office/drawing/2014/main" val="4084535241"/>
                    </a:ext>
                  </a:extLst>
                </a:gridCol>
                <a:gridCol w="7577552">
                  <a:extLst>
                    <a:ext uri="{9D8B030D-6E8A-4147-A177-3AD203B41FA5}">
                      <a16:colId xmlns:a16="http://schemas.microsoft.com/office/drawing/2014/main" val="3326671037"/>
                    </a:ext>
                  </a:extLst>
                </a:gridCol>
              </a:tblGrid>
              <a:tr h="576955">
                <a:tc>
                  <a:txBody>
                    <a:bodyPr/>
                    <a:lstStyle/>
                    <a:p>
                      <a:r>
                        <a:rPr lang="zh-CN" altLang="en-US" dirty="0">
                          <a:latin typeface="微软雅黑" panose="020B0503020204020204" pitchFamily="34" charset="-122"/>
                          <a:ea typeface="微软雅黑" panose="020B0503020204020204" pitchFamily="34" charset="-122"/>
                        </a:rPr>
                        <a:t>词集</a:t>
                      </a:r>
                    </a:p>
                  </a:txBody>
                  <a:tcPr/>
                </a:tc>
                <a:tc>
                  <a:txBody>
                    <a:bodyPr/>
                    <a:lstStyle/>
                    <a:p>
                      <a:r>
                        <a:rPr lang="zh-CN" altLang="en-US" dirty="0">
                          <a:latin typeface="微软雅黑" panose="020B0503020204020204" pitchFamily="34" charset="-122"/>
                          <a:ea typeface="微软雅黑" panose="020B0503020204020204" pitchFamily="34" charset="-122"/>
                        </a:rPr>
                        <a:t>样例</a:t>
                      </a:r>
                    </a:p>
                  </a:txBody>
                  <a:tcPr/>
                </a:tc>
                <a:extLst>
                  <a:ext uri="{0D108BD9-81ED-4DB2-BD59-A6C34878D82A}">
                    <a16:rowId xmlns:a16="http://schemas.microsoft.com/office/drawing/2014/main" val="4136261325"/>
                  </a:ext>
                </a:extLst>
              </a:tr>
              <a:tr h="576955">
                <a:tc>
                  <a:txBody>
                    <a:bodyPr/>
                    <a:lstStyle/>
                    <a:p>
                      <a:r>
                        <a:rPr lang="zh-CN" altLang="en-US" dirty="0">
                          <a:latin typeface="微软雅黑" panose="020B0503020204020204" pitchFamily="34" charset="-122"/>
                          <a:ea typeface="微软雅黑" panose="020B0503020204020204" pitchFamily="34" charset="-122"/>
                        </a:rPr>
                        <a:t>抽象词</a:t>
                      </a:r>
                    </a:p>
                  </a:txBody>
                  <a:tcPr/>
                </a:tc>
                <a:tc>
                  <a:txBody>
                    <a:bodyPr/>
                    <a:lstStyle/>
                    <a:p>
                      <a:r>
                        <a:rPr lang="zh-CN" altLang="en-US" dirty="0">
                          <a:latin typeface="微软雅黑" panose="020B0503020204020204" pitchFamily="34" charset="-122"/>
                          <a:ea typeface="微软雅黑" panose="020B0503020204020204" pitchFamily="34" charset="-122"/>
                        </a:rPr>
                        <a:t>智慧，真理，矛盾，沉默，诚实</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26681992"/>
                  </a:ext>
                </a:extLst>
              </a:tr>
              <a:tr h="576955">
                <a:tc>
                  <a:txBody>
                    <a:bodyPr/>
                    <a:lstStyle/>
                    <a:p>
                      <a:r>
                        <a:rPr lang="zh-CN" altLang="en-US" dirty="0">
                          <a:latin typeface="微软雅黑" panose="020B0503020204020204" pitchFamily="34" charset="-122"/>
                          <a:ea typeface="微软雅黑" panose="020B0503020204020204" pitchFamily="34" charset="-122"/>
                        </a:rPr>
                        <a:t>具体词</a:t>
                      </a:r>
                    </a:p>
                  </a:txBody>
                  <a:tcPr/>
                </a:tc>
                <a:tc>
                  <a:txBody>
                    <a:bodyPr/>
                    <a:lstStyle/>
                    <a:p>
                      <a:r>
                        <a:rPr lang="zh-CN" altLang="en-US" dirty="0">
                          <a:latin typeface="微软雅黑" panose="020B0503020204020204" pitchFamily="34" charset="-122"/>
                          <a:ea typeface="微软雅黑" panose="020B0503020204020204" pitchFamily="34" charset="-122"/>
                        </a:rPr>
                        <a:t>蛋糕，红色，涂料，悦耳，奔跑，弯曲，苦涩</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46119875"/>
                  </a:ext>
                </a:extLst>
              </a:tr>
            </a:tbl>
          </a:graphicData>
        </a:graphic>
      </p:graphicFrame>
      <p:sp>
        <p:nvSpPr>
          <p:cNvPr id="8" name="文本框 7">
            <a:extLst>
              <a:ext uri="{FF2B5EF4-FFF2-40B4-BE49-F238E27FC236}">
                <a16:creationId xmlns:a16="http://schemas.microsoft.com/office/drawing/2014/main" id="{AE54425D-45D8-4002-95C5-5499B382A754}"/>
              </a:ext>
            </a:extLst>
          </p:cNvPr>
          <p:cNvSpPr txBox="1"/>
          <p:nvPr/>
        </p:nvSpPr>
        <p:spPr>
          <a:xfrm>
            <a:off x="660803" y="4118964"/>
            <a:ext cx="11391289" cy="1877437"/>
          </a:xfrm>
          <a:prstGeom prst="rect">
            <a:avLst/>
          </a:prstGeom>
          <a:noFill/>
        </p:spPr>
        <p:txBody>
          <a:bodyPr wrap="square" rtlCol="0">
            <a:spAutoFit/>
          </a:bodyPr>
          <a:lstStyle/>
          <a:p>
            <a:r>
              <a:rPr lang="zh-CN" altLang="en-US" sz="3200" dirty="0"/>
              <a:t>这些种子词很有用！</a:t>
            </a:r>
            <a:r>
              <a:rPr lang="en-US" altLang="zh-CN" sz="3200" dirty="0"/>
              <a:t>(｡</a:t>
            </a:r>
            <a:r>
              <a:rPr lang="zh-CN" altLang="en-US" sz="3200" dirty="0"/>
              <a:t>･∀･</a:t>
            </a:r>
            <a:r>
              <a:rPr lang="en-US" altLang="zh-CN" sz="3200" dirty="0"/>
              <a:t>)</a:t>
            </a:r>
            <a:r>
              <a:rPr lang="zh-CN" altLang="en-US" sz="3200" dirty="0"/>
              <a:t>ﾉﾞ</a:t>
            </a:r>
            <a:endParaRPr lang="en-US" altLang="zh-CN" sz="3200" dirty="0"/>
          </a:p>
          <a:p>
            <a:r>
              <a:rPr lang="zh-CN" altLang="en-US" sz="2800" dirty="0"/>
              <a:t>在</a:t>
            </a:r>
            <a:r>
              <a:rPr lang="en-US" altLang="zh-CN" sz="2800" dirty="0"/>
              <a:t>Word2Vec</a:t>
            </a:r>
            <a:r>
              <a:rPr lang="zh-CN" altLang="en-US" sz="2800" dirty="0"/>
              <a:t>中，想象每一个词集中的词是离散的，如果我们找到了词集中的相似词，那么就可以通过在向量空间来寻找距离最近的</a:t>
            </a:r>
            <a:r>
              <a:rPr lang="en-US" altLang="zh-CN" sz="2800" dirty="0"/>
              <a:t>n</a:t>
            </a:r>
            <a:r>
              <a:rPr lang="zh-CN" altLang="en-US" sz="2800" dirty="0"/>
              <a:t>个词，再人工筛选掉不那么合适的，这样就可以扩展这个词集！</a:t>
            </a:r>
            <a:endParaRPr lang="en-US" altLang="zh-CN" sz="2800" dirty="0"/>
          </a:p>
        </p:txBody>
      </p:sp>
    </p:spTree>
    <p:extLst>
      <p:ext uri="{BB962C8B-B14F-4D97-AF65-F5344CB8AC3E}">
        <p14:creationId xmlns:p14="http://schemas.microsoft.com/office/powerpoint/2010/main" val="347893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BEDE25-CA68-4483-A568-E493D5B6C16C}"/>
              </a:ext>
            </a:extLst>
          </p:cNvPr>
          <p:cNvSpPr txBox="1"/>
          <p:nvPr/>
        </p:nvSpPr>
        <p:spPr>
          <a:xfrm>
            <a:off x="927208" y="409538"/>
            <a:ext cx="6667210" cy="646331"/>
          </a:xfrm>
          <a:prstGeom prst="rect">
            <a:avLst/>
          </a:prstGeom>
          <a:noFill/>
        </p:spPr>
        <p:txBody>
          <a:bodyPr wrap="none" rtlCol="0">
            <a:spAutoFit/>
          </a:bodyPr>
          <a:lstStyle/>
          <a:p>
            <a:r>
              <a:rPr lang="en-US" altLang="zh-CN" sz="3600" dirty="0" err="1"/>
              <a:t>Yulia</a:t>
            </a:r>
            <a:r>
              <a:rPr lang="en-US" altLang="zh-CN" sz="3600" dirty="0"/>
              <a:t> &amp; Leonid</a:t>
            </a:r>
            <a:r>
              <a:rPr lang="zh-CN" altLang="en-US" sz="3600" dirty="0"/>
              <a:t>：三种判断标准</a:t>
            </a:r>
            <a:endParaRPr lang="en-US" altLang="zh-CN" sz="3600" dirty="0"/>
          </a:p>
        </p:txBody>
      </p:sp>
      <p:sp>
        <p:nvSpPr>
          <p:cNvPr id="8" name="文本框 7">
            <a:extLst>
              <a:ext uri="{FF2B5EF4-FFF2-40B4-BE49-F238E27FC236}">
                <a16:creationId xmlns:a16="http://schemas.microsoft.com/office/drawing/2014/main" id="{AE54425D-45D8-4002-95C5-5499B382A754}"/>
              </a:ext>
            </a:extLst>
          </p:cNvPr>
          <p:cNvSpPr txBox="1"/>
          <p:nvPr/>
        </p:nvSpPr>
        <p:spPr>
          <a:xfrm>
            <a:off x="800711" y="1632438"/>
            <a:ext cx="11391289" cy="2554545"/>
          </a:xfrm>
          <a:prstGeom prst="rect">
            <a:avLst/>
          </a:prstGeom>
          <a:noFill/>
        </p:spPr>
        <p:txBody>
          <a:bodyPr wrap="square" rtlCol="0">
            <a:spAutoFit/>
          </a:bodyPr>
          <a:lstStyle/>
          <a:p>
            <a:pPr marL="514350" indent="-514350">
              <a:buAutoNum type="arabicPeriod"/>
            </a:pPr>
            <a:r>
              <a:rPr lang="en-US" altLang="zh-CN" sz="3200" dirty="0"/>
              <a:t>Abstractness and imageability</a:t>
            </a:r>
          </a:p>
          <a:p>
            <a:pPr marL="514350" indent="-514350">
              <a:buAutoNum type="arabicPeriod"/>
            </a:pPr>
            <a:endParaRPr lang="en-US" altLang="zh-CN" sz="3200" dirty="0"/>
          </a:p>
          <a:p>
            <a:pPr marL="514350" indent="-514350">
              <a:buAutoNum type="arabicPeriod"/>
            </a:pPr>
            <a:r>
              <a:rPr lang="en-US" altLang="zh-CN" sz="3200" dirty="0" err="1"/>
              <a:t>Supersenses</a:t>
            </a:r>
            <a:endParaRPr lang="en-US" altLang="zh-CN" sz="3200" dirty="0"/>
          </a:p>
          <a:p>
            <a:pPr marL="514350" indent="-514350">
              <a:buAutoNum type="arabicPeriod"/>
            </a:pPr>
            <a:endParaRPr lang="en-US" altLang="zh-CN" sz="3200" dirty="0"/>
          </a:p>
          <a:p>
            <a:pPr marL="514350" indent="-514350">
              <a:buAutoNum type="arabicPeriod"/>
            </a:pPr>
            <a:r>
              <a:rPr lang="en-US" altLang="zh-CN" sz="3200" dirty="0"/>
              <a:t>Unsupervised vector-space word representation </a:t>
            </a:r>
          </a:p>
        </p:txBody>
      </p:sp>
      <p:sp>
        <p:nvSpPr>
          <p:cNvPr id="4" name="文本框 3">
            <a:extLst>
              <a:ext uri="{FF2B5EF4-FFF2-40B4-BE49-F238E27FC236}">
                <a16:creationId xmlns:a16="http://schemas.microsoft.com/office/drawing/2014/main" id="{864C6A0B-F1DC-43BA-84A9-19A4324FE818}"/>
              </a:ext>
            </a:extLst>
          </p:cNvPr>
          <p:cNvSpPr txBox="1"/>
          <p:nvPr/>
        </p:nvSpPr>
        <p:spPr>
          <a:xfrm>
            <a:off x="927207" y="4763552"/>
            <a:ext cx="10526039" cy="1754326"/>
          </a:xfrm>
          <a:prstGeom prst="rect">
            <a:avLst/>
          </a:prstGeom>
          <a:noFill/>
        </p:spPr>
        <p:txBody>
          <a:bodyPr wrap="square" rtlCol="0">
            <a:spAutoFit/>
          </a:bodyPr>
          <a:lstStyle/>
          <a:p>
            <a:r>
              <a:rPr lang="zh-CN" altLang="en-US" sz="3600" dirty="0"/>
              <a:t>针对</a:t>
            </a:r>
            <a:r>
              <a:rPr lang="en-US" altLang="zh-CN" sz="3600" dirty="0"/>
              <a:t>SVO</a:t>
            </a:r>
            <a:r>
              <a:rPr lang="zh-CN" altLang="en-US" sz="3600" dirty="0"/>
              <a:t>、</a:t>
            </a:r>
            <a:r>
              <a:rPr lang="en-US" altLang="zh-CN" sz="3600" dirty="0"/>
              <a:t>AN</a:t>
            </a:r>
            <a:r>
              <a:rPr lang="zh-CN" altLang="en-US" sz="3600" dirty="0"/>
              <a:t>中每一对词</a:t>
            </a:r>
            <a:r>
              <a:rPr lang="en-US" altLang="zh-CN" sz="3600" dirty="0"/>
              <a:t>(word pair)</a:t>
            </a:r>
            <a:r>
              <a:rPr lang="zh-CN" altLang="en-US" sz="3600" dirty="0"/>
              <a:t>分别在标准中求值，再用</a:t>
            </a:r>
            <a:r>
              <a:rPr lang="en-US" altLang="zh-CN" sz="3600" dirty="0" err="1"/>
              <a:t>Ramdom</a:t>
            </a:r>
            <a:r>
              <a:rPr lang="en-US" altLang="zh-CN" sz="3600" dirty="0"/>
              <a:t> Forest </a:t>
            </a:r>
            <a:r>
              <a:rPr lang="zh-CN" altLang="en-US" sz="3600" dirty="0"/>
              <a:t>算法来分类出是否隐喻。</a:t>
            </a:r>
            <a:endParaRPr lang="en-US" altLang="zh-CN" sz="3600" dirty="0"/>
          </a:p>
        </p:txBody>
      </p:sp>
    </p:spTree>
    <p:extLst>
      <p:ext uri="{BB962C8B-B14F-4D97-AF65-F5344CB8AC3E}">
        <p14:creationId xmlns:p14="http://schemas.microsoft.com/office/powerpoint/2010/main" val="3482805603"/>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TM03457515[[fn=风景]]</Template>
  <TotalTime>1600</TotalTime>
  <Words>3031</Words>
  <Application>Microsoft Macintosh PowerPoint</Application>
  <PresentationFormat>Widescreen</PresentationFormat>
  <Paragraphs>282</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等线</vt:lpstr>
      <vt:lpstr>Microsoft YaHei</vt:lpstr>
      <vt:lpstr>Microsoft YaHei</vt:lpstr>
      <vt:lpstr>Arial</vt:lpstr>
      <vt:lpstr>Century Schoolbook</vt:lpstr>
      <vt:lpstr>Wingdings 2</vt:lpstr>
      <vt:lpstr>风景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知识图谱</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HUANG ziho</cp:lastModifiedBy>
  <cp:revision>64</cp:revision>
  <dcterms:created xsi:type="dcterms:W3CDTF">2020-04-18T18:38:05Z</dcterms:created>
  <dcterms:modified xsi:type="dcterms:W3CDTF">2020-05-03T13:52:34Z</dcterms:modified>
</cp:coreProperties>
</file>