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6"/>
  </p:notesMasterIdLst>
  <p:sldIdLst>
    <p:sldId id="256" r:id="rId2"/>
    <p:sldId id="258" r:id="rId3"/>
    <p:sldId id="265" r:id="rId4"/>
    <p:sldId id="262" r:id="rId5"/>
    <p:sldId id="310" r:id="rId6"/>
    <p:sldId id="311" r:id="rId7"/>
    <p:sldId id="312" r:id="rId8"/>
    <p:sldId id="315" r:id="rId9"/>
    <p:sldId id="317" r:id="rId10"/>
    <p:sldId id="318" r:id="rId11"/>
    <p:sldId id="319" r:id="rId12"/>
    <p:sldId id="316" r:id="rId13"/>
    <p:sldId id="320" r:id="rId14"/>
    <p:sldId id="321" r:id="rId15"/>
    <p:sldId id="322" r:id="rId16"/>
    <p:sldId id="324" r:id="rId17"/>
    <p:sldId id="323" r:id="rId18"/>
    <p:sldId id="314" r:id="rId19"/>
    <p:sldId id="283" r:id="rId20"/>
    <p:sldId id="293" r:id="rId21"/>
    <p:sldId id="292" r:id="rId22"/>
    <p:sldId id="294" r:id="rId23"/>
    <p:sldId id="309" r:id="rId24"/>
    <p:sldId id="30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7" autoAdjust="0"/>
    <p:restoredTop sz="94662"/>
  </p:normalViewPr>
  <p:slideViewPr>
    <p:cSldViewPr snapToGrid="0">
      <p:cViewPr varScale="1">
        <p:scale>
          <a:sx n="53" d="100"/>
          <a:sy n="53" d="100"/>
        </p:scale>
        <p:origin x="168"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10</a:t>
            </a:fld>
            <a:endParaRPr lang="zh-CN" altLang="en-US"/>
          </a:p>
        </p:txBody>
      </p:sp>
    </p:spTree>
    <p:extLst>
      <p:ext uri="{BB962C8B-B14F-4D97-AF65-F5344CB8AC3E}">
        <p14:creationId xmlns:p14="http://schemas.microsoft.com/office/powerpoint/2010/main" val="262980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11</a:t>
            </a:fld>
            <a:endParaRPr lang="zh-CN" altLang="en-US"/>
          </a:p>
        </p:txBody>
      </p:sp>
    </p:spTree>
    <p:extLst>
      <p:ext uri="{BB962C8B-B14F-4D97-AF65-F5344CB8AC3E}">
        <p14:creationId xmlns:p14="http://schemas.microsoft.com/office/powerpoint/2010/main" val="5267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pic>
        <p:nvPicPr>
          <p:cNvPr id="2" name="图片 1">
            <a:extLst>
              <a:ext uri="{FF2B5EF4-FFF2-40B4-BE49-F238E27FC236}">
                <a16:creationId xmlns:a16="http://schemas.microsoft.com/office/drawing/2014/main" id="{31E224FC-F73D-4143-B343-77ACF2260412}"/>
              </a:ext>
            </a:extLst>
          </p:cNvPr>
          <p:cNvPicPr>
            <a:picLocks noChangeAspect="1"/>
          </p:cNvPicPr>
          <p:nvPr/>
        </p:nvPicPr>
        <p:blipFill>
          <a:blip r:embed="rId3"/>
          <a:stretch>
            <a:fillRect/>
          </a:stretch>
        </p:blipFill>
        <p:spPr>
          <a:xfrm>
            <a:off x="3862518" y="1684420"/>
            <a:ext cx="4466963" cy="156343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270BF78-0EA3-9249-8752-D16F6834AFFC}"/>
              </a:ext>
            </a:extLst>
          </p:cNvPr>
          <p:cNvSpPr txBox="1"/>
          <p:nvPr/>
        </p:nvSpPr>
        <p:spPr>
          <a:xfrm>
            <a:off x="1038041" y="3610144"/>
            <a:ext cx="10455470" cy="2677656"/>
          </a:xfrm>
          <a:prstGeom prst="rect">
            <a:avLst/>
          </a:prstGeom>
          <a:noFill/>
        </p:spPr>
        <p:txBody>
          <a:bodyPr wrap="square" rtlCol="0">
            <a:spAutoFit/>
          </a:bodyPr>
          <a:lstStyle/>
          <a:p>
            <a:r>
              <a:rPr lang="zh-CN" altLang="en-US" sz="2800" dirty="0"/>
              <a:t>想象一个例子，“律师是狐狸”这个名词性隐喻的句子。</a:t>
            </a:r>
            <a:endParaRPr lang="en-US" altLang="zh-CN" sz="2800" dirty="0"/>
          </a:p>
          <a:p>
            <a:endParaRPr lang="en-US" altLang="zh-CN" sz="2800" dirty="0"/>
          </a:p>
          <a:p>
            <a:r>
              <a:rPr lang="zh-CN" altLang="en-US" sz="2800" dirty="0"/>
              <a:t>本体是“律师” 喻体是“狐狸”</a:t>
            </a:r>
            <a:endParaRPr lang="en-US" altLang="zh-CN" sz="2800" dirty="0"/>
          </a:p>
          <a:p>
            <a:endParaRPr lang="en-US" altLang="zh-CN" sz="2800" dirty="0"/>
          </a:p>
          <a:p>
            <a:r>
              <a:rPr lang="zh-CN" altLang="en-US" sz="2800" dirty="0"/>
              <a:t>隐喻的一个本质属性是同从异出，意思就是从不同的个体能够看到其中的相似之处。</a:t>
            </a:r>
          </a:p>
        </p:txBody>
      </p:sp>
    </p:spTree>
    <p:extLst>
      <p:ext uri="{BB962C8B-B14F-4D97-AF65-F5344CB8AC3E}">
        <p14:creationId xmlns:p14="http://schemas.microsoft.com/office/powerpoint/2010/main" val="403931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sp>
        <p:nvSpPr>
          <p:cNvPr id="7" name="文本框 6">
            <a:extLst>
              <a:ext uri="{FF2B5EF4-FFF2-40B4-BE49-F238E27FC236}">
                <a16:creationId xmlns:a16="http://schemas.microsoft.com/office/drawing/2014/main" id="{A270BF78-0EA3-9249-8752-D16F6834AFFC}"/>
              </a:ext>
            </a:extLst>
          </p:cNvPr>
          <p:cNvSpPr txBox="1"/>
          <p:nvPr/>
        </p:nvSpPr>
        <p:spPr>
          <a:xfrm>
            <a:off x="1230546" y="1542940"/>
            <a:ext cx="10455470" cy="4832092"/>
          </a:xfrm>
          <a:prstGeom prst="rect">
            <a:avLst/>
          </a:prstGeom>
          <a:noFill/>
        </p:spPr>
        <p:txBody>
          <a:bodyPr wrap="square" rtlCol="0">
            <a:spAutoFit/>
          </a:bodyPr>
          <a:lstStyle/>
          <a:p>
            <a:r>
              <a:rPr lang="zh-CN" altLang="en-US" sz="2800" dirty="0"/>
              <a:t>那么两者是通过什么进行合作的呢？</a:t>
            </a:r>
            <a:endParaRPr lang="en-US" altLang="zh-CN" sz="2800" dirty="0"/>
          </a:p>
          <a:p>
            <a:endParaRPr lang="en-US" altLang="zh-CN" sz="2800" dirty="0"/>
          </a:p>
          <a:p>
            <a:r>
              <a:rPr lang="en-US" altLang="zh-CN" sz="2800" dirty="0"/>
              <a:t>1.</a:t>
            </a:r>
            <a:r>
              <a:rPr lang="zh-CN" altLang="en-US" sz="2800" dirty="0"/>
              <a:t> 喻体展示自己的属性，本体也具有这个属性，一拍即合！</a:t>
            </a:r>
            <a:endParaRPr lang="en-US" altLang="zh-CN" sz="2800" dirty="0"/>
          </a:p>
          <a:p>
            <a:endParaRPr lang="en-US" altLang="zh-CN" sz="2800" dirty="0"/>
          </a:p>
          <a:p>
            <a:r>
              <a:rPr lang="en-US" altLang="zh-CN" sz="2800" dirty="0"/>
              <a:t>2.</a:t>
            </a:r>
            <a:r>
              <a:rPr lang="zh-CN" altLang="en-US" sz="2800" dirty="0"/>
              <a:t> 喻体展示自己的属性，本体却不具有这个属性，但本体有另一个属性与喻体的属性有一定的相似之处，则本体同意把这个属性作为合作的基础。</a:t>
            </a:r>
            <a:endParaRPr lang="en-US" altLang="zh-CN" sz="2800" dirty="0"/>
          </a:p>
          <a:p>
            <a:endParaRPr lang="en-US" altLang="zh-CN" sz="2800" dirty="0"/>
          </a:p>
          <a:p>
            <a:r>
              <a:rPr lang="en-US" altLang="zh-CN" sz="2800" dirty="0"/>
              <a:t>3.</a:t>
            </a:r>
            <a:r>
              <a:rPr lang="zh-CN" altLang="en-US" sz="2800" dirty="0"/>
              <a:t> 喻体展示自己的属性，本体却不具有这个属性，并且本体的所有属性与喻体的所有属性均没有相似之处，但是如果本体与这个属性可以搭配！那么这也是可以作为一种合作的。</a:t>
            </a:r>
          </a:p>
        </p:txBody>
      </p:sp>
    </p:spTree>
    <p:extLst>
      <p:ext uri="{BB962C8B-B14F-4D97-AF65-F5344CB8AC3E}">
        <p14:creationId xmlns:p14="http://schemas.microsoft.com/office/powerpoint/2010/main" val="414451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868265" y="2090172"/>
            <a:ext cx="10455470" cy="4832092"/>
          </a:xfrm>
          <a:prstGeom prst="rect">
            <a:avLst/>
          </a:prstGeom>
          <a:noFill/>
        </p:spPr>
        <p:txBody>
          <a:bodyPr wrap="square" rtlCol="0">
            <a:spAutoFit/>
          </a:bodyPr>
          <a:lstStyle/>
          <a:p>
            <a:pPr marL="514350" indent="-514350">
              <a:buAutoNum type="arabicPeriod"/>
            </a:pPr>
            <a:r>
              <a:rPr lang="zh-CN" altLang="en-US" sz="2800" dirty="0"/>
              <a:t>属性提取：对于每一个隐喻句，使用</a:t>
            </a:r>
            <a:r>
              <a:rPr lang="en-US" altLang="zh-CN" sz="2800" dirty="0"/>
              <a:t>Sardonicus</a:t>
            </a:r>
            <a:r>
              <a:rPr lang="zh-CN" altLang="en-US" sz="2800" dirty="0"/>
              <a:t>和属性知识库</a:t>
            </a:r>
            <a:r>
              <a:rPr lang="en-US" altLang="zh-CN" sz="2800" dirty="0"/>
              <a:t> (</a:t>
            </a:r>
            <a:r>
              <a:rPr lang="zh-CN" altLang="en-US" sz="2800" dirty="0"/>
              <a:t>厦门大学自建的</a:t>
            </a:r>
            <a:r>
              <a:rPr lang="en-US" altLang="zh-CN" sz="2800" dirty="0"/>
              <a:t>) </a:t>
            </a:r>
            <a:r>
              <a:rPr lang="zh-CN" altLang="en-US" sz="2800" dirty="0"/>
              <a:t>中提取源域属性。</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系统计算从目标域到源域各个属性之间的关联性。</a:t>
            </a:r>
            <a:endParaRPr lang="en-US" altLang="zh-CN" sz="2800" dirty="0"/>
          </a:p>
          <a:p>
            <a:endParaRPr lang="en-US" altLang="zh-CN" sz="2800" dirty="0"/>
          </a:p>
          <a:p>
            <a:r>
              <a:rPr lang="en-US" altLang="zh-CN" sz="2800" dirty="0"/>
              <a:t>3.</a:t>
            </a:r>
            <a:r>
              <a:rPr lang="zh-CN" altLang="en-US" sz="2800" dirty="0"/>
              <a:t>  根据哈工大同义词林和</a:t>
            </a:r>
            <a:r>
              <a:rPr lang="en-US" altLang="zh-CN" sz="2800" dirty="0"/>
              <a:t>WordNet</a:t>
            </a:r>
            <a:r>
              <a:rPr lang="zh-CN" altLang="en-US" sz="2800" dirty="0"/>
              <a:t>扩充每一个源域的同义词。</a:t>
            </a:r>
            <a:endParaRPr lang="en-US" altLang="zh-CN" sz="2800" dirty="0"/>
          </a:p>
          <a:p>
            <a:r>
              <a:rPr lang="zh-CN" altLang="en-US" sz="2800" dirty="0"/>
              <a:t>基于词向量模型使用余弦相似度进行相关性度量。</a:t>
            </a:r>
            <a:endParaRPr lang="en-US" altLang="zh-CN" sz="2800" dirty="0"/>
          </a:p>
          <a:p>
            <a:endParaRPr lang="en-US" altLang="zh-CN" sz="2800" dirty="0"/>
          </a:p>
          <a:p>
            <a:r>
              <a:rPr lang="en-US" altLang="zh-CN" sz="2800" dirty="0"/>
              <a:t>4.</a:t>
            </a:r>
            <a:r>
              <a:rPr lang="zh-CN" altLang="en-US" sz="2800" dirty="0"/>
              <a:t>  系统选取最相关的属性作为隐喻的最佳释意。</a:t>
            </a:r>
            <a:endParaRPr lang="en-US" altLang="zh-CN" sz="2800" dirty="0"/>
          </a:p>
          <a:p>
            <a:endParaRPr lang="en-US" altLang="zh-CN" sz="2800" dirty="0"/>
          </a:p>
          <a:p>
            <a:pPr marL="514350" indent="-514350">
              <a:buAutoNum type="arabicPeriod"/>
            </a:pP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4017446" cy="584775"/>
          </a:xfrm>
          <a:prstGeom prst="rect">
            <a:avLst/>
          </a:prstGeom>
          <a:noFill/>
        </p:spPr>
        <p:txBody>
          <a:bodyPr wrap="none" rtlCol="0">
            <a:spAutoFit/>
          </a:bodyPr>
          <a:lstStyle/>
          <a:p>
            <a:r>
              <a:rPr lang="zh-CN" altLang="en-US" sz="3200" dirty="0"/>
              <a:t>隐喻理解模型步骤：</a:t>
            </a:r>
            <a:endParaRPr lang="en-US" altLang="zh-CN" sz="3200" dirty="0"/>
          </a:p>
        </p:txBody>
      </p:sp>
    </p:spTree>
    <p:extLst>
      <p:ext uri="{BB962C8B-B14F-4D97-AF65-F5344CB8AC3E}">
        <p14:creationId xmlns:p14="http://schemas.microsoft.com/office/powerpoint/2010/main" val="47493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722220" cy="584775"/>
          </a:xfrm>
          <a:prstGeom prst="rect">
            <a:avLst/>
          </a:prstGeom>
          <a:noFill/>
        </p:spPr>
        <p:txBody>
          <a:bodyPr wrap="none" rtlCol="0">
            <a:spAutoFit/>
          </a:bodyPr>
          <a:lstStyle/>
          <a:p>
            <a:r>
              <a:rPr lang="zh-CN" altLang="en-US" sz="3200" dirty="0"/>
              <a:t>计算相似度：</a:t>
            </a:r>
            <a:endParaRPr lang="en-US" altLang="zh-CN" sz="3200" dirty="0"/>
          </a:p>
        </p:txBody>
      </p:sp>
      <p:pic>
        <p:nvPicPr>
          <p:cNvPr id="2" name="图片 1">
            <a:extLst>
              <a:ext uri="{FF2B5EF4-FFF2-40B4-BE49-F238E27FC236}">
                <a16:creationId xmlns:a16="http://schemas.microsoft.com/office/drawing/2014/main" id="{E789A1AD-2F66-9A44-8DF6-FBE91866E1BB}"/>
              </a:ext>
            </a:extLst>
          </p:cNvPr>
          <p:cNvPicPr>
            <a:picLocks noChangeAspect="1"/>
          </p:cNvPicPr>
          <p:nvPr/>
        </p:nvPicPr>
        <p:blipFill>
          <a:blip r:embed="rId2"/>
          <a:stretch>
            <a:fillRect/>
          </a:stretch>
        </p:blipFill>
        <p:spPr>
          <a:xfrm>
            <a:off x="8038097" y="1813700"/>
            <a:ext cx="3499507" cy="44028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E3592BF8-2CA9-8640-8C1B-5C1B994E1ADB}"/>
              </a:ext>
            </a:extLst>
          </p:cNvPr>
          <p:cNvPicPr>
            <a:picLocks noChangeAspect="1"/>
          </p:cNvPicPr>
          <p:nvPr/>
        </p:nvPicPr>
        <p:blipFill>
          <a:blip r:embed="rId3"/>
          <a:stretch>
            <a:fillRect/>
          </a:stretch>
        </p:blipFill>
        <p:spPr>
          <a:xfrm>
            <a:off x="2371623" y="3113444"/>
            <a:ext cx="3797300" cy="9017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238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467616" cy="584775"/>
          </a:xfrm>
          <a:prstGeom prst="rect">
            <a:avLst/>
          </a:prstGeom>
          <a:noFill/>
        </p:spPr>
        <p:txBody>
          <a:bodyPr wrap="none" rtlCol="0">
            <a:spAutoFit/>
          </a:bodyPr>
          <a:lstStyle/>
          <a:p>
            <a:r>
              <a:rPr lang="zh-CN" altLang="en-US" sz="3200" dirty="0"/>
              <a:t>属性提取后结果：</a:t>
            </a:r>
            <a:endParaRPr lang="en-US" altLang="zh-CN" sz="3200" dirty="0"/>
          </a:p>
        </p:txBody>
      </p:sp>
      <p:pic>
        <p:nvPicPr>
          <p:cNvPr id="6" name="图片 5">
            <a:extLst>
              <a:ext uri="{FF2B5EF4-FFF2-40B4-BE49-F238E27FC236}">
                <a16:creationId xmlns:a16="http://schemas.microsoft.com/office/drawing/2014/main" id="{E3E1B444-F954-6444-8B47-FA70FBF138D0}"/>
              </a:ext>
            </a:extLst>
          </p:cNvPr>
          <p:cNvPicPr>
            <a:picLocks noChangeAspect="1"/>
          </p:cNvPicPr>
          <p:nvPr/>
        </p:nvPicPr>
        <p:blipFill>
          <a:blip r:embed="rId2"/>
          <a:stretch>
            <a:fillRect/>
          </a:stretch>
        </p:blipFill>
        <p:spPr>
          <a:xfrm>
            <a:off x="4211224" y="1624626"/>
            <a:ext cx="3982122" cy="44536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3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结果实例：</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2150619" y="1484775"/>
            <a:ext cx="7697203" cy="47726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532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057247" cy="584775"/>
          </a:xfrm>
          <a:prstGeom prst="rect">
            <a:avLst/>
          </a:prstGeom>
          <a:noFill/>
        </p:spPr>
        <p:txBody>
          <a:bodyPr wrap="none" rtlCol="0">
            <a:spAutoFit/>
          </a:bodyPr>
          <a:lstStyle/>
          <a:p>
            <a:r>
              <a:rPr lang="zh-CN" altLang="en-US" sz="3200" dirty="0"/>
              <a:t>属性转移公式：</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3371850" y="1739900"/>
            <a:ext cx="5448300" cy="3378200"/>
          </a:xfrm>
          <a:prstGeom prst="rect">
            <a:avLst/>
          </a:prstGeom>
        </p:spPr>
      </p:pic>
    </p:spTree>
    <p:extLst>
      <p:ext uri="{BB962C8B-B14F-4D97-AF65-F5344CB8AC3E}">
        <p14:creationId xmlns:p14="http://schemas.microsoft.com/office/powerpoint/2010/main" val="321134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下面我们来讨论第二篇</a:t>
            </a:r>
            <a:r>
              <a:rPr lang="en-US" altLang="zh-CN" sz="2800" dirty="0" err="1"/>
              <a:t>Su</a:t>
            </a:r>
            <a:r>
              <a:rPr lang="en-US" altLang="zh-CN" sz="2800" dirty="0"/>
              <a:t> Chang</a:t>
            </a:r>
            <a:r>
              <a:rPr lang="zh-CN" altLang="en-US" sz="2800" dirty="0"/>
              <a:t>论文。</a:t>
            </a:r>
            <a:endParaRPr lang="en-US" altLang="zh-CN" sz="2800" dirty="0"/>
          </a:p>
        </p:txBody>
      </p:sp>
    </p:spTree>
    <p:extLst>
      <p:ext uri="{BB962C8B-B14F-4D97-AF65-F5344CB8AC3E}">
        <p14:creationId xmlns:p14="http://schemas.microsoft.com/office/powerpoint/2010/main" val="66364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736502"/>
            <a:ext cx="10455470" cy="1384995"/>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47348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260602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425926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4031873"/>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endParaRPr lang="en-US" altLang="zh-CN" sz="3600" dirty="0"/>
          </a:p>
          <a:p>
            <a:endParaRPr lang="en-US" altLang="zh-CN" sz="3600" dirty="0"/>
          </a:p>
          <a:p>
            <a:r>
              <a:rPr lang="en-US" altLang="zh-CN" sz="2800" dirty="0"/>
              <a:t>6. </a:t>
            </a:r>
            <a:r>
              <a:rPr lang="zh-CN" altLang="en-US" sz="2800" dirty="0"/>
              <a:t>文化属性知识库，处理包含文化负载词的隐喻必须进行文化属性知识嵌入。他们从经典古籍、传统文化研究著作中抽取中国文化中的概念 隐喻，并基于概念隐喻映射获取文化负载词的属性知识，构建文化属性知识库。</a:t>
            </a:r>
            <a:endParaRPr lang="en-US" altLang="zh-CN" sz="2800" dirty="0"/>
          </a:p>
        </p:txBody>
      </p:sp>
    </p:spTree>
    <p:extLst>
      <p:ext uri="{BB962C8B-B14F-4D97-AF65-F5344CB8AC3E}">
        <p14:creationId xmlns:p14="http://schemas.microsoft.com/office/powerpoint/2010/main" val="297179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7047122" cy="1384995"/>
          </a:xfrm>
          <a:prstGeom prst="rect">
            <a:avLst/>
          </a:prstGeom>
          <a:noFill/>
        </p:spPr>
        <p:txBody>
          <a:bodyPr wrap="none" rtlCol="0">
            <a:spAutoFit/>
          </a:bodyPr>
          <a:lstStyle/>
          <a:p>
            <a:endParaRPr lang="en-US" altLang="zh-CN" sz="2800" dirty="0"/>
          </a:p>
          <a:p>
            <a:r>
              <a:rPr lang="en-US" altLang="zh-CN" sz="2800" dirty="0"/>
              <a:t>1. </a:t>
            </a:r>
            <a:r>
              <a:rPr lang="zh-CN" altLang="en-US" sz="2800" dirty="0"/>
              <a:t>把知识图谱的概念拓展到隐喻识别当中。</a:t>
            </a:r>
            <a:endParaRPr lang="en-US" altLang="zh-CN" sz="2800" dirty="0"/>
          </a:p>
          <a:p>
            <a:r>
              <a:rPr lang="en-US" altLang="zh-CN" sz="2800" dirty="0"/>
              <a:t>2. </a:t>
            </a:r>
            <a:r>
              <a:rPr lang="zh-CN" altLang="en-US" sz="2800" dirty="0"/>
              <a:t>把情感分析的概念拓展到隐喻理解当中。</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3220854" y="807274"/>
            <a:ext cx="5750292" cy="923330"/>
          </a:xfrm>
          <a:prstGeom prst="rect">
            <a:avLst/>
          </a:prstGeom>
          <a:noFill/>
        </p:spPr>
        <p:txBody>
          <a:bodyPr wrap="none" rtlCol="0">
            <a:spAutoFit/>
          </a:bodyPr>
          <a:lstStyle/>
          <a:p>
            <a:r>
              <a:rPr lang="zh-CN" altLang="en-US" sz="5400" b="1" dirty="0"/>
              <a:t>这段学习的新想法</a:t>
            </a:r>
            <a:endParaRPr lang="en-US" altLang="zh-CN" sz="5400" b="1" dirty="0"/>
          </a:p>
        </p:txBody>
      </p:sp>
    </p:spTree>
    <p:extLst>
      <p:ext uri="{BB962C8B-B14F-4D97-AF65-F5344CB8AC3E}">
        <p14:creationId xmlns:p14="http://schemas.microsoft.com/office/powerpoint/2010/main" val="36104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5610831" cy="1384995"/>
          </a:xfrm>
          <a:prstGeom prst="rect">
            <a:avLst/>
          </a:prstGeom>
          <a:noFill/>
        </p:spPr>
        <p:txBody>
          <a:bodyPr wrap="none" rtlCol="0">
            <a:spAutoFit/>
          </a:bodyPr>
          <a:lstStyle/>
          <a:p>
            <a:r>
              <a:rPr lang="zh-CN" altLang="en-US" sz="2800" dirty="0"/>
              <a:t>下期内容：</a:t>
            </a:r>
            <a:endParaRPr lang="en-US" altLang="zh-CN" sz="2800" dirty="0"/>
          </a:p>
          <a:p>
            <a:r>
              <a:rPr lang="en-US" altLang="zh-CN" sz="2800" dirty="0"/>
              <a:t>0. </a:t>
            </a:r>
            <a:r>
              <a:rPr lang="zh-CN" altLang="en-US" sz="2800" dirty="0"/>
              <a:t>隐喻识别下的序列化标注探究。</a:t>
            </a:r>
            <a:endParaRPr lang="en-US" altLang="zh-CN" sz="2800" dirty="0"/>
          </a:p>
          <a:p>
            <a:r>
              <a:rPr lang="en-US" altLang="zh-CN" sz="2800" dirty="0"/>
              <a:t>2. </a:t>
            </a:r>
            <a:r>
              <a:rPr lang="zh-CN" altLang="en-US" sz="2800" dirty="0"/>
              <a:t>隐喻理解下的更多探究。</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4628008" y="913954"/>
            <a:ext cx="3663182" cy="923330"/>
          </a:xfrm>
          <a:prstGeom prst="rect">
            <a:avLst/>
          </a:prstGeom>
          <a:noFill/>
        </p:spPr>
        <p:txBody>
          <a:bodyPr wrap="none" rtlCol="0">
            <a:spAutoFit/>
          </a:bodyPr>
          <a:lstStyle/>
          <a:p>
            <a:r>
              <a:rPr lang="zh-CN" altLang="en-US" sz="5400" b="1" dirty="0"/>
              <a:t>感谢收听！</a:t>
            </a:r>
            <a:endParaRPr lang="en-US" altLang="zh-CN" sz="5400" b="1" dirty="0"/>
          </a:p>
        </p:txBody>
      </p:sp>
    </p:spTree>
    <p:extLst>
      <p:ext uri="{BB962C8B-B14F-4D97-AF65-F5344CB8AC3E}">
        <p14:creationId xmlns:p14="http://schemas.microsoft.com/office/powerpoint/2010/main" val="4206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提出结构映射的过程是类比迁移，通过匹配不同对象来寻找结构上的相似，然后通过图式归纳提取源问题中的关系用于解决目标域问题。由此引出，隐喻映射的过程实质上是源域和目标域关系结构的匹配。</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排列和映射。排列是通过匹配源域和目标域之间的特征，找出相关性最 大的排列系统。然后将相关特征的关系结构进行类比，之后将源域的结构映射到 目标域。</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6657592" cy="646331"/>
          </a:xfrm>
          <a:prstGeom prst="rect">
            <a:avLst/>
          </a:prstGeom>
          <a:noFill/>
        </p:spPr>
        <p:txBody>
          <a:bodyPr wrap="none" rtlCol="0">
            <a:spAutoFit/>
          </a:bodyPr>
          <a:lstStyle/>
          <a:p>
            <a:r>
              <a:rPr lang="zh-CN" altLang="en-US" sz="3600" dirty="0"/>
              <a:t>基于推理的隐喻理解计算研究：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181588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a:t>
            </a:r>
          </a:p>
        </p:txBody>
      </p:sp>
    </p:spTree>
    <p:extLst>
      <p:ext uri="{BB962C8B-B14F-4D97-AF65-F5344CB8AC3E}">
        <p14:creationId xmlns:p14="http://schemas.microsoft.com/office/powerpoint/2010/main" val="354761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今天主要讨论两篇</a:t>
            </a:r>
            <a:r>
              <a:rPr lang="en-US" altLang="zh-CN" sz="2800" dirty="0" err="1"/>
              <a:t>Su</a:t>
            </a:r>
            <a:r>
              <a:rPr lang="en-US" altLang="zh-CN" sz="2800" dirty="0"/>
              <a:t> Chang</a:t>
            </a:r>
            <a:r>
              <a:rPr lang="zh-CN" altLang="en-US" sz="2800" dirty="0"/>
              <a:t>的论文，主要方向均在隐喻理解方面。</a:t>
            </a:r>
            <a:endParaRPr lang="en-US" altLang="zh-CN" sz="2800" dirty="0"/>
          </a:p>
        </p:txBody>
      </p:sp>
    </p:spTree>
    <p:extLst>
      <p:ext uri="{BB962C8B-B14F-4D97-AF65-F5344CB8AC3E}">
        <p14:creationId xmlns:p14="http://schemas.microsoft.com/office/powerpoint/2010/main" val="207058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090172"/>
            <a:ext cx="10455470" cy="3539430"/>
          </a:xfrm>
          <a:prstGeom prst="rect">
            <a:avLst/>
          </a:prstGeom>
          <a:noFill/>
        </p:spPr>
        <p:txBody>
          <a:bodyPr wrap="square" rtlCol="0">
            <a:spAutoFit/>
          </a:bodyPr>
          <a:lstStyle/>
          <a:p>
            <a:pPr marL="514350" indent="-514350">
              <a:buAutoNum type="arabicPeriod"/>
            </a:pPr>
            <a:r>
              <a:rPr lang="zh-CN" altLang="en-US" sz="2800" dirty="0"/>
              <a:t>这篇论文提出了一个方法去识别名词性隐喻和通过发掘分布式的词语嵌入方法和计算语义相似度来翻译隐喻。</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识别方面就是通过一种算法来计算源域和目标域相似度，如果高于一个阙值就是隐喻，反之亦然。</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理解方面就是基于源域和目标域的合作理论，使用“属性提取”和“属性转移”的步骤来翻译。</a:t>
            </a:r>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1214661599"/>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1821</TotalTime>
  <Words>1594</Words>
  <Application>Microsoft Macintosh PowerPoint</Application>
  <PresentationFormat>宽屏</PresentationFormat>
  <Paragraphs>125</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Microsoft YaHei</vt:lpstr>
      <vt:lpstr>Microsoft YaHei</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启正 王</cp:lastModifiedBy>
  <cp:revision>73</cp:revision>
  <dcterms:created xsi:type="dcterms:W3CDTF">2020-04-18T18:38:05Z</dcterms:created>
  <dcterms:modified xsi:type="dcterms:W3CDTF">2020-08-09T10:58:20Z</dcterms:modified>
</cp:coreProperties>
</file>