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33"/>
  </p:notesMasterIdLst>
  <p:sldIdLst>
    <p:sldId id="256" r:id="rId2"/>
    <p:sldId id="258" r:id="rId3"/>
    <p:sldId id="265" r:id="rId4"/>
    <p:sldId id="262" r:id="rId5"/>
    <p:sldId id="310" r:id="rId6"/>
    <p:sldId id="311" r:id="rId7"/>
    <p:sldId id="293" r:id="rId8"/>
    <p:sldId id="283" r:id="rId9"/>
    <p:sldId id="292" r:id="rId10"/>
    <p:sldId id="312" r:id="rId11"/>
    <p:sldId id="315" r:id="rId12"/>
    <p:sldId id="317" r:id="rId13"/>
    <p:sldId id="318" r:id="rId14"/>
    <p:sldId id="319" r:id="rId15"/>
    <p:sldId id="316" r:id="rId16"/>
    <p:sldId id="320" r:id="rId17"/>
    <p:sldId id="321" r:id="rId18"/>
    <p:sldId id="324" r:id="rId19"/>
    <p:sldId id="322" r:id="rId20"/>
    <p:sldId id="326" r:id="rId21"/>
    <p:sldId id="323" r:id="rId22"/>
    <p:sldId id="325" r:id="rId23"/>
    <p:sldId id="327" r:id="rId24"/>
    <p:sldId id="314" r:id="rId25"/>
    <p:sldId id="328" r:id="rId26"/>
    <p:sldId id="329" r:id="rId27"/>
    <p:sldId id="330" r:id="rId28"/>
    <p:sldId id="309" r:id="rId29"/>
    <p:sldId id="306" r:id="rId30"/>
    <p:sldId id="332" r:id="rId31"/>
    <p:sldId id="33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17" autoAdjust="0"/>
    <p:restoredTop sz="94662"/>
  </p:normalViewPr>
  <p:slideViewPr>
    <p:cSldViewPr snapToGrid="0">
      <p:cViewPr varScale="1">
        <p:scale>
          <a:sx n="79" d="100"/>
          <a:sy n="79" d="100"/>
        </p:scale>
        <p:origin x="101"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61B13-15F4-43C5-9D39-96B8697A51C2}" type="datetimeFigureOut">
              <a:rPr lang="zh-CN" altLang="en-US" smtClean="0"/>
              <a:t>2020/8/9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50128-22C0-4DD4-9D75-77FAE7196EDD}" type="slidenum">
              <a:rPr lang="zh-CN" altLang="en-US" smtClean="0"/>
              <a:t>‹#›</a:t>
            </a:fld>
            <a:endParaRPr lang="zh-CN" altLang="en-US"/>
          </a:p>
        </p:txBody>
      </p:sp>
    </p:spTree>
    <p:extLst>
      <p:ext uri="{BB962C8B-B14F-4D97-AF65-F5344CB8AC3E}">
        <p14:creationId xmlns:p14="http://schemas.microsoft.com/office/powerpoint/2010/main" val="290419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E250128-22C0-4DD4-9D75-77FAE7196EDD}" type="slidenum">
              <a:rPr lang="zh-CN" altLang="en-US" smtClean="0"/>
              <a:t>13</a:t>
            </a:fld>
            <a:endParaRPr lang="zh-CN" altLang="en-US"/>
          </a:p>
        </p:txBody>
      </p:sp>
    </p:spTree>
    <p:extLst>
      <p:ext uri="{BB962C8B-B14F-4D97-AF65-F5344CB8AC3E}">
        <p14:creationId xmlns:p14="http://schemas.microsoft.com/office/powerpoint/2010/main" val="2629807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E250128-22C0-4DD4-9D75-77FAE7196EDD}" type="slidenum">
              <a:rPr lang="zh-CN" altLang="en-US" smtClean="0"/>
              <a:t>14</a:t>
            </a:fld>
            <a:endParaRPr lang="zh-CN" altLang="en-US"/>
          </a:p>
        </p:txBody>
      </p:sp>
    </p:spTree>
    <p:extLst>
      <p:ext uri="{BB962C8B-B14F-4D97-AF65-F5344CB8AC3E}">
        <p14:creationId xmlns:p14="http://schemas.microsoft.com/office/powerpoint/2010/main" val="526740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3266C83-AA95-42BA-8CB6-D100A62C44A3}"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81290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243379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414475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61774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852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778436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24805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13088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335529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64601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18852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46594623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ordnetweb.princeton.edu/perl/webw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2706602" y="2483930"/>
            <a:ext cx="7247497" cy="1815882"/>
          </a:xfrm>
          <a:prstGeom prst="rect">
            <a:avLst/>
          </a:prstGeom>
          <a:noFill/>
        </p:spPr>
        <p:txBody>
          <a:bodyPr wrap="none" rtlCol="0">
            <a:spAutoFit/>
          </a:bodyPr>
          <a:lstStyle/>
          <a:p>
            <a:r>
              <a:rPr lang="zh-CN" altLang="en-US" sz="2800" dirty="0"/>
              <a:t>本期内容：</a:t>
            </a:r>
            <a:endParaRPr lang="en-US" altLang="zh-CN" sz="2800" dirty="0"/>
          </a:p>
          <a:p>
            <a:r>
              <a:rPr lang="en-US" altLang="zh-CN" sz="2800" dirty="0"/>
              <a:t>0. </a:t>
            </a:r>
            <a:r>
              <a:rPr lang="zh-CN" altLang="en-US" sz="2800" dirty="0"/>
              <a:t>概念温习</a:t>
            </a:r>
            <a:endParaRPr lang="en-US" altLang="zh-CN" sz="2800" dirty="0"/>
          </a:p>
          <a:p>
            <a:r>
              <a:rPr lang="en-US" altLang="zh-CN" sz="2800" dirty="0"/>
              <a:t>1.</a:t>
            </a:r>
            <a:r>
              <a:rPr lang="zh-CN" altLang="en-US" sz="2800" dirty="0"/>
              <a:t> 两篇</a:t>
            </a:r>
            <a:r>
              <a:rPr lang="en-US" altLang="zh-CN" sz="2800" dirty="0" err="1"/>
              <a:t>Su</a:t>
            </a:r>
            <a:r>
              <a:rPr lang="zh-CN" altLang="en-US" sz="2800" dirty="0"/>
              <a:t> </a:t>
            </a:r>
            <a:r>
              <a:rPr lang="en-US" altLang="zh-CN" sz="2800" dirty="0"/>
              <a:t>Chang</a:t>
            </a:r>
            <a:r>
              <a:rPr lang="zh-CN" altLang="en-US" sz="2800" dirty="0"/>
              <a:t>论文中提出的隐喻理解步骤</a:t>
            </a:r>
            <a:endParaRPr lang="en-US" altLang="zh-CN" sz="2800" dirty="0"/>
          </a:p>
          <a:p>
            <a:r>
              <a:rPr lang="en-US" altLang="zh-CN" sz="2800" dirty="0"/>
              <a:t>2. </a:t>
            </a:r>
            <a:r>
              <a:rPr lang="zh-CN" altLang="en-US" sz="2800" dirty="0"/>
              <a:t>模型解析和结果</a:t>
            </a:r>
            <a:endParaRPr lang="en-US" altLang="zh-CN" sz="2800" dirty="0"/>
          </a:p>
        </p:txBody>
      </p:sp>
      <p:sp>
        <p:nvSpPr>
          <p:cNvPr id="5" name="文本框 4">
            <a:extLst>
              <a:ext uri="{FF2B5EF4-FFF2-40B4-BE49-F238E27FC236}">
                <a16:creationId xmlns:a16="http://schemas.microsoft.com/office/drawing/2014/main" id="{543CEF9A-AA2C-4E9F-9E83-DE79F80F554E}"/>
              </a:ext>
            </a:extLst>
          </p:cNvPr>
          <p:cNvSpPr txBox="1"/>
          <p:nvPr/>
        </p:nvSpPr>
        <p:spPr>
          <a:xfrm>
            <a:off x="9610418" y="6215508"/>
            <a:ext cx="2031325" cy="461665"/>
          </a:xfrm>
          <a:prstGeom prst="rect">
            <a:avLst/>
          </a:prstGeom>
          <a:noFill/>
        </p:spPr>
        <p:txBody>
          <a:bodyPr wrap="none" rtlCol="0">
            <a:spAutoFit/>
          </a:bodyPr>
          <a:lstStyle/>
          <a:p>
            <a:r>
              <a:rPr lang="zh-CN" altLang="en-US" sz="2400" dirty="0"/>
              <a:t>主讲：田展铭</a:t>
            </a:r>
            <a:endParaRPr lang="en-US" altLang="zh-CN" sz="2400" dirty="0"/>
          </a:p>
        </p:txBody>
      </p:sp>
      <p:sp>
        <p:nvSpPr>
          <p:cNvPr id="6" name="文本框 5">
            <a:extLst>
              <a:ext uri="{FF2B5EF4-FFF2-40B4-BE49-F238E27FC236}">
                <a16:creationId xmlns:a16="http://schemas.microsoft.com/office/drawing/2014/main" id="{9C48A8B9-2434-4532-AF3A-E8C18969B760}"/>
              </a:ext>
            </a:extLst>
          </p:cNvPr>
          <p:cNvSpPr txBox="1"/>
          <p:nvPr/>
        </p:nvSpPr>
        <p:spPr>
          <a:xfrm>
            <a:off x="2071175" y="544677"/>
            <a:ext cx="7539243" cy="923330"/>
          </a:xfrm>
          <a:prstGeom prst="rect">
            <a:avLst/>
          </a:prstGeom>
          <a:noFill/>
        </p:spPr>
        <p:txBody>
          <a:bodyPr wrap="none" rtlCol="0">
            <a:spAutoFit/>
          </a:bodyPr>
          <a:lstStyle/>
          <a:p>
            <a:r>
              <a:rPr lang="zh-CN" altLang="en-US" sz="5400" b="1" dirty="0"/>
              <a:t>隐喻理解方面论文复盘</a:t>
            </a:r>
            <a:r>
              <a:rPr lang="en-US" altLang="zh-CN" sz="5400" b="1" dirty="0"/>
              <a:t>1</a:t>
            </a:r>
          </a:p>
        </p:txBody>
      </p:sp>
    </p:spTree>
    <p:extLst>
      <p:ext uri="{BB962C8B-B14F-4D97-AF65-F5344CB8AC3E}">
        <p14:creationId xmlns:p14="http://schemas.microsoft.com/office/powerpoint/2010/main" val="3010982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2492990" cy="646331"/>
          </a:xfrm>
          <a:prstGeom prst="rect">
            <a:avLst/>
          </a:prstGeom>
          <a:noFill/>
        </p:spPr>
        <p:txBody>
          <a:bodyPr wrap="none" rtlCol="0">
            <a:spAutoFit/>
          </a:bodyPr>
          <a:lstStyle/>
          <a:p>
            <a:r>
              <a:rPr lang="zh-CN" altLang="en-US" sz="3600" dirty="0"/>
              <a:t>前人研究：</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3539430"/>
          </a:xfrm>
          <a:prstGeom prst="rect">
            <a:avLst/>
          </a:prstGeom>
          <a:noFill/>
        </p:spPr>
        <p:txBody>
          <a:bodyPr wrap="square" rtlCol="0">
            <a:spAutoFit/>
          </a:bodyPr>
          <a:lstStyle/>
          <a:p>
            <a:pPr marL="514350" indent="-514350">
              <a:buAutoNum type="arabicPeriod"/>
            </a:pPr>
            <a:r>
              <a:rPr lang="zh-CN" altLang="en-US" sz="2800" dirty="0"/>
              <a:t>基于推理的隐喻理解：</a:t>
            </a:r>
            <a:endParaRPr lang="en-US" altLang="zh-CN" sz="2800" dirty="0"/>
          </a:p>
          <a:p>
            <a:r>
              <a:rPr lang="en-US" altLang="zh-CN" sz="2800" dirty="0"/>
              <a:t>			</a:t>
            </a:r>
            <a:r>
              <a:rPr lang="zh-CN" altLang="en-US" sz="2800" dirty="0"/>
              <a:t>对隐喻片段的语法分析，逻辑分析，溯因推理等等</a:t>
            </a:r>
            <a:endParaRPr lang="en-US" altLang="zh-CN" sz="2800" dirty="0"/>
          </a:p>
          <a:p>
            <a:pPr marL="514350" indent="-514350">
              <a:buAutoNum type="arabicPeriod" startAt="2"/>
            </a:pPr>
            <a:r>
              <a:rPr lang="zh-CN" altLang="en-US" sz="2800" dirty="0"/>
              <a:t>基于统计的隐喻理解：</a:t>
            </a:r>
            <a:endParaRPr lang="en-US" altLang="zh-CN" sz="2800" dirty="0"/>
          </a:p>
          <a:p>
            <a:r>
              <a:rPr lang="en-US" altLang="zh-CN" sz="2800" dirty="0"/>
              <a:t>              </a:t>
            </a:r>
            <a:r>
              <a:rPr lang="zh-CN" altLang="en-US" sz="2800" dirty="0"/>
              <a:t>语料库统计分析的理解模型，源域与目标域作为输入，分    </a:t>
            </a:r>
            <a:r>
              <a:rPr lang="en-US" altLang="zh-CN" sz="2800" dirty="0"/>
              <a:t>			</a:t>
            </a:r>
            <a:r>
              <a:rPr lang="zh-CN" altLang="en-US" sz="2800" dirty="0"/>
              <a:t>析属性特征值作为输出结点。</a:t>
            </a:r>
            <a:endParaRPr lang="en-US" altLang="zh-CN" sz="2800" dirty="0"/>
          </a:p>
          <a:p>
            <a:r>
              <a:rPr lang="en-US" altLang="zh-CN" sz="2800" dirty="0"/>
              <a:t>3. </a:t>
            </a:r>
            <a:r>
              <a:rPr lang="zh-CN" altLang="en-US" sz="2800" dirty="0"/>
              <a:t>基于语义的隐喻理解：</a:t>
            </a:r>
            <a:endParaRPr lang="en-US" altLang="zh-CN" sz="2800" dirty="0"/>
          </a:p>
          <a:p>
            <a:r>
              <a:rPr lang="en-US" altLang="zh-CN" sz="2800" dirty="0"/>
              <a:t>			</a:t>
            </a:r>
            <a:r>
              <a:rPr lang="zh-CN" altLang="en-US" sz="2800" dirty="0"/>
              <a:t>根据语料库选择优先释义的模型，查找词汇属性，把源域</a:t>
            </a:r>
            <a:r>
              <a:rPr lang="en-US" altLang="zh-CN" sz="2800" dirty="0"/>
              <a:t>			</a:t>
            </a:r>
            <a:r>
              <a:rPr lang="zh-CN" altLang="en-US" sz="2800" dirty="0"/>
              <a:t>和目标域的属性们形成两个池空间并寻找并集等等。</a:t>
            </a:r>
            <a:endParaRPr lang="en-US" altLang="zh-CN" sz="2800" dirty="0"/>
          </a:p>
        </p:txBody>
      </p:sp>
    </p:spTree>
    <p:extLst>
      <p:ext uri="{BB962C8B-B14F-4D97-AF65-F5344CB8AC3E}">
        <p14:creationId xmlns:p14="http://schemas.microsoft.com/office/powerpoint/2010/main" val="354761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1A26789-1B54-4618-9B03-77CEA71B450F}"/>
              </a:ext>
            </a:extLst>
          </p:cNvPr>
          <p:cNvSpPr txBox="1"/>
          <p:nvPr/>
        </p:nvSpPr>
        <p:spPr>
          <a:xfrm>
            <a:off x="1158357" y="3167390"/>
            <a:ext cx="10455470" cy="523220"/>
          </a:xfrm>
          <a:prstGeom prst="rect">
            <a:avLst/>
          </a:prstGeom>
          <a:noFill/>
        </p:spPr>
        <p:txBody>
          <a:bodyPr wrap="square" rtlCol="0">
            <a:spAutoFit/>
          </a:bodyPr>
          <a:lstStyle/>
          <a:p>
            <a:r>
              <a:rPr lang="zh-CN" altLang="en-US" sz="2800" dirty="0"/>
              <a:t>今天主要讨论两篇</a:t>
            </a:r>
            <a:r>
              <a:rPr lang="en-US" altLang="zh-CN" sz="2800" dirty="0" err="1"/>
              <a:t>Su</a:t>
            </a:r>
            <a:r>
              <a:rPr lang="en-US" altLang="zh-CN" sz="2800" dirty="0"/>
              <a:t> Chang</a:t>
            </a:r>
            <a:r>
              <a:rPr lang="zh-CN" altLang="en-US" sz="2800" dirty="0"/>
              <a:t>的论文，主要方向均在隐喻理解方面。</a:t>
            </a:r>
            <a:endParaRPr lang="en-US" altLang="zh-CN" sz="2800" dirty="0"/>
          </a:p>
        </p:txBody>
      </p:sp>
    </p:spTree>
    <p:extLst>
      <p:ext uri="{BB962C8B-B14F-4D97-AF65-F5344CB8AC3E}">
        <p14:creationId xmlns:p14="http://schemas.microsoft.com/office/powerpoint/2010/main" val="2070588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230546" y="2090172"/>
            <a:ext cx="10455470" cy="3539430"/>
          </a:xfrm>
          <a:prstGeom prst="rect">
            <a:avLst/>
          </a:prstGeom>
          <a:noFill/>
        </p:spPr>
        <p:txBody>
          <a:bodyPr wrap="square" rtlCol="0">
            <a:spAutoFit/>
          </a:bodyPr>
          <a:lstStyle/>
          <a:p>
            <a:pPr marL="514350" indent="-514350">
              <a:buAutoNum type="arabicPeriod"/>
            </a:pPr>
            <a:r>
              <a:rPr lang="zh-CN" altLang="en-US" sz="2800" dirty="0"/>
              <a:t>这篇论文提出了一个方法去识别名词性隐喻和通过发掘分布式的词语嵌入方法和计算语义相似度来翻译隐喻。</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识别方面就是通过一种算法来计算源域和目标域相似度，如果高于一个阙值就是隐喻，反之亦然。</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理解方面就是基于源域和目标域的合作理论，使用“属性提取”和“属性转移”的步骤来翻译。</a:t>
            </a:r>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1415772" cy="584775"/>
          </a:xfrm>
          <a:prstGeom prst="rect">
            <a:avLst/>
          </a:prstGeom>
          <a:noFill/>
        </p:spPr>
        <p:txBody>
          <a:bodyPr wrap="none" rtlCol="0">
            <a:spAutoFit/>
          </a:bodyPr>
          <a:lstStyle/>
          <a:p>
            <a:r>
              <a:rPr lang="zh-CN" altLang="en-US" sz="3200" dirty="0"/>
              <a:t>概述：</a:t>
            </a:r>
            <a:endParaRPr lang="en-US" altLang="zh-CN" sz="3200" dirty="0"/>
          </a:p>
        </p:txBody>
      </p:sp>
    </p:spTree>
    <p:extLst>
      <p:ext uri="{BB962C8B-B14F-4D97-AF65-F5344CB8AC3E}">
        <p14:creationId xmlns:p14="http://schemas.microsoft.com/office/powerpoint/2010/main" val="121466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236510" cy="584775"/>
          </a:xfrm>
          <a:prstGeom prst="rect">
            <a:avLst/>
          </a:prstGeom>
          <a:noFill/>
        </p:spPr>
        <p:txBody>
          <a:bodyPr wrap="none" rtlCol="0">
            <a:spAutoFit/>
          </a:bodyPr>
          <a:lstStyle/>
          <a:p>
            <a:r>
              <a:rPr lang="zh-CN" altLang="en-US" sz="3200" dirty="0"/>
              <a:t>理论基础：</a:t>
            </a:r>
            <a:endParaRPr lang="en-US" altLang="zh-CN" sz="3200" dirty="0"/>
          </a:p>
        </p:txBody>
      </p:sp>
      <p:pic>
        <p:nvPicPr>
          <p:cNvPr id="2" name="图片 1">
            <a:extLst>
              <a:ext uri="{FF2B5EF4-FFF2-40B4-BE49-F238E27FC236}">
                <a16:creationId xmlns:a16="http://schemas.microsoft.com/office/drawing/2014/main" id="{31E224FC-F73D-4143-B343-77ACF2260412}"/>
              </a:ext>
            </a:extLst>
          </p:cNvPr>
          <p:cNvPicPr>
            <a:picLocks noChangeAspect="1"/>
          </p:cNvPicPr>
          <p:nvPr/>
        </p:nvPicPr>
        <p:blipFill>
          <a:blip r:embed="rId3"/>
          <a:stretch>
            <a:fillRect/>
          </a:stretch>
        </p:blipFill>
        <p:spPr>
          <a:xfrm>
            <a:off x="3862518" y="1684420"/>
            <a:ext cx="4466963" cy="1563437"/>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7" name="文本框 6">
            <a:extLst>
              <a:ext uri="{FF2B5EF4-FFF2-40B4-BE49-F238E27FC236}">
                <a16:creationId xmlns:a16="http://schemas.microsoft.com/office/drawing/2014/main" id="{A270BF78-0EA3-9249-8752-D16F6834AFFC}"/>
              </a:ext>
            </a:extLst>
          </p:cNvPr>
          <p:cNvSpPr txBox="1"/>
          <p:nvPr/>
        </p:nvSpPr>
        <p:spPr>
          <a:xfrm>
            <a:off x="1038041" y="3610144"/>
            <a:ext cx="10455470" cy="2677656"/>
          </a:xfrm>
          <a:prstGeom prst="rect">
            <a:avLst/>
          </a:prstGeom>
          <a:noFill/>
        </p:spPr>
        <p:txBody>
          <a:bodyPr wrap="square" rtlCol="0">
            <a:spAutoFit/>
          </a:bodyPr>
          <a:lstStyle/>
          <a:p>
            <a:r>
              <a:rPr lang="zh-CN" altLang="en-US" sz="2800" dirty="0"/>
              <a:t>想象一个例子，“律师是狐狸”这个名词性隐喻的句子。</a:t>
            </a:r>
            <a:endParaRPr lang="en-US" altLang="zh-CN" sz="2800" dirty="0"/>
          </a:p>
          <a:p>
            <a:endParaRPr lang="en-US" altLang="zh-CN" sz="2800" dirty="0"/>
          </a:p>
          <a:p>
            <a:r>
              <a:rPr lang="zh-CN" altLang="en-US" sz="2800" dirty="0"/>
              <a:t>本体是“律师” 喻体是“狐狸”</a:t>
            </a:r>
            <a:endParaRPr lang="en-US" altLang="zh-CN" sz="2800" dirty="0"/>
          </a:p>
          <a:p>
            <a:endParaRPr lang="en-US" altLang="zh-CN" sz="2800" dirty="0"/>
          </a:p>
          <a:p>
            <a:r>
              <a:rPr lang="zh-CN" altLang="en-US" sz="2800" dirty="0"/>
              <a:t>隐喻的一个本质属性是同从异出，意思就是从不同的个体能够看到其中的相似之处。</a:t>
            </a:r>
          </a:p>
        </p:txBody>
      </p:sp>
    </p:spTree>
    <p:extLst>
      <p:ext uri="{BB962C8B-B14F-4D97-AF65-F5344CB8AC3E}">
        <p14:creationId xmlns:p14="http://schemas.microsoft.com/office/powerpoint/2010/main" val="4039318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236510" cy="584775"/>
          </a:xfrm>
          <a:prstGeom prst="rect">
            <a:avLst/>
          </a:prstGeom>
          <a:noFill/>
        </p:spPr>
        <p:txBody>
          <a:bodyPr wrap="none" rtlCol="0">
            <a:spAutoFit/>
          </a:bodyPr>
          <a:lstStyle/>
          <a:p>
            <a:r>
              <a:rPr lang="zh-CN" altLang="en-US" sz="3200" dirty="0"/>
              <a:t>理论基础：</a:t>
            </a:r>
            <a:endParaRPr lang="en-US" altLang="zh-CN" sz="3200" dirty="0"/>
          </a:p>
        </p:txBody>
      </p:sp>
      <p:sp>
        <p:nvSpPr>
          <p:cNvPr id="7" name="文本框 6">
            <a:extLst>
              <a:ext uri="{FF2B5EF4-FFF2-40B4-BE49-F238E27FC236}">
                <a16:creationId xmlns:a16="http://schemas.microsoft.com/office/drawing/2014/main" id="{A270BF78-0EA3-9249-8752-D16F6834AFFC}"/>
              </a:ext>
            </a:extLst>
          </p:cNvPr>
          <p:cNvSpPr txBox="1"/>
          <p:nvPr/>
        </p:nvSpPr>
        <p:spPr>
          <a:xfrm>
            <a:off x="1230546" y="1542940"/>
            <a:ext cx="10455470" cy="4832092"/>
          </a:xfrm>
          <a:prstGeom prst="rect">
            <a:avLst/>
          </a:prstGeom>
          <a:noFill/>
        </p:spPr>
        <p:txBody>
          <a:bodyPr wrap="square" rtlCol="0">
            <a:spAutoFit/>
          </a:bodyPr>
          <a:lstStyle/>
          <a:p>
            <a:r>
              <a:rPr lang="zh-CN" altLang="en-US" sz="2800" dirty="0"/>
              <a:t>那么两者是通过什么进行合作的呢？</a:t>
            </a:r>
            <a:endParaRPr lang="en-US" altLang="zh-CN" sz="2800" dirty="0"/>
          </a:p>
          <a:p>
            <a:endParaRPr lang="en-US" altLang="zh-CN" sz="2800" dirty="0"/>
          </a:p>
          <a:p>
            <a:r>
              <a:rPr lang="en-US" altLang="zh-CN" sz="2800" dirty="0"/>
              <a:t>1.</a:t>
            </a:r>
            <a:r>
              <a:rPr lang="zh-CN" altLang="en-US" sz="2800" dirty="0"/>
              <a:t> 喻体展示自己的属性，本体也具有这个属性，一拍即合！</a:t>
            </a:r>
            <a:endParaRPr lang="en-US" altLang="zh-CN" sz="2800" dirty="0"/>
          </a:p>
          <a:p>
            <a:endParaRPr lang="en-US" altLang="zh-CN" sz="2800" dirty="0"/>
          </a:p>
          <a:p>
            <a:r>
              <a:rPr lang="en-US" altLang="zh-CN" sz="2800" dirty="0"/>
              <a:t>2.</a:t>
            </a:r>
            <a:r>
              <a:rPr lang="zh-CN" altLang="en-US" sz="2800" dirty="0"/>
              <a:t> 喻体展示自己的属性，本体却不具有这个属性，但本体有另一个属性与喻体的属性有一定的相似之处，则本体同意把这个属性作为合作的基础。</a:t>
            </a:r>
            <a:endParaRPr lang="en-US" altLang="zh-CN" sz="2800" dirty="0"/>
          </a:p>
          <a:p>
            <a:endParaRPr lang="en-US" altLang="zh-CN" sz="2800" dirty="0"/>
          </a:p>
          <a:p>
            <a:r>
              <a:rPr lang="en-US" altLang="zh-CN" sz="2800" dirty="0"/>
              <a:t>3.</a:t>
            </a:r>
            <a:r>
              <a:rPr lang="zh-CN" altLang="en-US" sz="2800" dirty="0"/>
              <a:t> 喻体展示自己的属性，本体却不具有这个属性，并且本体的所有属性与喻体的所有属性均没有相似之处，但是如果本体与这个属性可以搭配！那么这也是可以作为一种合作的。</a:t>
            </a:r>
          </a:p>
        </p:txBody>
      </p:sp>
    </p:spTree>
    <p:extLst>
      <p:ext uri="{BB962C8B-B14F-4D97-AF65-F5344CB8AC3E}">
        <p14:creationId xmlns:p14="http://schemas.microsoft.com/office/powerpoint/2010/main" val="4144511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868265" y="2090172"/>
            <a:ext cx="10455470" cy="4832092"/>
          </a:xfrm>
          <a:prstGeom prst="rect">
            <a:avLst/>
          </a:prstGeom>
          <a:noFill/>
        </p:spPr>
        <p:txBody>
          <a:bodyPr wrap="square" rtlCol="0">
            <a:spAutoFit/>
          </a:bodyPr>
          <a:lstStyle/>
          <a:p>
            <a:pPr marL="514350" indent="-514350">
              <a:buAutoNum type="arabicPeriod"/>
            </a:pPr>
            <a:r>
              <a:rPr lang="zh-CN" altLang="en-US" sz="2800" dirty="0"/>
              <a:t>属性提取：对于每一个隐喻句，使用</a:t>
            </a:r>
            <a:r>
              <a:rPr lang="en-US" altLang="zh-CN" sz="2800" dirty="0"/>
              <a:t>Sardonicus</a:t>
            </a:r>
            <a:r>
              <a:rPr lang="zh-CN" altLang="en-US" sz="2800" dirty="0"/>
              <a:t>和属性知识库</a:t>
            </a:r>
            <a:r>
              <a:rPr lang="en-US" altLang="zh-CN" sz="2800" dirty="0"/>
              <a:t> (</a:t>
            </a:r>
            <a:r>
              <a:rPr lang="zh-CN" altLang="en-US" sz="2800" dirty="0"/>
              <a:t>厦门大学自建的</a:t>
            </a:r>
            <a:r>
              <a:rPr lang="en-US" altLang="zh-CN" sz="2800" dirty="0"/>
              <a:t>) </a:t>
            </a:r>
            <a:r>
              <a:rPr lang="zh-CN" altLang="en-US" sz="2800" dirty="0"/>
              <a:t>中</a:t>
            </a:r>
            <a:r>
              <a:rPr lang="zh-CN" altLang="en-US" sz="2800" dirty="0">
                <a:solidFill>
                  <a:srgbClr val="FFFF00"/>
                </a:solidFill>
              </a:rPr>
              <a:t>提取源域属性</a:t>
            </a:r>
            <a:r>
              <a:rPr lang="zh-CN" altLang="en-US" sz="2800" dirty="0"/>
              <a:t>。</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系统计算从</a:t>
            </a:r>
            <a:r>
              <a:rPr lang="zh-CN" altLang="en-US" sz="2800" dirty="0">
                <a:solidFill>
                  <a:srgbClr val="FFFF00"/>
                </a:solidFill>
              </a:rPr>
              <a:t>目标域到源域各个属性之间的关联性</a:t>
            </a:r>
            <a:r>
              <a:rPr lang="zh-CN" altLang="en-US" sz="2800" dirty="0"/>
              <a:t>。</a:t>
            </a:r>
            <a:endParaRPr lang="en-US" altLang="zh-CN" sz="2800" dirty="0"/>
          </a:p>
          <a:p>
            <a:endParaRPr lang="en-US" altLang="zh-CN" sz="2800" dirty="0"/>
          </a:p>
          <a:p>
            <a:r>
              <a:rPr lang="en-US" altLang="zh-CN" sz="2800" dirty="0"/>
              <a:t>3.</a:t>
            </a:r>
            <a:r>
              <a:rPr lang="zh-CN" altLang="en-US" sz="2800" dirty="0"/>
              <a:t>  根据哈工大同义词林和</a:t>
            </a:r>
            <a:r>
              <a:rPr lang="en-US" altLang="zh-CN" sz="2800" dirty="0"/>
              <a:t>WordNet</a:t>
            </a:r>
            <a:r>
              <a:rPr lang="zh-CN" altLang="en-US" sz="2800" dirty="0">
                <a:solidFill>
                  <a:srgbClr val="FFFF00"/>
                </a:solidFill>
              </a:rPr>
              <a:t>扩充每一个源域的同义词</a:t>
            </a:r>
            <a:r>
              <a:rPr lang="zh-CN" altLang="en-US" sz="2800" dirty="0"/>
              <a:t>。</a:t>
            </a:r>
            <a:endParaRPr lang="en-US" altLang="zh-CN" sz="2800" dirty="0"/>
          </a:p>
          <a:p>
            <a:r>
              <a:rPr lang="zh-CN" altLang="en-US" sz="2800" dirty="0"/>
              <a:t>基于词向量模型使用余弦相似度进行相关性度量。</a:t>
            </a:r>
            <a:endParaRPr lang="en-US" altLang="zh-CN" sz="2800" dirty="0"/>
          </a:p>
          <a:p>
            <a:endParaRPr lang="en-US" altLang="zh-CN" sz="2800" dirty="0"/>
          </a:p>
          <a:p>
            <a:r>
              <a:rPr lang="en-US" altLang="zh-CN" sz="2800" dirty="0"/>
              <a:t>4.</a:t>
            </a:r>
            <a:r>
              <a:rPr lang="zh-CN" altLang="en-US" sz="2800" dirty="0"/>
              <a:t>  系统选取</a:t>
            </a:r>
            <a:r>
              <a:rPr lang="zh-CN" altLang="en-US" sz="2800" dirty="0">
                <a:solidFill>
                  <a:srgbClr val="FFFF00"/>
                </a:solidFill>
              </a:rPr>
              <a:t>最相关的属性</a:t>
            </a:r>
            <a:r>
              <a:rPr lang="zh-CN" altLang="en-US" sz="2800" dirty="0"/>
              <a:t>作为隐喻的最佳释意。</a:t>
            </a:r>
            <a:endParaRPr lang="en-US" altLang="zh-CN" sz="2800" dirty="0"/>
          </a:p>
          <a:p>
            <a:endParaRPr lang="en-US" altLang="zh-CN" sz="2800" dirty="0"/>
          </a:p>
          <a:p>
            <a:pPr marL="514350" indent="-514350">
              <a:buAutoNum type="arabicPeriod"/>
            </a:pPr>
            <a:endParaRPr lang="en-US" altLang="zh-CN" sz="28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4017446" cy="584775"/>
          </a:xfrm>
          <a:prstGeom prst="rect">
            <a:avLst/>
          </a:prstGeom>
          <a:noFill/>
        </p:spPr>
        <p:txBody>
          <a:bodyPr wrap="none" rtlCol="0">
            <a:spAutoFit/>
          </a:bodyPr>
          <a:lstStyle/>
          <a:p>
            <a:r>
              <a:rPr lang="zh-CN" altLang="en-US" sz="3200" dirty="0"/>
              <a:t>隐喻理解模型步骤：</a:t>
            </a:r>
            <a:endParaRPr lang="en-US" altLang="zh-CN" sz="3200" dirty="0"/>
          </a:p>
        </p:txBody>
      </p:sp>
    </p:spTree>
    <p:extLst>
      <p:ext uri="{BB962C8B-B14F-4D97-AF65-F5344CB8AC3E}">
        <p14:creationId xmlns:p14="http://schemas.microsoft.com/office/powerpoint/2010/main" val="474935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722220" cy="584775"/>
          </a:xfrm>
          <a:prstGeom prst="rect">
            <a:avLst/>
          </a:prstGeom>
          <a:noFill/>
        </p:spPr>
        <p:txBody>
          <a:bodyPr wrap="none" rtlCol="0">
            <a:spAutoFit/>
          </a:bodyPr>
          <a:lstStyle/>
          <a:p>
            <a:r>
              <a:rPr lang="zh-CN" altLang="en-US" sz="3200" dirty="0"/>
              <a:t>计算相似度：</a:t>
            </a:r>
            <a:endParaRPr lang="en-US" altLang="zh-CN" sz="3200" dirty="0"/>
          </a:p>
        </p:txBody>
      </p:sp>
      <p:pic>
        <p:nvPicPr>
          <p:cNvPr id="2" name="图片 1">
            <a:extLst>
              <a:ext uri="{FF2B5EF4-FFF2-40B4-BE49-F238E27FC236}">
                <a16:creationId xmlns:a16="http://schemas.microsoft.com/office/drawing/2014/main" id="{E789A1AD-2F66-9A44-8DF6-FBE91866E1BB}"/>
              </a:ext>
            </a:extLst>
          </p:cNvPr>
          <p:cNvPicPr>
            <a:picLocks noChangeAspect="1"/>
          </p:cNvPicPr>
          <p:nvPr/>
        </p:nvPicPr>
        <p:blipFill>
          <a:blip r:embed="rId2"/>
          <a:stretch>
            <a:fillRect/>
          </a:stretch>
        </p:blipFill>
        <p:spPr>
          <a:xfrm>
            <a:off x="8038097" y="1813700"/>
            <a:ext cx="3499507" cy="4402889"/>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3" name="图片 2">
            <a:extLst>
              <a:ext uri="{FF2B5EF4-FFF2-40B4-BE49-F238E27FC236}">
                <a16:creationId xmlns:a16="http://schemas.microsoft.com/office/drawing/2014/main" id="{E3592BF8-2CA9-8640-8C1B-5C1B994E1ADB}"/>
              </a:ext>
            </a:extLst>
          </p:cNvPr>
          <p:cNvPicPr>
            <a:picLocks noChangeAspect="1"/>
          </p:cNvPicPr>
          <p:nvPr/>
        </p:nvPicPr>
        <p:blipFill>
          <a:blip r:embed="rId3"/>
          <a:stretch>
            <a:fillRect/>
          </a:stretch>
        </p:blipFill>
        <p:spPr>
          <a:xfrm>
            <a:off x="1567178" y="4472741"/>
            <a:ext cx="3797300" cy="9017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7" name="文本框 6">
            <a:extLst>
              <a:ext uri="{FF2B5EF4-FFF2-40B4-BE49-F238E27FC236}">
                <a16:creationId xmlns:a16="http://schemas.microsoft.com/office/drawing/2014/main" id="{AC2E8F8F-92F1-4FAC-B892-39D0FD6DB48E}"/>
              </a:ext>
            </a:extLst>
          </p:cNvPr>
          <p:cNvSpPr txBox="1"/>
          <p:nvPr/>
        </p:nvSpPr>
        <p:spPr>
          <a:xfrm>
            <a:off x="1009132" y="1813700"/>
            <a:ext cx="6094378" cy="369332"/>
          </a:xfrm>
          <a:prstGeom prst="rect">
            <a:avLst/>
          </a:prstGeom>
          <a:noFill/>
        </p:spPr>
        <p:txBody>
          <a:bodyPr wrap="square">
            <a:spAutoFit/>
          </a:bodyPr>
          <a:lstStyle/>
          <a:p>
            <a:pPr algn="l"/>
            <a:r>
              <a:rPr lang="zh-CN" altLang="en-US" dirty="0">
                <a:latin typeface="AdvOT987ad488"/>
              </a:rPr>
              <a:t>一个单词可以表示成：</a:t>
            </a:r>
            <a:endParaRPr lang="zh-CN" altLang="en-US" dirty="0"/>
          </a:p>
        </p:txBody>
      </p:sp>
      <p:pic>
        <p:nvPicPr>
          <p:cNvPr id="9" name="图片 8">
            <a:extLst>
              <a:ext uri="{FF2B5EF4-FFF2-40B4-BE49-F238E27FC236}">
                <a16:creationId xmlns:a16="http://schemas.microsoft.com/office/drawing/2014/main" id="{66BEA043-E6EC-4143-BA29-C55DEE945572}"/>
              </a:ext>
            </a:extLst>
          </p:cNvPr>
          <p:cNvPicPr>
            <a:picLocks noChangeAspect="1"/>
          </p:cNvPicPr>
          <p:nvPr/>
        </p:nvPicPr>
        <p:blipFill>
          <a:blip r:embed="rId4"/>
          <a:stretch>
            <a:fillRect/>
          </a:stretch>
        </p:blipFill>
        <p:spPr>
          <a:xfrm>
            <a:off x="1676702" y="2361621"/>
            <a:ext cx="2360278" cy="79147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11" name="文本框 10">
            <a:extLst>
              <a:ext uri="{FF2B5EF4-FFF2-40B4-BE49-F238E27FC236}">
                <a16:creationId xmlns:a16="http://schemas.microsoft.com/office/drawing/2014/main" id="{0F568D53-730F-4A5D-B6F5-B20E279A91A6}"/>
              </a:ext>
            </a:extLst>
          </p:cNvPr>
          <p:cNvSpPr txBox="1"/>
          <p:nvPr/>
        </p:nvSpPr>
        <p:spPr>
          <a:xfrm>
            <a:off x="1031369" y="3520244"/>
            <a:ext cx="6094378" cy="646331"/>
          </a:xfrm>
          <a:prstGeom prst="rect">
            <a:avLst/>
          </a:prstGeom>
          <a:noFill/>
        </p:spPr>
        <p:txBody>
          <a:bodyPr wrap="square">
            <a:spAutoFit/>
          </a:bodyPr>
          <a:lstStyle/>
          <a:p>
            <a:pPr algn="l"/>
            <a:r>
              <a:rPr lang="zh-CN" altLang="en-US" dirty="0">
                <a:latin typeface="AdvOT987ad488"/>
              </a:rPr>
              <a:t>这个</a:t>
            </a:r>
            <a:r>
              <a:rPr lang="en-US" altLang="zh-CN" dirty="0">
                <a:latin typeface="AdvOT987ad488"/>
              </a:rPr>
              <a:t>relatedness </a:t>
            </a:r>
            <a:r>
              <a:rPr lang="zh-CN" altLang="en-US" dirty="0">
                <a:latin typeface="AdvOT987ad488"/>
              </a:rPr>
              <a:t>指的是两个单词中的属性意比较，其实就是两个单词的余弦相似度：</a:t>
            </a:r>
            <a:endParaRPr lang="zh-CN" altLang="en-US" dirty="0"/>
          </a:p>
        </p:txBody>
      </p:sp>
    </p:spTree>
    <p:extLst>
      <p:ext uri="{BB962C8B-B14F-4D97-AF65-F5344CB8AC3E}">
        <p14:creationId xmlns:p14="http://schemas.microsoft.com/office/powerpoint/2010/main" val="1512388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3467616" cy="584775"/>
          </a:xfrm>
          <a:prstGeom prst="rect">
            <a:avLst/>
          </a:prstGeom>
          <a:noFill/>
        </p:spPr>
        <p:txBody>
          <a:bodyPr wrap="none" rtlCol="0">
            <a:spAutoFit/>
          </a:bodyPr>
          <a:lstStyle/>
          <a:p>
            <a:r>
              <a:rPr lang="zh-CN" altLang="en-US" sz="3200" dirty="0"/>
              <a:t>属性提取后结果：</a:t>
            </a:r>
            <a:endParaRPr lang="en-US" altLang="zh-CN" sz="3200" dirty="0"/>
          </a:p>
        </p:txBody>
      </p:sp>
      <p:pic>
        <p:nvPicPr>
          <p:cNvPr id="6" name="图片 5">
            <a:extLst>
              <a:ext uri="{FF2B5EF4-FFF2-40B4-BE49-F238E27FC236}">
                <a16:creationId xmlns:a16="http://schemas.microsoft.com/office/drawing/2014/main" id="{E3E1B444-F954-6444-8B47-FA70FBF138D0}"/>
              </a:ext>
            </a:extLst>
          </p:cNvPr>
          <p:cNvPicPr>
            <a:picLocks noChangeAspect="1"/>
          </p:cNvPicPr>
          <p:nvPr/>
        </p:nvPicPr>
        <p:blipFill>
          <a:blip r:embed="rId2"/>
          <a:stretch>
            <a:fillRect/>
          </a:stretch>
        </p:blipFill>
        <p:spPr>
          <a:xfrm>
            <a:off x="4211224" y="1624626"/>
            <a:ext cx="3982122" cy="4453689"/>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79933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3057247" cy="584775"/>
          </a:xfrm>
          <a:prstGeom prst="rect">
            <a:avLst/>
          </a:prstGeom>
          <a:noFill/>
        </p:spPr>
        <p:txBody>
          <a:bodyPr wrap="none" rtlCol="0">
            <a:spAutoFit/>
          </a:bodyPr>
          <a:lstStyle/>
          <a:p>
            <a:r>
              <a:rPr lang="zh-CN" altLang="en-US" sz="3200" dirty="0"/>
              <a:t>属性转移公式：</a:t>
            </a:r>
            <a:endParaRPr lang="en-US" altLang="zh-CN" sz="3200" dirty="0"/>
          </a:p>
        </p:txBody>
      </p:sp>
      <p:pic>
        <p:nvPicPr>
          <p:cNvPr id="8" name="图片 7">
            <a:extLst>
              <a:ext uri="{FF2B5EF4-FFF2-40B4-BE49-F238E27FC236}">
                <a16:creationId xmlns:a16="http://schemas.microsoft.com/office/drawing/2014/main" id="{9C6FE540-B500-492A-B166-69FE900672A2}"/>
              </a:ext>
            </a:extLst>
          </p:cNvPr>
          <p:cNvPicPr>
            <a:picLocks noChangeAspect="1"/>
          </p:cNvPicPr>
          <p:nvPr/>
        </p:nvPicPr>
        <p:blipFill rotWithShape="1">
          <a:blip r:embed="rId2"/>
          <a:srcRect t="3948" r="11008"/>
          <a:stretch/>
        </p:blipFill>
        <p:spPr>
          <a:xfrm>
            <a:off x="3930265" y="2962404"/>
            <a:ext cx="4331468" cy="933192"/>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10" name="图片 9">
            <a:extLst>
              <a:ext uri="{FF2B5EF4-FFF2-40B4-BE49-F238E27FC236}">
                <a16:creationId xmlns:a16="http://schemas.microsoft.com/office/drawing/2014/main" id="{BEB7D6A6-A69D-4378-B7DE-7A1E0F4E8957}"/>
              </a:ext>
            </a:extLst>
          </p:cNvPr>
          <p:cNvPicPr>
            <a:picLocks noChangeAspect="1"/>
          </p:cNvPicPr>
          <p:nvPr/>
        </p:nvPicPr>
        <p:blipFill>
          <a:blip r:embed="rId3"/>
          <a:stretch>
            <a:fillRect/>
          </a:stretch>
        </p:blipFill>
        <p:spPr>
          <a:xfrm>
            <a:off x="4514849" y="1786950"/>
            <a:ext cx="3162300" cy="5715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12" name="图片 11">
            <a:extLst>
              <a:ext uri="{FF2B5EF4-FFF2-40B4-BE49-F238E27FC236}">
                <a16:creationId xmlns:a16="http://schemas.microsoft.com/office/drawing/2014/main" id="{5E651E4E-DF28-4AAA-8020-DD243A949DE1}"/>
              </a:ext>
            </a:extLst>
          </p:cNvPr>
          <p:cNvPicPr>
            <a:picLocks noChangeAspect="1"/>
          </p:cNvPicPr>
          <p:nvPr/>
        </p:nvPicPr>
        <p:blipFill>
          <a:blip r:embed="rId4"/>
          <a:stretch>
            <a:fillRect/>
          </a:stretch>
        </p:blipFill>
        <p:spPr>
          <a:xfrm>
            <a:off x="4311886" y="4499550"/>
            <a:ext cx="3743325" cy="1762125"/>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11345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236510" cy="584775"/>
          </a:xfrm>
          <a:prstGeom prst="rect">
            <a:avLst/>
          </a:prstGeom>
          <a:noFill/>
        </p:spPr>
        <p:txBody>
          <a:bodyPr wrap="none" rtlCol="0">
            <a:spAutoFit/>
          </a:bodyPr>
          <a:lstStyle/>
          <a:p>
            <a:r>
              <a:rPr lang="zh-CN" altLang="en-US" sz="3200" dirty="0"/>
              <a:t>结果实例：</a:t>
            </a:r>
            <a:endParaRPr lang="en-US" altLang="zh-CN" sz="3200" dirty="0"/>
          </a:p>
        </p:txBody>
      </p:sp>
      <p:pic>
        <p:nvPicPr>
          <p:cNvPr id="2" name="图片 1">
            <a:extLst>
              <a:ext uri="{FF2B5EF4-FFF2-40B4-BE49-F238E27FC236}">
                <a16:creationId xmlns:a16="http://schemas.microsoft.com/office/drawing/2014/main" id="{0F176B05-DE9E-524A-B8D8-B580CFAE36BA}"/>
              </a:ext>
            </a:extLst>
          </p:cNvPr>
          <p:cNvPicPr>
            <a:picLocks noChangeAspect="1"/>
          </p:cNvPicPr>
          <p:nvPr/>
        </p:nvPicPr>
        <p:blipFill>
          <a:blip r:embed="rId2"/>
          <a:stretch>
            <a:fillRect/>
          </a:stretch>
        </p:blipFill>
        <p:spPr>
          <a:xfrm>
            <a:off x="2150619" y="1484775"/>
            <a:ext cx="7697203" cy="4772625"/>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5532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隐喻分类（结构）：</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431730" y="1413063"/>
            <a:ext cx="10455470" cy="4031873"/>
          </a:xfrm>
          <a:prstGeom prst="rect">
            <a:avLst/>
          </a:prstGeom>
          <a:noFill/>
        </p:spPr>
        <p:txBody>
          <a:bodyPr wrap="square" rtlCol="0">
            <a:spAutoFit/>
          </a:bodyPr>
          <a:lstStyle/>
          <a:p>
            <a:pPr marL="571500" indent="-571500">
              <a:buFont typeface="Arial" panose="020B0604020202020204" pitchFamily="34" charset="0"/>
              <a:buChar char="•"/>
            </a:pPr>
            <a:r>
              <a:rPr lang="zh-CN" altLang="en-US" sz="3200" dirty="0"/>
              <a:t>名词性隐喻：</a:t>
            </a:r>
            <a:r>
              <a:rPr lang="zh-CN" altLang="en-US" sz="3200" dirty="0">
                <a:solidFill>
                  <a:srgbClr val="FFC000"/>
                </a:solidFill>
              </a:rPr>
              <a:t>生活</a:t>
            </a:r>
            <a:r>
              <a:rPr lang="zh-CN" altLang="en-US" sz="3200" dirty="0"/>
              <a:t>是一场</a:t>
            </a:r>
            <a:r>
              <a:rPr lang="zh-CN" altLang="en-US" sz="3200" dirty="0">
                <a:solidFill>
                  <a:srgbClr val="00B0F0"/>
                </a:solidFill>
              </a:rPr>
              <a:t>旅途</a:t>
            </a:r>
            <a:r>
              <a:rPr lang="zh-CN" altLang="en-US" sz="3200" dirty="0"/>
              <a:t>     →</a:t>
            </a:r>
            <a:r>
              <a:rPr lang="en-US" altLang="zh-CN" sz="3200" dirty="0"/>
              <a:t> </a:t>
            </a:r>
            <a:r>
              <a:rPr lang="zh-CN" altLang="en-US" sz="3200" dirty="0"/>
              <a:t>生活是多彩的</a:t>
            </a:r>
            <a:endParaRPr lang="en-US" altLang="zh-CN" sz="3200" dirty="0"/>
          </a:p>
          <a:p>
            <a:pPr marL="571500" indent="-571500">
              <a:buFont typeface="Arial" panose="020B0604020202020204" pitchFamily="34" charset="0"/>
              <a:buChar char="•"/>
            </a:pPr>
            <a:r>
              <a:rPr lang="zh-CN" altLang="en-US" sz="3200" dirty="0"/>
              <a:t>动词性隐喻：</a:t>
            </a:r>
            <a:r>
              <a:rPr lang="zh-CN" altLang="en-US" sz="3200" dirty="0">
                <a:solidFill>
                  <a:srgbClr val="FFC000"/>
                </a:solidFill>
              </a:rPr>
              <a:t>股票</a:t>
            </a:r>
            <a:r>
              <a:rPr lang="zh-CN" altLang="en-US" sz="3200" dirty="0">
                <a:solidFill>
                  <a:srgbClr val="00B0F0"/>
                </a:solidFill>
              </a:rPr>
              <a:t>跳水</a:t>
            </a:r>
            <a:r>
              <a:rPr lang="zh-CN" altLang="en-US" sz="3200" dirty="0"/>
              <a:t>                →</a:t>
            </a:r>
            <a:r>
              <a:rPr lang="en-US" altLang="zh-CN" sz="3200" dirty="0"/>
              <a:t> </a:t>
            </a:r>
            <a:r>
              <a:rPr lang="zh-CN" altLang="en-US" sz="3200" dirty="0"/>
              <a:t>股票大跌</a:t>
            </a:r>
            <a:endParaRPr lang="en-US" altLang="zh-CN" sz="3200" dirty="0"/>
          </a:p>
          <a:p>
            <a:pPr marL="571500" indent="-571500">
              <a:buFont typeface="Arial" panose="020B0604020202020204" pitchFamily="34" charset="0"/>
              <a:buChar char="•"/>
            </a:pPr>
            <a:r>
              <a:rPr lang="zh-CN" altLang="en-US" sz="3200" dirty="0"/>
              <a:t>形容词性隐喻：</a:t>
            </a:r>
            <a:r>
              <a:rPr lang="zh-CN" altLang="en-US" sz="3200" dirty="0">
                <a:solidFill>
                  <a:srgbClr val="00B0F0"/>
                </a:solidFill>
              </a:rPr>
              <a:t>渺茫</a:t>
            </a:r>
            <a:r>
              <a:rPr lang="zh-CN" altLang="en-US" sz="3200" dirty="0"/>
              <a:t>的</a:t>
            </a:r>
            <a:r>
              <a:rPr lang="zh-CN" altLang="en-US" sz="3200" dirty="0">
                <a:solidFill>
                  <a:srgbClr val="FFC000"/>
                </a:solidFill>
              </a:rPr>
              <a:t>歌声</a:t>
            </a:r>
            <a:r>
              <a:rPr lang="zh-CN" altLang="en-US" sz="3200" dirty="0"/>
              <a:t>         →</a:t>
            </a:r>
            <a:r>
              <a:rPr lang="en-US" altLang="zh-CN" sz="3200" dirty="0"/>
              <a:t> </a:t>
            </a:r>
            <a:r>
              <a:rPr lang="zh-CN" altLang="en-US" sz="3200" dirty="0"/>
              <a:t>微弱的声音</a:t>
            </a:r>
            <a:endParaRPr lang="en-US" altLang="zh-CN" sz="3200" dirty="0"/>
          </a:p>
          <a:p>
            <a:pPr marL="571500" indent="-571500">
              <a:buFont typeface="Arial" panose="020B0604020202020204" pitchFamily="34" charset="0"/>
              <a:buChar char="•"/>
            </a:pPr>
            <a:endParaRPr lang="en-US" altLang="zh-CN" sz="3200" dirty="0"/>
          </a:p>
          <a:p>
            <a:pPr marL="571500" indent="-571500">
              <a:buFont typeface="Arial" panose="020B0604020202020204" pitchFamily="34" charset="0"/>
              <a:buChar char="•"/>
            </a:pPr>
            <a:r>
              <a:rPr lang="zh-CN" altLang="en-US" sz="3200" dirty="0"/>
              <a:t>其他类型隐喻较少，且隐喻性较弱，不多做研究。</a:t>
            </a:r>
            <a:endParaRPr lang="en-US" altLang="zh-CN" sz="3200" dirty="0"/>
          </a:p>
          <a:p>
            <a:pPr marL="571500" indent="-571500">
              <a:buFont typeface="Arial" panose="020B0604020202020204" pitchFamily="34" charset="0"/>
              <a:buChar char="•"/>
            </a:pPr>
            <a:endParaRPr lang="en-US" altLang="zh-CN" sz="3200" dirty="0"/>
          </a:p>
          <a:p>
            <a:pPr marL="571500" indent="-571500">
              <a:buFont typeface="Arial" panose="020B0604020202020204" pitchFamily="34" charset="0"/>
              <a:buChar char="•"/>
            </a:pPr>
            <a:r>
              <a:rPr lang="zh-CN" altLang="en-US" sz="3200" dirty="0"/>
              <a:t>其中 橙色 部分，表示的是目标域，并且 蓝色 的部分，表示的是源域。</a:t>
            </a:r>
            <a:endParaRPr lang="en-US" altLang="zh-CN" sz="3200" dirty="0"/>
          </a:p>
        </p:txBody>
      </p:sp>
    </p:spTree>
    <p:extLst>
      <p:ext uri="{BB962C8B-B14F-4D97-AF65-F5344CB8AC3E}">
        <p14:creationId xmlns:p14="http://schemas.microsoft.com/office/powerpoint/2010/main" val="2016387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646878" cy="584775"/>
          </a:xfrm>
          <a:prstGeom prst="rect">
            <a:avLst/>
          </a:prstGeom>
          <a:noFill/>
        </p:spPr>
        <p:txBody>
          <a:bodyPr wrap="none" rtlCol="0">
            <a:spAutoFit/>
          </a:bodyPr>
          <a:lstStyle/>
          <a:p>
            <a:r>
              <a:rPr lang="zh-CN" altLang="en-US" sz="3200" dirty="0"/>
              <a:t>结果准确率：</a:t>
            </a:r>
            <a:endParaRPr lang="en-US" altLang="zh-CN" sz="3200" dirty="0"/>
          </a:p>
        </p:txBody>
      </p:sp>
      <p:sp>
        <p:nvSpPr>
          <p:cNvPr id="3" name="文本框 2">
            <a:extLst>
              <a:ext uri="{FF2B5EF4-FFF2-40B4-BE49-F238E27FC236}">
                <a16:creationId xmlns:a16="http://schemas.microsoft.com/office/drawing/2014/main" id="{8291802C-1C9E-419F-A952-F877E7BE8098}"/>
              </a:ext>
            </a:extLst>
          </p:cNvPr>
          <p:cNvSpPr txBox="1"/>
          <p:nvPr/>
        </p:nvSpPr>
        <p:spPr>
          <a:xfrm>
            <a:off x="1709357" y="2540833"/>
            <a:ext cx="8773285" cy="2246769"/>
          </a:xfrm>
          <a:prstGeom prst="rect">
            <a:avLst/>
          </a:prstGeom>
          <a:noFill/>
        </p:spPr>
        <p:txBody>
          <a:bodyPr wrap="square" rtlCol="0">
            <a:spAutoFit/>
          </a:bodyPr>
          <a:lstStyle/>
          <a:p>
            <a:r>
              <a:rPr lang="zh-CN" altLang="en-US" sz="2800" dirty="0"/>
              <a:t>让翻译评分，满分</a:t>
            </a:r>
            <a:r>
              <a:rPr lang="en-US" altLang="zh-CN" sz="2800" dirty="0"/>
              <a:t>5</a:t>
            </a:r>
            <a:r>
              <a:rPr lang="zh-CN" altLang="en-US" sz="2800" dirty="0"/>
              <a:t>分，平均分低于</a:t>
            </a:r>
            <a:r>
              <a:rPr lang="en-US" altLang="zh-CN" sz="2800" dirty="0"/>
              <a:t>3</a:t>
            </a:r>
            <a:r>
              <a:rPr lang="zh-CN" altLang="en-US" sz="2800" dirty="0"/>
              <a:t>分就是不对，准确率最终为：</a:t>
            </a:r>
            <a:endParaRPr lang="en-US" altLang="zh-CN" sz="2800" dirty="0"/>
          </a:p>
          <a:p>
            <a:pPr lvl="8"/>
            <a:r>
              <a:rPr lang="zh-CN" altLang="en-US" sz="2800" dirty="0"/>
              <a:t>中文</a:t>
            </a:r>
            <a:r>
              <a:rPr lang="en-US" altLang="zh-CN" sz="2800" dirty="0"/>
              <a:t>87%</a:t>
            </a:r>
          </a:p>
          <a:p>
            <a:pPr lvl="8"/>
            <a:endParaRPr lang="en-US" altLang="zh-CN" sz="2800" dirty="0"/>
          </a:p>
          <a:p>
            <a:pPr lvl="8"/>
            <a:r>
              <a:rPr lang="zh-CN" altLang="en-US" sz="2800" dirty="0"/>
              <a:t>英文</a:t>
            </a:r>
            <a:r>
              <a:rPr lang="en-US" altLang="zh-CN" sz="2800" dirty="0"/>
              <a:t>85%</a:t>
            </a:r>
          </a:p>
        </p:txBody>
      </p:sp>
    </p:spTree>
    <p:extLst>
      <p:ext uri="{BB962C8B-B14F-4D97-AF65-F5344CB8AC3E}">
        <p14:creationId xmlns:p14="http://schemas.microsoft.com/office/powerpoint/2010/main" val="483959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1A26789-1B54-4618-9B03-77CEA71B450F}"/>
              </a:ext>
            </a:extLst>
          </p:cNvPr>
          <p:cNvSpPr txBox="1"/>
          <p:nvPr/>
        </p:nvSpPr>
        <p:spPr>
          <a:xfrm>
            <a:off x="1158357" y="3167390"/>
            <a:ext cx="10455470" cy="523220"/>
          </a:xfrm>
          <a:prstGeom prst="rect">
            <a:avLst/>
          </a:prstGeom>
          <a:noFill/>
        </p:spPr>
        <p:txBody>
          <a:bodyPr wrap="square" rtlCol="0">
            <a:spAutoFit/>
          </a:bodyPr>
          <a:lstStyle/>
          <a:p>
            <a:r>
              <a:rPr lang="zh-CN" altLang="en-US" sz="2800" dirty="0"/>
              <a:t>下面我们来讨论第二篇</a:t>
            </a:r>
            <a:r>
              <a:rPr lang="en-US" altLang="zh-CN" sz="2800" dirty="0" err="1"/>
              <a:t>Su</a:t>
            </a:r>
            <a:r>
              <a:rPr lang="en-US" altLang="zh-CN" sz="2800" dirty="0"/>
              <a:t> Chang</a:t>
            </a:r>
            <a:r>
              <a:rPr lang="zh-CN" altLang="en-US" sz="2800" dirty="0"/>
              <a:t>论文。</a:t>
            </a:r>
            <a:endParaRPr lang="en-US" altLang="zh-CN" sz="2800" dirty="0"/>
          </a:p>
        </p:txBody>
      </p:sp>
    </p:spTree>
    <p:extLst>
      <p:ext uri="{BB962C8B-B14F-4D97-AF65-F5344CB8AC3E}">
        <p14:creationId xmlns:p14="http://schemas.microsoft.com/office/powerpoint/2010/main" val="663644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211091" y="2045838"/>
            <a:ext cx="10455470" cy="3108543"/>
          </a:xfrm>
          <a:prstGeom prst="rect">
            <a:avLst/>
          </a:prstGeom>
          <a:noFill/>
        </p:spPr>
        <p:txBody>
          <a:bodyPr wrap="square" rtlCol="0">
            <a:spAutoFit/>
          </a:bodyPr>
          <a:lstStyle/>
          <a:p>
            <a:r>
              <a:rPr lang="en-US" altLang="zh-CN" sz="2800" dirty="0"/>
              <a:t>0.  </a:t>
            </a:r>
            <a:r>
              <a:rPr lang="zh-CN" altLang="en-US" sz="2800" dirty="0"/>
              <a:t>用来解决名词性隐喻和动词性隐喻的理解</a:t>
            </a:r>
            <a:endParaRPr lang="en-US" altLang="zh-CN" sz="2800" dirty="0"/>
          </a:p>
          <a:p>
            <a:endParaRPr lang="en-US" altLang="zh-CN" sz="2800" dirty="0"/>
          </a:p>
          <a:p>
            <a:r>
              <a:rPr lang="en-US" altLang="zh-CN" sz="2800" dirty="0"/>
              <a:t>1.  </a:t>
            </a:r>
            <a:r>
              <a:rPr lang="zh-CN" altLang="en-US" sz="2800" dirty="0"/>
              <a:t>该篇将“潜在语义相似性”定义为“源属性与目标属</a:t>
            </a:r>
          </a:p>
          <a:p>
            <a:r>
              <a:rPr lang="zh-CN" altLang="en-US" sz="2800" dirty="0"/>
              <a:t>性存在的相似之处”。</a:t>
            </a:r>
            <a:endParaRPr lang="en-US" altLang="zh-CN" sz="2800" dirty="0"/>
          </a:p>
          <a:p>
            <a:endParaRPr lang="en-US" altLang="zh-CN" sz="2800" dirty="0"/>
          </a:p>
          <a:p>
            <a:r>
              <a:rPr lang="en-US" altLang="zh-CN" sz="2800" dirty="0"/>
              <a:t>2.</a:t>
            </a:r>
            <a:r>
              <a:rPr lang="zh-CN" altLang="en-US" sz="2800" dirty="0"/>
              <a:t>如果两个词语存在潜在语义相似的关系，那么它们在 </a:t>
            </a:r>
            <a:r>
              <a:rPr lang="en-US" altLang="zh-CN" sz="2800" dirty="0"/>
              <a:t>WordNet </a:t>
            </a:r>
            <a:r>
              <a:rPr lang="zh-CN" altLang="en-US" sz="2800" dirty="0"/>
              <a:t>中 存在语义关联。 </a:t>
            </a:r>
            <a:endParaRPr lang="en-US" altLang="zh-CN" sz="28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1415772" cy="584775"/>
          </a:xfrm>
          <a:prstGeom prst="rect">
            <a:avLst/>
          </a:prstGeom>
          <a:noFill/>
        </p:spPr>
        <p:txBody>
          <a:bodyPr wrap="none" rtlCol="0">
            <a:spAutoFit/>
          </a:bodyPr>
          <a:lstStyle/>
          <a:p>
            <a:r>
              <a:rPr lang="zh-CN" altLang="en-US" sz="3200" dirty="0"/>
              <a:t>概述：</a:t>
            </a:r>
            <a:endParaRPr lang="en-US" altLang="zh-CN" sz="3200" dirty="0"/>
          </a:p>
        </p:txBody>
      </p:sp>
    </p:spTree>
    <p:extLst>
      <p:ext uri="{BB962C8B-B14F-4D97-AF65-F5344CB8AC3E}">
        <p14:creationId xmlns:p14="http://schemas.microsoft.com/office/powerpoint/2010/main" val="677847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162452" y="2250119"/>
            <a:ext cx="10455470" cy="3108543"/>
          </a:xfrm>
          <a:prstGeom prst="rect">
            <a:avLst/>
          </a:prstGeom>
          <a:noFill/>
        </p:spPr>
        <p:txBody>
          <a:bodyPr wrap="square" rtlCol="0">
            <a:spAutoFit/>
          </a:bodyPr>
          <a:lstStyle/>
          <a:p>
            <a:r>
              <a:rPr lang="zh-CN" altLang="en-US" sz="2800" dirty="0"/>
              <a:t>系统抽取隐喻文本中与源域和目标域相关的属性知识，根据 </a:t>
            </a:r>
            <a:r>
              <a:rPr lang="en-US" altLang="zh-CN" sz="2800" dirty="0"/>
              <a:t>WordNet </a:t>
            </a:r>
            <a:r>
              <a:rPr lang="zh-CN" altLang="en-US" sz="2800" dirty="0">
                <a:solidFill>
                  <a:srgbClr val="FFFF00"/>
                </a:solidFill>
              </a:rPr>
              <a:t>对二者所在的同义词集进行扩展</a:t>
            </a:r>
            <a:r>
              <a:rPr lang="zh-CN" altLang="en-US" sz="2800" dirty="0"/>
              <a:t>，</a:t>
            </a:r>
            <a:r>
              <a:rPr lang="zh-CN" altLang="en-US" sz="2800" dirty="0">
                <a:solidFill>
                  <a:srgbClr val="FFFF00"/>
                </a:solidFill>
              </a:rPr>
              <a:t>得到了它们的潜在语义相似关系，从而得出隐喻理解的结果</a:t>
            </a:r>
            <a:r>
              <a:rPr lang="zh-CN" altLang="en-US" sz="2800" dirty="0"/>
              <a:t>。</a:t>
            </a:r>
            <a:endParaRPr lang="en-US" altLang="zh-CN" sz="2800" dirty="0"/>
          </a:p>
          <a:p>
            <a:endParaRPr lang="en-US" altLang="zh-CN" sz="2800" dirty="0"/>
          </a:p>
          <a:p>
            <a:r>
              <a:rPr lang="zh-CN" altLang="en-US" sz="2800" dirty="0"/>
              <a:t>系统处理的是单句隐喻，考虑到在上下文缺失的情况下，一个隐喻可以由</a:t>
            </a:r>
            <a:r>
              <a:rPr lang="zh-CN" altLang="en-US" sz="2800" dirty="0">
                <a:solidFill>
                  <a:srgbClr val="FFFF00"/>
                </a:solidFill>
              </a:rPr>
              <a:t>不止一种方式</a:t>
            </a:r>
            <a:r>
              <a:rPr lang="zh-CN" altLang="en-US" sz="2800" dirty="0"/>
              <a:t>来解释。因此，系统同时结合</a:t>
            </a:r>
            <a:r>
              <a:rPr lang="en-US" altLang="zh-CN" sz="2800" dirty="0"/>
              <a:t>Google Distance</a:t>
            </a:r>
            <a:r>
              <a:rPr lang="zh-CN" altLang="en-US" sz="2800" dirty="0"/>
              <a:t>对所有可能的释义进行排序。</a:t>
            </a:r>
            <a:endParaRPr lang="en-US" altLang="zh-CN" sz="28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1415772" cy="584775"/>
          </a:xfrm>
          <a:prstGeom prst="rect">
            <a:avLst/>
          </a:prstGeom>
          <a:noFill/>
        </p:spPr>
        <p:txBody>
          <a:bodyPr wrap="none" rtlCol="0">
            <a:spAutoFit/>
          </a:bodyPr>
          <a:lstStyle/>
          <a:p>
            <a:r>
              <a:rPr lang="zh-CN" altLang="en-US" sz="3200" dirty="0"/>
              <a:t>概述：</a:t>
            </a:r>
            <a:endParaRPr lang="en-US" altLang="zh-CN" sz="3200" dirty="0"/>
          </a:p>
        </p:txBody>
      </p:sp>
    </p:spTree>
    <p:extLst>
      <p:ext uri="{BB962C8B-B14F-4D97-AF65-F5344CB8AC3E}">
        <p14:creationId xmlns:p14="http://schemas.microsoft.com/office/powerpoint/2010/main" val="3857207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95916" y="2473855"/>
            <a:ext cx="10455470" cy="2246769"/>
          </a:xfrm>
          <a:prstGeom prst="rect">
            <a:avLst/>
          </a:prstGeom>
          <a:noFill/>
        </p:spPr>
        <p:txBody>
          <a:bodyPr wrap="square" rtlCol="0">
            <a:spAutoFit/>
          </a:bodyPr>
          <a:lstStyle/>
          <a:p>
            <a:pPr marL="514350" indent="-514350">
              <a:buAutoNum type="arabicPeriod"/>
            </a:pPr>
            <a:r>
              <a:rPr lang="zh-CN" altLang="en-US" sz="2800" dirty="0"/>
              <a:t>对于每一个隐喻句，提取源域和目标域的概念特征</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基于</a:t>
            </a:r>
            <a:r>
              <a:rPr lang="en-US" altLang="zh-CN" sz="2800" dirty="0"/>
              <a:t>WordNet</a:t>
            </a:r>
            <a:r>
              <a:rPr lang="zh-CN" altLang="en-US" sz="2800" dirty="0"/>
              <a:t> 对于提取出的特征做同义扩展</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用</a:t>
            </a:r>
            <a:r>
              <a:rPr lang="en-US" altLang="zh-CN" sz="2800" dirty="0"/>
              <a:t>Google</a:t>
            </a:r>
            <a:r>
              <a:rPr lang="zh-CN" altLang="en-US" sz="2800" dirty="0"/>
              <a:t> </a:t>
            </a:r>
            <a:r>
              <a:rPr lang="en-US" altLang="zh-CN" sz="2800" dirty="0"/>
              <a:t>Distance </a:t>
            </a:r>
            <a:r>
              <a:rPr lang="zh-CN" altLang="en-US" sz="2800" dirty="0"/>
              <a:t>来对理解结果做排序，选出最优解</a:t>
            </a:r>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2236510" cy="584775"/>
          </a:xfrm>
          <a:prstGeom prst="rect">
            <a:avLst/>
          </a:prstGeom>
          <a:noFill/>
        </p:spPr>
        <p:txBody>
          <a:bodyPr wrap="none" rtlCol="0">
            <a:spAutoFit/>
          </a:bodyPr>
          <a:lstStyle/>
          <a:p>
            <a:r>
              <a:rPr lang="zh-CN" altLang="en-US" sz="3200" dirty="0"/>
              <a:t>模型步骤：</a:t>
            </a:r>
            <a:endParaRPr lang="en-US" altLang="zh-CN" sz="3200" dirty="0"/>
          </a:p>
        </p:txBody>
      </p:sp>
    </p:spTree>
    <p:extLst>
      <p:ext uri="{BB962C8B-B14F-4D97-AF65-F5344CB8AC3E}">
        <p14:creationId xmlns:p14="http://schemas.microsoft.com/office/powerpoint/2010/main" val="3782646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3467616" cy="584775"/>
          </a:xfrm>
          <a:prstGeom prst="rect">
            <a:avLst/>
          </a:prstGeom>
          <a:noFill/>
        </p:spPr>
        <p:txBody>
          <a:bodyPr wrap="none" rtlCol="0">
            <a:spAutoFit/>
          </a:bodyPr>
          <a:lstStyle/>
          <a:p>
            <a:r>
              <a:rPr lang="zh-CN" altLang="en-US" sz="3200" dirty="0"/>
              <a:t>潜在语义相似度：</a:t>
            </a:r>
            <a:endParaRPr lang="en-US" altLang="zh-CN" sz="3200" dirty="0"/>
          </a:p>
        </p:txBody>
      </p:sp>
      <p:pic>
        <p:nvPicPr>
          <p:cNvPr id="3" name="图片 2">
            <a:extLst>
              <a:ext uri="{FF2B5EF4-FFF2-40B4-BE49-F238E27FC236}">
                <a16:creationId xmlns:a16="http://schemas.microsoft.com/office/drawing/2014/main" id="{8DCFAD92-22B2-4AD0-BF64-09518933D068}"/>
              </a:ext>
            </a:extLst>
          </p:cNvPr>
          <p:cNvPicPr>
            <a:picLocks noChangeAspect="1"/>
          </p:cNvPicPr>
          <p:nvPr/>
        </p:nvPicPr>
        <p:blipFill>
          <a:blip r:embed="rId2"/>
          <a:stretch>
            <a:fillRect/>
          </a:stretch>
        </p:blipFill>
        <p:spPr>
          <a:xfrm>
            <a:off x="6490864" y="1470032"/>
            <a:ext cx="5105234" cy="4608639"/>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7B161533-3699-452E-BEE5-32A3A30B5F72}"/>
              </a:ext>
            </a:extLst>
          </p:cNvPr>
          <p:cNvSpPr txBox="1"/>
          <p:nvPr/>
        </p:nvSpPr>
        <p:spPr>
          <a:xfrm>
            <a:off x="1583062" y="2712248"/>
            <a:ext cx="3441968" cy="1938992"/>
          </a:xfrm>
          <a:prstGeom prst="rect">
            <a:avLst/>
          </a:prstGeom>
          <a:noFill/>
        </p:spPr>
        <p:txBody>
          <a:bodyPr wrap="none" rtlCol="0">
            <a:spAutoFit/>
          </a:bodyPr>
          <a:lstStyle/>
          <a:p>
            <a:r>
              <a:rPr lang="en-US" altLang="zh-CN" sz="2000" dirty="0"/>
              <a:t>Shallow semantic similar</a:t>
            </a:r>
            <a:r>
              <a:rPr lang="zh-CN" altLang="en-US" sz="2000" dirty="0"/>
              <a:t>：</a:t>
            </a:r>
            <a:endParaRPr lang="en-US" altLang="zh-CN" sz="2000" dirty="0"/>
          </a:p>
          <a:p>
            <a:r>
              <a:rPr lang="zh-CN" altLang="en-US" sz="2000" dirty="0"/>
              <a:t>两个单词的属性有重合。</a:t>
            </a:r>
            <a:endParaRPr lang="en-US" altLang="zh-CN" sz="2000" dirty="0"/>
          </a:p>
          <a:p>
            <a:endParaRPr lang="en-US" altLang="zh-CN" sz="2000" dirty="0"/>
          </a:p>
          <a:p>
            <a:r>
              <a:rPr lang="en-US" altLang="zh-CN" sz="2000" dirty="0"/>
              <a:t>Latent semantic similar:</a:t>
            </a:r>
          </a:p>
          <a:p>
            <a:endParaRPr lang="en-US" altLang="zh-CN" sz="2000" dirty="0"/>
          </a:p>
          <a:p>
            <a:r>
              <a:rPr lang="en-US" altLang="zh-CN" sz="2000" dirty="0"/>
              <a:t>3</a:t>
            </a:r>
            <a:r>
              <a:rPr lang="zh-CN" altLang="en-US" sz="2000" dirty="0"/>
              <a:t>种情况分析如图所示</a:t>
            </a:r>
            <a:r>
              <a:rPr lang="en-US" altLang="zh-CN" sz="2000" dirty="0"/>
              <a:t>-&gt;</a:t>
            </a:r>
          </a:p>
        </p:txBody>
      </p:sp>
    </p:spTree>
    <p:extLst>
      <p:ext uri="{BB962C8B-B14F-4D97-AF65-F5344CB8AC3E}">
        <p14:creationId xmlns:p14="http://schemas.microsoft.com/office/powerpoint/2010/main" val="4196879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5109091" cy="584775"/>
          </a:xfrm>
          <a:prstGeom prst="rect">
            <a:avLst/>
          </a:prstGeom>
          <a:noFill/>
        </p:spPr>
        <p:txBody>
          <a:bodyPr wrap="none" rtlCol="0">
            <a:spAutoFit/>
          </a:bodyPr>
          <a:lstStyle/>
          <a:p>
            <a:r>
              <a:rPr lang="zh-CN" altLang="en-US" sz="3200" dirty="0"/>
              <a:t>名词性隐喻理解算法解析：</a:t>
            </a:r>
            <a:endParaRPr lang="en-US" altLang="zh-CN" sz="3200" dirty="0"/>
          </a:p>
        </p:txBody>
      </p:sp>
      <p:pic>
        <p:nvPicPr>
          <p:cNvPr id="6" name="图片 5">
            <a:extLst>
              <a:ext uri="{FF2B5EF4-FFF2-40B4-BE49-F238E27FC236}">
                <a16:creationId xmlns:a16="http://schemas.microsoft.com/office/drawing/2014/main" id="{A3F43D37-AC49-4D2C-BAA5-1E2568C71102}"/>
              </a:ext>
            </a:extLst>
          </p:cNvPr>
          <p:cNvPicPr>
            <a:picLocks noChangeAspect="1"/>
          </p:cNvPicPr>
          <p:nvPr/>
        </p:nvPicPr>
        <p:blipFill>
          <a:blip r:embed="rId2"/>
          <a:stretch>
            <a:fillRect/>
          </a:stretch>
        </p:blipFill>
        <p:spPr>
          <a:xfrm>
            <a:off x="6822932" y="1696780"/>
            <a:ext cx="4949057" cy="4427245"/>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9" name="图片 8">
            <a:extLst>
              <a:ext uri="{FF2B5EF4-FFF2-40B4-BE49-F238E27FC236}">
                <a16:creationId xmlns:a16="http://schemas.microsoft.com/office/drawing/2014/main" id="{10F8CF88-DA90-4988-BD86-908288A15D48}"/>
              </a:ext>
            </a:extLst>
          </p:cNvPr>
          <p:cNvPicPr>
            <a:picLocks noChangeAspect="1"/>
          </p:cNvPicPr>
          <p:nvPr/>
        </p:nvPicPr>
        <p:blipFill>
          <a:blip r:embed="rId3"/>
          <a:stretch>
            <a:fillRect/>
          </a:stretch>
        </p:blipFill>
        <p:spPr>
          <a:xfrm>
            <a:off x="1023127" y="1696780"/>
            <a:ext cx="5495925" cy="45720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80261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5109091" cy="584775"/>
          </a:xfrm>
          <a:prstGeom prst="rect">
            <a:avLst/>
          </a:prstGeom>
          <a:noFill/>
        </p:spPr>
        <p:txBody>
          <a:bodyPr wrap="none" rtlCol="0">
            <a:spAutoFit/>
          </a:bodyPr>
          <a:lstStyle/>
          <a:p>
            <a:r>
              <a:rPr lang="zh-CN" altLang="en-US" sz="3200" dirty="0"/>
              <a:t>动词性隐喻理解算法解析：</a:t>
            </a:r>
            <a:endParaRPr lang="en-US" altLang="zh-CN" sz="3200" dirty="0"/>
          </a:p>
        </p:txBody>
      </p:sp>
      <p:pic>
        <p:nvPicPr>
          <p:cNvPr id="3" name="图片 2">
            <a:extLst>
              <a:ext uri="{FF2B5EF4-FFF2-40B4-BE49-F238E27FC236}">
                <a16:creationId xmlns:a16="http://schemas.microsoft.com/office/drawing/2014/main" id="{B61645DF-6A6E-460F-992E-0FF9B8872297}"/>
              </a:ext>
            </a:extLst>
          </p:cNvPr>
          <p:cNvPicPr>
            <a:picLocks noChangeAspect="1"/>
          </p:cNvPicPr>
          <p:nvPr/>
        </p:nvPicPr>
        <p:blipFill>
          <a:blip r:embed="rId2"/>
          <a:stretch>
            <a:fillRect/>
          </a:stretch>
        </p:blipFill>
        <p:spPr>
          <a:xfrm>
            <a:off x="1551773" y="1696780"/>
            <a:ext cx="4533900" cy="4505325"/>
          </a:xfrm>
          <a:prstGeom prst="rect">
            <a:avLst/>
          </a:prstGeom>
        </p:spPr>
      </p:pic>
      <p:pic>
        <p:nvPicPr>
          <p:cNvPr id="8" name="图片 7">
            <a:extLst>
              <a:ext uri="{FF2B5EF4-FFF2-40B4-BE49-F238E27FC236}">
                <a16:creationId xmlns:a16="http://schemas.microsoft.com/office/drawing/2014/main" id="{A26DF801-F994-40F3-A815-2D81B1763D82}"/>
              </a:ext>
            </a:extLst>
          </p:cNvPr>
          <p:cNvPicPr>
            <a:picLocks noChangeAspect="1"/>
          </p:cNvPicPr>
          <p:nvPr/>
        </p:nvPicPr>
        <p:blipFill>
          <a:blip r:embed="rId3"/>
          <a:stretch>
            <a:fillRect/>
          </a:stretch>
        </p:blipFill>
        <p:spPr>
          <a:xfrm>
            <a:off x="6861342" y="1860570"/>
            <a:ext cx="4733925" cy="2743200"/>
          </a:xfrm>
          <a:prstGeom prst="rect">
            <a:avLst/>
          </a:prstGeom>
        </p:spPr>
      </p:pic>
      <p:pic>
        <p:nvPicPr>
          <p:cNvPr id="11" name="图片 10">
            <a:extLst>
              <a:ext uri="{FF2B5EF4-FFF2-40B4-BE49-F238E27FC236}">
                <a16:creationId xmlns:a16="http://schemas.microsoft.com/office/drawing/2014/main" id="{B29B68BA-5EE0-4163-A3C9-BC35513951F8}"/>
              </a:ext>
            </a:extLst>
          </p:cNvPr>
          <p:cNvPicPr>
            <a:picLocks noChangeAspect="1"/>
          </p:cNvPicPr>
          <p:nvPr/>
        </p:nvPicPr>
        <p:blipFill>
          <a:blip r:embed="rId4"/>
          <a:stretch>
            <a:fillRect/>
          </a:stretch>
        </p:blipFill>
        <p:spPr>
          <a:xfrm>
            <a:off x="6861342" y="4603770"/>
            <a:ext cx="4656206" cy="1168882"/>
          </a:xfrm>
          <a:prstGeom prst="rect">
            <a:avLst/>
          </a:prstGeom>
        </p:spPr>
      </p:pic>
    </p:spTree>
    <p:extLst>
      <p:ext uri="{BB962C8B-B14F-4D97-AF65-F5344CB8AC3E}">
        <p14:creationId xmlns:p14="http://schemas.microsoft.com/office/powerpoint/2010/main" val="1751524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A629C17-B07E-4784-858E-9AA4142A1FC6}"/>
              </a:ext>
            </a:extLst>
          </p:cNvPr>
          <p:cNvPicPr>
            <a:picLocks noChangeAspect="1"/>
          </p:cNvPicPr>
          <p:nvPr/>
        </p:nvPicPr>
        <p:blipFill>
          <a:blip r:embed="rId2"/>
          <a:stretch>
            <a:fillRect/>
          </a:stretch>
        </p:blipFill>
        <p:spPr>
          <a:xfrm>
            <a:off x="3909503" y="1424438"/>
            <a:ext cx="4015193" cy="5037542"/>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5" name="文本框 4">
            <a:extLst>
              <a:ext uri="{FF2B5EF4-FFF2-40B4-BE49-F238E27FC236}">
                <a16:creationId xmlns:a16="http://schemas.microsoft.com/office/drawing/2014/main" id="{7ECE8997-0056-420A-ABB1-5F28D37BD82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9" name="文本框 8">
            <a:extLst>
              <a:ext uri="{FF2B5EF4-FFF2-40B4-BE49-F238E27FC236}">
                <a16:creationId xmlns:a16="http://schemas.microsoft.com/office/drawing/2014/main" id="{AE7EB639-E75C-420D-9F94-432A55C9367F}"/>
              </a:ext>
            </a:extLst>
          </p:cNvPr>
          <p:cNvSpPr txBox="1"/>
          <p:nvPr/>
        </p:nvSpPr>
        <p:spPr>
          <a:xfrm>
            <a:off x="852256" y="779685"/>
            <a:ext cx="3057247" cy="584775"/>
          </a:xfrm>
          <a:prstGeom prst="rect">
            <a:avLst/>
          </a:prstGeom>
          <a:noFill/>
        </p:spPr>
        <p:txBody>
          <a:bodyPr wrap="none" rtlCol="0">
            <a:spAutoFit/>
          </a:bodyPr>
          <a:lstStyle/>
          <a:p>
            <a:r>
              <a:rPr lang="zh-CN" altLang="en-US" sz="3200" dirty="0"/>
              <a:t>属性提取图例：</a:t>
            </a:r>
            <a:endParaRPr lang="en-US" altLang="zh-CN" sz="3200" dirty="0"/>
          </a:p>
        </p:txBody>
      </p:sp>
    </p:spTree>
    <p:extLst>
      <p:ext uri="{BB962C8B-B14F-4D97-AF65-F5344CB8AC3E}">
        <p14:creationId xmlns:p14="http://schemas.microsoft.com/office/powerpoint/2010/main" val="361049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1A7DC07-38A3-42B7-A17F-2CA00DE88407}"/>
              </a:ext>
            </a:extLst>
          </p:cNvPr>
          <p:cNvPicPr>
            <a:picLocks noChangeAspect="1"/>
          </p:cNvPicPr>
          <p:nvPr/>
        </p:nvPicPr>
        <p:blipFill>
          <a:blip r:embed="rId2"/>
          <a:stretch>
            <a:fillRect/>
          </a:stretch>
        </p:blipFill>
        <p:spPr>
          <a:xfrm>
            <a:off x="2615221" y="1474295"/>
            <a:ext cx="7304893" cy="460402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5" name="文本框 4">
            <a:extLst>
              <a:ext uri="{FF2B5EF4-FFF2-40B4-BE49-F238E27FC236}">
                <a16:creationId xmlns:a16="http://schemas.microsoft.com/office/drawing/2014/main" id="{2790E866-C615-479A-B676-9986ACC2DBCC}"/>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9" name="文本框 8">
            <a:extLst>
              <a:ext uri="{FF2B5EF4-FFF2-40B4-BE49-F238E27FC236}">
                <a16:creationId xmlns:a16="http://schemas.microsoft.com/office/drawing/2014/main" id="{9A94BD13-7FD4-4C14-8730-0BAAD5BB4CDC}"/>
              </a:ext>
            </a:extLst>
          </p:cNvPr>
          <p:cNvSpPr txBox="1"/>
          <p:nvPr/>
        </p:nvSpPr>
        <p:spPr>
          <a:xfrm>
            <a:off x="852256" y="779685"/>
            <a:ext cx="2236510" cy="584775"/>
          </a:xfrm>
          <a:prstGeom prst="rect">
            <a:avLst/>
          </a:prstGeom>
          <a:noFill/>
        </p:spPr>
        <p:txBody>
          <a:bodyPr wrap="none" rtlCol="0">
            <a:spAutoFit/>
          </a:bodyPr>
          <a:lstStyle/>
          <a:p>
            <a:r>
              <a:rPr lang="zh-CN" altLang="en-US" sz="3200" dirty="0"/>
              <a:t>过程图解：</a:t>
            </a:r>
            <a:endParaRPr lang="en-US" altLang="zh-CN" sz="3200" dirty="0"/>
          </a:p>
        </p:txBody>
      </p:sp>
    </p:spTree>
    <p:extLst>
      <p:ext uri="{BB962C8B-B14F-4D97-AF65-F5344CB8AC3E}">
        <p14:creationId xmlns:p14="http://schemas.microsoft.com/office/powerpoint/2010/main" val="420697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3416320" cy="646331"/>
          </a:xfrm>
          <a:prstGeom prst="rect">
            <a:avLst/>
          </a:prstGeom>
          <a:noFill/>
        </p:spPr>
        <p:txBody>
          <a:bodyPr wrap="none" rtlCol="0">
            <a:spAutoFit/>
          </a:bodyPr>
          <a:lstStyle/>
          <a:p>
            <a:r>
              <a:rPr lang="zh-CN" altLang="en-US" sz="3600" dirty="0"/>
              <a:t>传统隐喻理论：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41789" y="1610506"/>
            <a:ext cx="10455470" cy="4524315"/>
          </a:xfrm>
          <a:prstGeom prst="rect">
            <a:avLst/>
          </a:prstGeom>
          <a:noFill/>
        </p:spPr>
        <p:txBody>
          <a:bodyPr wrap="square" rtlCol="0">
            <a:spAutoFit/>
          </a:bodyPr>
          <a:lstStyle/>
          <a:p>
            <a:pPr marL="571500" indent="-571500">
              <a:buFont typeface="Arial" panose="020B0604020202020204" pitchFamily="34" charset="0"/>
              <a:buChar char="•"/>
            </a:pPr>
            <a:r>
              <a:rPr lang="en-US" altLang="zh-CN" sz="3200" dirty="0"/>
              <a:t>Aristotle’s Poetics </a:t>
            </a:r>
            <a:r>
              <a:rPr lang="zh-CN" altLang="en-US" sz="3200" dirty="0"/>
              <a:t>对比理论：</a:t>
            </a:r>
            <a:endParaRPr lang="en-US" altLang="zh-CN" sz="3200" dirty="0"/>
          </a:p>
          <a:p>
            <a:pPr marL="1028700" lvl="1" indent="-571500">
              <a:buFont typeface="Arial" panose="020B0604020202020204" pitchFamily="34" charset="0"/>
              <a:buChar char="•"/>
            </a:pPr>
            <a:r>
              <a:rPr lang="zh-CN" altLang="en-US" sz="3200" dirty="0"/>
              <a:t>隐喻是一个在字面意思的短语和隐喻表达的</a:t>
            </a:r>
            <a:r>
              <a:rPr lang="zh-CN" altLang="en-US" sz="3200" dirty="0">
                <a:solidFill>
                  <a:srgbClr val="FFC000"/>
                </a:solidFill>
              </a:rPr>
              <a:t>区别</a:t>
            </a:r>
            <a:r>
              <a:rPr lang="zh-CN" altLang="en-US" sz="3200" dirty="0"/>
              <a:t>。</a:t>
            </a:r>
            <a:r>
              <a:rPr lang="en-US" altLang="zh-CN" sz="3200" dirty="0"/>
              <a:t>Aristotle </a:t>
            </a:r>
            <a:r>
              <a:rPr lang="zh-CN" altLang="en-US" sz="3200" dirty="0"/>
              <a:t>只考虑了在文学上的修饰作用。</a:t>
            </a:r>
            <a:endParaRPr lang="en-US" altLang="zh-CN" sz="3200" dirty="0"/>
          </a:p>
          <a:p>
            <a:pPr lvl="1"/>
            <a:endParaRPr lang="en-US" altLang="zh-CN" sz="3200" dirty="0"/>
          </a:p>
          <a:p>
            <a:pPr marL="457200" indent="-457200">
              <a:buFont typeface="Arial" panose="020B0604020202020204" pitchFamily="34" charset="0"/>
              <a:buChar char="•"/>
            </a:pPr>
            <a:r>
              <a:rPr lang="en-US" altLang="zh-CN" sz="3200" dirty="0" err="1"/>
              <a:t>Quintilianus</a:t>
            </a:r>
            <a:r>
              <a:rPr lang="en-US" altLang="zh-CN" sz="3200" dirty="0"/>
              <a:t> </a:t>
            </a:r>
            <a:r>
              <a:rPr lang="zh-CN" altLang="en-US" sz="3200" dirty="0"/>
              <a:t>替换理论：</a:t>
            </a:r>
            <a:endParaRPr lang="en-US" altLang="zh-CN" sz="3200" dirty="0"/>
          </a:p>
          <a:p>
            <a:pPr marL="914400" lvl="1" indent="-457200">
              <a:buFont typeface="Arial" panose="020B0604020202020204" pitchFamily="34" charset="0"/>
              <a:buChar char="•"/>
            </a:pPr>
            <a:r>
              <a:rPr lang="zh-CN" altLang="en-US" sz="3200" dirty="0"/>
              <a:t>隐喻是一个用一个词或短语来</a:t>
            </a:r>
            <a:r>
              <a:rPr lang="zh-CN" altLang="en-US" sz="3200" dirty="0">
                <a:solidFill>
                  <a:srgbClr val="FFC000"/>
                </a:solidFill>
              </a:rPr>
              <a:t>替换</a:t>
            </a:r>
            <a:r>
              <a:rPr lang="zh-CN" altLang="en-US" sz="3200" dirty="0"/>
              <a:t>一个词或短语的修辞现象。</a:t>
            </a:r>
            <a:endParaRPr lang="en-US" altLang="zh-CN" sz="3200" dirty="0"/>
          </a:p>
          <a:p>
            <a:pPr marL="1028700" lvl="1" indent="-571500">
              <a:buFont typeface="Arial" panose="020B0604020202020204" pitchFamily="34" charset="0"/>
              <a:buChar char="•"/>
            </a:pPr>
            <a:endParaRPr lang="en-US" altLang="zh-CN" sz="3200" dirty="0"/>
          </a:p>
          <a:p>
            <a:pPr lvl="1"/>
            <a:endParaRPr lang="en-US" altLang="zh-CN" sz="3200" dirty="0"/>
          </a:p>
        </p:txBody>
      </p:sp>
    </p:spTree>
    <p:extLst>
      <p:ext uri="{BB962C8B-B14F-4D97-AF65-F5344CB8AC3E}">
        <p14:creationId xmlns:p14="http://schemas.microsoft.com/office/powerpoint/2010/main" val="3353232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646878" cy="584775"/>
          </a:xfrm>
          <a:prstGeom prst="rect">
            <a:avLst/>
          </a:prstGeom>
          <a:noFill/>
        </p:spPr>
        <p:txBody>
          <a:bodyPr wrap="none" rtlCol="0">
            <a:spAutoFit/>
          </a:bodyPr>
          <a:lstStyle/>
          <a:p>
            <a:r>
              <a:rPr lang="zh-CN" altLang="en-US" sz="3200" dirty="0"/>
              <a:t>结果准确率：</a:t>
            </a:r>
            <a:endParaRPr lang="en-US" altLang="zh-CN" sz="3200" dirty="0"/>
          </a:p>
        </p:txBody>
      </p:sp>
      <p:pic>
        <p:nvPicPr>
          <p:cNvPr id="6" name="图片 5">
            <a:extLst>
              <a:ext uri="{FF2B5EF4-FFF2-40B4-BE49-F238E27FC236}">
                <a16:creationId xmlns:a16="http://schemas.microsoft.com/office/drawing/2014/main" id="{9C6004B7-65AF-4E9E-AB26-B3B2A8D2216C}"/>
              </a:ext>
            </a:extLst>
          </p:cNvPr>
          <p:cNvPicPr>
            <a:picLocks noChangeAspect="1"/>
          </p:cNvPicPr>
          <p:nvPr/>
        </p:nvPicPr>
        <p:blipFill>
          <a:blip r:embed="rId2"/>
          <a:stretch>
            <a:fillRect/>
          </a:stretch>
        </p:blipFill>
        <p:spPr>
          <a:xfrm>
            <a:off x="2387270" y="2201481"/>
            <a:ext cx="7417460" cy="2730443"/>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B5CF5CF7-C2E3-4C52-A8A8-2EC50855D8EC}"/>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Tree>
    <p:extLst>
      <p:ext uri="{BB962C8B-B14F-4D97-AF65-F5344CB8AC3E}">
        <p14:creationId xmlns:p14="http://schemas.microsoft.com/office/powerpoint/2010/main" val="2755948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C48A8B9-2434-4532-AF3A-E8C18969B760}"/>
              </a:ext>
            </a:extLst>
          </p:cNvPr>
          <p:cNvSpPr txBox="1"/>
          <p:nvPr/>
        </p:nvSpPr>
        <p:spPr>
          <a:xfrm>
            <a:off x="4365361" y="2551837"/>
            <a:ext cx="3663182" cy="1754326"/>
          </a:xfrm>
          <a:prstGeom prst="rect">
            <a:avLst/>
          </a:prstGeom>
          <a:noFill/>
        </p:spPr>
        <p:txBody>
          <a:bodyPr wrap="none" rtlCol="0">
            <a:spAutoFit/>
          </a:bodyPr>
          <a:lstStyle/>
          <a:p>
            <a:r>
              <a:rPr lang="zh-CN" altLang="en-US" sz="5400" b="1" dirty="0"/>
              <a:t>感谢收听！</a:t>
            </a:r>
            <a:br>
              <a:rPr lang="en-US" altLang="zh-CN" sz="5400" b="1" dirty="0"/>
            </a:br>
            <a:r>
              <a:rPr lang="en-US" altLang="zh-CN" sz="5400" b="1" dirty="0"/>
              <a:t>(</a:t>
            </a:r>
            <a:r>
              <a:rPr lang="zh-CN" altLang="en-US" sz="5400" b="1" dirty="0"/>
              <a:t>｀・</a:t>
            </a:r>
            <a:r>
              <a:rPr lang="en-US" altLang="zh-CN" sz="5400" b="1" dirty="0"/>
              <a:t>ω</a:t>
            </a:r>
            <a:r>
              <a:rPr lang="zh-CN" altLang="en-US" sz="5400" b="1" dirty="0"/>
              <a:t>・</a:t>
            </a:r>
            <a:r>
              <a:rPr lang="en-US" altLang="zh-CN" sz="5400" b="1" dirty="0"/>
              <a:t>´)</a:t>
            </a:r>
          </a:p>
        </p:txBody>
      </p:sp>
    </p:spTree>
    <p:extLst>
      <p:ext uri="{BB962C8B-B14F-4D97-AF65-F5344CB8AC3E}">
        <p14:creationId xmlns:p14="http://schemas.microsoft.com/office/powerpoint/2010/main" val="3154297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现代概念隐喻理论：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4401205"/>
          </a:xfrm>
          <a:prstGeom prst="rect">
            <a:avLst/>
          </a:prstGeom>
          <a:noFill/>
        </p:spPr>
        <p:txBody>
          <a:bodyPr wrap="square" rtlCol="0">
            <a:spAutoFit/>
          </a:bodyPr>
          <a:lstStyle/>
          <a:p>
            <a:pPr marL="571500" indent="-571500">
              <a:buFont typeface="Arial" panose="020B0604020202020204" pitchFamily="34" charset="0"/>
              <a:buChar char="•"/>
            </a:pPr>
            <a:r>
              <a:rPr lang="en-US" altLang="zh-CN" sz="2800" dirty="0"/>
              <a:t>Richards &amp; Black </a:t>
            </a:r>
            <a:r>
              <a:rPr lang="zh-CN" altLang="en-US" sz="2800" dirty="0"/>
              <a:t>互动理论：</a:t>
            </a:r>
            <a:endParaRPr lang="en-US" altLang="zh-CN" sz="2800" dirty="0"/>
          </a:p>
          <a:p>
            <a:pPr marL="1028700" lvl="1" indent="-571500">
              <a:buFont typeface="Arial" panose="020B0604020202020204" pitchFamily="34" charset="0"/>
              <a:buChar char="•"/>
            </a:pPr>
            <a:r>
              <a:rPr lang="en-US" altLang="zh-CN" sz="2800" dirty="0"/>
              <a:t>Richards </a:t>
            </a:r>
            <a:r>
              <a:rPr lang="zh-CN" altLang="en-US" sz="2800" dirty="0"/>
              <a:t>阐述当我们使用隐喻时，我们的内心</a:t>
            </a:r>
            <a:r>
              <a:rPr lang="zh-CN" altLang="en-US" sz="2800" dirty="0">
                <a:solidFill>
                  <a:srgbClr val="FFC000"/>
                </a:solidFill>
              </a:rPr>
              <a:t>两种不同的东西相互作用</a:t>
            </a:r>
            <a:r>
              <a:rPr lang="zh-CN" altLang="en-US" sz="2800" dirty="0"/>
              <a:t>且用一个单独词或者短语作为支撑。结果的语义就是互动的结果。</a:t>
            </a:r>
            <a:endParaRPr lang="en-US" altLang="zh-CN" sz="2800" dirty="0"/>
          </a:p>
          <a:p>
            <a:pPr marL="571500" indent="-571500">
              <a:buFont typeface="Arial" panose="020B0604020202020204" pitchFamily="34" charset="0"/>
              <a:buChar char="•"/>
            </a:pPr>
            <a:endParaRPr lang="en-US" altLang="zh-CN" sz="2800" dirty="0"/>
          </a:p>
          <a:p>
            <a:pPr marL="571500" indent="-571500">
              <a:buFont typeface="Arial" panose="020B0604020202020204" pitchFamily="34" charset="0"/>
              <a:buChar char="•"/>
            </a:pPr>
            <a:r>
              <a:rPr lang="en-US" altLang="zh-CN" sz="2800" dirty="0"/>
              <a:t>Lakoff &amp; Johnson</a:t>
            </a:r>
            <a:r>
              <a:rPr lang="zh-CN" altLang="en-US" sz="2800" dirty="0"/>
              <a:t>的</a:t>
            </a:r>
            <a:r>
              <a:rPr lang="en-US" altLang="zh-CN" sz="2800" dirty="0"/>
              <a:t>《</a:t>
            </a:r>
            <a:r>
              <a:rPr lang="zh-CN" altLang="en-US" sz="2800" dirty="0"/>
              <a:t>我们赖以生存的隐喻</a:t>
            </a:r>
            <a:r>
              <a:rPr lang="en-US" altLang="zh-CN" sz="2800" dirty="0"/>
              <a:t>》</a:t>
            </a:r>
            <a:r>
              <a:rPr lang="zh-CN" altLang="en-US" sz="2800" dirty="0"/>
              <a:t>：</a:t>
            </a:r>
            <a:endParaRPr lang="en-US" altLang="zh-CN" sz="2800" dirty="0"/>
          </a:p>
          <a:p>
            <a:pPr marL="1028700" lvl="1" indent="-571500">
              <a:buFont typeface="Arial" panose="020B0604020202020204" pitchFamily="34" charset="0"/>
              <a:buChar char="•"/>
            </a:pPr>
            <a:r>
              <a:rPr lang="zh-CN" altLang="en-US" sz="2800" dirty="0"/>
              <a:t>隐喻不仅是一个修辞手段，而且是一个感知方式，一种思想或者行动的实质，一种人类体验和感知世界的方式。</a:t>
            </a:r>
            <a:endParaRPr lang="en-US" altLang="zh-CN" sz="2800" dirty="0"/>
          </a:p>
          <a:p>
            <a:pPr marL="1028700" lvl="1" indent="-571500">
              <a:buFont typeface="Arial" panose="020B0604020202020204" pitchFamily="34" charset="0"/>
              <a:buChar char="•"/>
            </a:pPr>
            <a:r>
              <a:rPr lang="zh-CN" altLang="en-US" sz="2800" dirty="0"/>
              <a:t>隐喻是从一个</a:t>
            </a:r>
            <a:r>
              <a:rPr lang="zh-CN" altLang="en-US" sz="2800" dirty="0">
                <a:solidFill>
                  <a:srgbClr val="FFC000"/>
                </a:solidFill>
              </a:rPr>
              <a:t>具体的概念域向一个抽象的概念</a:t>
            </a:r>
            <a:r>
              <a:rPr lang="zh-CN" altLang="en-US" sz="2800" dirty="0"/>
              <a:t>域的系统映射。</a:t>
            </a:r>
            <a:endParaRPr lang="en-US" altLang="zh-CN" sz="2800" dirty="0"/>
          </a:p>
        </p:txBody>
      </p:sp>
    </p:spTree>
    <p:extLst>
      <p:ext uri="{BB962C8B-B14F-4D97-AF65-F5344CB8AC3E}">
        <p14:creationId xmlns:p14="http://schemas.microsoft.com/office/powerpoint/2010/main" val="138280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现代概念隐喻理论：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4401205"/>
          </a:xfrm>
          <a:prstGeom prst="rect">
            <a:avLst/>
          </a:prstGeom>
          <a:noFill/>
        </p:spPr>
        <p:txBody>
          <a:bodyPr wrap="square" rtlCol="0">
            <a:spAutoFit/>
          </a:bodyPr>
          <a:lstStyle/>
          <a:p>
            <a:pPr marL="571500" indent="-571500">
              <a:buFont typeface="Arial" panose="020B0604020202020204" pitchFamily="34" charset="0"/>
              <a:buChar char="•"/>
            </a:pPr>
            <a:r>
              <a:rPr lang="en-US" altLang="zh-CN" sz="2800" dirty="0"/>
              <a:t>Richards &amp; Black </a:t>
            </a:r>
            <a:r>
              <a:rPr lang="zh-CN" altLang="en-US" sz="2800" dirty="0"/>
              <a:t>互动理论：</a:t>
            </a:r>
            <a:endParaRPr lang="en-US" altLang="zh-CN" sz="2800" dirty="0"/>
          </a:p>
          <a:p>
            <a:pPr marL="1028700" lvl="1" indent="-571500">
              <a:buFont typeface="Arial" panose="020B0604020202020204" pitchFamily="34" charset="0"/>
              <a:buChar char="•"/>
            </a:pPr>
            <a:r>
              <a:rPr lang="en-US" altLang="zh-CN" sz="2800" dirty="0"/>
              <a:t>Richards </a:t>
            </a:r>
            <a:r>
              <a:rPr lang="zh-CN" altLang="en-US" sz="2800" dirty="0"/>
              <a:t>阐述当我们使用隐喻时，我们的内心</a:t>
            </a:r>
            <a:r>
              <a:rPr lang="zh-CN" altLang="en-US" sz="2800" dirty="0">
                <a:solidFill>
                  <a:srgbClr val="FFC000"/>
                </a:solidFill>
              </a:rPr>
              <a:t>两种不同的东西相互作用</a:t>
            </a:r>
            <a:r>
              <a:rPr lang="zh-CN" altLang="en-US" sz="2800" dirty="0"/>
              <a:t>且用一个单独词或者短语作为支撑。结果的语义就是互动的结果。</a:t>
            </a:r>
            <a:endParaRPr lang="en-US" altLang="zh-CN" sz="2800" dirty="0"/>
          </a:p>
          <a:p>
            <a:pPr marL="571500" indent="-571500">
              <a:buFont typeface="Arial" panose="020B0604020202020204" pitchFamily="34" charset="0"/>
              <a:buChar char="•"/>
            </a:pPr>
            <a:endParaRPr lang="en-US" altLang="zh-CN" sz="2800" dirty="0"/>
          </a:p>
          <a:p>
            <a:pPr marL="571500" indent="-571500">
              <a:buFont typeface="Arial" panose="020B0604020202020204" pitchFamily="34" charset="0"/>
              <a:buChar char="•"/>
            </a:pPr>
            <a:r>
              <a:rPr lang="en-US" altLang="zh-CN" sz="2800" dirty="0"/>
              <a:t>Lakoff &amp; Johnson</a:t>
            </a:r>
            <a:r>
              <a:rPr lang="zh-CN" altLang="en-US" sz="2800" dirty="0"/>
              <a:t>的</a:t>
            </a:r>
            <a:r>
              <a:rPr lang="en-US" altLang="zh-CN" sz="2800" dirty="0"/>
              <a:t>《</a:t>
            </a:r>
            <a:r>
              <a:rPr lang="zh-CN" altLang="en-US" sz="2800" dirty="0"/>
              <a:t>我们赖以生存的隐喻</a:t>
            </a:r>
            <a:r>
              <a:rPr lang="en-US" altLang="zh-CN" sz="2800" dirty="0"/>
              <a:t>》</a:t>
            </a:r>
            <a:r>
              <a:rPr lang="zh-CN" altLang="en-US" sz="2800" dirty="0"/>
              <a:t>：</a:t>
            </a:r>
            <a:endParaRPr lang="en-US" altLang="zh-CN" sz="2800" dirty="0"/>
          </a:p>
          <a:p>
            <a:pPr marL="1028700" lvl="1" indent="-571500">
              <a:buFont typeface="Arial" panose="020B0604020202020204" pitchFamily="34" charset="0"/>
              <a:buChar char="•"/>
            </a:pPr>
            <a:r>
              <a:rPr lang="zh-CN" altLang="en-US" sz="2800" dirty="0"/>
              <a:t>隐喻不仅是一个修辞手段，而且是一个感知方式，一种思想或者行动的实质，一种人类体验和感知世界的方式。</a:t>
            </a:r>
            <a:endParaRPr lang="en-US" altLang="zh-CN" sz="2800" dirty="0"/>
          </a:p>
          <a:p>
            <a:pPr marL="1028700" lvl="1" indent="-571500">
              <a:buFont typeface="Arial" panose="020B0604020202020204" pitchFamily="34" charset="0"/>
              <a:buChar char="•"/>
            </a:pPr>
            <a:r>
              <a:rPr lang="zh-CN" altLang="en-US" sz="2800" dirty="0"/>
              <a:t>隐喻是从一个</a:t>
            </a:r>
            <a:r>
              <a:rPr lang="zh-CN" altLang="en-US" sz="2800" dirty="0">
                <a:solidFill>
                  <a:srgbClr val="FFC000"/>
                </a:solidFill>
              </a:rPr>
              <a:t>具体的概念域向一个抽象的概念</a:t>
            </a:r>
            <a:r>
              <a:rPr lang="zh-CN" altLang="en-US" sz="2800" dirty="0"/>
              <a:t>域的系统映射。</a:t>
            </a:r>
            <a:endParaRPr lang="en-US" altLang="zh-CN" sz="2800" dirty="0"/>
          </a:p>
        </p:txBody>
      </p:sp>
    </p:spTree>
    <p:extLst>
      <p:ext uri="{BB962C8B-B14F-4D97-AF65-F5344CB8AC3E}">
        <p14:creationId xmlns:p14="http://schemas.microsoft.com/office/powerpoint/2010/main" val="427680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现代概念隐喻理论：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4832092"/>
          </a:xfrm>
          <a:prstGeom prst="rect">
            <a:avLst/>
          </a:prstGeom>
          <a:noFill/>
        </p:spPr>
        <p:txBody>
          <a:bodyPr wrap="square" rtlCol="0">
            <a:spAutoFit/>
          </a:bodyPr>
          <a:lstStyle/>
          <a:p>
            <a:pPr marL="571500" indent="-571500">
              <a:buFont typeface="Arial" panose="020B0604020202020204" pitchFamily="34" charset="0"/>
              <a:buChar char="•"/>
            </a:pPr>
            <a:r>
              <a:rPr lang="en-US" altLang="zh-CN" sz="2800" dirty="0" err="1"/>
              <a:t>Gentner</a:t>
            </a:r>
            <a:r>
              <a:rPr lang="zh-CN" altLang="en-US" sz="2800" dirty="0"/>
              <a:t> 的结构映射理论：</a:t>
            </a:r>
            <a:endParaRPr lang="en-US" altLang="zh-CN" sz="2800" dirty="0"/>
          </a:p>
          <a:p>
            <a:pPr marL="1028700" lvl="1" indent="-571500">
              <a:buFont typeface="Arial" panose="020B0604020202020204" pitchFamily="34" charset="0"/>
              <a:buChar char="•"/>
            </a:pPr>
            <a:r>
              <a:rPr lang="zh-CN" altLang="en-US" sz="2800" dirty="0"/>
              <a:t>提出结构映射的过程是类比迁移，通过匹配不同对象来寻找结构上的相似，然后通过</a:t>
            </a:r>
            <a:r>
              <a:rPr lang="zh-CN" altLang="en-US" sz="2800" dirty="0">
                <a:solidFill>
                  <a:srgbClr val="FFFF00"/>
                </a:solidFill>
              </a:rPr>
              <a:t>图式归纳</a:t>
            </a:r>
            <a:r>
              <a:rPr lang="zh-CN" altLang="en-US" sz="2800" dirty="0"/>
              <a:t>提取源问题中的关系用于解决目标域问题。由此引出，隐喻映射的过程实质上是源域和目标域</a:t>
            </a:r>
            <a:r>
              <a:rPr lang="zh-CN" altLang="en-US" sz="2800" dirty="0">
                <a:solidFill>
                  <a:srgbClr val="FFFF00"/>
                </a:solidFill>
              </a:rPr>
              <a:t>关系结构的匹配</a:t>
            </a:r>
            <a:r>
              <a:rPr lang="zh-CN" altLang="en-US" sz="2800" dirty="0"/>
              <a:t>。</a:t>
            </a:r>
            <a:endParaRPr lang="en-US" altLang="zh-CN" sz="2800" dirty="0"/>
          </a:p>
          <a:p>
            <a:pPr marL="1028700" lvl="1" indent="-571500">
              <a:buFont typeface="Arial" panose="020B0604020202020204" pitchFamily="34" charset="0"/>
              <a:buChar char="•"/>
            </a:pPr>
            <a:endParaRPr lang="en-US" altLang="zh-CN" sz="2800" dirty="0"/>
          </a:p>
          <a:p>
            <a:pPr marL="1028700" lvl="1" indent="-571500">
              <a:buFont typeface="Arial" panose="020B0604020202020204" pitchFamily="34" charset="0"/>
              <a:buChar char="•"/>
            </a:pPr>
            <a:r>
              <a:rPr lang="zh-CN" altLang="en-US" sz="2800" dirty="0"/>
              <a:t>隐喻的理解就不仅限于特征的匹配，而是对特征之间关系的匹配，包括两 个步骤</a:t>
            </a:r>
            <a:r>
              <a:rPr lang="en-US" altLang="zh-CN" sz="2800" dirty="0"/>
              <a:t>:</a:t>
            </a:r>
            <a:r>
              <a:rPr lang="zh-CN" altLang="en-US" sz="2800" dirty="0"/>
              <a:t>排列和映射。</a:t>
            </a:r>
            <a:r>
              <a:rPr lang="zh-CN" altLang="en-US" sz="2800" dirty="0">
                <a:solidFill>
                  <a:srgbClr val="FFFF00"/>
                </a:solidFill>
              </a:rPr>
              <a:t>排列是通过匹配源域和目标域之间的特征，找出相关性最 大的排列系统</a:t>
            </a:r>
            <a:r>
              <a:rPr lang="zh-CN" altLang="en-US" sz="2800" dirty="0"/>
              <a:t>。然后将</a:t>
            </a:r>
            <a:r>
              <a:rPr lang="zh-CN" altLang="en-US" sz="2800" dirty="0">
                <a:solidFill>
                  <a:srgbClr val="FFFF00"/>
                </a:solidFill>
              </a:rPr>
              <a:t>相关特征的关系结构进行类比，之后将源域的结构映射到 目标域</a:t>
            </a:r>
            <a:r>
              <a:rPr lang="zh-CN" altLang="en-US" sz="2800" dirty="0"/>
              <a:t>。</a:t>
            </a:r>
          </a:p>
        </p:txBody>
      </p:sp>
    </p:spTree>
    <p:extLst>
      <p:ext uri="{BB962C8B-B14F-4D97-AF65-F5344CB8AC3E}">
        <p14:creationId xmlns:p14="http://schemas.microsoft.com/office/powerpoint/2010/main" val="242132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4C7A5F77-9114-4C49-8DFA-2D786179D15E}"/>
              </a:ext>
            </a:extLst>
          </p:cNvPr>
          <p:cNvSpPr txBox="1"/>
          <p:nvPr/>
        </p:nvSpPr>
        <p:spPr>
          <a:xfrm>
            <a:off x="269356" y="213360"/>
            <a:ext cx="3723524"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WordNet </a:t>
            </a:r>
            <a:r>
              <a:rPr lang="zh-CN" altLang="en-US" sz="2400" dirty="0">
                <a:latin typeface="微软雅黑" panose="020B0503020204020204" pitchFamily="34" charset="-122"/>
                <a:ea typeface="微软雅黑" panose="020B0503020204020204" pitchFamily="34" charset="-122"/>
              </a:rPr>
              <a:t>玩一玩 看一看</a:t>
            </a:r>
            <a:endParaRPr lang="en-US" altLang="zh-CN"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36B8EFB8-CFB4-43D5-A2FC-0F15CB6F1E6F}"/>
              </a:ext>
            </a:extLst>
          </p:cNvPr>
          <p:cNvPicPr>
            <a:picLocks noChangeAspect="1"/>
          </p:cNvPicPr>
          <p:nvPr/>
        </p:nvPicPr>
        <p:blipFill>
          <a:blip r:embed="rId2"/>
          <a:stretch>
            <a:fillRect/>
          </a:stretch>
        </p:blipFill>
        <p:spPr>
          <a:xfrm>
            <a:off x="5567912" y="545404"/>
            <a:ext cx="4620027" cy="5524839"/>
          </a:xfrm>
          <a:prstGeom prst="rect">
            <a:avLst/>
          </a:prstGeom>
          <a:ln>
            <a:noFill/>
          </a:ln>
          <a:effectLst>
            <a:outerShdw blurRad="292100" dist="139700" dir="2700000" algn="tl" rotWithShape="0">
              <a:srgbClr val="333333">
                <a:alpha val="65000"/>
              </a:srgbClr>
            </a:outerShdw>
          </a:effectLst>
        </p:spPr>
      </p:pic>
      <p:sp>
        <p:nvSpPr>
          <p:cNvPr id="3" name="矩形 2">
            <a:extLst>
              <a:ext uri="{FF2B5EF4-FFF2-40B4-BE49-F238E27FC236}">
                <a16:creationId xmlns:a16="http://schemas.microsoft.com/office/drawing/2014/main" id="{29148177-998B-47C6-A413-E88B2AF2FDFA}"/>
              </a:ext>
            </a:extLst>
          </p:cNvPr>
          <p:cNvSpPr/>
          <p:nvPr/>
        </p:nvSpPr>
        <p:spPr>
          <a:xfrm>
            <a:off x="5231368" y="6356065"/>
            <a:ext cx="5293116" cy="369332"/>
          </a:xfrm>
          <a:prstGeom prst="rect">
            <a:avLst/>
          </a:prstGeom>
        </p:spPr>
        <p:txBody>
          <a:bodyPr wrap="none">
            <a:spAutoFit/>
          </a:bodyPr>
          <a:lstStyle/>
          <a:p>
            <a:r>
              <a:rPr lang="en-US" altLang="zh-CN" dirty="0">
                <a:solidFill>
                  <a:srgbClr val="6795B5"/>
                </a:solidFill>
                <a:latin typeface="Microsoft YaHei" panose="020B0503020204020204" pitchFamily="34" charset="-122"/>
                <a:ea typeface="Microsoft YaHei" panose="020B0503020204020204" pitchFamily="34" charset="-122"/>
                <a:hlinkClick r:id="rId3"/>
              </a:rPr>
              <a:t>http://wordnetweb.princeton.edu/perl/webwn</a:t>
            </a:r>
            <a:endParaRPr lang="zh-CN" altLang="en-US" dirty="0"/>
          </a:p>
        </p:txBody>
      </p:sp>
      <p:sp>
        <p:nvSpPr>
          <p:cNvPr id="4" name="矩形 3">
            <a:extLst>
              <a:ext uri="{FF2B5EF4-FFF2-40B4-BE49-F238E27FC236}">
                <a16:creationId xmlns:a16="http://schemas.microsoft.com/office/drawing/2014/main" id="{33E257FD-527B-4EFF-9367-CD4693274594}"/>
              </a:ext>
            </a:extLst>
          </p:cNvPr>
          <p:cNvSpPr/>
          <p:nvPr/>
        </p:nvSpPr>
        <p:spPr>
          <a:xfrm>
            <a:off x="878956" y="2492216"/>
            <a:ext cx="3561197" cy="1631216"/>
          </a:xfrm>
          <a:prstGeom prst="rect">
            <a:avLst/>
          </a:prstGeom>
        </p:spPr>
        <p:txBody>
          <a:bodyPr wrap="square">
            <a:spAutoFit/>
          </a:bodyPr>
          <a:lstStyle/>
          <a:p>
            <a:r>
              <a:rPr lang="zh-CN" altLang="en-US" sz="2000" dirty="0">
                <a:solidFill>
                  <a:srgbClr val="4D4D4D"/>
                </a:solidFill>
                <a:latin typeface="Microsoft YaHei" panose="020B0503020204020204" pitchFamily="34" charset="-122"/>
                <a:ea typeface="Microsoft YaHei" panose="020B0503020204020204" pitchFamily="34" charset="-122"/>
              </a:rPr>
              <a:t>名词，动词，形容词和副词各自被组织成一个同义词的网络，每个同义词集合都代表一个基本的语义概念，并且这些集合之间也由各种关系连接。</a:t>
            </a:r>
            <a:endParaRPr lang="zh-CN" altLang="en-US" sz="2000" dirty="0"/>
          </a:p>
        </p:txBody>
      </p:sp>
    </p:spTree>
    <p:extLst>
      <p:ext uri="{BB962C8B-B14F-4D97-AF65-F5344CB8AC3E}">
        <p14:creationId xmlns:p14="http://schemas.microsoft.com/office/powerpoint/2010/main" val="77002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4B47D1-33D4-4E4A-8626-897FB2BF44D9}"/>
              </a:ext>
            </a:extLst>
          </p:cNvPr>
          <p:cNvSpPr txBox="1"/>
          <p:nvPr/>
        </p:nvSpPr>
        <p:spPr>
          <a:xfrm>
            <a:off x="927208" y="426720"/>
            <a:ext cx="10853312" cy="5940088"/>
          </a:xfrm>
          <a:prstGeom prst="rect">
            <a:avLst/>
          </a:prstGeom>
          <a:noFill/>
        </p:spPr>
        <p:txBody>
          <a:bodyPr wrap="square" rtlCol="0">
            <a:spAutoFit/>
          </a:bodyPr>
          <a:lstStyle/>
          <a:p>
            <a:r>
              <a:rPr lang="zh-CN" altLang="en-US" sz="3600" dirty="0"/>
              <a:t>隐喻理解：使用或构建新型知识库</a:t>
            </a:r>
            <a:endParaRPr lang="en-US" altLang="zh-CN" sz="3600" dirty="0"/>
          </a:p>
          <a:p>
            <a:endParaRPr lang="en-US" altLang="zh-CN" sz="3600" dirty="0"/>
          </a:p>
          <a:p>
            <a:pPr marL="742950" indent="-742950">
              <a:buAutoNum type="arabicPeriod"/>
            </a:pPr>
            <a:r>
              <a:rPr lang="en-US" altLang="zh-CN" sz="2800" dirty="0"/>
              <a:t>WordNet</a:t>
            </a:r>
            <a:r>
              <a:rPr lang="zh-CN" altLang="en-US" sz="2800" dirty="0"/>
              <a:t>在隐喻识别和隐喻理解中被广泛地用于捕捉词汇语义</a:t>
            </a:r>
            <a:endParaRPr lang="en-US" altLang="zh-CN" sz="2800" dirty="0"/>
          </a:p>
          <a:p>
            <a:r>
              <a:rPr lang="en-US" altLang="zh-CN" sz="2800" dirty="0"/>
              <a:t>		</a:t>
            </a:r>
            <a:r>
              <a:rPr lang="zh-CN" altLang="en-US" sz="2800" dirty="0">
                <a:solidFill>
                  <a:srgbClr val="FFC000"/>
                </a:solidFill>
              </a:rPr>
              <a:t>为什么呢？</a:t>
            </a:r>
            <a:endParaRPr lang="en-US" altLang="zh-CN" sz="2800" dirty="0">
              <a:solidFill>
                <a:srgbClr val="FFC000"/>
              </a:solidFill>
            </a:endParaRPr>
          </a:p>
          <a:p>
            <a:r>
              <a:rPr lang="en-US" altLang="zh-CN" sz="2800" dirty="0"/>
              <a:t>		</a:t>
            </a:r>
            <a:r>
              <a:rPr lang="zh-CN" altLang="en-US" sz="2800" dirty="0"/>
              <a:t>因为同义词概念之间由语义和词法相互连接，体系简单，层级</a:t>
            </a:r>
            <a:r>
              <a:rPr lang="en-US" altLang="zh-CN" sz="2800" dirty="0"/>
              <a:t>		</a:t>
            </a:r>
            <a:r>
              <a:rPr lang="zh-CN" altLang="en-US" sz="2800" dirty="0"/>
              <a:t>关系明显，</a:t>
            </a:r>
            <a:r>
              <a:rPr lang="en-US" altLang="zh-CN" sz="2800" dirty="0"/>
              <a:t>WordNet</a:t>
            </a:r>
            <a:r>
              <a:rPr lang="zh-CN" altLang="en-US" sz="2800" dirty="0"/>
              <a:t>中的单词距离也可以用来衡量单词的语义</a:t>
            </a:r>
            <a:r>
              <a:rPr lang="en-US" altLang="zh-CN" sz="2800" dirty="0"/>
              <a:t>		</a:t>
            </a:r>
            <a:r>
              <a:rPr lang="zh-CN" altLang="en-US" sz="2800" dirty="0"/>
              <a:t>关联性！</a:t>
            </a:r>
            <a:endParaRPr lang="en-US" altLang="zh-CN" sz="2800" dirty="0"/>
          </a:p>
          <a:p>
            <a:endParaRPr lang="en-US" altLang="zh-CN" sz="2800" dirty="0"/>
          </a:p>
          <a:p>
            <a:pPr marL="514350" indent="-514350">
              <a:buAutoNum type="arabicPeriod" startAt="2"/>
            </a:pPr>
            <a:r>
              <a:rPr lang="en-US" altLang="zh-CN" sz="2800" dirty="0" err="1"/>
              <a:t>VerbNet</a:t>
            </a:r>
            <a:r>
              <a:rPr lang="zh-CN" altLang="en-US" sz="2800" dirty="0"/>
              <a:t>目前最大的英文在线动词词汇库。数据库中的每个动词类都用题元角色描述、描述参数的限制条件以及由语法和语义信息构成的框架等来描述。</a:t>
            </a:r>
            <a:endParaRPr lang="en-US" altLang="zh-CN" sz="2800" dirty="0"/>
          </a:p>
          <a:p>
            <a:pPr marL="514350" indent="-514350">
              <a:buAutoNum type="arabicPeriod" startAt="2"/>
            </a:pPr>
            <a:endParaRPr lang="en-US" altLang="zh-CN" sz="2800" dirty="0"/>
          </a:p>
          <a:p>
            <a:r>
              <a:rPr lang="zh-CN" altLang="en-US" sz="2800" dirty="0"/>
              <a:t>两个知识库都有明显的层级关系。</a:t>
            </a:r>
            <a:endParaRPr lang="en-US" altLang="zh-CN" sz="2800" dirty="0"/>
          </a:p>
        </p:txBody>
      </p:sp>
    </p:spTree>
    <p:extLst>
      <p:ext uri="{BB962C8B-B14F-4D97-AF65-F5344CB8AC3E}">
        <p14:creationId xmlns:p14="http://schemas.microsoft.com/office/powerpoint/2010/main" val="321411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4B47D1-33D4-4E4A-8626-897FB2BF44D9}"/>
              </a:ext>
            </a:extLst>
          </p:cNvPr>
          <p:cNvSpPr txBox="1"/>
          <p:nvPr/>
        </p:nvSpPr>
        <p:spPr>
          <a:xfrm>
            <a:off x="835768" y="243512"/>
            <a:ext cx="10853312" cy="6370975"/>
          </a:xfrm>
          <a:prstGeom prst="rect">
            <a:avLst/>
          </a:prstGeom>
          <a:noFill/>
        </p:spPr>
        <p:txBody>
          <a:bodyPr wrap="square" rtlCol="0">
            <a:spAutoFit/>
          </a:bodyPr>
          <a:lstStyle/>
          <a:p>
            <a:r>
              <a:rPr lang="zh-CN" altLang="en-US" sz="3600" dirty="0"/>
              <a:t>隐喻理解：使用或构建新型知识库</a:t>
            </a:r>
            <a:endParaRPr lang="en-US" altLang="zh-CN" sz="3600" dirty="0"/>
          </a:p>
          <a:p>
            <a:endParaRPr lang="en-US" altLang="zh-CN" sz="3600" dirty="0"/>
          </a:p>
          <a:p>
            <a:r>
              <a:rPr lang="en-US" altLang="zh-CN" sz="2800" dirty="0"/>
              <a:t>3. </a:t>
            </a:r>
            <a:r>
              <a:rPr lang="en-US" altLang="zh-CN" sz="2800" dirty="0" err="1"/>
              <a:t>FrameNet</a:t>
            </a:r>
            <a:r>
              <a:rPr lang="zh-CN" altLang="en-US" sz="2800" dirty="0"/>
              <a:t>，认为为绝大多数单词的意义可以通过语义框架呈现，</a:t>
            </a:r>
            <a:endParaRPr lang="en-US" altLang="zh-CN" sz="2800" dirty="0"/>
          </a:p>
          <a:p>
            <a:r>
              <a:rPr lang="zh-CN" altLang="en-US" sz="2800" dirty="0"/>
              <a:t>库对拥有相同认知结构、相同类型的语义角色的词语进行归类，并用一个框架对这类词进行概述。</a:t>
            </a:r>
            <a:r>
              <a:rPr lang="en-US" altLang="zh-CN" sz="2800" dirty="0"/>
              <a:t>NLP</a:t>
            </a:r>
            <a:r>
              <a:rPr lang="zh-CN" altLang="en-US" sz="2800" dirty="0"/>
              <a:t>上用在语义方面老好了</a:t>
            </a:r>
            <a:r>
              <a:rPr lang="en-US" altLang="zh-CN" sz="2800" dirty="0"/>
              <a:t>_(:з</a:t>
            </a:r>
            <a:r>
              <a:rPr lang="zh-CN" altLang="en-US" sz="2800" dirty="0"/>
              <a:t>ゝ∠</a:t>
            </a:r>
            <a:r>
              <a:rPr lang="en-US" altLang="zh-CN" sz="2800" dirty="0"/>
              <a:t>)_</a:t>
            </a:r>
          </a:p>
          <a:p>
            <a:endParaRPr lang="en-US" altLang="zh-CN" sz="2800" dirty="0"/>
          </a:p>
          <a:p>
            <a:r>
              <a:rPr lang="en-US" altLang="zh-CN" sz="2800" dirty="0"/>
              <a:t>4. </a:t>
            </a:r>
            <a:r>
              <a:rPr lang="en-US" altLang="zh-CN" sz="2800" dirty="0" err="1"/>
              <a:t>HowNet</a:t>
            </a:r>
            <a:r>
              <a:rPr lang="zh-CN" altLang="en-US" sz="2800" dirty="0"/>
              <a:t>，关注词语概念，是一个以义原为基本单位构建的中英双语知识库。它将概念与概念之间的关系以及概念及其属性之间的关系形成了一个网状的常识系统。</a:t>
            </a:r>
            <a:endParaRPr lang="en-US" altLang="zh-CN" sz="2800" dirty="0"/>
          </a:p>
          <a:p>
            <a:endParaRPr lang="en-US" altLang="zh-CN" sz="2800" dirty="0"/>
          </a:p>
          <a:p>
            <a:r>
              <a:rPr lang="en-US" altLang="zh-CN" sz="2800" dirty="0"/>
              <a:t>5. </a:t>
            </a:r>
            <a:r>
              <a:rPr lang="en-US" altLang="zh-CN" sz="2800" dirty="0" err="1"/>
              <a:t>Cogbank</a:t>
            </a:r>
            <a:r>
              <a:rPr lang="en-US" altLang="zh-CN" sz="2800" dirty="0"/>
              <a:t> </a:t>
            </a:r>
            <a:r>
              <a:rPr lang="zh-CN" altLang="en-US" sz="2800" dirty="0"/>
              <a:t>是一个自主构建的汉语认知属性知识库。它通过指定隐喻句的句法结构“目标域</a:t>
            </a:r>
            <a:r>
              <a:rPr lang="en-US" altLang="zh-CN" sz="2800" dirty="0"/>
              <a:t>+</a:t>
            </a:r>
            <a:r>
              <a:rPr lang="zh-CN" altLang="en-US" sz="2800" dirty="0"/>
              <a:t>像</a:t>
            </a:r>
            <a:r>
              <a:rPr lang="en-US" altLang="zh-CN" sz="2800" dirty="0"/>
              <a:t>+</a:t>
            </a:r>
            <a:r>
              <a:rPr lang="zh-CN" altLang="en-US" sz="2800" dirty="0"/>
              <a:t>源域</a:t>
            </a:r>
            <a:r>
              <a:rPr lang="en-US" altLang="zh-CN" sz="2800" dirty="0"/>
              <a:t>+</a:t>
            </a:r>
            <a:r>
              <a:rPr lang="zh-CN" altLang="en-US" sz="2800" dirty="0"/>
              <a:t>一样</a:t>
            </a:r>
            <a:r>
              <a:rPr lang="en-US" altLang="zh-CN" sz="2800" dirty="0"/>
              <a:t>+</a:t>
            </a:r>
            <a:r>
              <a:rPr lang="zh-CN" altLang="en-US" sz="2800" dirty="0"/>
              <a:t>属性”，从网页中爬取了近百万条“源域词语</a:t>
            </a:r>
            <a:r>
              <a:rPr lang="en-US" altLang="zh-CN" sz="2800" dirty="0"/>
              <a:t>-</a:t>
            </a:r>
            <a:r>
              <a:rPr lang="zh-CN" altLang="en-US" sz="2800" dirty="0"/>
              <a:t>属性”对。经过人工校对和信息整理，获得二十多万条词语认知属性对，共包含近万个词语以及认知属性。</a:t>
            </a:r>
            <a:endParaRPr lang="en-US" altLang="zh-CN" sz="2800" dirty="0"/>
          </a:p>
        </p:txBody>
      </p:sp>
    </p:spTree>
    <p:extLst>
      <p:ext uri="{BB962C8B-B14F-4D97-AF65-F5344CB8AC3E}">
        <p14:creationId xmlns:p14="http://schemas.microsoft.com/office/powerpoint/2010/main" val="2656205797"/>
      </p:ext>
    </p:extLst>
  </p:cSld>
  <p:clrMapOvr>
    <a:masterClrMapping/>
  </p:clrMapOvr>
</p:sld>
</file>

<file path=ppt/theme/theme1.xml><?xml version="1.0" encoding="utf-8"?>
<a:theme xmlns:a="http://schemas.openxmlformats.org/drawingml/2006/main" name="风景">
  <a:themeElements>
    <a:clrScheme name="风景">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风景">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风景">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TM03457515[[fn=风景]]</Template>
  <TotalTime>1867</TotalTime>
  <Words>1889</Words>
  <Application>Microsoft Office PowerPoint</Application>
  <PresentationFormat>宽屏</PresentationFormat>
  <Paragraphs>158</Paragraphs>
  <Slides>31</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AdvOT987ad488</vt:lpstr>
      <vt:lpstr>等线</vt:lpstr>
      <vt:lpstr>微软雅黑</vt:lpstr>
      <vt:lpstr>微软雅黑</vt:lpstr>
      <vt:lpstr>Arial</vt:lpstr>
      <vt:lpstr>Century Schoolbook</vt:lpstr>
      <vt:lpstr>Wingdings 2</vt:lpstr>
      <vt:lpstr>风景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Albert Elliot</cp:lastModifiedBy>
  <cp:revision>81</cp:revision>
  <dcterms:created xsi:type="dcterms:W3CDTF">2020-04-18T18:38:05Z</dcterms:created>
  <dcterms:modified xsi:type="dcterms:W3CDTF">2020-08-09T11:45:43Z</dcterms:modified>
</cp:coreProperties>
</file>