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2399288"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8"/>
    <a:srgbClr val="CCECFF"/>
    <a:srgbClr val="B4C7E7"/>
    <a:srgbClr val="0000F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07" autoAdjust="0"/>
    <p:restoredTop sz="95672" autoAdjust="0"/>
  </p:normalViewPr>
  <p:slideViewPr>
    <p:cSldViewPr snapToGrid="0">
      <p:cViewPr>
        <p:scale>
          <a:sx n="50" d="100"/>
          <a:sy n="50" d="100"/>
        </p:scale>
        <p:origin x="2212" y="-8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B02D9-081A-8744-A67C-AE6C5B57F91F}" type="datetimeFigureOut">
              <a:rPr kumimoji="1" lang="zh-CN" altLang="en-US" smtClean="0"/>
              <a:t>2021/4/15</a:t>
            </a:fld>
            <a:endParaRPr kumimoji="1" lang="zh-CN" altLang="en-US"/>
          </a:p>
        </p:txBody>
      </p:sp>
      <p:sp>
        <p:nvSpPr>
          <p:cNvPr id="4" name="幻灯片图像占位符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A3BE2-BCAE-0041-87E5-5F114162011A}" type="slidenum">
              <a:rPr kumimoji="1" lang="zh-CN" altLang="en-US" smtClean="0"/>
              <a:t>‹#›</a:t>
            </a:fld>
            <a:endParaRPr kumimoji="1" lang="zh-CN" altLang="en-US"/>
          </a:p>
        </p:txBody>
      </p:sp>
    </p:spTree>
    <p:extLst>
      <p:ext uri="{BB962C8B-B14F-4D97-AF65-F5344CB8AC3E}">
        <p14:creationId xmlns:p14="http://schemas.microsoft.com/office/powerpoint/2010/main" val="340733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0EA3BE2-BCAE-0041-87E5-5F114162011A}" type="slidenum">
              <a:rPr kumimoji="1" lang="zh-CN" altLang="en-US" smtClean="0"/>
              <a:t>1</a:t>
            </a:fld>
            <a:endParaRPr kumimoji="1" lang="zh-CN" altLang="en-US"/>
          </a:p>
        </p:txBody>
      </p:sp>
    </p:spTree>
    <p:extLst>
      <p:ext uri="{BB962C8B-B14F-4D97-AF65-F5344CB8AC3E}">
        <p14:creationId xmlns:p14="http://schemas.microsoft.com/office/powerpoint/2010/main" val="8607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174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885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42132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43198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65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0031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4" name="Content Placeholder 3"/>
          <p:cNvSpPr>
            <a:spLocks noGrp="1"/>
          </p:cNvSpPr>
          <p:nvPr>
            <p:ph sz="half" idx="2"/>
          </p:nvPr>
        </p:nvSpPr>
        <p:spPr>
          <a:xfrm>
            <a:off x="2231675" y="18409982"/>
            <a:ext cx="13706415"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6" name="Content Placeholder 5"/>
          <p:cNvSpPr>
            <a:spLocks noGrp="1"/>
          </p:cNvSpPr>
          <p:nvPr>
            <p:ph sz="quarter" idx="4"/>
          </p:nvPr>
        </p:nvSpPr>
        <p:spPr>
          <a:xfrm>
            <a:off x="16402142" y="18409982"/>
            <a:ext cx="13773917"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51679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69202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0735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7563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1149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21907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副标题 4">
            <a:extLst>
              <a:ext uri="{FF2B5EF4-FFF2-40B4-BE49-F238E27FC236}">
                <a16:creationId xmlns:a16="http://schemas.microsoft.com/office/drawing/2014/main" id="{38AA2A0D-9A2B-4883-B3C0-004B2F9027ED}"/>
              </a:ext>
            </a:extLst>
          </p:cNvPr>
          <p:cNvSpPr txBox="1">
            <a:spLocks/>
          </p:cNvSpPr>
          <p:nvPr/>
        </p:nvSpPr>
        <p:spPr>
          <a:xfrm>
            <a:off x="16396833" y="28267229"/>
            <a:ext cx="15600919" cy="12479050"/>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Experimental Result</a:t>
            </a:r>
          </a:p>
          <a:p>
            <a:pPr marL="571500" indent="-571500" algn="l">
              <a:lnSpc>
                <a:spcPct val="100000"/>
              </a:lnSpc>
              <a:spcBef>
                <a:spcPts val="1800"/>
              </a:spcBef>
              <a:buFont typeface="Wingdings" panose="05000000000000000000" pitchFamily="2" charset="2"/>
              <a:buChar char="Ø"/>
            </a:pPr>
            <a:r>
              <a:rPr lang="en-US" altLang="zh-CN" sz="2800" b="1" dirty="0">
                <a:latin typeface="Arial" panose="020B0604020202020204" pitchFamily="34" charset="0"/>
                <a:cs typeface="Arial" panose="020B0604020202020204" pitchFamily="34" charset="0"/>
              </a:rPr>
              <a:t>Dataset</a:t>
            </a:r>
            <a:r>
              <a:rPr lang="en-US" altLang="zh-CN" sz="2800" dirty="0">
                <a:latin typeface="Arial" panose="020B0604020202020204" pitchFamily="34" charset="0"/>
                <a:cs typeface="Arial" panose="020B0604020202020204" pitchFamily="34" charset="0"/>
              </a:rPr>
              <a:t>: VUA and MOH-X are used in the experiments.</a:t>
            </a:r>
          </a:p>
          <a:p>
            <a:pPr marL="1080000" algn="l">
              <a:lnSpc>
                <a:spcPct val="100000"/>
              </a:lnSpc>
              <a:spcBef>
                <a:spcPts val="1800"/>
              </a:spcBef>
            </a:pPr>
            <a:r>
              <a:rPr lang="en-US" altLang="zh-CN" sz="2800" dirty="0">
                <a:latin typeface="Arial" panose="020B0604020202020204" pitchFamily="34" charset="0"/>
                <a:cs typeface="Arial" panose="020B0604020202020204" pitchFamily="34" charset="0"/>
              </a:rPr>
              <a:t>(1) VUA (VU Amsterdam Metaphor Corpus) is the largest manually labelled figurative language     Corpus among various fields published in the metaphor detection task.</a:t>
            </a:r>
          </a:p>
          <a:p>
            <a:pPr marL="1080000" algn="l">
              <a:lnSpc>
                <a:spcPct val="100000"/>
              </a:lnSpc>
              <a:spcBef>
                <a:spcPts val="600"/>
              </a:spcBef>
            </a:pPr>
            <a:r>
              <a:rPr lang="en-US" altLang="zh-CN" sz="2800" dirty="0">
                <a:latin typeface="Arial" panose="020B0604020202020204" pitchFamily="34" charset="0"/>
                <a:cs typeface="Arial" panose="020B0604020202020204" pitchFamily="34" charset="0"/>
              </a:rPr>
              <a:t>(2) MOH-X corpus is a subset of the MOH corpus. The corpus texts are all from the WordNet with annotated for metaphorical verbs along with associated confidence scores.</a:t>
            </a:r>
          </a:p>
          <a:p>
            <a:pPr marL="1080000" algn="l">
              <a:lnSpc>
                <a:spcPct val="100000"/>
              </a:lnSpc>
              <a:spcBef>
                <a:spcPts val="600"/>
              </a:spcBef>
            </a:pPr>
            <a:endParaRPr lang="en-US" altLang="zh-CN" sz="2000" dirty="0">
              <a:latin typeface="Arial" panose="020B0604020202020204" pitchFamily="34" charset="0"/>
              <a:cs typeface="Arial" panose="020B0604020202020204" pitchFamily="34" charset="0"/>
            </a:endParaRPr>
          </a:p>
          <a:p>
            <a:pPr marL="571500" marR="0" lvl="0" indent="-571500" algn="l" defTabSz="457200" rtl="0" eaLnBrk="1" fontAlgn="auto" latinLnBrk="0" hangingPunct="1">
              <a:lnSpc>
                <a:spcPct val="100000"/>
              </a:lnSpc>
              <a:spcBef>
                <a:spcPts val="600"/>
              </a:spcBef>
              <a:spcAft>
                <a:spcPts val="0"/>
              </a:spcAft>
              <a:buClrTx/>
              <a:buSzTx/>
              <a:buFont typeface="Wingdings" panose="05000000000000000000" pitchFamily="2" charset="2"/>
              <a:buChar char="Ø"/>
              <a:tabLst/>
              <a:defRPr/>
            </a:pPr>
            <a:r>
              <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rPr>
              <a:t>Baseline</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 number of state-of-the-art neural network-based metaphor detection models have also implemented:</a:t>
            </a:r>
          </a:p>
          <a:p>
            <a:pPr marL="1080000" algn="l">
              <a:lnSpc>
                <a:spcPct val="100000"/>
              </a:lnSpc>
              <a:spcBef>
                <a:spcPts val="6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(1)</a:t>
            </a:r>
            <a:r>
              <a:rPr lang="en-US" altLang="zh-CN" sz="2400"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Gao et al.(2018) </a:t>
            </a:r>
            <a:r>
              <a:rPr lang="en-US" altLang="zh-CN" sz="2400" dirty="0">
                <a:latin typeface="Arial" panose="020B0604020202020204" pitchFamily="34" charset="0"/>
                <a:cs typeface="Arial" panose="020B0604020202020204" pitchFamily="34" charset="0"/>
              </a:rPr>
              <a:t>[3]: This model utilizes </a:t>
            </a:r>
            <a:r>
              <a:rPr lang="en-US" altLang="zh-CN" sz="2400" dirty="0" err="1">
                <a:latin typeface="Arial" panose="020B0604020202020204" pitchFamily="34" charset="0"/>
                <a:cs typeface="Arial" panose="020B0604020202020204" pitchFamily="34" charset="0"/>
              </a:rPr>
              <a:t>GloVe+ELMo</a:t>
            </a:r>
            <a:r>
              <a:rPr lang="en-US" altLang="zh-CN" sz="2400" dirty="0">
                <a:latin typeface="Arial" panose="020B0604020202020204" pitchFamily="34" charset="0"/>
                <a:cs typeface="Arial" panose="020B0604020202020204" pitchFamily="34" charset="0"/>
              </a:rPr>
              <a:t> for word embedding and </a:t>
            </a:r>
            <a:r>
              <a:rPr lang="en-US" altLang="zh-CN" sz="2400" dirty="0" err="1">
                <a:latin typeface="Arial" panose="020B0604020202020204" pitchFamily="34" charset="0"/>
                <a:cs typeface="Arial" panose="020B0604020202020204" pitchFamily="34" charset="0"/>
              </a:rPr>
              <a:t>BiLSTM</a:t>
            </a:r>
            <a:r>
              <a:rPr lang="en-US" altLang="zh-CN" sz="2400" dirty="0">
                <a:latin typeface="Arial" panose="020B0604020202020204" pitchFamily="34" charset="0"/>
                <a:cs typeface="Arial" panose="020B0604020202020204" pitchFamily="34" charset="0"/>
              </a:rPr>
              <a:t> as an encoder.</a:t>
            </a:r>
          </a:p>
          <a:p>
            <a:pPr marL="1080000" algn="l">
              <a:lnSpc>
                <a:spcPct val="100000"/>
              </a:lnSpc>
              <a:spcBef>
                <a:spcPts val="12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(2)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RNN-HG</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 and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RNN-MHCA </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[4]: These models utilize the </a:t>
            </a:r>
            <a:r>
              <a:rPr lang="en-US" altLang="zh-CN" sz="2400" dirty="0" err="1">
                <a:solidFill>
                  <a:prstClr val="black"/>
                </a:solidFill>
                <a:latin typeface="Arial" panose="020B0604020202020204" pitchFamily="34" charset="0"/>
                <a:ea typeface="等线" panose="02010600030101010101" pitchFamily="2" charset="-122"/>
                <a:cs typeface="Arial" panose="020B0604020202020204" pitchFamily="34" charset="0"/>
              </a:rPr>
              <a:t>BiLSTM+attention</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 mechanism, published on ACL2019.</a:t>
            </a:r>
          </a:p>
          <a:p>
            <a:pPr marL="1080000" algn="l">
              <a:lnSpc>
                <a:spcPct val="100000"/>
              </a:lnSpc>
              <a:spcBef>
                <a:spcPts val="12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(3)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BERT+MWE-Aware GCN </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[5]: A metaphor detection model published on ACL2020 with BERT as encoder and Graph Convolution Network.</a:t>
            </a:r>
          </a:p>
          <a:p>
            <a:pPr marL="1080000" algn="l">
              <a:lnSpc>
                <a:spcPct val="100000"/>
              </a:lnSpc>
              <a:spcBef>
                <a:spcPts val="1200"/>
              </a:spcBef>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R="0" lvl="0" algn="l" defTabSz="457200" rtl="0" eaLnBrk="1" fontAlgn="auto" latinLnBrk="0" hangingPunct="1">
              <a:lnSpc>
                <a:spcPct val="100000"/>
              </a:lnSpc>
              <a:spcBef>
                <a:spcPts val="1800"/>
              </a:spcBef>
              <a:spcAft>
                <a:spcPts val="0"/>
              </a:spcAft>
              <a:buClrTx/>
              <a:buSzTx/>
              <a:tabLst/>
              <a:defRPr/>
            </a:pPr>
            <a:endPar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R="0" lvl="0" algn="l" defTabSz="457200" rtl="0" eaLnBrk="1" fontAlgn="auto" latinLnBrk="0" hangingPunct="1">
              <a:lnSpc>
                <a:spcPct val="100000"/>
              </a:lnSpc>
              <a:spcBef>
                <a:spcPts val="1800"/>
              </a:spcBef>
              <a:spcAft>
                <a:spcPts val="0"/>
              </a:spcAft>
              <a:buClrTx/>
              <a:buSzTx/>
              <a:tabLst/>
              <a:defRPr/>
            </a:pPr>
            <a:r>
              <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rPr>
              <a:t>Table 1: </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results reveal our model reaches 75.88% F1 score on the VUA verb test set and 92.41% on the MOH-X dataset, outperforming other state-of-the-art metaphor detection models. </a:t>
            </a:r>
            <a:endParaRPr kumimoji="0" lang="en-US" altLang="zh-CN" sz="5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p:txBody>
      </p:sp>
      <p:sp>
        <p:nvSpPr>
          <p:cNvPr id="34" name="副标题 4">
            <a:extLst>
              <a:ext uri="{FF2B5EF4-FFF2-40B4-BE49-F238E27FC236}">
                <a16:creationId xmlns:a16="http://schemas.microsoft.com/office/drawing/2014/main" id="{295808C4-05C7-409F-A638-EA2B47D8EBF3}"/>
              </a:ext>
            </a:extLst>
          </p:cNvPr>
          <p:cNvSpPr txBox="1">
            <a:spLocks/>
          </p:cNvSpPr>
          <p:nvPr/>
        </p:nvSpPr>
        <p:spPr>
          <a:xfrm>
            <a:off x="401535" y="5361239"/>
            <a:ext cx="15600919" cy="1187266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Abstract</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Metaphor expressions appear pervasively in daily life as well as in many literary works. A large number of implicit metaphorical expressions in any language has become a problematic task in Natural Language Processing.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To the best of our knowledge, the state-of-the-art metaphor detection methods exploit various neural network methods, whereas most current novel neural network metaphor detection models </a:t>
            </a:r>
            <a:r>
              <a:rPr lang="en-US" altLang="zh-CN" sz="3600" b="1" dirty="0">
                <a:latin typeface="Arial" panose="020B0604020202020204" pitchFamily="34" charset="0"/>
                <a:cs typeface="Arial" panose="020B0604020202020204" pitchFamily="34" charset="0"/>
              </a:rPr>
              <a:t>ignore the significant impact of knowledge information among words</a:t>
            </a:r>
            <a:r>
              <a:rPr lang="en-US" altLang="zh-CN" sz="3600" dirty="0">
                <a:latin typeface="Arial" panose="020B0604020202020204" pitchFamily="34" charset="0"/>
                <a:cs typeface="Arial" panose="020B0604020202020204" pitchFamily="34" charset="0"/>
              </a:rPr>
              <a:t>. Observing that one model is likely to have a higher performance to detect metaphors if the model has more knowledge integration, our work tries to include knowledge information into the metaphor detection procedure.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Our contribution includes augmenting knowledge information of words, incorporating knowledge base and transferring task into question answering task, which is capable of improving the performance of metaphor detection greatly. </a:t>
            </a:r>
          </a:p>
          <a:p>
            <a:pPr marL="571500" indent="-571500" algn="l">
              <a:lnSpc>
                <a:spcPct val="100000"/>
              </a:lnSpc>
              <a:spcBef>
                <a:spcPts val="1800"/>
              </a:spcBef>
              <a:buFont typeface="Wingdings" panose="05000000000000000000" pitchFamily="2" charset="2"/>
              <a:buChar char="Ø"/>
            </a:pPr>
            <a:r>
              <a:rPr lang="en-US" altLang="zh-CN" sz="3600" b="1" dirty="0">
                <a:latin typeface="Arial" panose="020B0604020202020204" pitchFamily="34" charset="0"/>
                <a:cs typeface="Arial" panose="020B0604020202020204" pitchFamily="34" charset="0"/>
              </a:rPr>
              <a:t>An effective end-to-end metaphor detection framework that concatenates vectors from the transformer model with knowledge integration and graph embedding is proposed</a:t>
            </a:r>
            <a:r>
              <a:rPr lang="en-US" altLang="zh-CN" sz="3600" dirty="0">
                <a:latin typeface="Arial" panose="020B0604020202020204" pitchFamily="34" charset="0"/>
                <a:cs typeface="Arial" panose="020B0604020202020204" pitchFamily="34" charset="0"/>
              </a:rPr>
              <a:t>. Comparing to the top-level performance of metaphor detection models on VUA and MOH-X datasets, our experimental results prove that our model achieves a competitive outcome.</a:t>
            </a:r>
            <a:endParaRPr lang="zh-CN" altLang="zh-CN" sz="3600" dirty="0">
              <a:latin typeface="Arial" panose="020B0604020202020204" pitchFamily="34" charset="0"/>
              <a:cs typeface="Arial" panose="020B0604020202020204" pitchFamily="34" charset="0"/>
            </a:endParaRPr>
          </a:p>
        </p:txBody>
      </p:sp>
      <p:sp>
        <p:nvSpPr>
          <p:cNvPr id="29" name="副标题 4">
            <a:extLst>
              <a:ext uri="{FF2B5EF4-FFF2-40B4-BE49-F238E27FC236}">
                <a16:creationId xmlns:a16="http://schemas.microsoft.com/office/drawing/2014/main" id="{DA8608CB-1F4D-4EEB-B992-64C2C5B62DA5}"/>
              </a:ext>
            </a:extLst>
          </p:cNvPr>
          <p:cNvSpPr txBox="1">
            <a:spLocks/>
          </p:cNvSpPr>
          <p:nvPr/>
        </p:nvSpPr>
        <p:spPr>
          <a:xfrm>
            <a:off x="16376751" y="40990438"/>
            <a:ext cx="15600919" cy="454668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0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Conclusion and Future work</a:t>
            </a:r>
          </a:p>
          <a:p>
            <a:pPr marL="571500" lvl="0" indent="-571500" algn="l" defTabSz="457200">
              <a:lnSpc>
                <a:spcPct val="100000"/>
              </a:lnSpc>
              <a:spcBef>
                <a:spcPts val="1800"/>
              </a:spcBef>
              <a:buFont typeface="Wingdings" panose="05000000000000000000" pitchFamily="2" charset="2"/>
              <a:buChar char="Ø"/>
            </a:pPr>
            <a:r>
              <a:rPr lang="en-US" altLang="en-US" sz="33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We propose a novel framework with knowledge integration outcompeting each of the baselines to a great extent. The experiments show that our knowledge integration is a powerful tool for metaphor detection. In the future, we are going to utilize ensemble learning strategies to improve our model further.</a:t>
            </a:r>
            <a:endParaRPr lang="en-US" altLang="zh-CN" sz="33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30" name="副标题 4">
            <a:extLst>
              <a:ext uri="{FF2B5EF4-FFF2-40B4-BE49-F238E27FC236}">
                <a16:creationId xmlns:a16="http://schemas.microsoft.com/office/drawing/2014/main" id="{BB6246B2-2DEA-4760-A826-278EB036063F}"/>
              </a:ext>
            </a:extLst>
          </p:cNvPr>
          <p:cNvSpPr txBox="1">
            <a:spLocks/>
          </p:cNvSpPr>
          <p:nvPr/>
        </p:nvSpPr>
        <p:spPr>
          <a:xfrm>
            <a:off x="421617" y="17707526"/>
            <a:ext cx="15600919" cy="32271915"/>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Task Description</a:t>
            </a:r>
            <a:endPar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The metaphor detection task can be described as a sequence labelling task. Given a specific sentence as input, the results should give the label of metaphorical or literal for each word as output. </a:t>
            </a: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2800" b="1" dirty="0">
              <a:solidFill>
                <a:prstClr val="black"/>
              </a:solidFill>
              <a:latin typeface="Arial" panose="020B0604020202020204" pitchFamily="34" charset="0"/>
              <a:cs typeface="Arial" panose="020B0604020202020204" pitchFamily="34" charset="0"/>
            </a:endParaRPr>
          </a:p>
          <a:p>
            <a:pPr algn="l">
              <a:lnSpc>
                <a:spcPct val="100000"/>
              </a:lnSpc>
              <a:spcBef>
                <a:spcPts val="1800"/>
              </a:spcBef>
            </a:pPr>
            <a:endParaRPr lang="en-US" altLang="zh-CN" sz="2800" b="1" dirty="0">
              <a:solidFill>
                <a:prstClr val="black"/>
              </a:solidFill>
              <a:latin typeface="Arial" panose="020B0604020202020204" pitchFamily="34" charset="0"/>
              <a:cs typeface="Arial" panose="020B0604020202020204" pitchFamily="34" charset="0"/>
            </a:endParaRPr>
          </a:p>
          <a:p>
            <a:pPr algn="l">
              <a:lnSpc>
                <a:spcPct val="100000"/>
              </a:lnSpc>
              <a:spcBef>
                <a:spcPts val="1800"/>
              </a:spcBef>
            </a:pPr>
            <a:r>
              <a:rPr lang="en-US" altLang="zh-CN" sz="2800" b="1" dirty="0">
                <a:solidFill>
                  <a:prstClr val="black"/>
                </a:solidFill>
                <a:latin typeface="Arial" panose="020B0604020202020204" pitchFamily="34" charset="0"/>
                <a:cs typeface="Arial" panose="020B0604020202020204" pitchFamily="34" charset="0"/>
              </a:rPr>
              <a:t>Fig 1</a:t>
            </a:r>
            <a:r>
              <a:rPr lang="en-US" altLang="zh-CN" sz="2800" dirty="0">
                <a:solidFill>
                  <a:prstClr val="black"/>
                </a:solidFill>
                <a:latin typeface="Arial" panose="020B0604020202020204" pitchFamily="34" charset="0"/>
                <a:cs typeface="Arial" panose="020B0604020202020204" pitchFamily="34" charset="0"/>
              </a:rPr>
              <a:t>: metaphor detection task example. The first sentence contains all literal meaning. For the second sentence, the model output should be [0 0 0 1], which represents the word “zoo” is a metaphorical word, whereas the rest of the words are literal meaning words.</a:t>
            </a:r>
            <a:endParaRPr lang="en-US" altLang="zh-CN" sz="3600" dirty="0">
              <a:latin typeface="Arial" panose="020B0604020202020204" pitchFamily="34" charset="0"/>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Inspiration and Intuition</a:t>
            </a: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For a normal human being, one understands the metaphorical word in a sentence through two approaches: 1) </a:t>
            </a:r>
            <a:r>
              <a:rPr lang="en-US" altLang="zh-CN" sz="3600" b="1" dirty="0">
                <a:latin typeface="Arial" panose="020B0604020202020204" pitchFamily="34" charset="0"/>
                <a:cs typeface="Arial" panose="020B0604020202020204" pitchFamily="34" charset="0"/>
              </a:rPr>
              <a:t>Existed knowledge information</a:t>
            </a:r>
            <a:r>
              <a:rPr lang="en-US" altLang="zh-CN" sz="3600" dirty="0">
                <a:latin typeface="Arial" panose="020B0604020202020204" pitchFamily="34" charset="0"/>
                <a:cs typeface="Arial" panose="020B0604020202020204" pitchFamily="34" charset="0"/>
              </a:rPr>
              <a:t>: if one person has already known what a specific word means, he may understand this word from brain perception. 2) </a:t>
            </a:r>
            <a:r>
              <a:rPr lang="en-US" altLang="zh-CN" sz="3600" b="1" dirty="0">
                <a:latin typeface="Arial" panose="020B0604020202020204" pitchFamily="34" charset="0"/>
                <a:cs typeface="Arial" panose="020B0604020202020204" pitchFamily="34" charset="0"/>
              </a:rPr>
              <a:t>Looking up in a dictionary</a:t>
            </a:r>
            <a:r>
              <a:rPr lang="en-US" altLang="zh-CN" sz="3600" dirty="0">
                <a:latin typeface="Arial" panose="020B0604020202020204" pitchFamily="34" charset="0"/>
                <a:cs typeface="Arial" panose="020B0604020202020204" pitchFamily="34" charset="0"/>
              </a:rPr>
              <a:t>: if one does not know in the brain, one may look up in dictionary for further understanding.</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We develop our model inspired from the mentioned two ways. The former way is constructed through enhanced word embedding with knowledge augmentation, and the latter way is resolved by WordNet Graph Embedding. </a:t>
            </a: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29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2</a:t>
            </a:r>
            <a:r>
              <a:rPr kumimoji="0" lang="en-US" altLang="zh-CN" sz="29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the procedure for our model to understand metaphor</a:t>
            </a:r>
            <a:endParaRPr kumimoji="0" lang="en-US" altLang="zh-CN" sz="4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a:p>
            <a:pPr marL="565150" marR="0" lvl="1" indent="-565150" algn="l" defTabSz="2033588" rtl="0" eaLnBrk="1" fontAlgn="base" latinLnBrk="0" hangingPunct="1">
              <a:lnSpc>
                <a:spcPct val="200000"/>
              </a:lnSpc>
              <a:spcBef>
                <a:spcPts val="1200"/>
              </a:spcBef>
              <a:spcAft>
                <a:spcPts val="600"/>
              </a:spcAft>
              <a:buClrTx/>
              <a:buSzTx/>
              <a:buFontTx/>
              <a:buNone/>
              <a:tabLst/>
              <a:defRPr/>
            </a:pPr>
            <a:r>
              <a:rPr kumimoji="0" lang="en-US" altLang="zh-CN" sz="4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rPr>
              <a:t>Knowledge Integration Neural Metaphor Detection Model</a:t>
            </a:r>
            <a:endParaRPr kumimoji="0" lang="en-US" altLang="zh-CN" sz="4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model combines context, query word, POS, TAG and knowledge as token embedding. Use token embedding, segment embedding and position embedding as the input of two transformer models: ERNIE for capturing global context and another ERNIE for local context. The output of transformer models are processed by average pooling layer and concatenate with </a:t>
            </a:r>
            <a:r>
              <a:rPr kumimoji="0" lang="en-US" altLang="zh-CN" sz="36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BiLSTM</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on WordNet Graph Embedding. The concatenation result processes through two layers of MLP and use </a:t>
            </a:r>
            <a:r>
              <a:rPr kumimoji="0" lang="en-US" altLang="zh-CN" sz="36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Softmax</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to calculate the probability.</a:t>
            </a: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3: </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Model </a:t>
            </a:r>
            <a:r>
              <a:rPr kumimoji="0" lang="en-US" altLang="zh-CN" sz="28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overvie</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w. The model concatenates results from two ERNIE modules and </a:t>
            </a:r>
            <a:r>
              <a:rPr lang="en-US" altLang="zh-CN" sz="2800" dirty="0" err="1">
                <a:solidFill>
                  <a:prstClr val="black"/>
                </a:solidFill>
                <a:latin typeface="Arial" panose="020B0604020202020204" pitchFamily="34" charset="0"/>
                <a:ea typeface="等线" panose="02010600030101010101" pitchFamily="2" charset="-122"/>
                <a:cs typeface="Arial" panose="020B0604020202020204" pitchFamily="34" charset="0"/>
              </a:rPr>
              <a:t>BiLSTM</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p:txBody>
      </p:sp>
      <p:sp>
        <p:nvSpPr>
          <p:cNvPr id="36" name="副标题 4">
            <a:extLst>
              <a:ext uri="{FF2B5EF4-FFF2-40B4-BE49-F238E27FC236}">
                <a16:creationId xmlns:a16="http://schemas.microsoft.com/office/drawing/2014/main" id="{BFCD51ED-9280-4572-ACFC-4A7E04548551}"/>
              </a:ext>
            </a:extLst>
          </p:cNvPr>
          <p:cNvSpPr txBox="1">
            <a:spLocks/>
          </p:cNvSpPr>
          <p:nvPr/>
        </p:nvSpPr>
        <p:spPr>
          <a:xfrm>
            <a:off x="16396833" y="5361238"/>
            <a:ext cx="15600919" cy="2266183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marR="0" lvl="1" indent="-565150" algn="l" defTabSz="2033588" rtl="0" eaLnBrk="1" fontAlgn="base" latinLnBrk="0" hangingPunct="1">
              <a:lnSpc>
                <a:spcPct val="200000"/>
              </a:lnSpc>
              <a:spcBef>
                <a:spcPts val="1200"/>
              </a:spcBef>
              <a:spcAft>
                <a:spcPts val="600"/>
              </a:spcAft>
              <a:buClrTx/>
              <a:buSzTx/>
              <a:buFontTx/>
              <a:buNone/>
              <a:tabLst/>
              <a:defRPr/>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Enhanced Word Embedding</a:t>
            </a:r>
          </a:p>
          <a:p>
            <a:pPr marL="571500" indent="-571500" algn="l">
              <a:lnSpc>
                <a:spcPct val="100000"/>
              </a:lnSpc>
              <a:spcBef>
                <a:spcPts val="1200"/>
              </a:spcBef>
              <a:buFont typeface="Wingdings" panose="05000000000000000000" pitchFamily="2" charset="2"/>
              <a:buChar char="Ø"/>
            </a:pPr>
            <a:r>
              <a:rPr lang="en-US" altLang="zh-CN" sz="10400" dirty="0">
                <a:latin typeface="Arial" panose="020B0604020202020204" pitchFamily="34" charset="0"/>
                <a:cs typeface="Arial" panose="020B0604020202020204" pitchFamily="34" charset="0"/>
              </a:rPr>
              <a:t>Inspired by McCann et al. [1], we transfer the sequence labelling task into a question-answering task. Each word's additional information is provided, including POS (Part Of Speech), TAG (Detail information of POS), and knowledge. With this kind of augmentation, given the word extra information to answer a specific question may perform better than solely provide the context information. For instance, the question-answering task’s procedure becomes: </a:t>
            </a:r>
          </a:p>
          <a:p>
            <a:pPr marL="571500" indent="-571500" algn="l">
              <a:lnSpc>
                <a:spcPct val="100000"/>
              </a:lnSpc>
              <a:spcBef>
                <a:spcPts val="1800"/>
              </a:spcBef>
              <a:buFont typeface="Wingdings" panose="05000000000000000000" pitchFamily="2" charset="2"/>
              <a:buChar char="Ø"/>
            </a:pPr>
            <a:r>
              <a:rPr lang="en-US" altLang="zh-CN" sz="10400" dirty="0">
                <a:latin typeface="Arial" panose="020B0604020202020204" pitchFamily="34" charset="0"/>
                <a:cs typeface="Arial" panose="020B0604020202020204" pitchFamily="34" charset="0"/>
              </a:rPr>
              <a:t>(1) Given the context, “She </a:t>
            </a:r>
            <a:r>
              <a:rPr lang="en-US" altLang="zh-CN" sz="10400" b="1" dirty="0">
                <a:latin typeface="Arial" panose="020B0604020202020204" pitchFamily="34" charset="0"/>
                <a:cs typeface="Arial" panose="020B0604020202020204" pitchFamily="34" charset="0"/>
              </a:rPr>
              <a:t>devoured</a:t>
            </a:r>
            <a:r>
              <a:rPr lang="en-US" altLang="zh-CN" sz="10400" dirty="0">
                <a:latin typeface="Arial" panose="020B0604020202020204" pitchFamily="34" charset="0"/>
                <a:cs typeface="Arial" panose="020B0604020202020204" pitchFamily="34" charset="0"/>
              </a:rPr>
              <a:t> the book.” </a:t>
            </a:r>
          </a:p>
          <a:p>
            <a:pPr marL="571500" indent="-571500" algn="l">
              <a:lnSpc>
                <a:spcPct val="100000"/>
              </a:lnSpc>
              <a:spcBef>
                <a:spcPts val="1800"/>
              </a:spcBef>
              <a:buFont typeface="Wingdings" panose="05000000000000000000" pitchFamily="2" charset="2"/>
              <a:buChar char="Ø"/>
            </a:pPr>
            <a:r>
              <a:rPr lang="en-US" altLang="zh-CN" sz="10400" dirty="0">
                <a:latin typeface="Arial" panose="020B0604020202020204" pitchFamily="34" charset="0"/>
                <a:cs typeface="Arial" panose="020B0604020202020204" pitchFamily="34" charset="0"/>
              </a:rPr>
              <a:t>(2) Enriched with the information of the word “devoured” with knowledge “destroy completely; enjoy avidly, eat up completely”, and ”devoured" is a verb with past tense. </a:t>
            </a:r>
          </a:p>
          <a:p>
            <a:pPr marL="571500" indent="-571500" algn="l">
              <a:lnSpc>
                <a:spcPct val="100000"/>
              </a:lnSpc>
              <a:spcBef>
                <a:spcPts val="1800"/>
              </a:spcBef>
              <a:buFont typeface="Wingdings" panose="05000000000000000000" pitchFamily="2" charset="2"/>
              <a:buChar char="Ø"/>
            </a:pPr>
            <a:r>
              <a:rPr lang="en-US" altLang="zh-CN" sz="10400" dirty="0">
                <a:latin typeface="Arial" panose="020B0604020202020204" pitchFamily="34" charset="0"/>
                <a:cs typeface="Arial" panose="020B0604020202020204" pitchFamily="34" charset="0"/>
              </a:rPr>
              <a:t>(3) Ask the word “devoured” with the above information if it is “metaphorical” or “literal”.</a:t>
            </a: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65150" lvl="1" indent="-565150" algn="l" defTabSz="2033588" fontAlgn="base">
              <a:lnSpc>
                <a:spcPct val="200000"/>
              </a:lnSpc>
              <a:spcBef>
                <a:spcPts val="1200"/>
              </a:spcBef>
              <a:spcAft>
                <a:spcPts val="600"/>
              </a:spcAft>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7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200"/>
              </a:spcBef>
              <a:spcAft>
                <a:spcPts val="600"/>
              </a:spcAft>
              <a:buClrTx/>
              <a:buSzTx/>
              <a:buFontTx/>
              <a:buNone/>
              <a:tabLst/>
              <a:defRPr/>
            </a:pPr>
            <a:r>
              <a:rPr lang="en-US" altLang="zh-CN" sz="7400" b="1"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200"/>
              </a:spcBef>
              <a:spcAft>
                <a:spcPts val="600"/>
              </a:spcAft>
              <a:buClrTx/>
              <a:buSzTx/>
              <a:buFontTx/>
              <a:buNone/>
              <a:tabLst/>
              <a:defRPr/>
            </a:pPr>
            <a:r>
              <a:rPr kumimoji="0" lang="en-US" altLang="zh-CN" sz="96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a:t>
            </a:r>
            <a:r>
              <a:rPr lang="en-US" altLang="zh-CN" sz="9600" b="1" dirty="0">
                <a:solidFill>
                  <a:prstClr val="black"/>
                </a:solidFill>
                <a:latin typeface="Arial" panose="020B0604020202020204" pitchFamily="34" charset="0"/>
                <a:ea typeface="等线" panose="02010600030101010101" pitchFamily="2" charset="-122"/>
                <a:cs typeface="Arial" panose="020B0604020202020204" pitchFamily="34" charset="0"/>
              </a:rPr>
              <a:t>3</a:t>
            </a: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Enhanced Word Embedding for model understanding</a:t>
            </a:r>
            <a:endParaRPr lang="en-US" altLang="zh-CN" sz="96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Knowledge Integration Strategy</a:t>
            </a: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altLang="zh-CN" sz="10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After enhanced embedding, the embedding should transfer to fit the transformer. The transformer word embedding includes token embedding, segment embedding, and position embedding. Those embedding are fed into a double parallel transformer encoder model — processing both global and local context for the metaphor detection task. </a:t>
            </a:r>
            <a:endParaRPr lang="en-US" altLang="zh-CN" sz="104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71500" indent="-571500" algn="l" defTabSz="457200">
              <a:lnSpc>
                <a:spcPct val="100000"/>
              </a:lnSpc>
              <a:spcBef>
                <a:spcPts val="1800"/>
              </a:spcBef>
              <a:buFont typeface="Wingdings" panose="05000000000000000000" pitchFamily="2" charset="2"/>
              <a:buChar char="Ø"/>
              <a:defRPr/>
            </a:pPr>
            <a:r>
              <a:rPr kumimoji="0" lang="en-US" altLang="zh-CN" sz="10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transformer our model used is ERNIE 2.0 [2], which is a continual pretraining transformer framework specializing in extracting the lexical, syntactic, and semantic information by augmenting knowledge training. The transformer module is composed of multi-head self-attention encoders. </a:t>
            </a:r>
          </a:p>
          <a:p>
            <a:pPr marL="571500" indent="-571500" algn="l" defTabSz="457200">
              <a:lnSpc>
                <a:spcPct val="100000"/>
              </a:lnSpc>
              <a:spcBef>
                <a:spcPts val="1800"/>
              </a:spcBef>
              <a:buFont typeface="Wingdings" panose="05000000000000000000" pitchFamily="2" charset="2"/>
              <a:buChar char="Ø"/>
              <a:defRPr/>
            </a:pPr>
            <a:r>
              <a:rPr kumimoji="0" lang="en-US" altLang="zh-CN" sz="10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Two ERNIE units play different roles: one ERNIE 2.0 unit encodes global context, and another unit encodes local context. Their output is sent into the average pooling to reduce the dimension and obtain the generalized metaphor features. </a:t>
            </a:r>
            <a:endParaRPr lang="en-US" altLang="zh-CN" sz="104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WordNet Graph Embedding</a:t>
            </a: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2800" dirty="0">
              <a:solidFill>
                <a:prstClr val="black"/>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6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kumimoji="0" lang="en-US" altLang="zh-CN" sz="6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kumimoji="0" lang="en-US" altLang="zh-CN" sz="4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endParaRPr kumimoji="0" lang="en-US" altLang="zh-CN" sz="6200" b="1" i="0" u="none" strike="noStrike" kern="1200" cap="none" spc="0" normalizeH="0" baseline="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96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4</a:t>
            </a: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an example of WordNet graph</a:t>
            </a:r>
            <a:endParaRPr kumimoji="0" lang="en-US" altLang="zh-CN" sz="62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41" name="Content Placeholder 2">
            <a:extLst>
              <a:ext uri="{FF2B5EF4-FFF2-40B4-BE49-F238E27FC236}">
                <a16:creationId xmlns:a16="http://schemas.microsoft.com/office/drawing/2014/main" id="{D9FCDA8A-17CF-DD42-A2CC-1A990549FF0A}"/>
              </a:ext>
            </a:extLst>
          </p:cNvPr>
          <p:cNvSpPr txBox="1">
            <a:spLocks/>
          </p:cNvSpPr>
          <p:nvPr/>
        </p:nvSpPr>
        <p:spPr>
          <a:xfrm>
            <a:off x="-1" y="9592"/>
            <a:ext cx="32400000" cy="4878022"/>
          </a:xfrm>
          <a:prstGeom prst="rect">
            <a:avLst/>
          </a:prstGeom>
          <a:solidFill>
            <a:srgbClr val="CCECFF"/>
          </a:solidFill>
        </p:spPr>
        <p:txBody>
          <a:bodyPr vert="horz" lIns="91440" tIns="45720" rIns="91440" bIns="45720" rtlCol="0" anchor="ctr">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nSpc>
                <a:spcPct val="120000"/>
              </a:lnSpc>
              <a:spcBef>
                <a:spcPts val="0"/>
              </a:spcBef>
              <a:defRPr/>
            </a:pPr>
            <a:r>
              <a:rPr lang="en-US" altLang="zh-CN" sz="7100" b="1" dirty="0">
                <a:latin typeface="Arial" panose="020B0604020202020204" pitchFamily="34" charset="0"/>
                <a:cs typeface="Arial" panose="020B0604020202020204" pitchFamily="34" charset="0"/>
              </a:rPr>
              <a:t>Integrating Word Knowledge and WordNet for Neural Metaphor Detection</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Z.M. Tian</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Q.Z. Wang</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Z.H. Huang</a:t>
            </a:r>
            <a:r>
              <a:rPr lang="en-US" altLang="zh-CN" sz="4800" b="1" baseline="30000" dirty="0">
                <a:latin typeface="Arial" panose="020B0604020202020204" pitchFamily="34" charset="0"/>
                <a:cs typeface="Arial" panose="020B0604020202020204" pitchFamily="34" charset="0"/>
              </a:rPr>
              <a:t>1</a:t>
            </a:r>
          </a:p>
          <a:p>
            <a:pPr>
              <a:lnSpc>
                <a:spcPct val="120000"/>
              </a:lnSpc>
              <a:spcBef>
                <a:spcPts val="0"/>
              </a:spcBef>
              <a:defRPr/>
            </a:pPr>
            <a:r>
              <a:rPr lang="en-US" altLang="zh-CN" sz="4800" b="1" dirty="0">
                <a:latin typeface="Arial" panose="020B0604020202020204" pitchFamily="34" charset="0"/>
                <a:cs typeface="Arial" panose="020B0604020202020204" pitchFamily="34" charset="0"/>
              </a:rPr>
              <a:t>Supervisor: Prof. W.F. </a:t>
            </a:r>
            <a:r>
              <a:rPr lang="en-US" altLang="zh-CN" sz="4800" b="1" dirty="0" err="1">
                <a:latin typeface="Arial" panose="020B0604020202020204" pitchFamily="34" charset="0"/>
                <a:cs typeface="Arial" panose="020B0604020202020204" pitchFamily="34" charset="0"/>
              </a:rPr>
              <a:t>Su</a:t>
            </a:r>
            <a:br>
              <a:rPr lang="en-US" altLang="zh-CN" sz="9600" b="1" dirty="0">
                <a:latin typeface="Arial" panose="020B0604020202020204" pitchFamily="34" charset="0"/>
                <a:cs typeface="Arial" panose="020B0604020202020204" pitchFamily="34" charset="0"/>
              </a:rPr>
            </a:br>
            <a:r>
              <a:rPr lang="en-US" altLang="zh-CN" sz="3600" i="1" dirty="0">
                <a:latin typeface="Arial" panose="020B0604020202020204" pitchFamily="34" charset="0"/>
                <a:cs typeface="Arial" panose="020B0604020202020204" pitchFamily="34" charset="0"/>
              </a:rPr>
              <a:t> </a:t>
            </a:r>
            <a:r>
              <a:rPr lang="en-US" altLang="zh-CN" sz="4400" i="1" baseline="30000" dirty="0">
                <a:latin typeface="Arial" panose="020B0604020202020204" pitchFamily="34" charset="0"/>
                <a:cs typeface="Arial" panose="020B0604020202020204" pitchFamily="34" charset="0"/>
              </a:rPr>
              <a:t>1</a:t>
            </a:r>
            <a:r>
              <a:rPr lang="en-US" altLang="zh-CN" sz="4400" i="1" dirty="0">
                <a:latin typeface="Arial" panose="020B0604020202020204" pitchFamily="34" charset="0"/>
                <a:cs typeface="Arial" panose="020B0604020202020204" pitchFamily="34" charset="0"/>
              </a:rPr>
              <a:t> Computer Science and Technology, Division of Science and Technology, BNU-HKBU United International College</a:t>
            </a:r>
            <a:br>
              <a:rPr lang="en-US" altLang="zh-CN" sz="4400" i="1" dirty="0">
                <a:latin typeface="Arial" panose="020B0604020202020204" pitchFamily="34" charset="0"/>
                <a:cs typeface="Arial" panose="020B0604020202020204" pitchFamily="34" charset="0"/>
              </a:rPr>
            </a:br>
            <a:r>
              <a:rPr lang="en-US" altLang="zh-CN" sz="4400" i="1" dirty="0">
                <a:latin typeface="Arial" panose="020B0604020202020204" pitchFamily="34" charset="0"/>
                <a:cs typeface="Arial" panose="020B0604020202020204" pitchFamily="34" charset="0"/>
              </a:rPr>
              <a:t>* Corresponding student author. Tel: +86-13172650285, E-mail: m730026102@mail.uic.edu.cn</a:t>
            </a:r>
            <a:endParaRPr lang="en-US" altLang="zh-CN" sz="5200" i="1" dirty="0">
              <a:latin typeface="Arial" panose="020B0604020202020204" pitchFamily="34" charset="0"/>
              <a:cs typeface="Arial" panose="020B0604020202020204" pitchFamily="34" charset="0"/>
            </a:endParaRPr>
          </a:p>
        </p:txBody>
      </p:sp>
      <p:pic>
        <p:nvPicPr>
          <p:cNvPr id="14" name="图片 13" descr="表格&#10;&#10;描述已自动生成">
            <a:extLst>
              <a:ext uri="{FF2B5EF4-FFF2-40B4-BE49-F238E27FC236}">
                <a16:creationId xmlns:a16="http://schemas.microsoft.com/office/drawing/2014/main" id="{0322A000-4BA3-4F21-AA10-D4E3F73D086C}"/>
              </a:ext>
            </a:extLst>
          </p:cNvPr>
          <p:cNvPicPr>
            <a:picLocks noChangeAspect="1"/>
          </p:cNvPicPr>
          <p:nvPr/>
        </p:nvPicPr>
        <p:blipFill rotWithShape="1">
          <a:blip r:embed="rId3"/>
          <a:srcRect r="4226" b="67301"/>
          <a:stretch/>
        </p:blipFill>
        <p:spPr>
          <a:xfrm>
            <a:off x="3307849" y="21004863"/>
            <a:ext cx="9125451" cy="2493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a:extLst>
              <a:ext uri="{FF2B5EF4-FFF2-40B4-BE49-F238E27FC236}">
                <a16:creationId xmlns:a16="http://schemas.microsoft.com/office/drawing/2014/main" id="{D87F7401-A118-4BB4-A58B-D582F73BCFBC}"/>
              </a:ext>
            </a:extLst>
          </p:cNvPr>
          <p:cNvPicPr>
            <a:picLocks noChangeAspect="1"/>
          </p:cNvPicPr>
          <p:nvPr/>
        </p:nvPicPr>
        <p:blipFill rotWithShape="1">
          <a:blip r:embed="rId4"/>
          <a:srcRect l="38179" t="37579" r="7256" b="38452"/>
          <a:stretch/>
        </p:blipFill>
        <p:spPr>
          <a:xfrm>
            <a:off x="17388493" y="36084694"/>
            <a:ext cx="13577433" cy="3354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4B1F3F66-95A6-4B25-B522-A9C91D423011}"/>
              </a:ext>
            </a:extLst>
          </p:cNvPr>
          <p:cNvPicPr>
            <a:picLocks noChangeAspect="1"/>
          </p:cNvPicPr>
          <p:nvPr/>
        </p:nvPicPr>
        <p:blipFill>
          <a:blip r:embed="rId5"/>
          <a:stretch>
            <a:fillRect/>
          </a:stretch>
        </p:blipFill>
        <p:spPr>
          <a:xfrm>
            <a:off x="1382563" y="31125623"/>
            <a:ext cx="14224709" cy="4503489"/>
          </a:xfrm>
          <a:prstGeom prst="rect">
            <a:avLst/>
          </a:prstGeom>
        </p:spPr>
      </p:pic>
      <p:pic>
        <p:nvPicPr>
          <p:cNvPr id="18" name="图片 17">
            <a:extLst>
              <a:ext uri="{FF2B5EF4-FFF2-40B4-BE49-F238E27FC236}">
                <a16:creationId xmlns:a16="http://schemas.microsoft.com/office/drawing/2014/main" id="{B5525590-B917-4A92-A4AE-E1BE75152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368" y="40990438"/>
            <a:ext cx="15517168" cy="7370454"/>
          </a:xfrm>
          <a:prstGeom prst="rect">
            <a:avLst/>
          </a:prstGeom>
        </p:spPr>
      </p:pic>
      <p:pic>
        <p:nvPicPr>
          <p:cNvPr id="10" name="图片 9">
            <a:extLst>
              <a:ext uri="{FF2B5EF4-FFF2-40B4-BE49-F238E27FC236}">
                <a16:creationId xmlns:a16="http://schemas.microsoft.com/office/drawing/2014/main" id="{5517B4C1-E4F2-4490-BEFB-8C2AEB4E641F}"/>
              </a:ext>
            </a:extLst>
          </p:cNvPr>
          <p:cNvPicPr>
            <a:picLocks noChangeAspect="1"/>
          </p:cNvPicPr>
          <p:nvPr/>
        </p:nvPicPr>
        <p:blipFill>
          <a:blip r:embed="rId7"/>
          <a:stretch>
            <a:fillRect/>
          </a:stretch>
        </p:blipFill>
        <p:spPr>
          <a:xfrm>
            <a:off x="18493714" y="10652073"/>
            <a:ext cx="9887035" cy="4080612"/>
          </a:xfrm>
          <a:prstGeom prst="rect">
            <a:avLst/>
          </a:prstGeom>
        </p:spPr>
      </p:pic>
      <p:sp>
        <p:nvSpPr>
          <p:cNvPr id="61" name="副标题 4">
            <a:extLst>
              <a:ext uri="{FF2B5EF4-FFF2-40B4-BE49-F238E27FC236}">
                <a16:creationId xmlns:a16="http://schemas.microsoft.com/office/drawing/2014/main" id="{A575D0F1-8D5B-452C-8B4E-763D0E6754DB}"/>
              </a:ext>
            </a:extLst>
          </p:cNvPr>
          <p:cNvSpPr txBox="1">
            <a:spLocks/>
          </p:cNvSpPr>
          <p:nvPr/>
        </p:nvSpPr>
        <p:spPr>
          <a:xfrm>
            <a:off x="16396832" y="45727539"/>
            <a:ext cx="15600919" cy="425190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8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References</a:t>
            </a:r>
          </a:p>
          <a:p>
            <a:pPr lvl="0" algn="l" defTabSz="457200">
              <a:lnSpc>
                <a:spcPct val="100000"/>
              </a:lnSpc>
              <a:spcBef>
                <a:spcPts val="1200"/>
              </a:spcBef>
            </a:pPr>
            <a:r>
              <a:rPr lang="en-US" altLang="zh-CN" sz="2000" b="1" i="0" dirty="0">
                <a:effectLst/>
                <a:latin typeface="Arial" panose="020B0604020202020204" pitchFamily="34" charset="0"/>
              </a:rPr>
              <a:t>[1]</a:t>
            </a:r>
            <a:r>
              <a:rPr lang="en-US" altLang="zh-CN" sz="2000" b="0" i="0" dirty="0">
                <a:effectLst/>
                <a:latin typeface="Arial" panose="020B0604020202020204" pitchFamily="34" charset="0"/>
              </a:rPr>
              <a:t> B. McCann, N. S. </a:t>
            </a:r>
            <a:r>
              <a:rPr lang="en-US" altLang="zh-CN" sz="2000" b="0" i="0" dirty="0" err="1">
                <a:effectLst/>
                <a:latin typeface="Arial" panose="020B0604020202020204" pitchFamily="34" charset="0"/>
              </a:rPr>
              <a:t>Keskar</a:t>
            </a:r>
            <a:r>
              <a:rPr lang="en-US" altLang="zh-CN" sz="2000" b="0" i="0" dirty="0">
                <a:effectLst/>
                <a:latin typeface="Arial" panose="020B0604020202020204" pitchFamily="34" charset="0"/>
              </a:rPr>
              <a:t>, C. </a:t>
            </a:r>
            <a:r>
              <a:rPr lang="en-US" altLang="zh-CN" sz="2000" b="0" i="0" dirty="0" err="1">
                <a:effectLst/>
                <a:latin typeface="Arial" panose="020B0604020202020204" pitchFamily="34" charset="0"/>
              </a:rPr>
              <a:t>Xiong</a:t>
            </a:r>
            <a:r>
              <a:rPr lang="en-US" altLang="zh-CN" sz="2000" b="0" i="0" dirty="0">
                <a:effectLst/>
                <a:latin typeface="Arial" panose="020B0604020202020204" pitchFamily="34" charset="0"/>
              </a:rPr>
              <a:t>, and R. </a:t>
            </a:r>
            <a:r>
              <a:rPr lang="en-US" altLang="zh-CN" sz="2000" b="0" i="0" dirty="0" err="1">
                <a:effectLst/>
                <a:latin typeface="Arial" panose="020B0604020202020204" pitchFamily="34" charset="0"/>
              </a:rPr>
              <a:t>Socher</a:t>
            </a:r>
            <a:r>
              <a:rPr lang="en-US" altLang="zh-CN" sz="2000" b="0" i="0" dirty="0">
                <a:effectLst/>
                <a:latin typeface="Arial" panose="020B0604020202020204" pitchFamily="34" charset="0"/>
              </a:rPr>
              <a:t>, “The natural language decathlon: Multitask learning as question answering,”arXivpreprintarXiv:1806.08730, 2018. </a:t>
            </a:r>
          </a:p>
          <a:p>
            <a:pPr lvl="0" algn="l" defTabSz="457200">
              <a:lnSpc>
                <a:spcPct val="100000"/>
              </a:lnSpc>
              <a:spcBef>
                <a:spcPts val="1200"/>
              </a:spcBef>
            </a:pPr>
            <a:r>
              <a:rPr lang="en-US" altLang="zh-CN" sz="2000" b="1" i="0" dirty="0">
                <a:effectLst/>
                <a:latin typeface="Arial" panose="020B0604020202020204" pitchFamily="34" charset="0"/>
              </a:rPr>
              <a:t>[2]</a:t>
            </a:r>
            <a:r>
              <a:rPr lang="en-US" altLang="zh-CN" sz="2000" b="0" i="0" dirty="0">
                <a:effectLst/>
                <a:latin typeface="Arial" panose="020B0604020202020204" pitchFamily="34" charset="0"/>
              </a:rPr>
              <a:t> Yu Sun, </a:t>
            </a:r>
            <a:r>
              <a:rPr lang="en-US" altLang="zh-CN" sz="2000" b="0" i="0" dirty="0" err="1">
                <a:effectLst/>
                <a:latin typeface="Arial" panose="020B0604020202020204" pitchFamily="34" charset="0"/>
              </a:rPr>
              <a:t>Shuohuan</a:t>
            </a:r>
            <a:r>
              <a:rPr lang="en-US" altLang="zh-CN" sz="2000" b="0" i="0" dirty="0">
                <a:effectLst/>
                <a:latin typeface="Arial" panose="020B0604020202020204" pitchFamily="34" charset="0"/>
              </a:rPr>
              <a:t> Wang, </a:t>
            </a:r>
            <a:r>
              <a:rPr lang="en-US" altLang="zh-CN" sz="2000" b="0" i="0" dirty="0" err="1">
                <a:effectLst/>
                <a:latin typeface="Arial" panose="020B0604020202020204" pitchFamily="34" charset="0"/>
              </a:rPr>
              <a:t>Yukun</a:t>
            </a:r>
            <a:r>
              <a:rPr lang="en-US" altLang="zh-CN" sz="2000" b="0" i="0" dirty="0">
                <a:effectLst/>
                <a:latin typeface="Arial" panose="020B0604020202020204" pitchFamily="34" charset="0"/>
              </a:rPr>
              <a:t> Li, </a:t>
            </a:r>
            <a:r>
              <a:rPr lang="en-US" altLang="zh-CN" sz="2000" b="0" i="0" dirty="0" err="1">
                <a:effectLst/>
                <a:latin typeface="Arial" panose="020B0604020202020204" pitchFamily="34" charset="0"/>
              </a:rPr>
              <a:t>Shikun</a:t>
            </a:r>
            <a:r>
              <a:rPr lang="en-US" altLang="zh-CN" sz="2000" b="0" i="0" dirty="0">
                <a:effectLst/>
                <a:latin typeface="Arial" panose="020B0604020202020204" pitchFamily="34" charset="0"/>
              </a:rPr>
              <a:t> Feng, </a:t>
            </a:r>
            <a:r>
              <a:rPr lang="en-US" altLang="zh-CN" sz="2000" b="0" i="0" dirty="0" err="1">
                <a:effectLst/>
                <a:latin typeface="Arial" panose="020B0604020202020204" pitchFamily="34" charset="0"/>
              </a:rPr>
              <a:t>HaoTian</a:t>
            </a:r>
            <a:r>
              <a:rPr lang="en-US" altLang="zh-CN" sz="2000" b="0" i="0" dirty="0">
                <a:effectLst/>
                <a:latin typeface="Arial" panose="020B0604020202020204" pitchFamily="34" charset="0"/>
              </a:rPr>
              <a:t>, Hua Wu, and Haifeng Wang. 2020. Ernie 2.0:A continual pre-training framework for language understanding. In Proceedings of the AAAI </a:t>
            </a:r>
            <a:r>
              <a:rPr lang="en-US" altLang="zh-CN" sz="2000" b="0" i="0" dirty="0" err="1">
                <a:effectLst/>
                <a:latin typeface="Arial" panose="020B0604020202020204" pitchFamily="34" charset="0"/>
              </a:rPr>
              <a:t>Conferenceon</a:t>
            </a:r>
            <a:r>
              <a:rPr lang="en-US" altLang="zh-CN" sz="2000" b="0" i="0" dirty="0">
                <a:effectLst/>
                <a:latin typeface="Arial" panose="020B0604020202020204" pitchFamily="34" charset="0"/>
              </a:rPr>
              <a:t> Artificial Intelligence, volume 34, pages 8968–8975. </a:t>
            </a:r>
          </a:p>
          <a:p>
            <a:pPr lvl="0" algn="l" defTabSz="457200">
              <a:lnSpc>
                <a:spcPct val="100000"/>
              </a:lnSpc>
              <a:spcBef>
                <a:spcPts val="1200"/>
              </a:spcBef>
            </a:pPr>
            <a:r>
              <a:rPr lang="en-US" altLang="zh-CN" sz="2000" b="1" i="0" dirty="0">
                <a:effectLst/>
                <a:latin typeface="Arial" panose="020B0604020202020204" pitchFamily="34" charset="0"/>
              </a:rPr>
              <a:t>[3]</a:t>
            </a:r>
            <a:r>
              <a:rPr lang="en-US" altLang="zh-CN" sz="2000" b="0" i="0" dirty="0">
                <a:effectLst/>
                <a:latin typeface="Arial" panose="020B0604020202020204" pitchFamily="34" charset="0"/>
              </a:rPr>
              <a:t> G. Gao, E. Choi, Y. Choi, and L. </a:t>
            </a:r>
            <a:r>
              <a:rPr lang="en-US" altLang="zh-CN" sz="2000" b="0" i="0" dirty="0" err="1">
                <a:effectLst/>
                <a:latin typeface="Arial" panose="020B0604020202020204" pitchFamily="34" charset="0"/>
              </a:rPr>
              <a:t>Zettlemoyer</a:t>
            </a:r>
            <a:r>
              <a:rPr lang="en-US" altLang="zh-CN" sz="2000" b="0" i="0" dirty="0">
                <a:effectLst/>
                <a:latin typeface="Arial" panose="020B0604020202020204" pitchFamily="34" charset="0"/>
              </a:rPr>
              <a:t>, “Neural metaphor detection incontext,”arXivpreprintarXiv:1808.09653, 2018</a:t>
            </a:r>
          </a:p>
          <a:p>
            <a:pPr algn="l" defTabSz="457200">
              <a:lnSpc>
                <a:spcPct val="100000"/>
              </a:lnSpc>
              <a:spcBef>
                <a:spcPts val="1200"/>
              </a:spcBef>
            </a:pPr>
            <a:r>
              <a:rPr lang="en-US" altLang="zh-CN" sz="2000" b="1" dirty="0">
                <a:latin typeface="Arial" panose="020B0604020202020204" pitchFamily="34" charset="0"/>
              </a:rPr>
              <a:t>[4] </a:t>
            </a:r>
            <a:r>
              <a:rPr lang="en-US" altLang="zh-CN" sz="2000" dirty="0">
                <a:latin typeface="Arial" panose="020B0604020202020204" pitchFamily="34" charset="0"/>
              </a:rPr>
              <a:t>R. Mao, C. Lin, and F. Guerin, “End-to-end sequential metaphor identification inspired by linguistic theories,” in Proceedings of the 57</a:t>
            </a:r>
            <a:r>
              <a:rPr lang="en-US" altLang="zh-CN" sz="2000" baseline="30000" dirty="0">
                <a:latin typeface="Arial" panose="020B0604020202020204" pitchFamily="34" charset="0"/>
              </a:rPr>
              <a:t>th</a:t>
            </a:r>
            <a:r>
              <a:rPr lang="en-US" altLang="zh-CN" sz="2000" dirty="0">
                <a:latin typeface="Arial" panose="020B0604020202020204" pitchFamily="34" charset="0"/>
              </a:rPr>
              <a:t> Annual Meeting of the Association for Computational Linguistics, pp. 3888–3898, 2019.</a:t>
            </a:r>
            <a:endParaRPr lang="en-US" altLang="zh-CN" sz="2000" b="0" i="0" dirty="0">
              <a:effectLst/>
              <a:latin typeface="Arial" panose="020B0604020202020204" pitchFamily="34" charset="0"/>
            </a:endParaRPr>
          </a:p>
          <a:p>
            <a:pPr lvl="0" algn="l" defTabSz="457200">
              <a:lnSpc>
                <a:spcPct val="100000"/>
              </a:lnSpc>
              <a:spcBef>
                <a:spcPts val="1200"/>
              </a:spcBef>
            </a:pPr>
            <a:r>
              <a:rPr lang="en-US" altLang="zh-CN" sz="2000" b="1" dirty="0">
                <a:latin typeface="Arial" panose="020B0604020202020204" pitchFamily="34" charset="0"/>
              </a:rPr>
              <a:t>[5]</a:t>
            </a:r>
            <a:r>
              <a:rPr lang="en-US" altLang="zh-CN" sz="2000" dirty="0">
                <a:latin typeface="Arial" panose="020B0604020202020204" pitchFamily="34" charset="0"/>
              </a:rPr>
              <a:t> Omid </a:t>
            </a:r>
            <a:r>
              <a:rPr lang="en-US" altLang="zh-CN" sz="2000" dirty="0" err="1">
                <a:latin typeface="Arial" panose="020B0604020202020204" pitchFamily="34" charset="0"/>
              </a:rPr>
              <a:t>Rohanian</a:t>
            </a:r>
            <a:r>
              <a:rPr lang="en-US" altLang="zh-CN" sz="2000" dirty="0">
                <a:latin typeface="Arial" panose="020B0604020202020204" pitchFamily="34" charset="0"/>
              </a:rPr>
              <a:t>, Marek Rei, Shiva </a:t>
            </a:r>
            <a:r>
              <a:rPr lang="en-US" altLang="zh-CN" sz="2000" dirty="0" err="1">
                <a:latin typeface="Arial" panose="020B0604020202020204" pitchFamily="34" charset="0"/>
              </a:rPr>
              <a:t>Taslimipoor</a:t>
            </a:r>
            <a:r>
              <a:rPr lang="en-US" altLang="zh-CN" sz="2000" dirty="0">
                <a:latin typeface="Arial" panose="020B0604020202020204" pitchFamily="34" charset="0"/>
              </a:rPr>
              <a:t>, </a:t>
            </a:r>
            <a:r>
              <a:rPr lang="en-US" altLang="zh-CN" sz="2000" dirty="0" err="1">
                <a:latin typeface="Arial" panose="020B0604020202020204" pitchFamily="34" charset="0"/>
              </a:rPr>
              <a:t>andLe</a:t>
            </a:r>
            <a:r>
              <a:rPr lang="en-US" altLang="zh-CN" sz="2000" dirty="0">
                <a:latin typeface="Arial" panose="020B0604020202020204" pitchFamily="34" charset="0"/>
              </a:rPr>
              <a:t> An Ha. 2020. Verbal multiword expressions </a:t>
            </a:r>
            <a:r>
              <a:rPr lang="en-US" altLang="zh-CN" sz="2000" dirty="0" err="1">
                <a:latin typeface="Arial" panose="020B0604020202020204" pitchFamily="34" charset="0"/>
              </a:rPr>
              <a:t>foridentification</a:t>
            </a:r>
            <a:r>
              <a:rPr lang="en-US" altLang="zh-CN" sz="2000" dirty="0">
                <a:latin typeface="Arial" panose="020B0604020202020204" pitchFamily="34" charset="0"/>
              </a:rPr>
              <a:t> of metaphor. In Proceedings of the58th Annual Meeting of the Association for Computational Linguistics, pages 2890–2895, Online. Association for Computational Linguistics</a:t>
            </a:r>
            <a:r>
              <a:rPr lang="en-US" altLang="zh-CN" sz="1600" dirty="0">
                <a:latin typeface="Arial" panose="020B0604020202020204" pitchFamily="34" charset="0"/>
              </a:rPr>
              <a:t>.</a:t>
            </a:r>
          </a:p>
        </p:txBody>
      </p:sp>
      <p:sp>
        <p:nvSpPr>
          <p:cNvPr id="62" name="副标题 4">
            <a:extLst>
              <a:ext uri="{FF2B5EF4-FFF2-40B4-BE49-F238E27FC236}">
                <a16:creationId xmlns:a16="http://schemas.microsoft.com/office/drawing/2014/main" id="{B9D5D92D-D79C-4AB7-9AD1-B2D1D6538404}"/>
              </a:ext>
            </a:extLst>
          </p:cNvPr>
          <p:cNvSpPr txBox="1">
            <a:spLocks/>
          </p:cNvSpPr>
          <p:nvPr/>
        </p:nvSpPr>
        <p:spPr>
          <a:xfrm>
            <a:off x="16376751" y="22251665"/>
            <a:ext cx="8997850" cy="5252818"/>
          </a:xfrm>
          <a:prstGeom prst="rect">
            <a:avLst/>
          </a:prstGeom>
          <a:solidFill>
            <a:srgbClr val="F6F5F7">
              <a:alpha val="89804"/>
            </a:srgbClr>
          </a:solidFill>
          <a:ln w="6350">
            <a:solidFill>
              <a:srgbClr val="F7F6F8"/>
            </a:solidFill>
          </a:ln>
        </p:spPr>
        <p:txBody>
          <a:bodyPr vert="horz" lIns="360000" tIns="180000" rIns="360000" bIns="180000" rtlCol="0">
            <a:normAutofit fontScale="92500"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71500" lvl="0" indent="-571500" algn="l" defTabSz="457200">
              <a:lnSpc>
                <a:spcPct val="100000"/>
              </a:lnSpc>
              <a:spcBef>
                <a:spcPts val="1800"/>
              </a:spcBef>
              <a:buFont typeface="Wingdings" panose="05000000000000000000" pitchFamily="2" charset="2"/>
              <a:buChar char="Ø"/>
            </a:pPr>
            <a:r>
              <a:rPr lang="en-US" altLang="zh-CN" sz="28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Graph embedding is an approach that is used to transform nodes, edges, and their features into vector space (a lower dimension) whilst maximally preserving properties like graph structure and information. </a:t>
            </a:r>
          </a:p>
          <a:p>
            <a:pPr marL="571500" lvl="0" indent="-571500" algn="l" defTabSz="457200">
              <a:lnSpc>
                <a:spcPct val="100000"/>
              </a:lnSpc>
              <a:spcBef>
                <a:spcPts val="1800"/>
              </a:spcBef>
              <a:buFont typeface="Wingdings" panose="05000000000000000000" pitchFamily="2" charset="2"/>
              <a:buChar char="Ø"/>
            </a:pPr>
            <a:r>
              <a:rPr lang="en-US" altLang="zh-CN" sz="28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The vector can represent some characteristics of the original node, such as if in the original structure between two nodes, then the two nodes as vector should be similar, just like word embedding. Because of that, we used graph embedding to introduce WordNet graph network information into the model processing with </a:t>
            </a:r>
            <a:r>
              <a:rPr lang="en-US" altLang="zh-CN" sz="280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BiLSTM</a:t>
            </a:r>
            <a:r>
              <a:rPr lang="en-US" altLang="zh-CN" sz="28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and reach some improvement.</a:t>
            </a:r>
          </a:p>
        </p:txBody>
      </p:sp>
      <p:pic>
        <p:nvPicPr>
          <p:cNvPr id="1026" name="Picture 2">
            <a:extLst>
              <a:ext uri="{FF2B5EF4-FFF2-40B4-BE49-F238E27FC236}">
                <a16:creationId xmlns:a16="http://schemas.microsoft.com/office/drawing/2014/main" id="{D4E18836-6DA6-4626-BED4-0A75FDEEF31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126" r="8493"/>
          <a:stretch/>
        </p:blipFill>
        <p:spPr bwMode="auto">
          <a:xfrm>
            <a:off x="25594114" y="22392680"/>
            <a:ext cx="5952375" cy="4729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926396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4421</TotalTime>
  <Words>1502</Words>
  <Application>Microsoft Office PowerPoint</Application>
  <PresentationFormat>自定义</PresentationFormat>
  <Paragraphs>104</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 Long</dc:creator>
  <cp:lastModifiedBy>启正 王</cp:lastModifiedBy>
  <cp:revision>418</cp:revision>
  <cp:lastPrinted>2018-03-26T07:17:28Z</cp:lastPrinted>
  <dcterms:created xsi:type="dcterms:W3CDTF">2018-03-24T07:39:23Z</dcterms:created>
  <dcterms:modified xsi:type="dcterms:W3CDTF">2021-04-15T13:32:44Z</dcterms:modified>
</cp:coreProperties>
</file>