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7"/>
  </p:notesMasterIdLst>
  <p:sldIdLst>
    <p:sldId id="256" r:id="rId2"/>
    <p:sldId id="258" r:id="rId3"/>
    <p:sldId id="265" r:id="rId4"/>
    <p:sldId id="262" r:id="rId5"/>
    <p:sldId id="310" r:id="rId6"/>
    <p:sldId id="311" r:id="rId7"/>
    <p:sldId id="312" r:id="rId8"/>
    <p:sldId id="313" r:id="rId9"/>
    <p:sldId id="314" r:id="rId10"/>
    <p:sldId id="293" r:id="rId11"/>
    <p:sldId id="283" r:id="rId12"/>
    <p:sldId id="292" r:id="rId13"/>
    <p:sldId id="294" r:id="rId14"/>
    <p:sldId id="309" r:id="rId15"/>
    <p:sldId id="30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49" autoAdjust="0"/>
    <p:restoredTop sz="94662"/>
  </p:normalViewPr>
  <p:slideViewPr>
    <p:cSldViewPr snapToGrid="0">
      <p:cViewPr varScale="1">
        <p:scale>
          <a:sx n="53" d="100"/>
          <a:sy n="53" d="100"/>
        </p:scale>
        <p:origin x="168" y="1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461B13-15F4-43C5-9D39-96B8697A51C2}" type="datetimeFigureOut">
              <a:rPr lang="zh-CN" altLang="en-US" smtClean="0"/>
              <a:t>2020/8/9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250128-22C0-4DD4-9D75-77FAE7196EDD}" type="slidenum">
              <a:rPr lang="zh-CN" altLang="en-US" smtClean="0"/>
              <a:t>‹#›</a:t>
            </a:fld>
            <a:endParaRPr lang="zh-CN" altLang="en-US"/>
          </a:p>
        </p:txBody>
      </p:sp>
    </p:spTree>
    <p:extLst>
      <p:ext uri="{BB962C8B-B14F-4D97-AF65-F5344CB8AC3E}">
        <p14:creationId xmlns:p14="http://schemas.microsoft.com/office/powerpoint/2010/main" val="2904195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F37905E-FC8F-46F9-B774-092F839A86C8}" type="datetimeFigureOut">
              <a:rPr lang="zh-CN" altLang="en-US" smtClean="0"/>
              <a:t>2020/8/9</a:t>
            </a:fld>
            <a:endParaRPr lang="zh-CN"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3266C83-AA95-42BA-8CB6-D100A62C44A3}"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81290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243379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414475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161774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266C83-AA95-42BA-8CB6-D100A62C44A3}"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8523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778436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a:t>单击此处编辑母版文本样式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248058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113088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3355293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1646016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1188521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F37905E-FC8F-46F9-B774-092F839A86C8}" type="datetimeFigureOut">
              <a:rPr lang="zh-CN" altLang="en-US" smtClean="0"/>
              <a:t>2020/8/9</a:t>
            </a:fld>
            <a:endParaRPr lang="zh-CN"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zh-CN"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46594623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ordnetweb.princeton.edu/perl/webwn"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2706602" y="2483930"/>
            <a:ext cx="7247497" cy="1815882"/>
          </a:xfrm>
          <a:prstGeom prst="rect">
            <a:avLst/>
          </a:prstGeom>
          <a:noFill/>
        </p:spPr>
        <p:txBody>
          <a:bodyPr wrap="none" rtlCol="0">
            <a:spAutoFit/>
          </a:bodyPr>
          <a:lstStyle/>
          <a:p>
            <a:r>
              <a:rPr lang="zh-CN" altLang="en-US" sz="2800" dirty="0"/>
              <a:t>本期内容：</a:t>
            </a:r>
            <a:endParaRPr lang="en-US" altLang="zh-CN" sz="2800" dirty="0"/>
          </a:p>
          <a:p>
            <a:r>
              <a:rPr lang="en-US" altLang="zh-CN" sz="2800" dirty="0"/>
              <a:t>0. </a:t>
            </a:r>
            <a:r>
              <a:rPr lang="zh-CN" altLang="en-US" sz="2800" dirty="0"/>
              <a:t>概念温习</a:t>
            </a:r>
            <a:endParaRPr lang="en-US" altLang="zh-CN" sz="2800" dirty="0"/>
          </a:p>
          <a:p>
            <a:r>
              <a:rPr lang="en-US" altLang="zh-CN" sz="2800" dirty="0"/>
              <a:t>1.</a:t>
            </a:r>
            <a:r>
              <a:rPr lang="zh-CN" altLang="en-US" sz="2800" dirty="0"/>
              <a:t> 两篇</a:t>
            </a:r>
            <a:r>
              <a:rPr lang="en-US" altLang="zh-CN" sz="2800" dirty="0" err="1"/>
              <a:t>Su</a:t>
            </a:r>
            <a:r>
              <a:rPr lang="zh-CN" altLang="en-US" sz="2800" dirty="0"/>
              <a:t> </a:t>
            </a:r>
            <a:r>
              <a:rPr lang="en-US" altLang="zh-CN" sz="2800" dirty="0"/>
              <a:t>Chang</a:t>
            </a:r>
            <a:r>
              <a:rPr lang="zh-CN" altLang="en-US" sz="2800" dirty="0"/>
              <a:t>论文中提出的隐喻理解步骤</a:t>
            </a:r>
            <a:endParaRPr lang="en-US" altLang="zh-CN" sz="2800" dirty="0"/>
          </a:p>
          <a:p>
            <a:r>
              <a:rPr lang="en-US" altLang="zh-CN" sz="2800" dirty="0"/>
              <a:t>2. </a:t>
            </a:r>
            <a:r>
              <a:rPr lang="zh-CN" altLang="en-US" sz="2800" dirty="0"/>
              <a:t>模型解析和结果</a:t>
            </a:r>
            <a:endParaRPr lang="en-US" altLang="zh-CN" sz="2800" dirty="0"/>
          </a:p>
        </p:txBody>
      </p:sp>
      <p:sp>
        <p:nvSpPr>
          <p:cNvPr id="5" name="文本框 4">
            <a:extLst>
              <a:ext uri="{FF2B5EF4-FFF2-40B4-BE49-F238E27FC236}">
                <a16:creationId xmlns:a16="http://schemas.microsoft.com/office/drawing/2014/main" id="{543CEF9A-AA2C-4E9F-9E83-DE79F80F554E}"/>
              </a:ext>
            </a:extLst>
          </p:cNvPr>
          <p:cNvSpPr txBox="1"/>
          <p:nvPr/>
        </p:nvSpPr>
        <p:spPr>
          <a:xfrm>
            <a:off x="9610418" y="6215508"/>
            <a:ext cx="2031325" cy="461665"/>
          </a:xfrm>
          <a:prstGeom prst="rect">
            <a:avLst/>
          </a:prstGeom>
          <a:noFill/>
        </p:spPr>
        <p:txBody>
          <a:bodyPr wrap="none" rtlCol="0">
            <a:spAutoFit/>
          </a:bodyPr>
          <a:lstStyle/>
          <a:p>
            <a:r>
              <a:rPr lang="zh-CN" altLang="en-US" sz="2400" dirty="0"/>
              <a:t>主讲：田展铭</a:t>
            </a:r>
            <a:endParaRPr lang="en-US" altLang="zh-CN" sz="2400" dirty="0"/>
          </a:p>
        </p:txBody>
      </p:sp>
      <p:sp>
        <p:nvSpPr>
          <p:cNvPr id="6" name="文本框 5">
            <a:extLst>
              <a:ext uri="{FF2B5EF4-FFF2-40B4-BE49-F238E27FC236}">
                <a16:creationId xmlns:a16="http://schemas.microsoft.com/office/drawing/2014/main" id="{9C48A8B9-2434-4532-AF3A-E8C18969B760}"/>
              </a:ext>
            </a:extLst>
          </p:cNvPr>
          <p:cNvSpPr txBox="1"/>
          <p:nvPr/>
        </p:nvSpPr>
        <p:spPr>
          <a:xfrm>
            <a:off x="2071175" y="544677"/>
            <a:ext cx="7539243" cy="923330"/>
          </a:xfrm>
          <a:prstGeom prst="rect">
            <a:avLst/>
          </a:prstGeom>
          <a:noFill/>
        </p:spPr>
        <p:txBody>
          <a:bodyPr wrap="none" rtlCol="0">
            <a:spAutoFit/>
          </a:bodyPr>
          <a:lstStyle/>
          <a:p>
            <a:r>
              <a:rPr lang="zh-CN" altLang="en-US" sz="5400" b="1" dirty="0"/>
              <a:t>隐喻理解方面论文复盘</a:t>
            </a:r>
            <a:r>
              <a:rPr lang="en-US" altLang="zh-CN" sz="5400" b="1" dirty="0"/>
              <a:t>1</a:t>
            </a:r>
          </a:p>
        </p:txBody>
      </p:sp>
    </p:spTree>
    <p:extLst>
      <p:ext uri="{BB962C8B-B14F-4D97-AF65-F5344CB8AC3E}">
        <p14:creationId xmlns:p14="http://schemas.microsoft.com/office/powerpoint/2010/main" val="3010982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4C7A5F77-9114-4C49-8DFA-2D786179D15E}"/>
              </a:ext>
            </a:extLst>
          </p:cNvPr>
          <p:cNvSpPr txBox="1"/>
          <p:nvPr/>
        </p:nvSpPr>
        <p:spPr>
          <a:xfrm>
            <a:off x="269356" y="213360"/>
            <a:ext cx="3723524"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WordNet </a:t>
            </a:r>
            <a:r>
              <a:rPr lang="zh-CN" altLang="en-US" sz="2400" dirty="0">
                <a:latin typeface="微软雅黑" panose="020B0503020204020204" pitchFamily="34" charset="-122"/>
                <a:ea typeface="微软雅黑" panose="020B0503020204020204" pitchFamily="34" charset="-122"/>
              </a:rPr>
              <a:t>玩一玩 看一看</a:t>
            </a:r>
            <a:endParaRPr lang="en-US" altLang="zh-CN" sz="2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36B8EFB8-CFB4-43D5-A2FC-0F15CB6F1E6F}"/>
              </a:ext>
            </a:extLst>
          </p:cNvPr>
          <p:cNvPicPr>
            <a:picLocks noChangeAspect="1"/>
          </p:cNvPicPr>
          <p:nvPr/>
        </p:nvPicPr>
        <p:blipFill>
          <a:blip r:embed="rId2"/>
          <a:stretch>
            <a:fillRect/>
          </a:stretch>
        </p:blipFill>
        <p:spPr>
          <a:xfrm>
            <a:off x="5567912" y="545404"/>
            <a:ext cx="4620027" cy="5524839"/>
          </a:xfrm>
          <a:prstGeom prst="rect">
            <a:avLst/>
          </a:prstGeom>
          <a:ln>
            <a:noFill/>
          </a:ln>
          <a:effectLst>
            <a:outerShdw blurRad="292100" dist="139700" dir="2700000" algn="tl" rotWithShape="0">
              <a:srgbClr val="333333">
                <a:alpha val="65000"/>
              </a:srgbClr>
            </a:outerShdw>
          </a:effectLst>
        </p:spPr>
      </p:pic>
      <p:sp>
        <p:nvSpPr>
          <p:cNvPr id="3" name="矩形 2">
            <a:extLst>
              <a:ext uri="{FF2B5EF4-FFF2-40B4-BE49-F238E27FC236}">
                <a16:creationId xmlns:a16="http://schemas.microsoft.com/office/drawing/2014/main" id="{29148177-998B-47C6-A413-E88B2AF2FDFA}"/>
              </a:ext>
            </a:extLst>
          </p:cNvPr>
          <p:cNvSpPr/>
          <p:nvPr/>
        </p:nvSpPr>
        <p:spPr>
          <a:xfrm>
            <a:off x="5231368" y="6356065"/>
            <a:ext cx="5293116" cy="369332"/>
          </a:xfrm>
          <a:prstGeom prst="rect">
            <a:avLst/>
          </a:prstGeom>
        </p:spPr>
        <p:txBody>
          <a:bodyPr wrap="none">
            <a:spAutoFit/>
          </a:bodyPr>
          <a:lstStyle/>
          <a:p>
            <a:r>
              <a:rPr lang="en-US" altLang="zh-CN" dirty="0">
                <a:solidFill>
                  <a:srgbClr val="6795B5"/>
                </a:solidFill>
                <a:latin typeface="Microsoft YaHei" panose="020B0503020204020204" pitchFamily="34" charset="-122"/>
                <a:ea typeface="Microsoft YaHei" panose="020B0503020204020204" pitchFamily="34" charset="-122"/>
                <a:hlinkClick r:id="rId3"/>
              </a:rPr>
              <a:t>http://wordnetweb.princeton.edu/perl/webwn</a:t>
            </a:r>
            <a:endParaRPr lang="zh-CN" altLang="en-US" dirty="0"/>
          </a:p>
        </p:txBody>
      </p:sp>
      <p:sp>
        <p:nvSpPr>
          <p:cNvPr id="4" name="矩形 3">
            <a:extLst>
              <a:ext uri="{FF2B5EF4-FFF2-40B4-BE49-F238E27FC236}">
                <a16:creationId xmlns:a16="http://schemas.microsoft.com/office/drawing/2014/main" id="{33E257FD-527B-4EFF-9367-CD4693274594}"/>
              </a:ext>
            </a:extLst>
          </p:cNvPr>
          <p:cNvSpPr/>
          <p:nvPr/>
        </p:nvSpPr>
        <p:spPr>
          <a:xfrm>
            <a:off x="878956" y="2492216"/>
            <a:ext cx="3561197" cy="1631216"/>
          </a:xfrm>
          <a:prstGeom prst="rect">
            <a:avLst/>
          </a:prstGeom>
        </p:spPr>
        <p:txBody>
          <a:bodyPr wrap="square">
            <a:spAutoFit/>
          </a:bodyPr>
          <a:lstStyle/>
          <a:p>
            <a:r>
              <a:rPr lang="zh-CN" altLang="en-US" sz="2000" dirty="0">
                <a:solidFill>
                  <a:srgbClr val="4D4D4D"/>
                </a:solidFill>
                <a:latin typeface="Microsoft YaHei" panose="020B0503020204020204" pitchFamily="34" charset="-122"/>
                <a:ea typeface="Microsoft YaHei" panose="020B0503020204020204" pitchFamily="34" charset="-122"/>
              </a:rPr>
              <a:t>名词，动词，形容词和副词各自被组织成一个同义词的网络，每个同义词集合都代表一个基本的语义概念，并且这些集合之间也由各种关系连接。</a:t>
            </a:r>
            <a:endParaRPr lang="zh-CN" altLang="en-US" sz="2000" dirty="0"/>
          </a:p>
        </p:txBody>
      </p:sp>
    </p:spTree>
    <p:extLst>
      <p:ext uri="{BB962C8B-B14F-4D97-AF65-F5344CB8AC3E}">
        <p14:creationId xmlns:p14="http://schemas.microsoft.com/office/powerpoint/2010/main" val="2606029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4B47D1-33D4-4E4A-8626-897FB2BF44D9}"/>
              </a:ext>
            </a:extLst>
          </p:cNvPr>
          <p:cNvSpPr txBox="1"/>
          <p:nvPr/>
        </p:nvSpPr>
        <p:spPr>
          <a:xfrm>
            <a:off x="927208" y="426720"/>
            <a:ext cx="10853312" cy="5940088"/>
          </a:xfrm>
          <a:prstGeom prst="rect">
            <a:avLst/>
          </a:prstGeom>
          <a:noFill/>
        </p:spPr>
        <p:txBody>
          <a:bodyPr wrap="square" rtlCol="0">
            <a:spAutoFit/>
          </a:bodyPr>
          <a:lstStyle/>
          <a:p>
            <a:r>
              <a:rPr lang="zh-CN" altLang="en-US" sz="3600" dirty="0"/>
              <a:t>隐喻理解：使用或构建新型知识库</a:t>
            </a:r>
            <a:endParaRPr lang="en-US" altLang="zh-CN" sz="3600" dirty="0"/>
          </a:p>
          <a:p>
            <a:endParaRPr lang="en-US" altLang="zh-CN" sz="3600" dirty="0"/>
          </a:p>
          <a:p>
            <a:pPr marL="742950" indent="-742950">
              <a:buAutoNum type="arabicPeriod"/>
            </a:pPr>
            <a:r>
              <a:rPr lang="en-US" altLang="zh-CN" sz="2800" dirty="0"/>
              <a:t>WordNet</a:t>
            </a:r>
            <a:r>
              <a:rPr lang="zh-CN" altLang="en-US" sz="2800" dirty="0"/>
              <a:t>在隐喻识别和隐喻理解中被广泛地用于捕捉词汇语义</a:t>
            </a:r>
            <a:endParaRPr lang="en-US" altLang="zh-CN" sz="2800" dirty="0"/>
          </a:p>
          <a:p>
            <a:r>
              <a:rPr lang="en-US" altLang="zh-CN" sz="2800" dirty="0"/>
              <a:t>		</a:t>
            </a:r>
            <a:r>
              <a:rPr lang="zh-CN" altLang="en-US" sz="2800" dirty="0">
                <a:solidFill>
                  <a:srgbClr val="FFC000"/>
                </a:solidFill>
              </a:rPr>
              <a:t>为什么呢？</a:t>
            </a:r>
            <a:endParaRPr lang="en-US" altLang="zh-CN" sz="2800" dirty="0">
              <a:solidFill>
                <a:srgbClr val="FFC000"/>
              </a:solidFill>
            </a:endParaRPr>
          </a:p>
          <a:p>
            <a:r>
              <a:rPr lang="en-US" altLang="zh-CN" sz="2800" dirty="0"/>
              <a:t>		</a:t>
            </a:r>
            <a:r>
              <a:rPr lang="zh-CN" altLang="en-US" sz="2800" dirty="0"/>
              <a:t>因为同义词概念之间由语义和词法相互连接，体系简单，层级</a:t>
            </a:r>
            <a:r>
              <a:rPr lang="en-US" altLang="zh-CN" sz="2800" dirty="0"/>
              <a:t>		</a:t>
            </a:r>
            <a:r>
              <a:rPr lang="zh-CN" altLang="en-US" sz="2800" dirty="0"/>
              <a:t>关系明显，</a:t>
            </a:r>
            <a:r>
              <a:rPr lang="en-US" altLang="zh-CN" sz="2800" dirty="0"/>
              <a:t>WordNet</a:t>
            </a:r>
            <a:r>
              <a:rPr lang="zh-CN" altLang="en-US" sz="2800" dirty="0"/>
              <a:t>中的单词距离也可以用来衡量单词的语义</a:t>
            </a:r>
            <a:r>
              <a:rPr lang="en-US" altLang="zh-CN" sz="2800" dirty="0"/>
              <a:t>		</a:t>
            </a:r>
            <a:r>
              <a:rPr lang="zh-CN" altLang="en-US" sz="2800" dirty="0"/>
              <a:t>关联性！</a:t>
            </a:r>
            <a:endParaRPr lang="en-US" altLang="zh-CN" sz="2800" dirty="0"/>
          </a:p>
          <a:p>
            <a:endParaRPr lang="en-US" altLang="zh-CN" sz="2800" dirty="0"/>
          </a:p>
          <a:p>
            <a:pPr marL="514350" indent="-514350">
              <a:buAutoNum type="arabicPeriod" startAt="2"/>
            </a:pPr>
            <a:r>
              <a:rPr lang="en-US" altLang="zh-CN" sz="2800" dirty="0" err="1"/>
              <a:t>VerbNet</a:t>
            </a:r>
            <a:r>
              <a:rPr lang="zh-CN" altLang="en-US" sz="2800" dirty="0"/>
              <a:t>目前最大的英文在线动词词汇库。数据库中的每个动词类都用题元角色描述、描述参数的限制条件以及由语法和语义信息构成的框架等来描述。</a:t>
            </a:r>
            <a:endParaRPr lang="en-US" altLang="zh-CN" sz="2800" dirty="0"/>
          </a:p>
          <a:p>
            <a:pPr marL="514350" indent="-514350">
              <a:buAutoNum type="arabicPeriod" startAt="2"/>
            </a:pPr>
            <a:endParaRPr lang="en-US" altLang="zh-CN" sz="2800" dirty="0"/>
          </a:p>
          <a:p>
            <a:r>
              <a:rPr lang="zh-CN" altLang="en-US" sz="2800" dirty="0"/>
              <a:t>两个知识库都有明显的层级关系。</a:t>
            </a:r>
            <a:endParaRPr lang="en-US" altLang="zh-CN" sz="2800" dirty="0"/>
          </a:p>
        </p:txBody>
      </p:sp>
    </p:spTree>
    <p:extLst>
      <p:ext uri="{BB962C8B-B14F-4D97-AF65-F5344CB8AC3E}">
        <p14:creationId xmlns:p14="http://schemas.microsoft.com/office/powerpoint/2010/main" val="473480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4B47D1-33D4-4E4A-8626-897FB2BF44D9}"/>
              </a:ext>
            </a:extLst>
          </p:cNvPr>
          <p:cNvSpPr txBox="1"/>
          <p:nvPr/>
        </p:nvSpPr>
        <p:spPr>
          <a:xfrm>
            <a:off x="835768" y="243512"/>
            <a:ext cx="10853312" cy="6370975"/>
          </a:xfrm>
          <a:prstGeom prst="rect">
            <a:avLst/>
          </a:prstGeom>
          <a:noFill/>
        </p:spPr>
        <p:txBody>
          <a:bodyPr wrap="square" rtlCol="0">
            <a:spAutoFit/>
          </a:bodyPr>
          <a:lstStyle/>
          <a:p>
            <a:r>
              <a:rPr lang="zh-CN" altLang="en-US" sz="3600" dirty="0"/>
              <a:t>隐喻理解：使用或构建新型知识库</a:t>
            </a:r>
            <a:endParaRPr lang="en-US" altLang="zh-CN" sz="3600" dirty="0"/>
          </a:p>
          <a:p>
            <a:endParaRPr lang="en-US" altLang="zh-CN" sz="3600" dirty="0"/>
          </a:p>
          <a:p>
            <a:r>
              <a:rPr lang="en-US" altLang="zh-CN" sz="2800" dirty="0"/>
              <a:t>3. </a:t>
            </a:r>
            <a:r>
              <a:rPr lang="en-US" altLang="zh-CN" sz="2800" dirty="0" err="1"/>
              <a:t>FrameNet</a:t>
            </a:r>
            <a:r>
              <a:rPr lang="zh-CN" altLang="en-US" sz="2800" dirty="0"/>
              <a:t>，认为为绝大多数单词的意义可以通过语义框架呈现，</a:t>
            </a:r>
            <a:endParaRPr lang="en-US" altLang="zh-CN" sz="2800" dirty="0"/>
          </a:p>
          <a:p>
            <a:r>
              <a:rPr lang="zh-CN" altLang="en-US" sz="2800" dirty="0"/>
              <a:t>库对拥有相同认知结构、相同类型的语义角色的词语进行归类，并用一个框架对这类词进行概述。</a:t>
            </a:r>
            <a:r>
              <a:rPr lang="en-US" altLang="zh-CN" sz="2800" dirty="0"/>
              <a:t>NLP</a:t>
            </a:r>
            <a:r>
              <a:rPr lang="zh-CN" altLang="en-US" sz="2800" dirty="0"/>
              <a:t>上用在语义方面老好了</a:t>
            </a:r>
            <a:r>
              <a:rPr lang="en-US" altLang="zh-CN" sz="2800" dirty="0"/>
              <a:t>_(:з</a:t>
            </a:r>
            <a:r>
              <a:rPr lang="zh-CN" altLang="en-US" sz="2800" dirty="0"/>
              <a:t>ゝ∠</a:t>
            </a:r>
            <a:r>
              <a:rPr lang="en-US" altLang="zh-CN" sz="2800" dirty="0"/>
              <a:t>)_</a:t>
            </a:r>
          </a:p>
          <a:p>
            <a:endParaRPr lang="en-US" altLang="zh-CN" sz="2800" dirty="0"/>
          </a:p>
          <a:p>
            <a:r>
              <a:rPr lang="en-US" altLang="zh-CN" sz="2800" dirty="0"/>
              <a:t>4. </a:t>
            </a:r>
            <a:r>
              <a:rPr lang="en-US" altLang="zh-CN" sz="2800" dirty="0" err="1"/>
              <a:t>HowNet</a:t>
            </a:r>
            <a:r>
              <a:rPr lang="zh-CN" altLang="en-US" sz="2800" dirty="0"/>
              <a:t>，关注词语概念，是一个以义原为基本单位构建的中英双语知识库。它将概念与概念之间的关系以及概念及其属性之间的关系形成了一个网状的常识系统。</a:t>
            </a:r>
            <a:endParaRPr lang="en-US" altLang="zh-CN" sz="2800" dirty="0"/>
          </a:p>
          <a:p>
            <a:endParaRPr lang="en-US" altLang="zh-CN" sz="2800" dirty="0"/>
          </a:p>
          <a:p>
            <a:r>
              <a:rPr lang="en-US" altLang="zh-CN" sz="2800" dirty="0"/>
              <a:t>5. </a:t>
            </a:r>
            <a:r>
              <a:rPr lang="en-US" altLang="zh-CN" sz="2800" dirty="0" err="1"/>
              <a:t>Cogbank</a:t>
            </a:r>
            <a:r>
              <a:rPr lang="en-US" altLang="zh-CN" sz="2800" dirty="0"/>
              <a:t> </a:t>
            </a:r>
            <a:r>
              <a:rPr lang="zh-CN" altLang="en-US" sz="2800" dirty="0"/>
              <a:t>是一个自主构建的汉语认知属性知识库。它通过指定隐喻句的句法结构“目标域</a:t>
            </a:r>
            <a:r>
              <a:rPr lang="en-US" altLang="zh-CN" sz="2800" dirty="0"/>
              <a:t>+</a:t>
            </a:r>
            <a:r>
              <a:rPr lang="zh-CN" altLang="en-US" sz="2800" dirty="0"/>
              <a:t>像</a:t>
            </a:r>
            <a:r>
              <a:rPr lang="en-US" altLang="zh-CN" sz="2800" dirty="0"/>
              <a:t>+</a:t>
            </a:r>
            <a:r>
              <a:rPr lang="zh-CN" altLang="en-US" sz="2800" dirty="0"/>
              <a:t>源域</a:t>
            </a:r>
            <a:r>
              <a:rPr lang="en-US" altLang="zh-CN" sz="2800" dirty="0"/>
              <a:t>+</a:t>
            </a:r>
            <a:r>
              <a:rPr lang="zh-CN" altLang="en-US" sz="2800" dirty="0"/>
              <a:t>一样</a:t>
            </a:r>
            <a:r>
              <a:rPr lang="en-US" altLang="zh-CN" sz="2800" dirty="0"/>
              <a:t>+</a:t>
            </a:r>
            <a:r>
              <a:rPr lang="zh-CN" altLang="en-US" sz="2800" dirty="0"/>
              <a:t>属性”，从网页中爬取了近百万条“源域词语</a:t>
            </a:r>
            <a:r>
              <a:rPr lang="en-US" altLang="zh-CN" sz="2800" dirty="0"/>
              <a:t>-</a:t>
            </a:r>
            <a:r>
              <a:rPr lang="zh-CN" altLang="en-US" sz="2800" dirty="0"/>
              <a:t>属性”对。经过人工校对和信息整理，获得二十多万条词语认知属性对，共包含近万个词语以及认知属性。</a:t>
            </a:r>
            <a:endParaRPr lang="en-US" altLang="zh-CN" sz="2800" dirty="0"/>
          </a:p>
        </p:txBody>
      </p:sp>
    </p:spTree>
    <p:extLst>
      <p:ext uri="{BB962C8B-B14F-4D97-AF65-F5344CB8AC3E}">
        <p14:creationId xmlns:p14="http://schemas.microsoft.com/office/powerpoint/2010/main" val="4259264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4B47D1-33D4-4E4A-8626-897FB2BF44D9}"/>
              </a:ext>
            </a:extLst>
          </p:cNvPr>
          <p:cNvSpPr txBox="1"/>
          <p:nvPr/>
        </p:nvSpPr>
        <p:spPr>
          <a:xfrm>
            <a:off x="835768" y="243512"/>
            <a:ext cx="10853312" cy="4031873"/>
          </a:xfrm>
          <a:prstGeom prst="rect">
            <a:avLst/>
          </a:prstGeom>
          <a:noFill/>
        </p:spPr>
        <p:txBody>
          <a:bodyPr wrap="square" rtlCol="0">
            <a:spAutoFit/>
          </a:bodyPr>
          <a:lstStyle/>
          <a:p>
            <a:r>
              <a:rPr lang="zh-CN" altLang="en-US" sz="3600" dirty="0"/>
              <a:t>隐喻理解：使用或构建新型知识库</a:t>
            </a:r>
            <a:endParaRPr lang="en-US" altLang="zh-CN" sz="3600" dirty="0"/>
          </a:p>
          <a:p>
            <a:endParaRPr lang="en-US" altLang="zh-CN" sz="3600" dirty="0"/>
          </a:p>
          <a:p>
            <a:endParaRPr lang="en-US" altLang="zh-CN" sz="3600" dirty="0"/>
          </a:p>
          <a:p>
            <a:endParaRPr lang="en-US" altLang="zh-CN" sz="3600" dirty="0"/>
          </a:p>
          <a:p>
            <a:r>
              <a:rPr lang="en-US" altLang="zh-CN" sz="2800" dirty="0"/>
              <a:t>6. </a:t>
            </a:r>
            <a:r>
              <a:rPr lang="zh-CN" altLang="en-US" sz="2800" dirty="0"/>
              <a:t>文化属性知识库，处理包含文化负载词的隐喻必须进行文化属性知识嵌入。他们从经典古籍、传统文化研究著作中抽取中国文化中的概念 隐喻，并基于概念隐喻映射获取文化负载词的属性知识，构建文化属性知识库。</a:t>
            </a:r>
            <a:endParaRPr lang="en-US" altLang="zh-CN" sz="2800" dirty="0"/>
          </a:p>
        </p:txBody>
      </p:sp>
    </p:spTree>
    <p:extLst>
      <p:ext uri="{BB962C8B-B14F-4D97-AF65-F5344CB8AC3E}">
        <p14:creationId xmlns:p14="http://schemas.microsoft.com/office/powerpoint/2010/main" val="2971794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48768" y="2627739"/>
            <a:ext cx="7047122" cy="1384995"/>
          </a:xfrm>
          <a:prstGeom prst="rect">
            <a:avLst/>
          </a:prstGeom>
          <a:noFill/>
        </p:spPr>
        <p:txBody>
          <a:bodyPr wrap="none" rtlCol="0">
            <a:spAutoFit/>
          </a:bodyPr>
          <a:lstStyle/>
          <a:p>
            <a:endParaRPr lang="en-US" altLang="zh-CN" sz="2800" dirty="0"/>
          </a:p>
          <a:p>
            <a:r>
              <a:rPr lang="en-US" altLang="zh-CN" sz="2800" dirty="0"/>
              <a:t>1. </a:t>
            </a:r>
            <a:r>
              <a:rPr lang="zh-CN" altLang="en-US" sz="2800" dirty="0"/>
              <a:t>把知识图谱的概念拓展到隐喻识别当中。</a:t>
            </a:r>
            <a:endParaRPr lang="en-US" altLang="zh-CN" sz="2800" dirty="0"/>
          </a:p>
          <a:p>
            <a:r>
              <a:rPr lang="en-US" altLang="zh-CN" sz="2800" dirty="0"/>
              <a:t>2. </a:t>
            </a:r>
            <a:r>
              <a:rPr lang="zh-CN" altLang="en-US" sz="2800" dirty="0"/>
              <a:t>把情感分析的概念拓展到隐喻理解当中。</a:t>
            </a:r>
            <a:endParaRPr lang="en-US" altLang="zh-CN" sz="2800" dirty="0"/>
          </a:p>
        </p:txBody>
      </p:sp>
      <p:sp>
        <p:nvSpPr>
          <p:cNvPr id="6" name="文本框 5">
            <a:extLst>
              <a:ext uri="{FF2B5EF4-FFF2-40B4-BE49-F238E27FC236}">
                <a16:creationId xmlns:a16="http://schemas.microsoft.com/office/drawing/2014/main" id="{9C48A8B9-2434-4532-AF3A-E8C18969B760}"/>
              </a:ext>
            </a:extLst>
          </p:cNvPr>
          <p:cNvSpPr txBox="1"/>
          <p:nvPr/>
        </p:nvSpPr>
        <p:spPr>
          <a:xfrm>
            <a:off x="3220854" y="807274"/>
            <a:ext cx="5750292" cy="923330"/>
          </a:xfrm>
          <a:prstGeom prst="rect">
            <a:avLst/>
          </a:prstGeom>
          <a:noFill/>
        </p:spPr>
        <p:txBody>
          <a:bodyPr wrap="none" rtlCol="0">
            <a:spAutoFit/>
          </a:bodyPr>
          <a:lstStyle/>
          <a:p>
            <a:r>
              <a:rPr lang="zh-CN" altLang="en-US" sz="5400" b="1" dirty="0"/>
              <a:t>这段学习的新想法</a:t>
            </a:r>
            <a:endParaRPr lang="en-US" altLang="zh-CN" sz="5400" b="1" dirty="0"/>
          </a:p>
        </p:txBody>
      </p:sp>
    </p:spTree>
    <p:extLst>
      <p:ext uri="{BB962C8B-B14F-4D97-AF65-F5344CB8AC3E}">
        <p14:creationId xmlns:p14="http://schemas.microsoft.com/office/powerpoint/2010/main" val="361049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48768" y="2627739"/>
            <a:ext cx="5610831" cy="1384995"/>
          </a:xfrm>
          <a:prstGeom prst="rect">
            <a:avLst/>
          </a:prstGeom>
          <a:noFill/>
        </p:spPr>
        <p:txBody>
          <a:bodyPr wrap="none" rtlCol="0">
            <a:spAutoFit/>
          </a:bodyPr>
          <a:lstStyle/>
          <a:p>
            <a:r>
              <a:rPr lang="zh-CN" altLang="en-US" sz="2800" dirty="0"/>
              <a:t>下期内容：</a:t>
            </a:r>
            <a:endParaRPr lang="en-US" altLang="zh-CN" sz="2800" dirty="0"/>
          </a:p>
          <a:p>
            <a:r>
              <a:rPr lang="en-US" altLang="zh-CN" sz="2800" dirty="0"/>
              <a:t>0. </a:t>
            </a:r>
            <a:r>
              <a:rPr lang="zh-CN" altLang="en-US" sz="2800" dirty="0"/>
              <a:t>隐喻识别下的序列化标注探究。</a:t>
            </a:r>
            <a:endParaRPr lang="en-US" altLang="zh-CN" sz="2800" dirty="0"/>
          </a:p>
          <a:p>
            <a:r>
              <a:rPr lang="en-US" altLang="zh-CN" sz="2800" dirty="0"/>
              <a:t>2. </a:t>
            </a:r>
            <a:r>
              <a:rPr lang="zh-CN" altLang="en-US" sz="2800" dirty="0"/>
              <a:t>隐喻理解下的更多探究。</a:t>
            </a:r>
            <a:endParaRPr lang="en-US" altLang="zh-CN" sz="2800" dirty="0"/>
          </a:p>
        </p:txBody>
      </p:sp>
      <p:sp>
        <p:nvSpPr>
          <p:cNvPr id="6" name="文本框 5">
            <a:extLst>
              <a:ext uri="{FF2B5EF4-FFF2-40B4-BE49-F238E27FC236}">
                <a16:creationId xmlns:a16="http://schemas.microsoft.com/office/drawing/2014/main" id="{9C48A8B9-2434-4532-AF3A-E8C18969B760}"/>
              </a:ext>
            </a:extLst>
          </p:cNvPr>
          <p:cNvSpPr txBox="1"/>
          <p:nvPr/>
        </p:nvSpPr>
        <p:spPr>
          <a:xfrm>
            <a:off x="4628008" y="913954"/>
            <a:ext cx="3663182" cy="923330"/>
          </a:xfrm>
          <a:prstGeom prst="rect">
            <a:avLst/>
          </a:prstGeom>
          <a:noFill/>
        </p:spPr>
        <p:txBody>
          <a:bodyPr wrap="none" rtlCol="0">
            <a:spAutoFit/>
          </a:bodyPr>
          <a:lstStyle/>
          <a:p>
            <a:r>
              <a:rPr lang="zh-CN" altLang="en-US" sz="5400" b="1" dirty="0"/>
              <a:t>感谢收听！</a:t>
            </a:r>
            <a:endParaRPr lang="en-US" altLang="zh-CN" sz="5400" b="1" dirty="0"/>
          </a:p>
        </p:txBody>
      </p:sp>
    </p:spTree>
    <p:extLst>
      <p:ext uri="{BB962C8B-B14F-4D97-AF65-F5344CB8AC3E}">
        <p14:creationId xmlns:p14="http://schemas.microsoft.com/office/powerpoint/2010/main" val="4206972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4339650" cy="646331"/>
          </a:xfrm>
          <a:prstGeom prst="rect">
            <a:avLst/>
          </a:prstGeom>
          <a:noFill/>
        </p:spPr>
        <p:txBody>
          <a:bodyPr wrap="none" rtlCol="0">
            <a:spAutoFit/>
          </a:bodyPr>
          <a:lstStyle/>
          <a:p>
            <a:r>
              <a:rPr lang="zh-CN" altLang="en-US" sz="3600" dirty="0"/>
              <a:t>隐喻分类（结构）：</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431730" y="1413063"/>
            <a:ext cx="10455470" cy="4031873"/>
          </a:xfrm>
          <a:prstGeom prst="rect">
            <a:avLst/>
          </a:prstGeom>
          <a:noFill/>
        </p:spPr>
        <p:txBody>
          <a:bodyPr wrap="square" rtlCol="0">
            <a:spAutoFit/>
          </a:bodyPr>
          <a:lstStyle/>
          <a:p>
            <a:pPr marL="571500" indent="-571500">
              <a:buFont typeface="Arial" panose="020B0604020202020204" pitchFamily="34" charset="0"/>
              <a:buChar char="•"/>
            </a:pPr>
            <a:r>
              <a:rPr lang="zh-CN" altLang="en-US" sz="3200" dirty="0"/>
              <a:t>名词性隐喻：</a:t>
            </a:r>
            <a:r>
              <a:rPr lang="zh-CN" altLang="en-US" sz="3200" dirty="0">
                <a:solidFill>
                  <a:srgbClr val="FFC000"/>
                </a:solidFill>
              </a:rPr>
              <a:t>生活</a:t>
            </a:r>
            <a:r>
              <a:rPr lang="zh-CN" altLang="en-US" sz="3200" dirty="0"/>
              <a:t>是一场</a:t>
            </a:r>
            <a:r>
              <a:rPr lang="zh-CN" altLang="en-US" sz="3200" dirty="0">
                <a:solidFill>
                  <a:srgbClr val="00B0F0"/>
                </a:solidFill>
              </a:rPr>
              <a:t>旅途</a:t>
            </a:r>
            <a:r>
              <a:rPr lang="zh-CN" altLang="en-US" sz="3200" dirty="0"/>
              <a:t>     →</a:t>
            </a:r>
            <a:r>
              <a:rPr lang="en-US" altLang="zh-CN" sz="3200" dirty="0"/>
              <a:t> </a:t>
            </a:r>
            <a:r>
              <a:rPr lang="zh-CN" altLang="en-US" sz="3200" dirty="0"/>
              <a:t>生活是多彩的</a:t>
            </a:r>
            <a:endParaRPr lang="en-US" altLang="zh-CN" sz="3200" dirty="0"/>
          </a:p>
          <a:p>
            <a:pPr marL="571500" indent="-571500">
              <a:buFont typeface="Arial" panose="020B0604020202020204" pitchFamily="34" charset="0"/>
              <a:buChar char="•"/>
            </a:pPr>
            <a:r>
              <a:rPr lang="zh-CN" altLang="en-US" sz="3200" dirty="0"/>
              <a:t>动词性隐喻：</a:t>
            </a:r>
            <a:r>
              <a:rPr lang="zh-CN" altLang="en-US" sz="3200" dirty="0">
                <a:solidFill>
                  <a:srgbClr val="FFC000"/>
                </a:solidFill>
              </a:rPr>
              <a:t>股票</a:t>
            </a:r>
            <a:r>
              <a:rPr lang="zh-CN" altLang="en-US" sz="3200" dirty="0">
                <a:solidFill>
                  <a:srgbClr val="00B0F0"/>
                </a:solidFill>
              </a:rPr>
              <a:t>跳水</a:t>
            </a:r>
            <a:r>
              <a:rPr lang="zh-CN" altLang="en-US" sz="3200" dirty="0"/>
              <a:t>                →</a:t>
            </a:r>
            <a:r>
              <a:rPr lang="en-US" altLang="zh-CN" sz="3200" dirty="0"/>
              <a:t> </a:t>
            </a:r>
            <a:r>
              <a:rPr lang="zh-CN" altLang="en-US" sz="3200" dirty="0"/>
              <a:t>股票大跌</a:t>
            </a:r>
            <a:endParaRPr lang="en-US" altLang="zh-CN" sz="3200" dirty="0"/>
          </a:p>
          <a:p>
            <a:pPr marL="571500" indent="-571500">
              <a:buFont typeface="Arial" panose="020B0604020202020204" pitchFamily="34" charset="0"/>
              <a:buChar char="•"/>
            </a:pPr>
            <a:r>
              <a:rPr lang="zh-CN" altLang="en-US" sz="3200" dirty="0"/>
              <a:t>形容词性隐喻：</a:t>
            </a:r>
            <a:r>
              <a:rPr lang="zh-CN" altLang="en-US" sz="3200" dirty="0">
                <a:solidFill>
                  <a:srgbClr val="00B0F0"/>
                </a:solidFill>
              </a:rPr>
              <a:t>渺茫</a:t>
            </a:r>
            <a:r>
              <a:rPr lang="zh-CN" altLang="en-US" sz="3200" dirty="0"/>
              <a:t>的</a:t>
            </a:r>
            <a:r>
              <a:rPr lang="zh-CN" altLang="en-US" sz="3200" dirty="0">
                <a:solidFill>
                  <a:srgbClr val="FFC000"/>
                </a:solidFill>
              </a:rPr>
              <a:t>歌声</a:t>
            </a:r>
            <a:r>
              <a:rPr lang="zh-CN" altLang="en-US" sz="3200" dirty="0"/>
              <a:t>         →</a:t>
            </a:r>
            <a:r>
              <a:rPr lang="en-US" altLang="zh-CN" sz="3200" dirty="0"/>
              <a:t> </a:t>
            </a:r>
            <a:r>
              <a:rPr lang="zh-CN" altLang="en-US" sz="3200" dirty="0"/>
              <a:t>微弱的声音</a:t>
            </a:r>
            <a:endParaRPr lang="en-US" altLang="zh-CN" sz="3200" dirty="0"/>
          </a:p>
          <a:p>
            <a:pPr marL="571500" indent="-571500">
              <a:buFont typeface="Arial" panose="020B0604020202020204" pitchFamily="34" charset="0"/>
              <a:buChar char="•"/>
            </a:pPr>
            <a:endParaRPr lang="en-US" altLang="zh-CN" sz="3200" dirty="0"/>
          </a:p>
          <a:p>
            <a:pPr marL="571500" indent="-571500">
              <a:buFont typeface="Arial" panose="020B0604020202020204" pitchFamily="34" charset="0"/>
              <a:buChar char="•"/>
            </a:pPr>
            <a:r>
              <a:rPr lang="zh-CN" altLang="en-US" sz="3200" dirty="0"/>
              <a:t>其他类型隐喻较少，且隐喻性较弱，不多做研究。</a:t>
            </a:r>
            <a:endParaRPr lang="en-US" altLang="zh-CN" sz="3200" dirty="0"/>
          </a:p>
          <a:p>
            <a:pPr marL="571500" indent="-571500">
              <a:buFont typeface="Arial" panose="020B0604020202020204" pitchFamily="34" charset="0"/>
              <a:buChar char="•"/>
            </a:pPr>
            <a:endParaRPr lang="en-US" altLang="zh-CN" sz="3200" dirty="0"/>
          </a:p>
          <a:p>
            <a:pPr marL="571500" indent="-571500">
              <a:buFont typeface="Arial" panose="020B0604020202020204" pitchFamily="34" charset="0"/>
              <a:buChar char="•"/>
            </a:pPr>
            <a:r>
              <a:rPr lang="zh-CN" altLang="en-US" sz="3200" dirty="0"/>
              <a:t>其中 橙色 部分，表示的是目标域，并且 蓝色 的部分，表示的是源域。</a:t>
            </a:r>
            <a:endParaRPr lang="en-US" altLang="zh-CN" sz="3200" dirty="0"/>
          </a:p>
        </p:txBody>
      </p:sp>
    </p:spTree>
    <p:extLst>
      <p:ext uri="{BB962C8B-B14F-4D97-AF65-F5344CB8AC3E}">
        <p14:creationId xmlns:p14="http://schemas.microsoft.com/office/powerpoint/2010/main" val="2016387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3416320" cy="646331"/>
          </a:xfrm>
          <a:prstGeom prst="rect">
            <a:avLst/>
          </a:prstGeom>
          <a:noFill/>
        </p:spPr>
        <p:txBody>
          <a:bodyPr wrap="none" rtlCol="0">
            <a:spAutoFit/>
          </a:bodyPr>
          <a:lstStyle/>
          <a:p>
            <a:r>
              <a:rPr lang="zh-CN" altLang="en-US" sz="3600" dirty="0"/>
              <a:t>传统隐喻理论：</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41789" y="1610506"/>
            <a:ext cx="10455470" cy="4524315"/>
          </a:xfrm>
          <a:prstGeom prst="rect">
            <a:avLst/>
          </a:prstGeom>
          <a:noFill/>
        </p:spPr>
        <p:txBody>
          <a:bodyPr wrap="square" rtlCol="0">
            <a:spAutoFit/>
          </a:bodyPr>
          <a:lstStyle/>
          <a:p>
            <a:pPr marL="571500" indent="-571500">
              <a:buFont typeface="Arial" panose="020B0604020202020204" pitchFamily="34" charset="0"/>
              <a:buChar char="•"/>
            </a:pPr>
            <a:r>
              <a:rPr lang="en-US" altLang="zh-CN" sz="3200" dirty="0"/>
              <a:t>Aristotle’s Poetics </a:t>
            </a:r>
            <a:r>
              <a:rPr lang="zh-CN" altLang="en-US" sz="3200" dirty="0"/>
              <a:t>对比理论：</a:t>
            </a:r>
            <a:endParaRPr lang="en-US" altLang="zh-CN" sz="3200" dirty="0"/>
          </a:p>
          <a:p>
            <a:pPr marL="1028700" lvl="1" indent="-571500">
              <a:buFont typeface="Arial" panose="020B0604020202020204" pitchFamily="34" charset="0"/>
              <a:buChar char="•"/>
            </a:pPr>
            <a:r>
              <a:rPr lang="zh-CN" altLang="en-US" sz="3200" dirty="0"/>
              <a:t>隐喻是一个在字面意思的短语和隐喻表达的</a:t>
            </a:r>
            <a:r>
              <a:rPr lang="zh-CN" altLang="en-US" sz="3200" dirty="0">
                <a:solidFill>
                  <a:srgbClr val="FFC000"/>
                </a:solidFill>
              </a:rPr>
              <a:t>区别</a:t>
            </a:r>
            <a:r>
              <a:rPr lang="zh-CN" altLang="en-US" sz="3200" dirty="0"/>
              <a:t>。</a:t>
            </a:r>
            <a:r>
              <a:rPr lang="en-US" altLang="zh-CN" sz="3200" dirty="0"/>
              <a:t>Aristotle </a:t>
            </a:r>
            <a:r>
              <a:rPr lang="zh-CN" altLang="en-US" sz="3200" dirty="0"/>
              <a:t>只考虑了在文学上的修饰作用。</a:t>
            </a:r>
            <a:endParaRPr lang="en-US" altLang="zh-CN" sz="3200" dirty="0"/>
          </a:p>
          <a:p>
            <a:pPr lvl="1"/>
            <a:endParaRPr lang="en-US" altLang="zh-CN" sz="3200" dirty="0"/>
          </a:p>
          <a:p>
            <a:pPr marL="457200" indent="-457200">
              <a:buFont typeface="Arial" panose="020B0604020202020204" pitchFamily="34" charset="0"/>
              <a:buChar char="•"/>
            </a:pPr>
            <a:r>
              <a:rPr lang="en-US" altLang="zh-CN" sz="3200" dirty="0" err="1"/>
              <a:t>Quintilianus</a:t>
            </a:r>
            <a:r>
              <a:rPr lang="en-US" altLang="zh-CN" sz="3200" dirty="0"/>
              <a:t> </a:t>
            </a:r>
            <a:r>
              <a:rPr lang="zh-CN" altLang="en-US" sz="3200" dirty="0"/>
              <a:t>替换理论：</a:t>
            </a:r>
            <a:endParaRPr lang="en-US" altLang="zh-CN" sz="3200" dirty="0"/>
          </a:p>
          <a:p>
            <a:pPr marL="914400" lvl="1" indent="-457200">
              <a:buFont typeface="Arial" panose="020B0604020202020204" pitchFamily="34" charset="0"/>
              <a:buChar char="•"/>
            </a:pPr>
            <a:r>
              <a:rPr lang="zh-CN" altLang="en-US" sz="3200" dirty="0"/>
              <a:t>隐喻是一个用一个词或短语来</a:t>
            </a:r>
            <a:r>
              <a:rPr lang="zh-CN" altLang="en-US" sz="3200" dirty="0">
                <a:solidFill>
                  <a:srgbClr val="FFC000"/>
                </a:solidFill>
              </a:rPr>
              <a:t>替换</a:t>
            </a:r>
            <a:r>
              <a:rPr lang="zh-CN" altLang="en-US" sz="3200" dirty="0"/>
              <a:t>一个词或短语的修辞现象。</a:t>
            </a:r>
            <a:endParaRPr lang="en-US" altLang="zh-CN" sz="3200" dirty="0"/>
          </a:p>
          <a:p>
            <a:pPr marL="1028700" lvl="1" indent="-571500">
              <a:buFont typeface="Arial" panose="020B0604020202020204" pitchFamily="34" charset="0"/>
              <a:buChar char="•"/>
            </a:pPr>
            <a:endParaRPr lang="en-US" altLang="zh-CN" sz="3200" dirty="0"/>
          </a:p>
          <a:p>
            <a:pPr lvl="1"/>
            <a:endParaRPr lang="en-US" altLang="zh-CN" sz="3200" dirty="0"/>
          </a:p>
        </p:txBody>
      </p:sp>
    </p:spTree>
    <p:extLst>
      <p:ext uri="{BB962C8B-B14F-4D97-AF65-F5344CB8AC3E}">
        <p14:creationId xmlns:p14="http://schemas.microsoft.com/office/powerpoint/2010/main" val="3353232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4339650" cy="646331"/>
          </a:xfrm>
          <a:prstGeom prst="rect">
            <a:avLst/>
          </a:prstGeom>
          <a:noFill/>
        </p:spPr>
        <p:txBody>
          <a:bodyPr wrap="none" rtlCol="0">
            <a:spAutoFit/>
          </a:bodyPr>
          <a:lstStyle/>
          <a:p>
            <a:r>
              <a:rPr lang="zh-CN" altLang="en-US" sz="3600" dirty="0"/>
              <a:t>现代概念隐喻理论：</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26799" y="1460604"/>
            <a:ext cx="10455470" cy="4401205"/>
          </a:xfrm>
          <a:prstGeom prst="rect">
            <a:avLst/>
          </a:prstGeom>
          <a:noFill/>
        </p:spPr>
        <p:txBody>
          <a:bodyPr wrap="square" rtlCol="0">
            <a:spAutoFit/>
          </a:bodyPr>
          <a:lstStyle/>
          <a:p>
            <a:pPr marL="571500" indent="-571500">
              <a:buFont typeface="Arial" panose="020B0604020202020204" pitchFamily="34" charset="0"/>
              <a:buChar char="•"/>
            </a:pPr>
            <a:r>
              <a:rPr lang="en-US" altLang="zh-CN" sz="2800" dirty="0"/>
              <a:t>Richards &amp; Black </a:t>
            </a:r>
            <a:r>
              <a:rPr lang="zh-CN" altLang="en-US" sz="2800" dirty="0"/>
              <a:t>互动理论：</a:t>
            </a:r>
            <a:endParaRPr lang="en-US" altLang="zh-CN" sz="2800" dirty="0"/>
          </a:p>
          <a:p>
            <a:pPr marL="1028700" lvl="1" indent="-571500">
              <a:buFont typeface="Arial" panose="020B0604020202020204" pitchFamily="34" charset="0"/>
              <a:buChar char="•"/>
            </a:pPr>
            <a:r>
              <a:rPr lang="en-US" altLang="zh-CN" sz="2800" dirty="0"/>
              <a:t>Richards </a:t>
            </a:r>
            <a:r>
              <a:rPr lang="zh-CN" altLang="en-US" sz="2800" dirty="0"/>
              <a:t>阐述当我们使用隐喻时，我们的内心</a:t>
            </a:r>
            <a:r>
              <a:rPr lang="zh-CN" altLang="en-US" sz="2800" dirty="0">
                <a:solidFill>
                  <a:srgbClr val="FFC000"/>
                </a:solidFill>
              </a:rPr>
              <a:t>两种不同的东西相互作用</a:t>
            </a:r>
            <a:r>
              <a:rPr lang="zh-CN" altLang="en-US" sz="2800" dirty="0"/>
              <a:t>且用一个单独词或者短语作为支撑。结果的语义就是互动的结果。</a:t>
            </a:r>
            <a:endParaRPr lang="en-US" altLang="zh-CN" sz="2800" dirty="0"/>
          </a:p>
          <a:p>
            <a:pPr marL="571500" indent="-571500">
              <a:buFont typeface="Arial" panose="020B0604020202020204" pitchFamily="34" charset="0"/>
              <a:buChar char="•"/>
            </a:pPr>
            <a:endParaRPr lang="en-US" altLang="zh-CN" sz="2800" dirty="0"/>
          </a:p>
          <a:p>
            <a:pPr marL="571500" indent="-571500">
              <a:buFont typeface="Arial" panose="020B0604020202020204" pitchFamily="34" charset="0"/>
              <a:buChar char="•"/>
            </a:pPr>
            <a:r>
              <a:rPr lang="en-US" altLang="zh-CN" sz="2800" dirty="0"/>
              <a:t>Lakoff &amp; Johnson</a:t>
            </a:r>
            <a:r>
              <a:rPr lang="zh-CN" altLang="en-US" sz="2800" dirty="0"/>
              <a:t>的</a:t>
            </a:r>
            <a:r>
              <a:rPr lang="en-US" altLang="zh-CN" sz="2800" dirty="0"/>
              <a:t>《</a:t>
            </a:r>
            <a:r>
              <a:rPr lang="zh-CN" altLang="en-US" sz="2800" dirty="0"/>
              <a:t>我们赖以生存的隐喻</a:t>
            </a:r>
            <a:r>
              <a:rPr lang="en-US" altLang="zh-CN" sz="2800" dirty="0"/>
              <a:t>》</a:t>
            </a:r>
            <a:r>
              <a:rPr lang="zh-CN" altLang="en-US" sz="2800" dirty="0"/>
              <a:t>：</a:t>
            </a:r>
            <a:endParaRPr lang="en-US" altLang="zh-CN" sz="2800" dirty="0"/>
          </a:p>
          <a:p>
            <a:pPr marL="1028700" lvl="1" indent="-571500">
              <a:buFont typeface="Arial" panose="020B0604020202020204" pitchFamily="34" charset="0"/>
              <a:buChar char="•"/>
            </a:pPr>
            <a:r>
              <a:rPr lang="zh-CN" altLang="en-US" sz="2800" dirty="0"/>
              <a:t>隐喻不仅是一个修辞手段，而且是一个感知方式，一种思想或者行动的实质，一种人类体验和感知世界的方式。</a:t>
            </a:r>
            <a:endParaRPr lang="en-US" altLang="zh-CN" sz="2800" dirty="0"/>
          </a:p>
          <a:p>
            <a:pPr marL="1028700" lvl="1" indent="-571500">
              <a:buFont typeface="Arial" panose="020B0604020202020204" pitchFamily="34" charset="0"/>
              <a:buChar char="•"/>
            </a:pPr>
            <a:r>
              <a:rPr lang="zh-CN" altLang="en-US" sz="2800" dirty="0"/>
              <a:t>隐喻是从一个</a:t>
            </a:r>
            <a:r>
              <a:rPr lang="zh-CN" altLang="en-US" sz="2800" dirty="0">
                <a:solidFill>
                  <a:srgbClr val="FFC000"/>
                </a:solidFill>
              </a:rPr>
              <a:t>具体的概念域向一个抽象的概念</a:t>
            </a:r>
            <a:r>
              <a:rPr lang="zh-CN" altLang="en-US" sz="2800" dirty="0"/>
              <a:t>域的系统映射。</a:t>
            </a:r>
            <a:endParaRPr lang="en-US" altLang="zh-CN" sz="2800" dirty="0"/>
          </a:p>
        </p:txBody>
      </p:sp>
    </p:spTree>
    <p:extLst>
      <p:ext uri="{BB962C8B-B14F-4D97-AF65-F5344CB8AC3E}">
        <p14:creationId xmlns:p14="http://schemas.microsoft.com/office/powerpoint/2010/main" val="1382809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4339650" cy="646331"/>
          </a:xfrm>
          <a:prstGeom prst="rect">
            <a:avLst/>
          </a:prstGeom>
          <a:noFill/>
        </p:spPr>
        <p:txBody>
          <a:bodyPr wrap="none" rtlCol="0">
            <a:spAutoFit/>
          </a:bodyPr>
          <a:lstStyle/>
          <a:p>
            <a:r>
              <a:rPr lang="zh-CN" altLang="en-US" sz="3600" dirty="0"/>
              <a:t>现代概念隐喻理论：</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26799" y="1460604"/>
            <a:ext cx="10455470" cy="4401205"/>
          </a:xfrm>
          <a:prstGeom prst="rect">
            <a:avLst/>
          </a:prstGeom>
          <a:noFill/>
        </p:spPr>
        <p:txBody>
          <a:bodyPr wrap="square" rtlCol="0">
            <a:spAutoFit/>
          </a:bodyPr>
          <a:lstStyle/>
          <a:p>
            <a:pPr marL="571500" indent="-571500">
              <a:buFont typeface="Arial" panose="020B0604020202020204" pitchFamily="34" charset="0"/>
              <a:buChar char="•"/>
            </a:pPr>
            <a:r>
              <a:rPr lang="en-US" altLang="zh-CN" sz="2800" dirty="0"/>
              <a:t>Richards &amp; Black </a:t>
            </a:r>
            <a:r>
              <a:rPr lang="zh-CN" altLang="en-US" sz="2800" dirty="0"/>
              <a:t>互动理论：</a:t>
            </a:r>
            <a:endParaRPr lang="en-US" altLang="zh-CN" sz="2800" dirty="0"/>
          </a:p>
          <a:p>
            <a:pPr marL="1028700" lvl="1" indent="-571500">
              <a:buFont typeface="Arial" panose="020B0604020202020204" pitchFamily="34" charset="0"/>
              <a:buChar char="•"/>
            </a:pPr>
            <a:r>
              <a:rPr lang="en-US" altLang="zh-CN" sz="2800" dirty="0"/>
              <a:t>Richards </a:t>
            </a:r>
            <a:r>
              <a:rPr lang="zh-CN" altLang="en-US" sz="2800" dirty="0"/>
              <a:t>阐述当我们使用隐喻时，我们的内心</a:t>
            </a:r>
            <a:r>
              <a:rPr lang="zh-CN" altLang="en-US" sz="2800" dirty="0">
                <a:solidFill>
                  <a:srgbClr val="FFC000"/>
                </a:solidFill>
              </a:rPr>
              <a:t>两种不同的东西相互作用</a:t>
            </a:r>
            <a:r>
              <a:rPr lang="zh-CN" altLang="en-US" sz="2800" dirty="0"/>
              <a:t>且用一个单独词或者短语作为支撑。结果的语义就是互动的结果。</a:t>
            </a:r>
            <a:endParaRPr lang="en-US" altLang="zh-CN" sz="2800" dirty="0"/>
          </a:p>
          <a:p>
            <a:pPr marL="571500" indent="-571500">
              <a:buFont typeface="Arial" panose="020B0604020202020204" pitchFamily="34" charset="0"/>
              <a:buChar char="•"/>
            </a:pPr>
            <a:endParaRPr lang="en-US" altLang="zh-CN" sz="2800" dirty="0"/>
          </a:p>
          <a:p>
            <a:pPr marL="571500" indent="-571500">
              <a:buFont typeface="Arial" panose="020B0604020202020204" pitchFamily="34" charset="0"/>
              <a:buChar char="•"/>
            </a:pPr>
            <a:r>
              <a:rPr lang="en-US" altLang="zh-CN" sz="2800" dirty="0"/>
              <a:t>Lakoff &amp; Johnson</a:t>
            </a:r>
            <a:r>
              <a:rPr lang="zh-CN" altLang="en-US" sz="2800" dirty="0"/>
              <a:t>的</a:t>
            </a:r>
            <a:r>
              <a:rPr lang="en-US" altLang="zh-CN" sz="2800" dirty="0"/>
              <a:t>《</a:t>
            </a:r>
            <a:r>
              <a:rPr lang="zh-CN" altLang="en-US" sz="2800" dirty="0"/>
              <a:t>我们赖以生存的隐喻</a:t>
            </a:r>
            <a:r>
              <a:rPr lang="en-US" altLang="zh-CN" sz="2800" dirty="0"/>
              <a:t>》</a:t>
            </a:r>
            <a:r>
              <a:rPr lang="zh-CN" altLang="en-US" sz="2800" dirty="0"/>
              <a:t>：</a:t>
            </a:r>
            <a:endParaRPr lang="en-US" altLang="zh-CN" sz="2800" dirty="0"/>
          </a:p>
          <a:p>
            <a:pPr marL="1028700" lvl="1" indent="-571500">
              <a:buFont typeface="Arial" panose="020B0604020202020204" pitchFamily="34" charset="0"/>
              <a:buChar char="•"/>
            </a:pPr>
            <a:r>
              <a:rPr lang="zh-CN" altLang="en-US" sz="2800" dirty="0"/>
              <a:t>隐喻不仅是一个修辞手段，而且是一个感知方式，一种思想或者行动的实质，一种人类体验和感知世界的方式。</a:t>
            </a:r>
            <a:endParaRPr lang="en-US" altLang="zh-CN" sz="2800" dirty="0"/>
          </a:p>
          <a:p>
            <a:pPr marL="1028700" lvl="1" indent="-571500">
              <a:buFont typeface="Arial" panose="020B0604020202020204" pitchFamily="34" charset="0"/>
              <a:buChar char="•"/>
            </a:pPr>
            <a:r>
              <a:rPr lang="zh-CN" altLang="en-US" sz="2800" dirty="0"/>
              <a:t>隐喻是从一个</a:t>
            </a:r>
            <a:r>
              <a:rPr lang="zh-CN" altLang="en-US" sz="2800" dirty="0">
                <a:solidFill>
                  <a:srgbClr val="FFC000"/>
                </a:solidFill>
              </a:rPr>
              <a:t>具体的概念域向一个抽象的概念</a:t>
            </a:r>
            <a:r>
              <a:rPr lang="zh-CN" altLang="en-US" sz="2800" dirty="0"/>
              <a:t>域的系统映射。</a:t>
            </a:r>
            <a:endParaRPr lang="en-US" altLang="zh-CN" sz="2800" dirty="0"/>
          </a:p>
        </p:txBody>
      </p:sp>
    </p:spTree>
    <p:extLst>
      <p:ext uri="{BB962C8B-B14F-4D97-AF65-F5344CB8AC3E}">
        <p14:creationId xmlns:p14="http://schemas.microsoft.com/office/powerpoint/2010/main" val="4276803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4339650" cy="646331"/>
          </a:xfrm>
          <a:prstGeom prst="rect">
            <a:avLst/>
          </a:prstGeom>
          <a:noFill/>
        </p:spPr>
        <p:txBody>
          <a:bodyPr wrap="none" rtlCol="0">
            <a:spAutoFit/>
          </a:bodyPr>
          <a:lstStyle/>
          <a:p>
            <a:r>
              <a:rPr lang="zh-CN" altLang="en-US" sz="3600" dirty="0"/>
              <a:t>现代概念隐喻理论：</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26799" y="1460604"/>
            <a:ext cx="10455470" cy="4832092"/>
          </a:xfrm>
          <a:prstGeom prst="rect">
            <a:avLst/>
          </a:prstGeom>
          <a:noFill/>
        </p:spPr>
        <p:txBody>
          <a:bodyPr wrap="square" rtlCol="0">
            <a:spAutoFit/>
          </a:bodyPr>
          <a:lstStyle/>
          <a:p>
            <a:pPr marL="571500" indent="-571500">
              <a:buFont typeface="Arial" panose="020B0604020202020204" pitchFamily="34" charset="0"/>
              <a:buChar char="•"/>
            </a:pPr>
            <a:r>
              <a:rPr lang="en-US" altLang="zh-CN" sz="2800" dirty="0" err="1"/>
              <a:t>Gentner</a:t>
            </a:r>
            <a:r>
              <a:rPr lang="zh-CN" altLang="en-US" sz="2800" dirty="0"/>
              <a:t> 的结构映射理论：</a:t>
            </a:r>
            <a:endParaRPr lang="en-US" altLang="zh-CN" sz="2800" dirty="0"/>
          </a:p>
          <a:p>
            <a:pPr marL="1028700" lvl="1" indent="-571500">
              <a:buFont typeface="Arial" panose="020B0604020202020204" pitchFamily="34" charset="0"/>
              <a:buChar char="•"/>
            </a:pPr>
            <a:r>
              <a:rPr lang="zh-CN" altLang="en-US" sz="2800" dirty="0"/>
              <a:t>提出结构映射的过程是类比迁移，通过匹配不同对象来寻找结构上的相似，然后通过图式归纳提取源问题中的关系用于解决目标域问题。由此引出，隐喻映射的过程实质上是源域和目标域关系结构的匹配。</a:t>
            </a:r>
            <a:endParaRPr lang="en-US" altLang="zh-CN" sz="2800" dirty="0"/>
          </a:p>
          <a:p>
            <a:pPr marL="1028700" lvl="1" indent="-571500">
              <a:buFont typeface="Arial" panose="020B0604020202020204" pitchFamily="34" charset="0"/>
              <a:buChar char="•"/>
            </a:pPr>
            <a:endParaRPr lang="en-US" altLang="zh-CN" sz="2800" dirty="0"/>
          </a:p>
          <a:p>
            <a:pPr marL="1028700" lvl="1" indent="-571500">
              <a:buFont typeface="Arial" panose="020B0604020202020204" pitchFamily="34" charset="0"/>
              <a:buChar char="•"/>
            </a:pPr>
            <a:r>
              <a:rPr lang="zh-CN" altLang="en-US" sz="2800" dirty="0"/>
              <a:t>隐喻的理解就不仅限于特征的匹配，而是对特征之间关系的匹配，包括两 个步骤</a:t>
            </a:r>
            <a:r>
              <a:rPr lang="en-US" altLang="zh-CN" sz="2800" dirty="0"/>
              <a:t>:</a:t>
            </a:r>
            <a:r>
              <a:rPr lang="zh-CN" altLang="en-US" sz="2800" dirty="0"/>
              <a:t>排列和映射。排列是通过匹配源域和目标域之间的特征，找出相关性最 大的排列系统。然后将相关特征的关系结构进行类比，之后将源域的结构映射到 目标域。</a:t>
            </a:r>
          </a:p>
        </p:txBody>
      </p:sp>
    </p:spTree>
    <p:extLst>
      <p:ext uri="{BB962C8B-B14F-4D97-AF65-F5344CB8AC3E}">
        <p14:creationId xmlns:p14="http://schemas.microsoft.com/office/powerpoint/2010/main" val="2421328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6657592" cy="646331"/>
          </a:xfrm>
          <a:prstGeom prst="rect">
            <a:avLst/>
          </a:prstGeom>
          <a:noFill/>
        </p:spPr>
        <p:txBody>
          <a:bodyPr wrap="none" rtlCol="0">
            <a:spAutoFit/>
          </a:bodyPr>
          <a:lstStyle/>
          <a:p>
            <a:r>
              <a:rPr lang="zh-CN" altLang="en-US" sz="3600" dirty="0"/>
              <a:t>基于推理的隐喻理解计算研究：</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26799" y="1460604"/>
            <a:ext cx="10455470" cy="1815882"/>
          </a:xfrm>
          <a:prstGeom prst="rect">
            <a:avLst/>
          </a:prstGeom>
          <a:noFill/>
        </p:spPr>
        <p:txBody>
          <a:bodyPr wrap="square" rtlCol="0">
            <a:spAutoFit/>
          </a:bodyPr>
          <a:lstStyle/>
          <a:p>
            <a:pPr marL="571500" indent="-571500">
              <a:buFont typeface="Arial" panose="020B0604020202020204" pitchFamily="34" charset="0"/>
              <a:buChar char="•"/>
            </a:pPr>
            <a:r>
              <a:rPr lang="en-US" altLang="zh-CN" sz="2800" dirty="0" err="1"/>
              <a:t>Gentner</a:t>
            </a:r>
            <a:r>
              <a:rPr lang="zh-CN" altLang="en-US" sz="2800" dirty="0"/>
              <a:t> 的结构映射理论：</a:t>
            </a:r>
            <a:endParaRPr lang="en-US" altLang="zh-CN" sz="2800" dirty="0"/>
          </a:p>
          <a:p>
            <a:pPr marL="1028700" lvl="1" indent="-571500">
              <a:buFont typeface="Arial" panose="020B0604020202020204" pitchFamily="34" charset="0"/>
              <a:buChar char="•"/>
            </a:pPr>
            <a:r>
              <a:rPr lang="zh-CN" altLang="en-US" sz="2800" dirty="0"/>
              <a:t>？？？？？？？？？？？？？？？？？？？？？？？？？？？？？？？？？？？？？？？？？？？？？？？？？？？？？？？？？？？？？？？？</a:t>
            </a:r>
          </a:p>
        </p:txBody>
      </p:sp>
      <p:sp>
        <p:nvSpPr>
          <p:cNvPr id="2" name="文本框 1">
            <a:extLst>
              <a:ext uri="{FF2B5EF4-FFF2-40B4-BE49-F238E27FC236}">
                <a16:creationId xmlns:a16="http://schemas.microsoft.com/office/drawing/2014/main" id="{4725A53A-2C8A-E343-A548-BFA4F15282BF}"/>
              </a:ext>
            </a:extLst>
          </p:cNvPr>
          <p:cNvSpPr txBox="1"/>
          <p:nvPr/>
        </p:nvSpPr>
        <p:spPr>
          <a:xfrm>
            <a:off x="986589" y="4090737"/>
            <a:ext cx="184731" cy="369332"/>
          </a:xfrm>
          <a:prstGeom prst="rect">
            <a:avLst/>
          </a:prstGeom>
          <a:noFill/>
        </p:spPr>
        <p:txBody>
          <a:bodyPr wrap="none" rtlCol="0">
            <a:spAutoFit/>
          </a:bodyPr>
          <a:lstStyle/>
          <a:p>
            <a:endParaRPr kumimoji="1" lang="zh-CN" altLang="en-US"/>
          </a:p>
        </p:txBody>
      </p:sp>
    </p:spTree>
    <p:extLst>
      <p:ext uri="{BB962C8B-B14F-4D97-AF65-F5344CB8AC3E}">
        <p14:creationId xmlns:p14="http://schemas.microsoft.com/office/powerpoint/2010/main" val="3547613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230546" y="2736502"/>
            <a:ext cx="10455470" cy="1815882"/>
          </a:xfrm>
          <a:prstGeom prst="rect">
            <a:avLst/>
          </a:prstGeom>
          <a:noFill/>
        </p:spPr>
        <p:txBody>
          <a:bodyPr wrap="square" rtlCol="0">
            <a:spAutoFit/>
          </a:bodyPr>
          <a:lstStyle/>
          <a:p>
            <a:pPr marL="514350" indent="-514350">
              <a:buAutoNum type="arabicPeriod"/>
            </a:pPr>
            <a:r>
              <a:rPr lang="zh-CN" altLang="en-US" sz="2800" dirty="0"/>
              <a:t>对于每一个隐喻句，使用</a:t>
            </a:r>
            <a:r>
              <a:rPr lang="en-US" altLang="zh-CN" sz="2800" dirty="0"/>
              <a:t>Sardonicus</a:t>
            </a:r>
            <a:r>
              <a:rPr lang="zh-CN" altLang="en-US" sz="2800" dirty="0"/>
              <a:t>和属性知识库中提取源域，系统计算从目标域到源域各个属性之间的关联性。</a:t>
            </a:r>
            <a:endParaRPr lang="en-US" altLang="zh-CN" sz="2800" dirty="0"/>
          </a:p>
          <a:p>
            <a:pPr marL="514350" indent="-514350">
              <a:buAutoNum type="arabicPeriod"/>
            </a:pPr>
            <a:r>
              <a:rPr lang="zh-CN" altLang="en-US" sz="2800" dirty="0"/>
              <a:t>基于词向量模型使用余弦相似度来进行词语相关性的度量。</a:t>
            </a:r>
            <a:endParaRPr lang="en-US" altLang="zh-CN" sz="2800" dirty="0"/>
          </a:p>
          <a:p>
            <a:pPr marL="514350" indent="-514350">
              <a:buAutoNum type="arabicPeriod"/>
            </a:pPr>
            <a:r>
              <a:rPr lang="zh-CN" altLang="en-US" sz="2800" dirty="0"/>
              <a:t>系统选出最相关的属性作为隐喻的最佳释义。</a:t>
            </a:r>
          </a:p>
        </p:txBody>
      </p:sp>
      <p:sp>
        <p:nvSpPr>
          <p:cNvPr id="5" name="文本框 4">
            <a:extLst>
              <a:ext uri="{FF2B5EF4-FFF2-40B4-BE49-F238E27FC236}">
                <a16:creationId xmlns:a16="http://schemas.microsoft.com/office/drawing/2014/main" id="{6BD98EA0-3AA0-9F4B-AC9A-17C0AD6822B9}"/>
              </a:ext>
            </a:extLst>
          </p:cNvPr>
          <p:cNvSpPr txBox="1"/>
          <p:nvPr/>
        </p:nvSpPr>
        <p:spPr>
          <a:xfrm>
            <a:off x="852256" y="779685"/>
            <a:ext cx="2236510" cy="584775"/>
          </a:xfrm>
          <a:prstGeom prst="rect">
            <a:avLst/>
          </a:prstGeom>
          <a:noFill/>
        </p:spPr>
        <p:txBody>
          <a:bodyPr wrap="none" rtlCol="0">
            <a:spAutoFit/>
          </a:bodyPr>
          <a:lstStyle/>
          <a:p>
            <a:r>
              <a:rPr lang="zh-CN" altLang="en-US" sz="3200" dirty="0"/>
              <a:t>模型步骤：</a:t>
            </a:r>
            <a:endParaRPr lang="en-US" altLang="zh-CN" sz="3200" dirty="0"/>
          </a:p>
        </p:txBody>
      </p:sp>
    </p:spTree>
    <p:extLst>
      <p:ext uri="{BB962C8B-B14F-4D97-AF65-F5344CB8AC3E}">
        <p14:creationId xmlns:p14="http://schemas.microsoft.com/office/powerpoint/2010/main" val="766303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230546" y="2736502"/>
            <a:ext cx="10455470" cy="1384995"/>
          </a:xfrm>
          <a:prstGeom prst="rect">
            <a:avLst/>
          </a:prstGeom>
          <a:noFill/>
        </p:spPr>
        <p:txBody>
          <a:bodyPr wrap="square" rtlCol="0">
            <a:spAutoFit/>
          </a:bodyPr>
          <a:lstStyle/>
          <a:p>
            <a:pPr marL="514350" indent="-514350">
              <a:buAutoNum type="arabicPeriod"/>
            </a:pPr>
            <a:r>
              <a:rPr lang="zh-CN" altLang="en-US" sz="2800" dirty="0"/>
              <a:t>对于每一个隐喻句，提取源域和目标域的概念特征</a:t>
            </a:r>
            <a:endParaRPr lang="en-US" altLang="zh-CN" sz="2800" dirty="0"/>
          </a:p>
          <a:p>
            <a:pPr marL="514350" indent="-514350">
              <a:buAutoNum type="arabicPeriod"/>
            </a:pPr>
            <a:r>
              <a:rPr lang="zh-CN" altLang="en-US" sz="2800" dirty="0"/>
              <a:t>基于</a:t>
            </a:r>
            <a:r>
              <a:rPr lang="en-US" altLang="zh-CN" sz="2800" dirty="0"/>
              <a:t>WordNet</a:t>
            </a:r>
            <a:r>
              <a:rPr lang="zh-CN" altLang="en-US" sz="2800" dirty="0"/>
              <a:t> 对于提取出的特征做同义扩展</a:t>
            </a:r>
            <a:endParaRPr lang="en-US" altLang="zh-CN" sz="2800" dirty="0"/>
          </a:p>
          <a:p>
            <a:pPr marL="514350" indent="-514350">
              <a:buAutoNum type="arabicPeriod"/>
            </a:pPr>
            <a:r>
              <a:rPr lang="zh-CN" altLang="en-US" sz="2800" dirty="0"/>
              <a:t>用</a:t>
            </a:r>
            <a:r>
              <a:rPr lang="en-US" altLang="zh-CN" sz="2800" dirty="0"/>
              <a:t>Google</a:t>
            </a:r>
            <a:r>
              <a:rPr lang="zh-CN" altLang="en-US" sz="2800" dirty="0"/>
              <a:t> </a:t>
            </a:r>
            <a:r>
              <a:rPr lang="en-US" altLang="zh-CN" sz="2800" dirty="0"/>
              <a:t>Distance </a:t>
            </a:r>
            <a:r>
              <a:rPr lang="zh-CN" altLang="en-US" sz="2800" dirty="0"/>
              <a:t>来对理解结果做排序，选出最优解</a:t>
            </a:r>
          </a:p>
        </p:txBody>
      </p:sp>
      <p:sp>
        <p:nvSpPr>
          <p:cNvPr id="5" name="文本框 4">
            <a:extLst>
              <a:ext uri="{FF2B5EF4-FFF2-40B4-BE49-F238E27FC236}">
                <a16:creationId xmlns:a16="http://schemas.microsoft.com/office/drawing/2014/main" id="{6BD98EA0-3AA0-9F4B-AC9A-17C0AD6822B9}"/>
              </a:ext>
            </a:extLst>
          </p:cNvPr>
          <p:cNvSpPr txBox="1"/>
          <p:nvPr/>
        </p:nvSpPr>
        <p:spPr>
          <a:xfrm>
            <a:off x="852256" y="779685"/>
            <a:ext cx="2236510" cy="584775"/>
          </a:xfrm>
          <a:prstGeom prst="rect">
            <a:avLst/>
          </a:prstGeom>
          <a:noFill/>
        </p:spPr>
        <p:txBody>
          <a:bodyPr wrap="none" rtlCol="0">
            <a:spAutoFit/>
          </a:bodyPr>
          <a:lstStyle/>
          <a:p>
            <a:r>
              <a:rPr lang="zh-CN" altLang="en-US" sz="3200" dirty="0"/>
              <a:t>模型步骤：</a:t>
            </a:r>
            <a:endParaRPr lang="en-US" altLang="zh-CN" sz="3200" dirty="0"/>
          </a:p>
        </p:txBody>
      </p:sp>
    </p:spTree>
    <p:extLst>
      <p:ext uri="{BB962C8B-B14F-4D97-AF65-F5344CB8AC3E}">
        <p14:creationId xmlns:p14="http://schemas.microsoft.com/office/powerpoint/2010/main" val="3782646572"/>
      </p:ext>
    </p:extLst>
  </p:cSld>
  <p:clrMapOvr>
    <a:masterClrMapping/>
  </p:clrMapOvr>
</p:sld>
</file>

<file path=ppt/theme/theme1.xml><?xml version="1.0" encoding="utf-8"?>
<a:theme xmlns:a="http://schemas.openxmlformats.org/drawingml/2006/main" name="风景">
  <a:themeElements>
    <a:clrScheme name="风景">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风景">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风景">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TM03457515[[fn=风景]]</Template>
  <TotalTime>1631</TotalTime>
  <Words>1138</Words>
  <Application>Microsoft Macintosh PowerPoint</Application>
  <PresentationFormat>宽屏</PresentationFormat>
  <Paragraphs>85</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Microsoft YaHei</vt:lpstr>
      <vt:lpstr>Microsoft YaHei</vt:lpstr>
      <vt:lpstr>Arial</vt:lpstr>
      <vt:lpstr>Century Schoolbook</vt:lpstr>
      <vt:lpstr>Wingdings 2</vt:lpstr>
      <vt:lpstr>风景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启正 王</cp:lastModifiedBy>
  <cp:revision>67</cp:revision>
  <dcterms:created xsi:type="dcterms:W3CDTF">2020-04-18T18:38:05Z</dcterms:created>
  <dcterms:modified xsi:type="dcterms:W3CDTF">2020-08-09T07:48:06Z</dcterms:modified>
</cp:coreProperties>
</file>