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399288" cy="503999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57815F-64DF-F34A-8634-97842B02520E}" v="68" dt="2019-03-24T15:55:19.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31"/>
  </p:normalViewPr>
  <p:slideViewPr>
    <p:cSldViewPr snapToGrid="0" snapToObjects="1">
      <p:cViewPr>
        <p:scale>
          <a:sx n="41" d="100"/>
          <a:sy n="41" d="100"/>
        </p:scale>
        <p:origin x="2552"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00A5-DB49-921E-4437261C2E68}"/>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00A5-DB49-921E-4437261C2E68}"/>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00A5-DB49-921E-4437261C2E68}"/>
            </c:ext>
          </c:extLst>
        </c:ser>
        <c:dLbls>
          <c:showLegendKey val="0"/>
          <c:showVal val="0"/>
          <c:showCatName val="0"/>
          <c:showSerName val="0"/>
          <c:showPercent val="0"/>
          <c:showBubbleSize val="0"/>
        </c:dLbls>
        <c:smooth val="0"/>
        <c:axId val="685678368"/>
        <c:axId val="679791936"/>
      </c:lineChart>
      <c:catAx>
        <c:axId val="68567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9791936"/>
        <c:crosses val="autoZero"/>
        <c:auto val="1"/>
        <c:lblAlgn val="ctr"/>
        <c:lblOffset val="100"/>
        <c:noMultiLvlLbl val="0"/>
      </c:catAx>
      <c:valAx>
        <c:axId val="679791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5678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tockChart>
        <c:ser>
          <c:idx val="0"/>
          <c:order val="0"/>
          <c:tx>
            <c:strRef>
              <c:f>Sheet1!$B$1</c:f>
              <c:strCache>
                <c:ptCount val="1"/>
                <c:pt idx="0">
                  <c:v>Open</c:v>
                </c:pt>
              </c:strCache>
            </c:strRef>
          </c:tx>
          <c:spPr>
            <a:ln w="25400" cap="rnd">
              <a:noFill/>
              <a:round/>
            </a:ln>
            <a:effectLst/>
          </c:spPr>
          <c:marker>
            <c:symbol val="none"/>
          </c:marker>
          <c:cat>
            <c:strRef>
              <c:f>Sheet1!$A$2:$A$6</c:f>
              <c:strCache>
                <c:ptCount val="5"/>
                <c:pt idx="0">
                  <c:v>1/5/2002</c:v>
                </c:pt>
                <c:pt idx="1">
                  <c:v>1/6/2002</c:v>
                </c:pt>
                <c:pt idx="2">
                  <c:v>1/7/2002</c:v>
                </c:pt>
                <c:pt idx="3">
                  <c:v>1/8/2002</c:v>
                </c:pt>
                <c:pt idx="4">
                  <c:v>1/9/2002</c:v>
                </c:pt>
              </c:strCache>
            </c:strRef>
          </c:cat>
          <c:val>
            <c:numRef>
              <c:f>Sheet1!$B$2:$B$6</c:f>
              <c:numCache>
                <c:formatCode>General</c:formatCode>
                <c:ptCount val="5"/>
                <c:pt idx="0">
                  <c:v>44</c:v>
                </c:pt>
                <c:pt idx="1">
                  <c:v>25</c:v>
                </c:pt>
                <c:pt idx="2">
                  <c:v>38</c:v>
                </c:pt>
                <c:pt idx="3">
                  <c:v>50</c:v>
                </c:pt>
                <c:pt idx="4">
                  <c:v>34</c:v>
                </c:pt>
              </c:numCache>
            </c:numRef>
          </c:val>
          <c:smooth val="0"/>
          <c:extLst>
            <c:ext xmlns:c16="http://schemas.microsoft.com/office/drawing/2014/chart" uri="{C3380CC4-5D6E-409C-BE32-E72D297353CC}">
              <c16:uniqueId val="{00000000-3D4C-A64E-9D58-7E3544DE682D}"/>
            </c:ext>
          </c:extLst>
        </c:ser>
        <c:ser>
          <c:idx val="1"/>
          <c:order val="1"/>
          <c:tx>
            <c:strRef>
              <c:f>Sheet1!$C$1</c:f>
              <c:strCache>
                <c:ptCount val="1"/>
                <c:pt idx="0">
                  <c:v>High</c:v>
                </c:pt>
              </c:strCache>
            </c:strRef>
          </c:tx>
          <c:spPr>
            <a:ln w="25400" cap="rnd">
              <a:noFill/>
              <a:round/>
            </a:ln>
            <a:effectLst/>
          </c:spPr>
          <c:marker>
            <c:symbol val="none"/>
          </c:marker>
          <c:cat>
            <c:strRef>
              <c:f>Sheet1!$A$2:$A$6</c:f>
              <c:strCache>
                <c:ptCount val="5"/>
                <c:pt idx="0">
                  <c:v>1/5/2002</c:v>
                </c:pt>
                <c:pt idx="1">
                  <c:v>1/6/2002</c:v>
                </c:pt>
                <c:pt idx="2">
                  <c:v>1/7/2002</c:v>
                </c:pt>
                <c:pt idx="3">
                  <c:v>1/8/2002</c:v>
                </c:pt>
                <c:pt idx="4">
                  <c:v>1/9/2002</c:v>
                </c:pt>
              </c:strCache>
            </c:strRef>
          </c:cat>
          <c:val>
            <c:numRef>
              <c:f>Sheet1!$C$2:$C$6</c:f>
              <c:numCache>
                <c:formatCode>General</c:formatCode>
                <c:ptCount val="5"/>
                <c:pt idx="0">
                  <c:v>55</c:v>
                </c:pt>
                <c:pt idx="1">
                  <c:v>57</c:v>
                </c:pt>
                <c:pt idx="2">
                  <c:v>57</c:v>
                </c:pt>
                <c:pt idx="3">
                  <c:v>58</c:v>
                </c:pt>
                <c:pt idx="4">
                  <c:v>36</c:v>
                </c:pt>
              </c:numCache>
            </c:numRef>
          </c:val>
          <c:smooth val="0"/>
          <c:extLst>
            <c:ext xmlns:c16="http://schemas.microsoft.com/office/drawing/2014/chart" uri="{C3380CC4-5D6E-409C-BE32-E72D297353CC}">
              <c16:uniqueId val="{00000001-3D4C-A64E-9D58-7E3544DE682D}"/>
            </c:ext>
          </c:extLst>
        </c:ser>
        <c:ser>
          <c:idx val="2"/>
          <c:order val="2"/>
          <c:tx>
            <c:strRef>
              <c:f>Sheet1!$D$1</c:f>
              <c:strCache>
                <c:ptCount val="1"/>
                <c:pt idx="0">
                  <c:v>Low</c:v>
                </c:pt>
              </c:strCache>
            </c:strRef>
          </c:tx>
          <c:spPr>
            <a:ln w="25400" cap="rnd">
              <a:noFill/>
              <a:round/>
            </a:ln>
            <a:effectLst/>
          </c:spPr>
          <c:marker>
            <c:symbol val="none"/>
          </c:marker>
          <c:cat>
            <c:strRef>
              <c:f>Sheet1!$A$2:$A$6</c:f>
              <c:strCache>
                <c:ptCount val="5"/>
                <c:pt idx="0">
                  <c:v>1/5/2002</c:v>
                </c:pt>
                <c:pt idx="1">
                  <c:v>1/6/2002</c:v>
                </c:pt>
                <c:pt idx="2">
                  <c:v>1/7/2002</c:v>
                </c:pt>
                <c:pt idx="3">
                  <c:v>1/8/2002</c:v>
                </c:pt>
                <c:pt idx="4">
                  <c:v>1/9/2002</c:v>
                </c:pt>
              </c:strCache>
            </c:strRef>
          </c:cat>
          <c:val>
            <c:numRef>
              <c:f>Sheet1!$D$2:$D$6</c:f>
              <c:numCache>
                <c:formatCode>General</c:formatCode>
                <c:ptCount val="5"/>
                <c:pt idx="0">
                  <c:v>11</c:v>
                </c:pt>
                <c:pt idx="1">
                  <c:v>12</c:v>
                </c:pt>
                <c:pt idx="2">
                  <c:v>13</c:v>
                </c:pt>
                <c:pt idx="3">
                  <c:v>11</c:v>
                </c:pt>
                <c:pt idx="4">
                  <c:v>5</c:v>
                </c:pt>
              </c:numCache>
            </c:numRef>
          </c:val>
          <c:smooth val="0"/>
          <c:extLst>
            <c:ext xmlns:c16="http://schemas.microsoft.com/office/drawing/2014/chart" uri="{C3380CC4-5D6E-409C-BE32-E72D297353CC}">
              <c16:uniqueId val="{00000002-3D4C-A64E-9D58-7E3544DE682D}"/>
            </c:ext>
          </c:extLst>
        </c:ser>
        <c:ser>
          <c:idx val="3"/>
          <c:order val="3"/>
          <c:tx>
            <c:strRef>
              <c:f>Sheet1!$E$1</c:f>
              <c:strCache>
                <c:ptCount val="1"/>
                <c:pt idx="0">
                  <c:v>Close</c:v>
                </c:pt>
              </c:strCache>
            </c:strRef>
          </c:tx>
          <c:spPr>
            <a:ln w="25400" cap="rnd">
              <a:noFill/>
              <a:round/>
            </a:ln>
            <a:effectLst/>
          </c:spPr>
          <c:marker>
            <c:symbol val="none"/>
          </c:marker>
          <c:cat>
            <c:strRef>
              <c:f>Sheet1!$A$2:$A$6</c:f>
              <c:strCache>
                <c:ptCount val="5"/>
                <c:pt idx="0">
                  <c:v>1/5/2002</c:v>
                </c:pt>
                <c:pt idx="1">
                  <c:v>1/6/2002</c:v>
                </c:pt>
                <c:pt idx="2">
                  <c:v>1/7/2002</c:v>
                </c:pt>
                <c:pt idx="3">
                  <c:v>1/8/2002</c:v>
                </c:pt>
                <c:pt idx="4">
                  <c:v>1/9/2002</c:v>
                </c:pt>
              </c:strCache>
            </c:strRef>
          </c:cat>
          <c:val>
            <c:numRef>
              <c:f>Sheet1!$E$2:$E$6</c:f>
              <c:numCache>
                <c:formatCode>General</c:formatCode>
                <c:ptCount val="5"/>
                <c:pt idx="0">
                  <c:v>25</c:v>
                </c:pt>
                <c:pt idx="1">
                  <c:v>38</c:v>
                </c:pt>
                <c:pt idx="2">
                  <c:v>50</c:v>
                </c:pt>
                <c:pt idx="3">
                  <c:v>34</c:v>
                </c:pt>
                <c:pt idx="4">
                  <c:v>18</c:v>
                </c:pt>
              </c:numCache>
            </c:numRef>
          </c:val>
          <c:smooth val="0"/>
          <c:extLst>
            <c:ext xmlns:c16="http://schemas.microsoft.com/office/drawing/2014/chart" uri="{C3380CC4-5D6E-409C-BE32-E72D297353CC}">
              <c16:uniqueId val="{00000003-3D4C-A64E-9D58-7E3544DE682D}"/>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round/>
            </a:ln>
            <a:effectLst/>
          </c:spPr>
        </c:hiLowLines>
        <c:upDownBars>
          <c:gapWidth val="150"/>
          <c:upBars>
            <c:spPr>
              <a:solidFill>
                <a:schemeClr val="lt1"/>
              </a:solidFill>
              <a:ln w="9525" cap="flat" cmpd="sng" algn="ctr">
                <a:solidFill>
                  <a:schemeClr val="tx1">
                    <a:lumMod val="65000"/>
                    <a:lumOff val="35000"/>
                  </a:schemeClr>
                </a:solidFill>
                <a:round/>
              </a:ln>
              <a:effectLst/>
            </c:spPr>
          </c:upBars>
          <c:downBars>
            <c:spPr>
              <a:solidFill>
                <a:schemeClr val="dk1">
                  <a:lumMod val="75000"/>
                  <a:lumOff val="25000"/>
                </a:schemeClr>
              </a:solidFill>
              <a:ln w="9525" cap="flat" cmpd="sng" algn="ctr">
                <a:solidFill>
                  <a:schemeClr val="tx1">
                    <a:lumMod val="65000"/>
                    <a:lumOff val="35000"/>
                  </a:schemeClr>
                </a:solidFill>
                <a:round/>
              </a:ln>
              <a:effectLst/>
            </c:spPr>
          </c:downBars>
        </c:upDownBars>
        <c:axId val="691102512"/>
        <c:axId val="610133472"/>
      </c:stockChart>
      <c:catAx>
        <c:axId val="69110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0133472"/>
        <c:crosses val="autoZero"/>
        <c:auto val="1"/>
        <c:lblAlgn val="ctr"/>
        <c:lblOffset val="100"/>
        <c:noMultiLvlLbl val="0"/>
      </c:catAx>
      <c:valAx>
        <c:axId val="610133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1102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2029C-E295-A34A-9284-E22486CF61BC}" type="datetimeFigureOut">
              <a:rPr lang="en-US" smtClean="0"/>
              <a:t>3/24/19</a:t>
            </a:fld>
            <a:endParaRPr lang="en-US"/>
          </a:p>
        </p:txBody>
      </p:sp>
      <p:sp>
        <p:nvSpPr>
          <p:cNvPr id="4" name="Slide Image Placeholder 3"/>
          <p:cNvSpPr>
            <a:spLocks noGrp="1" noRot="1" noChangeAspect="1"/>
          </p:cNvSpPr>
          <p:nvPr>
            <p:ph type="sldImg" idx="2"/>
          </p:nvPr>
        </p:nvSpPr>
        <p:spPr>
          <a:xfrm>
            <a:off x="2436813" y="1143000"/>
            <a:ext cx="19843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502617-FE67-F046-8152-E0DBDD04A32A}" type="slidenum">
              <a:rPr lang="en-US" smtClean="0"/>
              <a:t>‹#›</a:t>
            </a:fld>
            <a:endParaRPr lang="en-US"/>
          </a:p>
        </p:txBody>
      </p:sp>
    </p:spTree>
    <p:extLst>
      <p:ext uri="{BB962C8B-B14F-4D97-AF65-F5344CB8AC3E}">
        <p14:creationId xmlns:p14="http://schemas.microsoft.com/office/powerpoint/2010/main" val="2127974694"/>
      </p:ext>
    </p:extLst>
  </p:cSld>
  <p:clrMap bg1="lt1" tx1="dk1" bg2="lt2" tx2="dk2" accent1="accent1" accent2="accent2" accent3="accent3" accent4="accent4" accent5="accent5" accent6="accent6" hlink="hlink" folHlink="folHlink"/>
  <p:notesStyle>
    <a:lvl1pPr marL="0" algn="l" defTabSz="3974348" rtl="0" eaLnBrk="1" latinLnBrk="0" hangingPunct="1">
      <a:defRPr sz="5216" kern="1200">
        <a:solidFill>
          <a:schemeClr val="tx1"/>
        </a:solidFill>
        <a:latin typeface="+mn-lt"/>
        <a:ea typeface="+mn-ea"/>
        <a:cs typeface="+mn-cs"/>
      </a:defRPr>
    </a:lvl1pPr>
    <a:lvl2pPr marL="1987174" algn="l" defTabSz="3974348" rtl="0" eaLnBrk="1" latinLnBrk="0" hangingPunct="1">
      <a:defRPr sz="5216" kern="1200">
        <a:solidFill>
          <a:schemeClr val="tx1"/>
        </a:solidFill>
        <a:latin typeface="+mn-lt"/>
        <a:ea typeface="+mn-ea"/>
        <a:cs typeface="+mn-cs"/>
      </a:defRPr>
    </a:lvl2pPr>
    <a:lvl3pPr marL="3974348" algn="l" defTabSz="3974348" rtl="0" eaLnBrk="1" latinLnBrk="0" hangingPunct="1">
      <a:defRPr sz="5216" kern="1200">
        <a:solidFill>
          <a:schemeClr val="tx1"/>
        </a:solidFill>
        <a:latin typeface="+mn-lt"/>
        <a:ea typeface="+mn-ea"/>
        <a:cs typeface="+mn-cs"/>
      </a:defRPr>
    </a:lvl3pPr>
    <a:lvl4pPr marL="5961522" algn="l" defTabSz="3974348" rtl="0" eaLnBrk="1" latinLnBrk="0" hangingPunct="1">
      <a:defRPr sz="5216" kern="1200">
        <a:solidFill>
          <a:schemeClr val="tx1"/>
        </a:solidFill>
        <a:latin typeface="+mn-lt"/>
        <a:ea typeface="+mn-ea"/>
        <a:cs typeface="+mn-cs"/>
      </a:defRPr>
    </a:lvl4pPr>
    <a:lvl5pPr marL="7948696" algn="l" defTabSz="3974348" rtl="0" eaLnBrk="1" latinLnBrk="0" hangingPunct="1">
      <a:defRPr sz="5216" kern="1200">
        <a:solidFill>
          <a:schemeClr val="tx1"/>
        </a:solidFill>
        <a:latin typeface="+mn-lt"/>
        <a:ea typeface="+mn-ea"/>
        <a:cs typeface="+mn-cs"/>
      </a:defRPr>
    </a:lvl5pPr>
    <a:lvl6pPr marL="9935870" algn="l" defTabSz="3974348" rtl="0" eaLnBrk="1" latinLnBrk="0" hangingPunct="1">
      <a:defRPr sz="5216" kern="1200">
        <a:solidFill>
          <a:schemeClr val="tx1"/>
        </a:solidFill>
        <a:latin typeface="+mn-lt"/>
        <a:ea typeface="+mn-ea"/>
        <a:cs typeface="+mn-cs"/>
      </a:defRPr>
    </a:lvl6pPr>
    <a:lvl7pPr marL="11923044" algn="l" defTabSz="3974348" rtl="0" eaLnBrk="1" latinLnBrk="0" hangingPunct="1">
      <a:defRPr sz="5216" kern="1200">
        <a:solidFill>
          <a:schemeClr val="tx1"/>
        </a:solidFill>
        <a:latin typeface="+mn-lt"/>
        <a:ea typeface="+mn-ea"/>
        <a:cs typeface="+mn-cs"/>
      </a:defRPr>
    </a:lvl7pPr>
    <a:lvl8pPr marL="13910219" algn="l" defTabSz="3974348" rtl="0" eaLnBrk="1" latinLnBrk="0" hangingPunct="1">
      <a:defRPr sz="5216" kern="1200">
        <a:solidFill>
          <a:schemeClr val="tx1"/>
        </a:solidFill>
        <a:latin typeface="+mn-lt"/>
        <a:ea typeface="+mn-ea"/>
        <a:cs typeface="+mn-cs"/>
      </a:defRPr>
    </a:lvl8pPr>
    <a:lvl9pPr marL="15897393" algn="l" defTabSz="3974348" rtl="0" eaLnBrk="1" latinLnBrk="0" hangingPunct="1">
      <a:defRPr sz="521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502617-FE67-F046-8152-E0DBDD04A32A}" type="slidenum">
              <a:rPr lang="en-US" smtClean="0"/>
              <a:t>1</a:t>
            </a:fld>
            <a:endParaRPr lang="en-US"/>
          </a:p>
        </p:txBody>
      </p:sp>
    </p:spTree>
    <p:extLst>
      <p:ext uri="{BB962C8B-B14F-4D97-AF65-F5344CB8AC3E}">
        <p14:creationId xmlns:p14="http://schemas.microsoft.com/office/powerpoint/2010/main" val="3148409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8248329"/>
            <a:ext cx="27539395" cy="17546649"/>
          </a:xfrm>
        </p:spPr>
        <p:txBody>
          <a:bodyPr anchor="b"/>
          <a:lstStyle>
            <a:lvl1pPr algn="ctr">
              <a:defRPr sz="21259"/>
            </a:lvl1pPr>
          </a:lstStyle>
          <a:p>
            <a:r>
              <a:rPr lang="en-US"/>
              <a:t>Click to edit Master title style</a:t>
            </a:r>
            <a:endParaRPr lang="en-US" dirty="0"/>
          </a:p>
        </p:txBody>
      </p:sp>
      <p:sp>
        <p:nvSpPr>
          <p:cNvPr id="3" name="Subtitle 2"/>
          <p:cNvSpPr>
            <a:spLocks noGrp="1"/>
          </p:cNvSpPr>
          <p:nvPr>
            <p:ph type="subTitle" idx="1"/>
          </p:nvPr>
        </p:nvSpPr>
        <p:spPr>
          <a:xfrm>
            <a:off x="4049911" y="26471644"/>
            <a:ext cx="24299466" cy="12168318"/>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ECE76B-0815-C943-A9E5-15F8FB09D452}" type="datetimeFigureOut">
              <a:rPr lang="en-US" smtClean="0"/>
              <a:t>3/24/19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E753E-C2E8-4D44-9A8B-584B5E001844}" type="slidenum">
              <a:rPr lang="en-US" smtClean="0"/>
              <a:t>‹#›</a:t>
            </a:fld>
            <a:endParaRPr lang="en-US"/>
          </a:p>
        </p:txBody>
      </p:sp>
    </p:spTree>
    <p:extLst>
      <p:ext uri="{BB962C8B-B14F-4D97-AF65-F5344CB8AC3E}">
        <p14:creationId xmlns:p14="http://schemas.microsoft.com/office/powerpoint/2010/main" val="286372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ECE76B-0815-C943-A9E5-15F8FB09D452}" type="datetimeFigureOut">
              <a:rPr lang="en-US" smtClean="0"/>
              <a:t>3/24/19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E753E-C2E8-4D44-9A8B-584B5E001844}" type="slidenum">
              <a:rPr lang="en-US" smtClean="0"/>
              <a:t>‹#›</a:t>
            </a:fld>
            <a:endParaRPr lang="en-US"/>
          </a:p>
        </p:txBody>
      </p:sp>
    </p:spTree>
    <p:extLst>
      <p:ext uri="{BB962C8B-B14F-4D97-AF65-F5344CB8AC3E}">
        <p14:creationId xmlns:p14="http://schemas.microsoft.com/office/powerpoint/2010/main" val="101151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683331"/>
            <a:ext cx="6986096" cy="4271162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7453" y="2683331"/>
            <a:ext cx="20553298" cy="427116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ECE76B-0815-C943-A9E5-15F8FB09D452}" type="datetimeFigureOut">
              <a:rPr lang="en-US" smtClean="0"/>
              <a:t>3/24/19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E753E-C2E8-4D44-9A8B-584B5E001844}" type="slidenum">
              <a:rPr lang="en-US" smtClean="0"/>
              <a:t>‹#›</a:t>
            </a:fld>
            <a:endParaRPr lang="en-US"/>
          </a:p>
        </p:txBody>
      </p:sp>
    </p:spTree>
    <p:extLst>
      <p:ext uri="{BB962C8B-B14F-4D97-AF65-F5344CB8AC3E}">
        <p14:creationId xmlns:p14="http://schemas.microsoft.com/office/powerpoint/2010/main" val="310931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ECE76B-0815-C943-A9E5-15F8FB09D452}" type="datetimeFigureOut">
              <a:rPr lang="en-US" smtClean="0"/>
              <a:t>3/24/19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E753E-C2E8-4D44-9A8B-584B5E001844}" type="slidenum">
              <a:rPr lang="en-US" smtClean="0"/>
              <a:t>‹#›</a:t>
            </a:fld>
            <a:endParaRPr lang="en-US"/>
          </a:p>
        </p:txBody>
      </p:sp>
    </p:spTree>
    <p:extLst>
      <p:ext uri="{BB962C8B-B14F-4D97-AF65-F5344CB8AC3E}">
        <p14:creationId xmlns:p14="http://schemas.microsoft.com/office/powerpoint/2010/main" val="2229553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10578" y="12565002"/>
            <a:ext cx="27944386" cy="20964976"/>
          </a:xfrm>
        </p:spPr>
        <p:txBody>
          <a:bodyPr anchor="b"/>
          <a:lstStyle>
            <a:lvl1pPr>
              <a:defRPr sz="21259"/>
            </a:lvl1pPr>
          </a:lstStyle>
          <a:p>
            <a:r>
              <a:rPr lang="en-US"/>
              <a:t>Click to edit Master title style</a:t>
            </a:r>
            <a:endParaRPr lang="en-US" dirty="0"/>
          </a:p>
        </p:txBody>
      </p:sp>
      <p:sp>
        <p:nvSpPr>
          <p:cNvPr id="3" name="Text Placeholder 2"/>
          <p:cNvSpPr>
            <a:spLocks noGrp="1"/>
          </p:cNvSpPr>
          <p:nvPr>
            <p:ph type="body" idx="1"/>
          </p:nvPr>
        </p:nvSpPr>
        <p:spPr>
          <a:xfrm>
            <a:off x="2210578" y="33728315"/>
            <a:ext cx="27944386" cy="11024985"/>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ECE76B-0815-C943-A9E5-15F8FB09D452}" type="datetimeFigureOut">
              <a:rPr lang="en-US" smtClean="0"/>
              <a:t>3/24/19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E753E-C2E8-4D44-9A8B-584B5E001844}" type="slidenum">
              <a:rPr lang="en-US" smtClean="0"/>
              <a:t>‹#›</a:t>
            </a:fld>
            <a:endParaRPr lang="en-US"/>
          </a:p>
        </p:txBody>
      </p:sp>
    </p:spTree>
    <p:extLst>
      <p:ext uri="{BB962C8B-B14F-4D97-AF65-F5344CB8AC3E}">
        <p14:creationId xmlns:p14="http://schemas.microsoft.com/office/powerpoint/2010/main" val="3693874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27451" y="13416653"/>
            <a:ext cx="13769697" cy="319783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402140" y="13416653"/>
            <a:ext cx="13769697" cy="319783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ECE76B-0815-C943-A9E5-15F8FB09D452}" type="datetimeFigureOut">
              <a:rPr lang="en-US" smtClean="0"/>
              <a:t>3/24/19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E753E-C2E8-4D44-9A8B-584B5E001844}" type="slidenum">
              <a:rPr lang="en-US" smtClean="0"/>
              <a:t>‹#›</a:t>
            </a:fld>
            <a:endParaRPr lang="en-US"/>
          </a:p>
        </p:txBody>
      </p:sp>
    </p:spTree>
    <p:extLst>
      <p:ext uri="{BB962C8B-B14F-4D97-AF65-F5344CB8AC3E}">
        <p14:creationId xmlns:p14="http://schemas.microsoft.com/office/powerpoint/2010/main" val="2666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683342"/>
            <a:ext cx="27944386" cy="97416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31675" y="12354992"/>
            <a:ext cx="13706415" cy="605499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4" name="Content Placeholder 3"/>
          <p:cNvSpPr>
            <a:spLocks noGrp="1"/>
          </p:cNvSpPr>
          <p:nvPr>
            <p:ph sz="half" idx="2"/>
          </p:nvPr>
        </p:nvSpPr>
        <p:spPr>
          <a:xfrm>
            <a:off x="2231675" y="18409982"/>
            <a:ext cx="13706415" cy="270783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402142" y="12354992"/>
            <a:ext cx="13773917" cy="605499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6" name="Content Placeholder 5"/>
          <p:cNvSpPr>
            <a:spLocks noGrp="1"/>
          </p:cNvSpPr>
          <p:nvPr>
            <p:ph sz="quarter" idx="4"/>
          </p:nvPr>
        </p:nvSpPr>
        <p:spPr>
          <a:xfrm>
            <a:off x="16402142" y="18409982"/>
            <a:ext cx="13773917" cy="270783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ECE76B-0815-C943-A9E5-15F8FB09D452}" type="datetimeFigureOut">
              <a:rPr lang="en-US" smtClean="0"/>
              <a:t>3/24/19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1E753E-C2E8-4D44-9A8B-584B5E001844}" type="slidenum">
              <a:rPr lang="en-US" smtClean="0"/>
              <a:t>‹#›</a:t>
            </a:fld>
            <a:endParaRPr lang="en-US"/>
          </a:p>
        </p:txBody>
      </p:sp>
    </p:spTree>
    <p:extLst>
      <p:ext uri="{BB962C8B-B14F-4D97-AF65-F5344CB8AC3E}">
        <p14:creationId xmlns:p14="http://schemas.microsoft.com/office/powerpoint/2010/main" val="452329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ECE76B-0815-C943-A9E5-15F8FB09D452}" type="datetimeFigureOut">
              <a:rPr lang="en-US" smtClean="0"/>
              <a:t>3/24/19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1E753E-C2E8-4D44-9A8B-584B5E001844}" type="slidenum">
              <a:rPr lang="en-US" smtClean="0"/>
              <a:t>‹#›</a:t>
            </a:fld>
            <a:endParaRPr lang="en-US"/>
          </a:p>
        </p:txBody>
      </p:sp>
    </p:spTree>
    <p:extLst>
      <p:ext uri="{BB962C8B-B14F-4D97-AF65-F5344CB8AC3E}">
        <p14:creationId xmlns:p14="http://schemas.microsoft.com/office/powerpoint/2010/main" val="341360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ECE76B-0815-C943-A9E5-15F8FB09D452}" type="datetimeFigureOut">
              <a:rPr lang="en-US" smtClean="0"/>
              <a:t>3/24/19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1E753E-C2E8-4D44-9A8B-584B5E001844}" type="slidenum">
              <a:rPr lang="en-US" smtClean="0"/>
              <a:t>‹#›</a:t>
            </a:fld>
            <a:endParaRPr lang="en-US"/>
          </a:p>
        </p:txBody>
      </p:sp>
    </p:spTree>
    <p:extLst>
      <p:ext uri="{BB962C8B-B14F-4D97-AF65-F5344CB8AC3E}">
        <p14:creationId xmlns:p14="http://schemas.microsoft.com/office/powerpoint/2010/main" val="306952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671" y="3359997"/>
            <a:ext cx="10449614" cy="11759988"/>
          </a:xfrm>
        </p:spPr>
        <p:txBody>
          <a:bodyPr anchor="b"/>
          <a:lstStyle>
            <a:lvl1pPr>
              <a:defRPr sz="11338"/>
            </a:lvl1pPr>
          </a:lstStyle>
          <a:p>
            <a:r>
              <a:rPr lang="en-US"/>
              <a:t>Click to edit Master title style</a:t>
            </a:r>
            <a:endParaRPr lang="en-US" dirty="0"/>
          </a:p>
        </p:txBody>
      </p:sp>
      <p:sp>
        <p:nvSpPr>
          <p:cNvPr id="3" name="Content Placeholder 2"/>
          <p:cNvSpPr>
            <a:spLocks noGrp="1"/>
          </p:cNvSpPr>
          <p:nvPr>
            <p:ph idx="1"/>
          </p:nvPr>
        </p:nvSpPr>
        <p:spPr>
          <a:xfrm>
            <a:off x="13773917" y="7256671"/>
            <a:ext cx="16402140" cy="35816631"/>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31671" y="15119985"/>
            <a:ext cx="10449614" cy="28011643"/>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21ECE76B-0815-C943-A9E5-15F8FB09D452}" type="datetimeFigureOut">
              <a:rPr lang="en-US" smtClean="0"/>
              <a:t>3/24/19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E753E-C2E8-4D44-9A8B-584B5E001844}" type="slidenum">
              <a:rPr lang="en-US" smtClean="0"/>
              <a:t>‹#›</a:t>
            </a:fld>
            <a:endParaRPr lang="en-US"/>
          </a:p>
        </p:txBody>
      </p:sp>
    </p:spTree>
    <p:extLst>
      <p:ext uri="{BB962C8B-B14F-4D97-AF65-F5344CB8AC3E}">
        <p14:creationId xmlns:p14="http://schemas.microsoft.com/office/powerpoint/2010/main" val="191064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671" y="3359997"/>
            <a:ext cx="10449614" cy="11759988"/>
          </a:xfrm>
        </p:spPr>
        <p:txBody>
          <a:bodyPr anchor="b"/>
          <a:lstStyle>
            <a:lvl1pPr>
              <a:defRPr sz="11338"/>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73917" y="7256671"/>
            <a:ext cx="16402140" cy="35816631"/>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en-US"/>
              <a:t>Click icon to add picture</a:t>
            </a:r>
            <a:endParaRPr lang="en-US" dirty="0"/>
          </a:p>
        </p:txBody>
      </p:sp>
      <p:sp>
        <p:nvSpPr>
          <p:cNvPr id="4" name="Text Placeholder 3"/>
          <p:cNvSpPr>
            <a:spLocks noGrp="1"/>
          </p:cNvSpPr>
          <p:nvPr>
            <p:ph type="body" sz="half" idx="2"/>
          </p:nvPr>
        </p:nvSpPr>
        <p:spPr>
          <a:xfrm>
            <a:off x="2231671" y="15119985"/>
            <a:ext cx="10449614" cy="28011643"/>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21ECE76B-0815-C943-A9E5-15F8FB09D452}" type="datetimeFigureOut">
              <a:rPr lang="en-US" smtClean="0"/>
              <a:t>3/24/19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E753E-C2E8-4D44-9A8B-584B5E001844}" type="slidenum">
              <a:rPr lang="en-US" smtClean="0"/>
              <a:t>‹#›</a:t>
            </a:fld>
            <a:endParaRPr lang="en-US"/>
          </a:p>
        </p:txBody>
      </p:sp>
    </p:spTree>
    <p:extLst>
      <p:ext uri="{BB962C8B-B14F-4D97-AF65-F5344CB8AC3E}">
        <p14:creationId xmlns:p14="http://schemas.microsoft.com/office/powerpoint/2010/main" val="161072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683342"/>
            <a:ext cx="27944386" cy="97416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7451" y="13416653"/>
            <a:ext cx="27944386" cy="319783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27451" y="46713298"/>
            <a:ext cx="7289840" cy="2683331"/>
          </a:xfrm>
          <a:prstGeom prst="rect">
            <a:avLst/>
          </a:prstGeom>
        </p:spPr>
        <p:txBody>
          <a:bodyPr vert="horz" lIns="91440" tIns="45720" rIns="91440" bIns="45720" rtlCol="0" anchor="ctr"/>
          <a:lstStyle>
            <a:lvl1pPr algn="l">
              <a:defRPr sz="4252">
                <a:solidFill>
                  <a:schemeClr val="tx1">
                    <a:tint val="75000"/>
                  </a:schemeClr>
                </a:solidFill>
              </a:defRPr>
            </a:lvl1pPr>
          </a:lstStyle>
          <a:p>
            <a:fld id="{21ECE76B-0815-C943-A9E5-15F8FB09D452}" type="datetimeFigureOut">
              <a:rPr lang="en-US" smtClean="0"/>
              <a:t>3/24/19</a:t>
            </a:fld>
            <a:endParaRPr lang="en-US"/>
          </a:p>
        </p:txBody>
      </p:sp>
      <p:sp>
        <p:nvSpPr>
          <p:cNvPr id="5" name="Footer Placeholder 4"/>
          <p:cNvSpPr>
            <a:spLocks noGrp="1"/>
          </p:cNvSpPr>
          <p:nvPr>
            <p:ph type="ftr" sz="quarter" idx="3"/>
          </p:nvPr>
        </p:nvSpPr>
        <p:spPr>
          <a:xfrm>
            <a:off x="10732264" y="46713298"/>
            <a:ext cx="10934760" cy="2683331"/>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881997" y="46713298"/>
            <a:ext cx="7289840" cy="2683331"/>
          </a:xfrm>
          <a:prstGeom prst="rect">
            <a:avLst/>
          </a:prstGeom>
        </p:spPr>
        <p:txBody>
          <a:bodyPr vert="horz" lIns="91440" tIns="45720" rIns="91440" bIns="45720" rtlCol="0" anchor="ctr"/>
          <a:lstStyle>
            <a:lvl1pPr algn="r">
              <a:defRPr sz="4252">
                <a:solidFill>
                  <a:schemeClr val="tx1">
                    <a:tint val="75000"/>
                  </a:schemeClr>
                </a:solidFill>
              </a:defRPr>
            </a:lvl1pPr>
          </a:lstStyle>
          <a:p>
            <a:fld id="{5B1E753E-C2E8-4D44-9A8B-584B5E001844}" type="slidenum">
              <a:rPr lang="en-US" smtClean="0"/>
              <a:t>‹#›</a:t>
            </a:fld>
            <a:endParaRPr lang="en-US"/>
          </a:p>
        </p:txBody>
      </p:sp>
    </p:spTree>
    <p:extLst>
      <p:ext uri="{BB962C8B-B14F-4D97-AF65-F5344CB8AC3E}">
        <p14:creationId xmlns:p14="http://schemas.microsoft.com/office/powerpoint/2010/main" val="4212125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E36A0B-CF9F-3C43-BC5B-8EDFECE0295F}"/>
              </a:ext>
            </a:extLst>
          </p:cNvPr>
          <p:cNvSpPr/>
          <p:nvPr/>
        </p:nvSpPr>
        <p:spPr>
          <a:xfrm>
            <a:off x="0" y="0"/>
            <a:ext cx="32399288" cy="69612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D4BE824-9FBE-714F-AFD9-402218A3A91D}"/>
              </a:ext>
            </a:extLst>
          </p:cNvPr>
          <p:cNvSpPr txBox="1"/>
          <p:nvPr/>
        </p:nvSpPr>
        <p:spPr>
          <a:xfrm>
            <a:off x="926229" y="520657"/>
            <a:ext cx="30546830" cy="2308324"/>
          </a:xfrm>
          <a:prstGeom prst="rect">
            <a:avLst/>
          </a:prstGeom>
          <a:noFill/>
        </p:spPr>
        <p:txBody>
          <a:bodyPr wrap="square" rtlCol="0">
            <a:spAutoFit/>
          </a:bodyPr>
          <a:lstStyle/>
          <a:p>
            <a:pPr algn="ctr"/>
            <a:r>
              <a:rPr lang="en-US" sz="7200" b="1" dirty="0">
                <a:latin typeface="Arial" panose="020B0604020202020204" pitchFamily="34" charset="0"/>
                <a:cs typeface="Arial" panose="020B0604020202020204" pitchFamily="34" charset="0"/>
              </a:rPr>
              <a:t>Using New Language Representation Model to Identify and Categorize Offensive Language in Social Media</a:t>
            </a:r>
          </a:p>
        </p:txBody>
      </p:sp>
      <p:sp>
        <p:nvSpPr>
          <p:cNvPr id="6" name="TextBox 5">
            <a:extLst>
              <a:ext uri="{FF2B5EF4-FFF2-40B4-BE49-F238E27FC236}">
                <a16:creationId xmlns:a16="http://schemas.microsoft.com/office/drawing/2014/main" id="{FC0DB959-E471-174C-95AB-B962B376D0E2}"/>
              </a:ext>
            </a:extLst>
          </p:cNvPr>
          <p:cNvSpPr txBox="1"/>
          <p:nvPr/>
        </p:nvSpPr>
        <p:spPr>
          <a:xfrm>
            <a:off x="926229" y="3184296"/>
            <a:ext cx="30546830" cy="1446550"/>
          </a:xfrm>
          <a:prstGeom prst="rect">
            <a:avLst/>
          </a:prstGeom>
          <a:noFill/>
        </p:spPr>
        <p:txBody>
          <a:bodyPr wrap="square" rtlCol="0">
            <a:spAutoFit/>
          </a:bodyPr>
          <a:lstStyle/>
          <a:p>
            <a:pPr algn="ctr"/>
            <a:r>
              <a:rPr lang="en-GB" sz="4400" b="1" dirty="0">
                <a:latin typeface="Arial" panose="020B0604020202020204" pitchFamily="34" charset="0"/>
                <a:cs typeface="Arial" panose="020B0604020202020204" pitchFamily="34" charset="0"/>
              </a:rPr>
              <a:t>H. Zheng </a:t>
            </a:r>
            <a:r>
              <a:rPr lang="en-GB" sz="4400" b="1" baseline="30000" dirty="0">
                <a:latin typeface="Arial" panose="020B0604020202020204" pitchFamily="34" charset="0"/>
                <a:cs typeface="Arial" panose="020B0604020202020204" pitchFamily="34" charset="0"/>
              </a:rPr>
              <a:t>1,*</a:t>
            </a:r>
            <a:r>
              <a:rPr lang="en-GB" sz="4400" b="1" dirty="0">
                <a:latin typeface="Arial" panose="020B0604020202020204" pitchFamily="34" charset="0"/>
                <a:cs typeface="Arial" panose="020B0604020202020204" pitchFamily="34" charset="0"/>
              </a:rPr>
              <a:t>, Z.H. Wu </a:t>
            </a:r>
            <a:r>
              <a:rPr lang="en-GB" sz="4400" b="1" baseline="30000" dirty="0">
                <a:latin typeface="Arial" panose="020B0604020202020204" pitchFamily="34" charset="0"/>
                <a:cs typeface="Arial" panose="020B0604020202020204" pitchFamily="34" charset="0"/>
              </a:rPr>
              <a:t>1</a:t>
            </a:r>
            <a:r>
              <a:rPr lang="en-GB" sz="4400" b="1" dirty="0">
                <a:latin typeface="Arial" panose="020B0604020202020204" pitchFamily="34" charset="0"/>
                <a:cs typeface="Arial" panose="020B0604020202020204" pitchFamily="34" charset="0"/>
              </a:rPr>
              <a:t>, J.M. Wang </a:t>
            </a:r>
            <a:r>
              <a:rPr lang="en-GB" sz="4400" b="1" baseline="30000" dirty="0">
                <a:latin typeface="Arial" panose="020B0604020202020204" pitchFamily="34" charset="0"/>
                <a:cs typeface="Arial" panose="020B0604020202020204" pitchFamily="34" charset="0"/>
              </a:rPr>
              <a:t>1</a:t>
            </a:r>
          </a:p>
          <a:p>
            <a:pPr algn="ctr"/>
            <a:r>
              <a:rPr lang="en-GB" sz="4400" b="1" dirty="0">
                <a:latin typeface="Arial" panose="020B0604020202020204" pitchFamily="34" charset="0"/>
                <a:cs typeface="Arial" panose="020B0604020202020204" pitchFamily="34" charset="0"/>
              </a:rPr>
              <a:t>Supervisor: </a:t>
            </a:r>
            <a:r>
              <a:rPr lang="en-GB" sz="4400" b="1" dirty="0" err="1">
                <a:latin typeface="Arial" panose="020B0604020202020204" pitchFamily="34" charset="0"/>
                <a:cs typeface="Arial" panose="020B0604020202020204" pitchFamily="34" charset="0"/>
              </a:rPr>
              <a:t>Prof.</a:t>
            </a:r>
            <a:r>
              <a:rPr lang="en-GB" sz="4400" b="1" dirty="0">
                <a:latin typeface="Arial" panose="020B0604020202020204" pitchFamily="34" charset="0"/>
                <a:cs typeface="Arial" panose="020B0604020202020204" pitchFamily="34" charset="0"/>
              </a:rPr>
              <a:t> W.F. Su, </a:t>
            </a:r>
            <a:r>
              <a:rPr lang="en-GB" sz="4400" b="1" dirty="0" err="1">
                <a:latin typeface="Arial" panose="020B0604020202020204" pitchFamily="34" charset="0"/>
                <a:cs typeface="Arial" panose="020B0604020202020204" pitchFamily="34" charset="0"/>
              </a:rPr>
              <a:t>Dr.</a:t>
            </a:r>
            <a:r>
              <a:rPr lang="en-GB" sz="4400" b="1" dirty="0">
                <a:latin typeface="Arial" panose="020B0604020202020204" pitchFamily="34" charset="0"/>
                <a:cs typeface="Arial" panose="020B0604020202020204" pitchFamily="34" charset="0"/>
              </a:rPr>
              <a:t> J. Fong</a:t>
            </a:r>
            <a:endParaRPr lang="en-US" sz="44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C8E6C8F-EFF8-FC42-9861-A139CC1B50A1}"/>
              </a:ext>
            </a:extLst>
          </p:cNvPr>
          <p:cNvSpPr txBox="1"/>
          <p:nvPr/>
        </p:nvSpPr>
        <p:spPr>
          <a:xfrm>
            <a:off x="926229" y="4986162"/>
            <a:ext cx="30546830" cy="1323439"/>
          </a:xfrm>
          <a:prstGeom prst="rect">
            <a:avLst/>
          </a:prstGeom>
          <a:noFill/>
        </p:spPr>
        <p:txBody>
          <a:bodyPr wrap="square" rtlCol="0">
            <a:spAutoFit/>
          </a:bodyPr>
          <a:lstStyle/>
          <a:p>
            <a:pPr algn="ctr"/>
            <a:r>
              <a:rPr lang="en-GB" sz="4000" i="1" baseline="30000" dirty="0">
                <a:latin typeface="Arial" panose="020B0604020202020204" pitchFamily="34" charset="0"/>
                <a:cs typeface="Arial" panose="020B0604020202020204" pitchFamily="34" charset="0"/>
              </a:rPr>
              <a:t>1</a:t>
            </a:r>
            <a:r>
              <a:rPr lang="en-GB" sz="4000" i="1" dirty="0">
                <a:latin typeface="Arial" panose="020B0604020202020204" pitchFamily="34" charset="0"/>
                <a:cs typeface="Arial" panose="020B0604020202020204" pitchFamily="34" charset="0"/>
              </a:rPr>
              <a:t> Computer Science and Technology Program, Division of Science and Technology, BNU-HKBU United International College </a:t>
            </a:r>
            <a:endParaRPr lang="en-US" sz="4000" i="1" dirty="0">
              <a:latin typeface="Arial" panose="020B0604020202020204" pitchFamily="34" charset="0"/>
              <a:cs typeface="Arial" panose="020B0604020202020204" pitchFamily="34" charset="0"/>
            </a:endParaRPr>
          </a:p>
          <a:p>
            <a:pPr algn="ctr"/>
            <a:r>
              <a:rPr lang="en-GB" sz="4000" i="1" dirty="0">
                <a:latin typeface="Arial" panose="020B0604020202020204" pitchFamily="34" charset="0"/>
                <a:cs typeface="Arial" panose="020B0604020202020204" pitchFamily="34" charset="0"/>
              </a:rPr>
              <a:t>* Corresponding student author. Tel: +86-15609910025, E-mail: </a:t>
            </a:r>
            <a:r>
              <a:rPr lang="en-GB" sz="4000" i="1" u="sng" dirty="0">
                <a:latin typeface="Arial" panose="020B0604020202020204" pitchFamily="34" charset="0"/>
                <a:cs typeface="Arial" panose="020B0604020202020204" pitchFamily="34" charset="0"/>
              </a:rPr>
              <a:t>l630003067@mail.uic.edu.hk</a:t>
            </a:r>
            <a:endParaRPr lang="en-US" sz="4000" i="1" dirty="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BD2056F3-3E40-1842-A855-507C12CDD58A}"/>
              </a:ext>
            </a:extLst>
          </p:cNvPr>
          <p:cNvCxnSpPr>
            <a:cxnSpLocks/>
          </p:cNvCxnSpPr>
          <p:nvPr/>
        </p:nvCxnSpPr>
        <p:spPr>
          <a:xfrm>
            <a:off x="16199644" y="7717984"/>
            <a:ext cx="0" cy="4140736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a:extLst>
              <a:ext uri="{FF2B5EF4-FFF2-40B4-BE49-F238E27FC236}">
                <a16:creationId xmlns:a16="http://schemas.microsoft.com/office/drawing/2014/main" id="{21510BD4-8309-FE40-9D3C-FFC4EFD96329}"/>
              </a:ext>
            </a:extLst>
          </p:cNvPr>
          <p:cNvGraphicFramePr>
            <a:graphicFrameLocks noGrp="1"/>
          </p:cNvGraphicFramePr>
          <p:nvPr>
            <p:extLst>
              <p:ext uri="{D42A27DB-BD31-4B8C-83A1-F6EECF244321}">
                <p14:modId xmlns:p14="http://schemas.microsoft.com/office/powerpoint/2010/main" val="3460036429"/>
              </p:ext>
            </p:extLst>
          </p:nvPr>
        </p:nvGraphicFramePr>
        <p:xfrm>
          <a:off x="693669" y="7717984"/>
          <a:ext cx="14756523" cy="11267758"/>
        </p:xfrm>
        <a:graphic>
          <a:graphicData uri="http://schemas.openxmlformats.org/drawingml/2006/table">
            <a:tbl>
              <a:tblPr firstRow="1" bandRow="1">
                <a:tableStyleId>{5C22544A-7EE6-4342-B048-85BDC9FD1C3A}</a:tableStyleId>
              </a:tblPr>
              <a:tblGrid>
                <a:gridCol w="14756523">
                  <a:extLst>
                    <a:ext uri="{9D8B030D-6E8A-4147-A177-3AD203B41FA5}">
                      <a16:colId xmlns:a16="http://schemas.microsoft.com/office/drawing/2014/main" val="1412158727"/>
                    </a:ext>
                  </a:extLst>
                </a:gridCol>
              </a:tblGrid>
              <a:tr h="0">
                <a:tc>
                  <a:txBody>
                    <a:bodyPr/>
                    <a:lstStyle/>
                    <a:p>
                      <a:r>
                        <a:rPr lang="en-US" sz="4000" dirty="0">
                          <a:solidFill>
                            <a:schemeClr val="tx1"/>
                          </a:solidFill>
                          <a:latin typeface="Arial" panose="020B0604020202020204" pitchFamily="34" charset="0"/>
                          <a:cs typeface="Arial" panose="020B0604020202020204" pitchFamily="34" charset="0"/>
                        </a:rPr>
                        <a:t>Abstract</a:t>
                      </a:r>
                    </a:p>
                  </a:txBody>
                  <a:tcP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noFill/>
                  </a:tcPr>
                </a:tc>
                <a:extLst>
                  <a:ext uri="{0D108BD9-81ED-4DB2-BD59-A6C34878D82A}">
                    <a16:rowId xmlns:a16="http://schemas.microsoft.com/office/drawing/2014/main" val="2187615529"/>
                  </a:ext>
                </a:extLst>
              </a:tr>
              <a:tr h="0">
                <a:tc>
                  <a:txBody>
                    <a:bodyPr/>
                    <a:lstStyle/>
                    <a:p>
                      <a:endParaRPr lang="en-US" sz="100" dirty="0">
                        <a:solidFill>
                          <a:schemeClr val="tx1"/>
                        </a:solidFill>
                        <a:latin typeface="Arial" panose="020B0604020202020204" pitchFamily="34" charset="0"/>
                        <a:cs typeface="Arial" panose="020B0604020202020204" pitchFamily="34" charset="0"/>
                      </a:endParaRPr>
                    </a:p>
                  </a:txBody>
                  <a:tcP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extLst>
                  <a:ext uri="{0D108BD9-81ED-4DB2-BD59-A6C34878D82A}">
                    <a16:rowId xmlns:a16="http://schemas.microsoft.com/office/drawing/2014/main" val="610835669"/>
                  </a:ext>
                </a:extLst>
              </a:tr>
              <a:tr h="0">
                <a:tc>
                  <a:txBody>
                    <a:bodyPr/>
                    <a:lstStyle/>
                    <a:p>
                      <a:pPr>
                        <a:lnSpc>
                          <a:spcPct val="150000"/>
                        </a:lnSpc>
                      </a:pPr>
                      <a:r>
                        <a:rPr lang="en-GB" sz="2400" b="0" dirty="0">
                          <a:solidFill>
                            <a:schemeClr val="tx1"/>
                          </a:solidFill>
                          <a:latin typeface="Times New Roman" panose="02020603050405020304" pitchFamily="18" charset="0"/>
                          <a:cs typeface="Times New Roman" panose="02020603050405020304" pitchFamily="18" charset="0"/>
                        </a:rPr>
                        <a:t>Offensive languages and abusive behaviour frequently appear in social media and attract general concern from social media platforms such as Twitter. Due to the diversity, ambiguity and obscurity of offensive languages in social media, it is hard to detect them, and thus hard to prevent. The objectives of our study  are to identify and categorize offensive language in social media. This study is from a competition task of International Workshop on Semantic Evaluation 2019. We choose the supervised classiﬁcation methodology to  handle this task. Considering that some offensive languages  are subtle, less ham-ﬁsted, and sometimes have cross sentence boundary, the model we trained for this task needs to make full use of the whole sentence content and extract useful linguistic, syntactic and semantic features which may help to make a deeper understanding of the sentences, while at the same time less subjected by the noisiness of speech. During the study, we found that using traditional methodology such as Long Short Term Memory networks with n-grams and attention model are  not enough to extract features such as long range dependencies between each part of the sentence. Taking all these into consideration, we decided to use the new state-of-the-art model Bidirectional Encoder Representations from Transformers (BERT). Unlike the previous independently trained left-to-right or right-to-left language models BERT uses bidirectional representation which makes use of the left and the right context. We pre-process by removing URLs and generating multiple version of data, then modify the code and adding additional layer to  allow the pre-trained representations to be fine-tuned for our task.  We precisely identified the offensive languages and  received a  sixth place finish among the   103 teams entered from  around the world. Most of the teams consist of graduate students and PhD students.</a:t>
                      </a:r>
                    </a:p>
                    <a:p>
                      <a:pPr>
                        <a:lnSpc>
                          <a:spcPct val="150000"/>
                        </a:lnSpc>
                      </a:pPr>
                      <a:endParaRPr lang="en-GB" sz="2400" b="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GB" sz="2400" b="1" i="0" dirty="0">
                          <a:solidFill>
                            <a:schemeClr val="tx1"/>
                          </a:solidFill>
                          <a:latin typeface="Times New Roman" panose="02020603050405020304" pitchFamily="18" charset="0"/>
                          <a:cs typeface="Times New Roman" panose="02020603050405020304" pitchFamily="18" charset="0"/>
                        </a:rPr>
                        <a:t>Keywords: </a:t>
                      </a:r>
                      <a:r>
                        <a:rPr lang="en-GB" sz="2400" b="0" i="0" kern="1200" dirty="0">
                          <a:solidFill>
                            <a:schemeClr val="tx1"/>
                          </a:solidFill>
                          <a:effectLst/>
                          <a:latin typeface="Times New Roman" panose="02020603050405020304" pitchFamily="18" charset="0"/>
                          <a:ea typeface="+mn-ea"/>
                          <a:cs typeface="Times New Roman" panose="02020603050405020304" pitchFamily="18" charset="0"/>
                        </a:rPr>
                        <a:t>Twitter, text classification, natural language processing, offensive speech</a:t>
                      </a:r>
                      <a:r>
                        <a:rPr lang="en-US" sz="2400" b="0" i="0" dirty="0">
                          <a:solidFill>
                            <a:schemeClr val="tx1"/>
                          </a:solidFill>
                          <a:effectLst/>
                          <a:latin typeface="Times New Roman" panose="02020603050405020304" pitchFamily="18" charset="0"/>
                          <a:cs typeface="Times New Roman" panose="02020603050405020304" pitchFamily="18" charset="0"/>
                        </a:rPr>
                        <a:t> </a:t>
                      </a:r>
                      <a:endParaRPr lang="en-US" sz="2400" b="0" i="0" dirty="0">
                        <a:solidFill>
                          <a:schemeClr val="tx1"/>
                        </a:solidFill>
                        <a:latin typeface="Times New Roman" panose="02020603050405020304" pitchFamily="18" charset="0"/>
                        <a:cs typeface="Times New Roman" panose="02020603050405020304" pitchFamily="18" charset="0"/>
                      </a:endParaRPr>
                    </a:p>
                  </a:txBody>
                  <a:tcPr>
                    <a:lnT w="57150" cap="flat" cmpd="sng" algn="ctr">
                      <a:noFill/>
                      <a:prstDash val="solid"/>
                      <a:round/>
                      <a:headEnd type="none" w="med" len="med"/>
                      <a:tailEnd type="none" w="med" len="med"/>
                    </a:lnT>
                    <a:noFill/>
                  </a:tcPr>
                </a:tc>
                <a:extLst>
                  <a:ext uri="{0D108BD9-81ED-4DB2-BD59-A6C34878D82A}">
                    <a16:rowId xmlns:a16="http://schemas.microsoft.com/office/drawing/2014/main" val="2301464972"/>
                  </a:ext>
                </a:extLst>
              </a:tr>
            </a:tbl>
          </a:graphicData>
        </a:graphic>
      </p:graphicFrame>
      <p:graphicFrame>
        <p:nvGraphicFramePr>
          <p:cNvPr id="19" name="Table 18">
            <a:extLst>
              <a:ext uri="{FF2B5EF4-FFF2-40B4-BE49-F238E27FC236}">
                <a16:creationId xmlns:a16="http://schemas.microsoft.com/office/drawing/2014/main" id="{69E7E037-EFEA-F446-AE59-24902B7DE257}"/>
              </a:ext>
            </a:extLst>
          </p:cNvPr>
          <p:cNvGraphicFramePr>
            <a:graphicFrameLocks noGrp="1"/>
          </p:cNvGraphicFramePr>
          <p:nvPr>
            <p:extLst>
              <p:ext uri="{D42A27DB-BD31-4B8C-83A1-F6EECF244321}">
                <p14:modId xmlns:p14="http://schemas.microsoft.com/office/powerpoint/2010/main" val="3686281062"/>
              </p:ext>
            </p:extLst>
          </p:nvPr>
        </p:nvGraphicFramePr>
        <p:xfrm>
          <a:off x="693668" y="19739150"/>
          <a:ext cx="14756523" cy="9621838"/>
        </p:xfrm>
        <a:graphic>
          <a:graphicData uri="http://schemas.openxmlformats.org/drawingml/2006/table">
            <a:tbl>
              <a:tblPr firstRow="1" bandRow="1">
                <a:tableStyleId>{5C22544A-7EE6-4342-B048-85BDC9FD1C3A}</a:tableStyleId>
              </a:tblPr>
              <a:tblGrid>
                <a:gridCol w="14756523">
                  <a:extLst>
                    <a:ext uri="{9D8B030D-6E8A-4147-A177-3AD203B41FA5}">
                      <a16:colId xmlns:a16="http://schemas.microsoft.com/office/drawing/2014/main" val="1412158727"/>
                    </a:ext>
                  </a:extLst>
                </a:gridCol>
              </a:tblGrid>
              <a:tr h="0">
                <a:tc>
                  <a:txBody>
                    <a:bodyPr/>
                    <a:lstStyle/>
                    <a:p>
                      <a:r>
                        <a:rPr lang="en-US" sz="4000" dirty="0">
                          <a:solidFill>
                            <a:schemeClr val="tx1"/>
                          </a:solidFill>
                          <a:latin typeface="Arial" panose="020B0604020202020204" pitchFamily="34" charset="0"/>
                          <a:cs typeface="Arial" panose="020B0604020202020204" pitchFamily="34" charset="0"/>
                        </a:rPr>
                        <a:t>Introduction</a:t>
                      </a:r>
                    </a:p>
                  </a:txBody>
                  <a:tcP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noFill/>
                  </a:tcPr>
                </a:tc>
                <a:extLst>
                  <a:ext uri="{0D108BD9-81ED-4DB2-BD59-A6C34878D82A}">
                    <a16:rowId xmlns:a16="http://schemas.microsoft.com/office/drawing/2014/main" val="2187615529"/>
                  </a:ext>
                </a:extLst>
              </a:tr>
              <a:tr h="0">
                <a:tc>
                  <a:txBody>
                    <a:bodyPr/>
                    <a:lstStyle/>
                    <a:p>
                      <a:endParaRPr lang="en-US" sz="100" dirty="0">
                        <a:solidFill>
                          <a:schemeClr val="tx1"/>
                        </a:solidFill>
                        <a:latin typeface="Arial" panose="020B0604020202020204" pitchFamily="34" charset="0"/>
                        <a:cs typeface="Arial" panose="020B0604020202020204" pitchFamily="34" charset="0"/>
                      </a:endParaRPr>
                    </a:p>
                  </a:txBody>
                  <a:tcP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extLst>
                  <a:ext uri="{0D108BD9-81ED-4DB2-BD59-A6C34878D82A}">
                    <a16:rowId xmlns:a16="http://schemas.microsoft.com/office/drawing/2014/main" val="610835669"/>
                  </a:ext>
                </a:extLst>
              </a:tr>
              <a:tr h="0">
                <a:tc>
                  <a:txBody>
                    <a:bodyPr/>
                    <a:lstStyle/>
                    <a:p>
                      <a:pPr>
                        <a:lnSpc>
                          <a:spcPct val="150000"/>
                        </a:lnSpc>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Lorem ipsum dolor sit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amet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consectetur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adipiscing</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Fusce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vehicula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accumsan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tincidunt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Suspendisse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eros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molestie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porttitor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lectus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felis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fermentum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vehicula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ac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orci</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commodo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dignissim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Vivamus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sodales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mauris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enim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rutrum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feugiat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non. Integer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hendrerit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interdum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urna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egestas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elementum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lorem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eleifend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non.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Vivamus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ac ex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enim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finibus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consectetur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Integer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dignissim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feugiat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sagittis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diam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Fusce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tincidunt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turpis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eros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hendrerit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Proin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accumsan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justo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nec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auctor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placerat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magna dolor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faucibus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non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vulputate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tortor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tortor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purus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Vivamus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semper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felis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sollicitudin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elementum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eros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mollis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t>
                      </a: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Nunc sit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amet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ac libero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volutpat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tempus. Maecenas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pretium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non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condimentum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justo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semper vitae.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Etiam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imperdiet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tempor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tortor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sagittis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dui.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Proin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vehicula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tortor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sit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amet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porta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varius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mauris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arcu</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luctus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efficitur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nunc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orci</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vitae sem. Nunc at maximus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tortor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neque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ligula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rhoncus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tempor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Phasellus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pretium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tellus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vitae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luctus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non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molestie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purus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laoreet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Morbi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felis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justo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varius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leo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diam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blandit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fermentum. Integer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rhoncus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nunc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non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porttitor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blandit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Vivamus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turpis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ligula.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Pellentesque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bibendum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mattis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rhoncus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Aenean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enim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consequat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nibh</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pulvinar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tincidunt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est.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Mauris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rhoncus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ex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interdum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posuere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posuere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erat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accumsan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ipsum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felis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magna. Maecenas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sapien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mollis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nec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auctor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id,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tempor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turpis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Vivamus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ac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egestas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viverra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mattis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sapien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t>
                      </a:r>
                    </a:p>
                  </a:txBody>
                  <a:tcPr>
                    <a:lnT w="57150" cap="flat" cmpd="sng" algn="ctr">
                      <a:noFill/>
                      <a:prstDash val="solid"/>
                      <a:round/>
                      <a:headEnd type="none" w="med" len="med"/>
                      <a:tailEnd type="none" w="med" len="med"/>
                    </a:lnT>
                    <a:noFill/>
                  </a:tcPr>
                </a:tc>
                <a:extLst>
                  <a:ext uri="{0D108BD9-81ED-4DB2-BD59-A6C34878D82A}">
                    <a16:rowId xmlns:a16="http://schemas.microsoft.com/office/drawing/2014/main" val="2301464972"/>
                  </a:ext>
                </a:extLst>
              </a:tr>
            </a:tbl>
          </a:graphicData>
        </a:graphic>
      </p:graphicFrame>
      <p:graphicFrame>
        <p:nvGraphicFramePr>
          <p:cNvPr id="20" name="Table 19">
            <a:extLst>
              <a:ext uri="{FF2B5EF4-FFF2-40B4-BE49-F238E27FC236}">
                <a16:creationId xmlns:a16="http://schemas.microsoft.com/office/drawing/2014/main" id="{C7BABA66-659A-CD4C-8349-1C5C946219AB}"/>
              </a:ext>
            </a:extLst>
          </p:cNvPr>
          <p:cNvGraphicFramePr>
            <a:graphicFrameLocks noGrp="1"/>
          </p:cNvGraphicFramePr>
          <p:nvPr>
            <p:extLst>
              <p:ext uri="{D42A27DB-BD31-4B8C-83A1-F6EECF244321}">
                <p14:modId xmlns:p14="http://schemas.microsoft.com/office/powerpoint/2010/main" val="4150700949"/>
              </p:ext>
            </p:extLst>
          </p:nvPr>
        </p:nvGraphicFramePr>
        <p:xfrm>
          <a:off x="693666" y="30114396"/>
          <a:ext cx="14756523" cy="6878638"/>
        </p:xfrm>
        <a:graphic>
          <a:graphicData uri="http://schemas.openxmlformats.org/drawingml/2006/table">
            <a:tbl>
              <a:tblPr firstRow="1" bandRow="1">
                <a:tableStyleId>{5C22544A-7EE6-4342-B048-85BDC9FD1C3A}</a:tableStyleId>
              </a:tblPr>
              <a:tblGrid>
                <a:gridCol w="14756523">
                  <a:extLst>
                    <a:ext uri="{9D8B030D-6E8A-4147-A177-3AD203B41FA5}">
                      <a16:colId xmlns:a16="http://schemas.microsoft.com/office/drawing/2014/main" val="1412158727"/>
                    </a:ext>
                  </a:extLst>
                </a:gridCol>
              </a:tblGrid>
              <a:tr h="0">
                <a:tc>
                  <a:txBody>
                    <a:bodyPr/>
                    <a:lstStyle/>
                    <a:p>
                      <a:r>
                        <a:rPr lang="en-US" sz="4000" dirty="0">
                          <a:solidFill>
                            <a:schemeClr val="tx1"/>
                          </a:solidFill>
                          <a:latin typeface="Arial" panose="020B0604020202020204" pitchFamily="34" charset="0"/>
                          <a:cs typeface="Arial" panose="020B0604020202020204" pitchFamily="34" charset="0"/>
                        </a:rPr>
                        <a:t>Related work</a:t>
                      </a:r>
                    </a:p>
                  </a:txBody>
                  <a:tcP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noFill/>
                  </a:tcPr>
                </a:tc>
                <a:extLst>
                  <a:ext uri="{0D108BD9-81ED-4DB2-BD59-A6C34878D82A}">
                    <a16:rowId xmlns:a16="http://schemas.microsoft.com/office/drawing/2014/main" val="2187615529"/>
                  </a:ext>
                </a:extLst>
              </a:tr>
              <a:tr h="0">
                <a:tc>
                  <a:txBody>
                    <a:bodyPr/>
                    <a:lstStyle/>
                    <a:p>
                      <a:endParaRPr lang="en-US" sz="100" dirty="0">
                        <a:solidFill>
                          <a:schemeClr val="tx1"/>
                        </a:solidFill>
                        <a:latin typeface="Arial" panose="020B0604020202020204" pitchFamily="34" charset="0"/>
                        <a:cs typeface="Arial" panose="020B0604020202020204" pitchFamily="34" charset="0"/>
                      </a:endParaRPr>
                    </a:p>
                  </a:txBody>
                  <a:tcP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extLst>
                  <a:ext uri="{0D108BD9-81ED-4DB2-BD59-A6C34878D82A}">
                    <a16:rowId xmlns:a16="http://schemas.microsoft.com/office/drawing/2014/main" val="610835669"/>
                  </a:ext>
                </a:extLst>
              </a:tr>
              <a:tr h="0">
                <a:tc>
                  <a:txBody>
                    <a:bodyPr/>
                    <a:lstStyle/>
                    <a:p>
                      <a:pPr>
                        <a:lnSpc>
                          <a:spcPct val="150000"/>
                        </a:lnSpc>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Lorem ipsum dolor sit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amet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consectetur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adipiscing</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bibendum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orci</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ac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dapibus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tincidunt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enim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lorem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venenatis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lectus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euismod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metus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neque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gravida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enim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Donec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ligula id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rhoncus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elementum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convallis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lacus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viverra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tristique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Quisque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justo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metus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elementum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consectetur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Proin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non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purus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sit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amet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est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pellentesque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scelerisque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eros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ornare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mi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placerat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Ut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vehicula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placerat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lobortis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elementum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sapien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ac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facilisis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egestas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Donec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euismod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fringilla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sollicitudin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metus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felis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pellentesque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nunc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 porta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hendrerit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ante.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Proin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pharetra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fringilla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id convallis. Lorem ipsum dolor sit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amet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consectetur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adipiscing</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t>
                      </a: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facilisi</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Integer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rhoncus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vehicula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ac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laoreet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nibh</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accumsan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Ut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lobortis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odio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placerat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interdum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Donec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ac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lacus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tincidunt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erat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nec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condimentum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iaculis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tristique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turpis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commodo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porta.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malesuada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nisl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volutpat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libero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finibus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Proin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id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orci</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posuere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rhoncus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ullamcorper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ante. Ut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libero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viverra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Curabitur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ac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rhoncus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ex.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Interdum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malesuada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fames ac ante ipsum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primis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faucibus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t>
                      </a:r>
                    </a:p>
                  </a:txBody>
                  <a:tcPr>
                    <a:lnT w="57150" cap="flat" cmpd="sng" algn="ctr">
                      <a:noFill/>
                      <a:prstDash val="solid"/>
                      <a:round/>
                      <a:headEnd type="none" w="med" len="med"/>
                      <a:tailEnd type="none" w="med" len="med"/>
                    </a:lnT>
                    <a:noFill/>
                  </a:tcPr>
                </a:tc>
                <a:extLst>
                  <a:ext uri="{0D108BD9-81ED-4DB2-BD59-A6C34878D82A}">
                    <a16:rowId xmlns:a16="http://schemas.microsoft.com/office/drawing/2014/main" val="2301464972"/>
                  </a:ext>
                </a:extLst>
              </a:tr>
            </a:tbl>
          </a:graphicData>
        </a:graphic>
      </p:graphicFrame>
      <p:graphicFrame>
        <p:nvGraphicFramePr>
          <p:cNvPr id="21" name="Table 20">
            <a:extLst>
              <a:ext uri="{FF2B5EF4-FFF2-40B4-BE49-F238E27FC236}">
                <a16:creationId xmlns:a16="http://schemas.microsoft.com/office/drawing/2014/main" id="{EE0F1AFB-7385-7B48-9376-F2AD1BA54517}"/>
              </a:ext>
            </a:extLst>
          </p:cNvPr>
          <p:cNvGraphicFramePr>
            <a:graphicFrameLocks noGrp="1"/>
          </p:cNvGraphicFramePr>
          <p:nvPr>
            <p:extLst>
              <p:ext uri="{D42A27DB-BD31-4B8C-83A1-F6EECF244321}">
                <p14:modId xmlns:p14="http://schemas.microsoft.com/office/powerpoint/2010/main" val="1957264456"/>
              </p:ext>
            </p:extLst>
          </p:nvPr>
        </p:nvGraphicFramePr>
        <p:xfrm>
          <a:off x="693666" y="37974752"/>
          <a:ext cx="14756523" cy="10170478"/>
        </p:xfrm>
        <a:graphic>
          <a:graphicData uri="http://schemas.openxmlformats.org/drawingml/2006/table">
            <a:tbl>
              <a:tblPr firstRow="1" bandRow="1">
                <a:tableStyleId>{5C22544A-7EE6-4342-B048-85BDC9FD1C3A}</a:tableStyleId>
              </a:tblPr>
              <a:tblGrid>
                <a:gridCol w="14756523">
                  <a:extLst>
                    <a:ext uri="{9D8B030D-6E8A-4147-A177-3AD203B41FA5}">
                      <a16:colId xmlns:a16="http://schemas.microsoft.com/office/drawing/2014/main" val="1412158727"/>
                    </a:ext>
                  </a:extLst>
                </a:gridCol>
              </a:tblGrid>
              <a:tr h="0">
                <a:tc>
                  <a:txBody>
                    <a:bodyPr/>
                    <a:lstStyle/>
                    <a:p>
                      <a:r>
                        <a:rPr lang="en-US" sz="4000" dirty="0">
                          <a:solidFill>
                            <a:schemeClr val="tx1"/>
                          </a:solidFill>
                          <a:latin typeface="Arial" panose="020B0604020202020204" pitchFamily="34" charset="0"/>
                          <a:cs typeface="Arial" panose="020B0604020202020204" pitchFamily="34" charset="0"/>
                        </a:rPr>
                        <a:t>Methodology and Data</a:t>
                      </a:r>
                    </a:p>
                  </a:txBody>
                  <a:tcP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noFill/>
                  </a:tcPr>
                </a:tc>
                <a:extLst>
                  <a:ext uri="{0D108BD9-81ED-4DB2-BD59-A6C34878D82A}">
                    <a16:rowId xmlns:a16="http://schemas.microsoft.com/office/drawing/2014/main" val="2187615529"/>
                  </a:ext>
                </a:extLst>
              </a:tr>
              <a:tr h="0">
                <a:tc>
                  <a:txBody>
                    <a:bodyPr/>
                    <a:lstStyle/>
                    <a:p>
                      <a:endParaRPr lang="en-US" sz="100" dirty="0">
                        <a:solidFill>
                          <a:schemeClr val="tx1"/>
                        </a:solidFill>
                        <a:latin typeface="Arial" panose="020B0604020202020204" pitchFamily="34" charset="0"/>
                        <a:cs typeface="Arial" panose="020B0604020202020204" pitchFamily="34" charset="0"/>
                      </a:endParaRPr>
                    </a:p>
                  </a:txBody>
                  <a:tcP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extLst>
                  <a:ext uri="{0D108BD9-81ED-4DB2-BD59-A6C34878D82A}">
                    <a16:rowId xmlns:a16="http://schemas.microsoft.com/office/drawing/2014/main" val="610835669"/>
                  </a:ext>
                </a:extLst>
              </a:tr>
              <a:tr h="0">
                <a:tc>
                  <a:txBody>
                    <a:bodyPr/>
                    <a:lstStyle/>
                    <a:p>
                      <a:pPr>
                        <a:lnSpc>
                          <a:spcPct val="150000"/>
                        </a:lnSpc>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Lorem ipsum dolor sit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amet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consectetur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adipiscing</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interdum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metus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massa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ultricies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tempus.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Praesent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convallis lorem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imperdiet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leo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lacinia a. Ut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condimentum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dui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fermentum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interdum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Morbi in dui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faucibus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commodo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ligula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nec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egestas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felis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Phasellus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sodales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turpis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justo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facilisis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non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bibendum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nisl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mollis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lorem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urna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sollicitudin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tincidunt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vitae 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Mauris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elementum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massa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vitae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porttitor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suscipit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t>
                      </a: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Aenean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condimentum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lacus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Suspendisse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venenatis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pellentesque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porttitor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sit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amet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sapien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laoreet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tortor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posuere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imperdiet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ipsum.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Etiam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sollicitudin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ultrices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ultricies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Maecenas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laoreet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neque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Suspendisse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viverra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orci</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nec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venenatis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sollicitudin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placerat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tellus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ligula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leo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Phasellus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mauris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dolor, lacinia in ex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molestie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egestas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erat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Aenean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venenatis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enim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sollicitudin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Integer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luctus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mauris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ac lorem cursus, convallis lorem sit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amet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mollis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est.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Fusce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molestie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fermentum ligula, non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tincidunt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ex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facilisis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 Cras vitae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nibh</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diam.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vitae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lacus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bibendum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bibendum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sagittis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metus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t>
                      </a: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efficitur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nisi ac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vehicula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est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cursus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tortor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lobortis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tellus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ligula. Cras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feugiat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enim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sit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amet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ornare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consequat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nibh</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nisi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eleifend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justo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id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malesuada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urna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lectus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purus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euismod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ligula.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dignissim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ipsum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dolor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rutrum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tristique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id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tortor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enim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Pellentesque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mauris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risus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bibendum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erat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pretium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est. Nam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felis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mi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condimentum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Curabitur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venenatis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lacus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mauris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faucibus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purus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hendrerit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sed.</a:t>
                      </a:r>
                    </a:p>
                  </a:txBody>
                  <a:tcPr>
                    <a:lnT w="57150" cap="flat" cmpd="sng" algn="ctr">
                      <a:noFill/>
                      <a:prstDash val="solid"/>
                      <a:round/>
                      <a:headEnd type="none" w="med" len="med"/>
                      <a:tailEnd type="none" w="med" len="med"/>
                    </a:lnT>
                    <a:noFill/>
                  </a:tcPr>
                </a:tc>
                <a:extLst>
                  <a:ext uri="{0D108BD9-81ED-4DB2-BD59-A6C34878D82A}">
                    <a16:rowId xmlns:a16="http://schemas.microsoft.com/office/drawing/2014/main" val="2301464972"/>
                  </a:ext>
                </a:extLst>
              </a:tr>
            </a:tbl>
          </a:graphicData>
        </a:graphic>
      </p:graphicFrame>
      <p:graphicFrame>
        <p:nvGraphicFramePr>
          <p:cNvPr id="22" name="Table 21">
            <a:extLst>
              <a:ext uri="{FF2B5EF4-FFF2-40B4-BE49-F238E27FC236}">
                <a16:creationId xmlns:a16="http://schemas.microsoft.com/office/drawing/2014/main" id="{7196801D-8A41-BC42-BCF4-94F44B86AFB7}"/>
              </a:ext>
            </a:extLst>
          </p:cNvPr>
          <p:cNvGraphicFramePr>
            <a:graphicFrameLocks noGrp="1"/>
          </p:cNvGraphicFramePr>
          <p:nvPr>
            <p:extLst>
              <p:ext uri="{D42A27DB-BD31-4B8C-83A1-F6EECF244321}">
                <p14:modId xmlns:p14="http://schemas.microsoft.com/office/powerpoint/2010/main" val="4059672309"/>
              </p:ext>
            </p:extLst>
          </p:nvPr>
        </p:nvGraphicFramePr>
        <p:xfrm>
          <a:off x="16949096" y="7717984"/>
          <a:ext cx="14756523" cy="12913678"/>
        </p:xfrm>
        <a:graphic>
          <a:graphicData uri="http://schemas.openxmlformats.org/drawingml/2006/table">
            <a:tbl>
              <a:tblPr firstRow="1" bandRow="1">
                <a:tableStyleId>{5C22544A-7EE6-4342-B048-85BDC9FD1C3A}</a:tableStyleId>
              </a:tblPr>
              <a:tblGrid>
                <a:gridCol w="14756523">
                  <a:extLst>
                    <a:ext uri="{9D8B030D-6E8A-4147-A177-3AD203B41FA5}">
                      <a16:colId xmlns:a16="http://schemas.microsoft.com/office/drawing/2014/main" val="1412158727"/>
                    </a:ext>
                  </a:extLst>
                </a:gridCol>
              </a:tblGrid>
              <a:tr h="0">
                <a:tc>
                  <a:txBody>
                    <a:bodyPr/>
                    <a:lstStyle/>
                    <a:p>
                      <a:r>
                        <a:rPr lang="en-US" sz="4000" dirty="0">
                          <a:solidFill>
                            <a:schemeClr val="tx1"/>
                          </a:solidFill>
                          <a:latin typeface="Arial" panose="020B0604020202020204" pitchFamily="34" charset="0"/>
                          <a:cs typeface="Arial" panose="020B0604020202020204" pitchFamily="34" charset="0"/>
                        </a:rPr>
                        <a:t>Results</a:t>
                      </a:r>
                    </a:p>
                  </a:txBody>
                  <a:tcP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noFill/>
                  </a:tcPr>
                </a:tc>
                <a:extLst>
                  <a:ext uri="{0D108BD9-81ED-4DB2-BD59-A6C34878D82A}">
                    <a16:rowId xmlns:a16="http://schemas.microsoft.com/office/drawing/2014/main" val="2187615529"/>
                  </a:ext>
                </a:extLst>
              </a:tr>
              <a:tr h="0">
                <a:tc>
                  <a:txBody>
                    <a:bodyPr/>
                    <a:lstStyle/>
                    <a:p>
                      <a:endParaRPr lang="en-US" sz="100" dirty="0">
                        <a:solidFill>
                          <a:schemeClr val="tx1"/>
                        </a:solidFill>
                        <a:latin typeface="Arial" panose="020B0604020202020204" pitchFamily="34" charset="0"/>
                        <a:cs typeface="Arial" panose="020B0604020202020204" pitchFamily="34" charset="0"/>
                      </a:endParaRPr>
                    </a:p>
                  </a:txBody>
                  <a:tcP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extLst>
                  <a:ext uri="{0D108BD9-81ED-4DB2-BD59-A6C34878D82A}">
                    <a16:rowId xmlns:a16="http://schemas.microsoft.com/office/drawing/2014/main" val="610835669"/>
                  </a:ext>
                </a:extLst>
              </a:tr>
              <a:tr h="0">
                <a:tc>
                  <a:txBody>
                    <a:bodyPr/>
                    <a:lstStyle/>
                    <a:p>
                      <a:pPr>
                        <a:lnSpc>
                          <a:spcPct val="150000"/>
                        </a:lnSpc>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Lorem ipsum dolor sit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amet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consectetur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adipiscing</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bibendum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orci</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ac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dapibus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tincidunt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enim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lorem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venenatis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lectus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euismod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metus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neque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gravida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enim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Donec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ligula id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rhoncus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elementum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convallis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lacus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viverra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tristique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Quisque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justo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metus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elementum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consectetur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Proin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non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purus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sit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amet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est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pellentesque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scelerisque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eros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ornare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mi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placerat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Ut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vehicula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placerat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lobortis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elementum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sapien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ac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facilisis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egestas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Donec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euismod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fringilla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sollicitudin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metus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felis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pellentesque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nunc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 porta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hendrerit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ante.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Proin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pharetra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fringilla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id convallis. Lorem ipsum dolor sit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amet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consectetur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adipiscing</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t>
                      </a: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facilisi</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Integer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rhoncus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vehicula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ac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laoreet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nibh</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accumsan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Ut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lobortis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odio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placerat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interdum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Donec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ac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lacus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tincidunt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erat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nec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condimentum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iaculis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tristique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turpis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commodo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porta.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malesuada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nisl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volutpat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libero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finibus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Proin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id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orci</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posuere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rhoncus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ullamcorper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ante. Ut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libero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viverra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Curabitur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ac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rhoncus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ex.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Interdum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malesuada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fames ac ante ipsum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primis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faucibus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t>
                      </a:r>
                    </a:p>
                  </a:txBody>
                  <a:tcPr>
                    <a:lnT w="57150" cap="flat" cmpd="sng" algn="ctr">
                      <a:noFill/>
                      <a:prstDash val="solid"/>
                      <a:round/>
                      <a:headEnd type="none" w="med" len="med"/>
                      <a:tailEnd type="none" w="med" len="med"/>
                    </a:lnT>
                    <a:noFill/>
                  </a:tcPr>
                </a:tc>
                <a:extLst>
                  <a:ext uri="{0D108BD9-81ED-4DB2-BD59-A6C34878D82A}">
                    <a16:rowId xmlns:a16="http://schemas.microsoft.com/office/drawing/2014/main" val="2301464972"/>
                  </a:ext>
                </a:extLst>
              </a:tr>
            </a:tbl>
          </a:graphicData>
        </a:graphic>
      </p:graphicFrame>
      <p:graphicFrame>
        <p:nvGraphicFramePr>
          <p:cNvPr id="23" name="Table 22">
            <a:extLst>
              <a:ext uri="{FF2B5EF4-FFF2-40B4-BE49-F238E27FC236}">
                <a16:creationId xmlns:a16="http://schemas.microsoft.com/office/drawing/2014/main" id="{2B5DAD53-E285-F74C-9EAB-674F6B1D6A25}"/>
              </a:ext>
            </a:extLst>
          </p:cNvPr>
          <p:cNvGraphicFramePr>
            <a:graphicFrameLocks noGrp="1"/>
          </p:cNvGraphicFramePr>
          <p:nvPr>
            <p:extLst>
              <p:ext uri="{D42A27DB-BD31-4B8C-83A1-F6EECF244321}">
                <p14:modId xmlns:p14="http://schemas.microsoft.com/office/powerpoint/2010/main" val="1462644753"/>
              </p:ext>
            </p:extLst>
          </p:nvPr>
        </p:nvGraphicFramePr>
        <p:xfrm>
          <a:off x="16949096" y="21547291"/>
          <a:ext cx="14756523" cy="16754158"/>
        </p:xfrm>
        <a:graphic>
          <a:graphicData uri="http://schemas.openxmlformats.org/drawingml/2006/table">
            <a:tbl>
              <a:tblPr firstRow="1" bandRow="1">
                <a:tableStyleId>{5C22544A-7EE6-4342-B048-85BDC9FD1C3A}</a:tableStyleId>
              </a:tblPr>
              <a:tblGrid>
                <a:gridCol w="14756523">
                  <a:extLst>
                    <a:ext uri="{9D8B030D-6E8A-4147-A177-3AD203B41FA5}">
                      <a16:colId xmlns:a16="http://schemas.microsoft.com/office/drawing/2014/main" val="1412158727"/>
                    </a:ext>
                  </a:extLst>
                </a:gridCol>
              </a:tblGrid>
              <a:tr h="0">
                <a:tc>
                  <a:txBody>
                    <a:bodyPr/>
                    <a:lstStyle/>
                    <a:p>
                      <a:r>
                        <a:rPr lang="en-US" sz="4000" dirty="0">
                          <a:solidFill>
                            <a:schemeClr val="tx1"/>
                          </a:solidFill>
                          <a:latin typeface="Arial" panose="020B0604020202020204" pitchFamily="34" charset="0"/>
                          <a:cs typeface="Arial" panose="020B0604020202020204" pitchFamily="34" charset="0"/>
                        </a:rPr>
                        <a:t>Conclusion</a:t>
                      </a:r>
                    </a:p>
                  </a:txBody>
                  <a:tcP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noFill/>
                  </a:tcPr>
                </a:tc>
                <a:extLst>
                  <a:ext uri="{0D108BD9-81ED-4DB2-BD59-A6C34878D82A}">
                    <a16:rowId xmlns:a16="http://schemas.microsoft.com/office/drawing/2014/main" val="2187615529"/>
                  </a:ext>
                </a:extLst>
              </a:tr>
              <a:tr h="0">
                <a:tc>
                  <a:txBody>
                    <a:bodyPr/>
                    <a:lstStyle/>
                    <a:p>
                      <a:endParaRPr lang="en-US" sz="100" dirty="0">
                        <a:solidFill>
                          <a:schemeClr val="tx1"/>
                        </a:solidFill>
                        <a:latin typeface="Arial" panose="020B0604020202020204" pitchFamily="34" charset="0"/>
                        <a:cs typeface="Arial" panose="020B0604020202020204" pitchFamily="34" charset="0"/>
                      </a:endParaRPr>
                    </a:p>
                  </a:txBody>
                  <a:tcP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extLst>
                  <a:ext uri="{0D108BD9-81ED-4DB2-BD59-A6C34878D82A}">
                    <a16:rowId xmlns:a16="http://schemas.microsoft.com/office/drawing/2014/main" val="610835669"/>
                  </a:ext>
                </a:extLst>
              </a:tr>
              <a:tr h="0">
                <a:tc>
                  <a:txBody>
                    <a:bodyPr/>
                    <a:lstStyle/>
                    <a:p>
                      <a:pPr>
                        <a:lnSpc>
                          <a:spcPct val="150000"/>
                        </a:lnSpc>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Lorem ipsum dolor sit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amet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consectetur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adipiscing</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Suspendisse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suscipit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purus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vestibulum porta,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turpis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rhoncus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lectus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ac tempus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tellus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erat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ex.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sollicitudin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libero. Ut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tristique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libero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vestibulum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dignissim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mauris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metus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gravida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lectus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porttitor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sapien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leo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accumsan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tristique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nibh</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efficitur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Duis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commodo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risus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tempus,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efficitur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vestibulum.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Fusce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suscipit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tempus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est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non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suscipit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Ut ac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ornare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nisi.</a:t>
                      </a: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Etiam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non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turpis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nisl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porttitor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hendrerit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Etiam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tincidunt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lectus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tristique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venenatis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Fusce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ac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orci</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vitae nisi tempus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euismod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Quisque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sem. Integer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dolor a dictum.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Vivamus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enim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vulputate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ultrices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pellentesque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metus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Aenean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semper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lectus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placerat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risus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molestie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blandit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Nam dolor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leo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elementum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arcu</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rutrum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elementum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urna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Vestibulum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rhoncus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est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viverra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malesuada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tortor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venenatis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dolor.</a:t>
                      </a: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Vivamus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consequat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vestibulum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posuere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Donec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fermentum,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suscipit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ac,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ultrices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magna.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nec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ex est.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Mauris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malesuada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justo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non dictum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vulputate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nibh</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ipsum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tristique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nisl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non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vulputate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sapien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justo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sit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amet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leo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Vivamus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commodo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ligula. Integer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ornare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ex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rutrum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dolor vestibulum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condimentum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urna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metus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posuere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tempus.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Etiam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cursus,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nisl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nec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sodales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scelerisque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sapien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eleifend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ligula, vitae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ultricies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purus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purus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Praesent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sit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amet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purus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id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risus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tempus dictum.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Vivamus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sodales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tempus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ac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tristique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Curabitur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dignissim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lobortis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nisi id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faucibus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bibendum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porta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venenatis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volutpat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diam. Ut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mauris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vitae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egestas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viverra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nisi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sagittis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felis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porttitor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accumsan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nisl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turpis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egestas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nibh</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lacinia.</a:t>
                      </a: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Maecenas cursus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neque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non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blandit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metus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varius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tincidunt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accumsan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mattis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Curabitur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mattis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suscipit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erat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tristique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rutrum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nec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Duis pharetra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justo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suscipit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auctor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viverra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euismod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luctus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Mauris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maximus nisi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tristique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bibendum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Praesent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scelerisque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purus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vitae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commodo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ullamcorper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tortor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ante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euismod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consectetur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dui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orci</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nisl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accumsan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nibh</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vestibulum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enim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t>
                      </a:r>
                    </a:p>
                    <a:p>
                      <a:pPr>
                        <a:lnSpc>
                          <a:spcPct val="150000"/>
                        </a:lnSpc>
                      </a:pP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50000"/>
                        </a:lnSpc>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In non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mattis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rutrum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felis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consectetur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libero.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Praesent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sit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amet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imperdiet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dolor,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bibendum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nibh</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Cras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tincidunt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egestas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libero. Ut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ullamcorper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sapien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ornare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ultrices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Cras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ullamcorper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augue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sit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amet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ullamcorper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Aliquam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erat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volutpat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Nulla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elementum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imperdiet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ante 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accumsan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Quisque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dignissim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risus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erat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id cursus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mauris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condimentum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justo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ut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risus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bibendum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venenatis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Pellentesque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habitant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morbi</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tristique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senectus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netus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malesuada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fames ac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turpis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egestas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Donec</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magna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molestie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viverra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tortor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blandit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est.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Aenean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gravida nisi vitae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massa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condimentum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suscipit</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t>
                      </a:r>
                    </a:p>
                  </a:txBody>
                  <a:tcPr>
                    <a:lnT w="57150" cap="flat" cmpd="sng" algn="ctr">
                      <a:noFill/>
                      <a:prstDash val="solid"/>
                      <a:round/>
                      <a:headEnd type="none" w="med" len="med"/>
                      <a:tailEnd type="none" w="med" len="med"/>
                    </a:lnT>
                    <a:noFill/>
                  </a:tcPr>
                </a:tc>
                <a:extLst>
                  <a:ext uri="{0D108BD9-81ED-4DB2-BD59-A6C34878D82A}">
                    <a16:rowId xmlns:a16="http://schemas.microsoft.com/office/drawing/2014/main" val="2301464972"/>
                  </a:ext>
                </a:extLst>
              </a:tr>
            </a:tbl>
          </a:graphicData>
        </a:graphic>
      </p:graphicFrame>
      <p:graphicFrame>
        <p:nvGraphicFramePr>
          <p:cNvPr id="24" name="Table 23">
            <a:extLst>
              <a:ext uri="{FF2B5EF4-FFF2-40B4-BE49-F238E27FC236}">
                <a16:creationId xmlns:a16="http://schemas.microsoft.com/office/drawing/2014/main" id="{67E9E532-A442-754C-BD0F-79813FD52EEA}"/>
              </a:ext>
            </a:extLst>
          </p:cNvPr>
          <p:cNvGraphicFramePr>
            <a:graphicFrameLocks noGrp="1"/>
          </p:cNvGraphicFramePr>
          <p:nvPr>
            <p:extLst>
              <p:ext uri="{D42A27DB-BD31-4B8C-83A1-F6EECF244321}">
                <p14:modId xmlns:p14="http://schemas.microsoft.com/office/powerpoint/2010/main" val="2167466320"/>
              </p:ext>
            </p:extLst>
          </p:nvPr>
        </p:nvGraphicFramePr>
        <p:xfrm>
          <a:off x="16949096" y="38954874"/>
          <a:ext cx="14756523" cy="10170478"/>
        </p:xfrm>
        <a:graphic>
          <a:graphicData uri="http://schemas.openxmlformats.org/drawingml/2006/table">
            <a:tbl>
              <a:tblPr firstRow="1" bandRow="1">
                <a:tableStyleId>{5C22544A-7EE6-4342-B048-85BDC9FD1C3A}</a:tableStyleId>
              </a:tblPr>
              <a:tblGrid>
                <a:gridCol w="14756523">
                  <a:extLst>
                    <a:ext uri="{9D8B030D-6E8A-4147-A177-3AD203B41FA5}">
                      <a16:colId xmlns:a16="http://schemas.microsoft.com/office/drawing/2014/main" val="1412158727"/>
                    </a:ext>
                  </a:extLst>
                </a:gridCol>
              </a:tblGrid>
              <a:tr h="0">
                <a:tc>
                  <a:txBody>
                    <a:bodyPr/>
                    <a:lstStyle/>
                    <a:p>
                      <a:r>
                        <a:rPr lang="en-US" sz="4000" dirty="0">
                          <a:solidFill>
                            <a:schemeClr val="tx1"/>
                          </a:solidFill>
                          <a:latin typeface="Arial" panose="020B0604020202020204" pitchFamily="34" charset="0"/>
                          <a:cs typeface="Arial" panose="020B0604020202020204" pitchFamily="34" charset="0"/>
                        </a:rPr>
                        <a:t>References</a:t>
                      </a:r>
                    </a:p>
                  </a:txBody>
                  <a:tcP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noFill/>
                  </a:tcPr>
                </a:tc>
                <a:extLst>
                  <a:ext uri="{0D108BD9-81ED-4DB2-BD59-A6C34878D82A}">
                    <a16:rowId xmlns:a16="http://schemas.microsoft.com/office/drawing/2014/main" val="2187615529"/>
                  </a:ext>
                </a:extLst>
              </a:tr>
              <a:tr h="0">
                <a:tc>
                  <a:txBody>
                    <a:bodyPr/>
                    <a:lstStyle/>
                    <a:p>
                      <a:endParaRPr lang="en-US" sz="100" dirty="0">
                        <a:solidFill>
                          <a:schemeClr val="tx1"/>
                        </a:solidFill>
                        <a:latin typeface="Arial" panose="020B0604020202020204" pitchFamily="34" charset="0"/>
                        <a:cs typeface="Arial" panose="020B0604020202020204" pitchFamily="34" charset="0"/>
                      </a:endParaRPr>
                    </a:p>
                  </a:txBody>
                  <a:tcP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extLst>
                  <a:ext uri="{0D108BD9-81ED-4DB2-BD59-A6C34878D82A}">
                    <a16:rowId xmlns:a16="http://schemas.microsoft.com/office/drawing/2014/main" val="610835669"/>
                  </a:ext>
                </a:extLst>
              </a:tr>
              <a:tr h="0">
                <a:tc>
                  <a:txBody>
                    <a:bodyPr/>
                    <a:lstStyle/>
                    <a:p>
                      <a:pPr marL="342900" indent="-342900">
                        <a:lnSpc>
                          <a:spcPct val="150000"/>
                        </a:lnSpc>
                        <a:buFont typeface="Arial" panose="020B0604020202020204" pitchFamily="34" charset="0"/>
                        <a:buChar cha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Pete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Burnap</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and Matthew L. Williams. 2015. Cyber hate speech on twitter: An application of machine classification and statistical modeling for policy and decision making.</a:t>
                      </a:r>
                    </a:p>
                    <a:p>
                      <a:pPr marL="342900" indent="-342900">
                        <a:lnSpc>
                          <a:spcPct val="150000"/>
                        </a:lnSpc>
                        <a:buFont typeface="Arial" panose="020B0604020202020204" pitchFamily="34" charset="0"/>
                        <a:buChar cha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Thomas Davidson, Dana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Warmsley</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Michael W. Macy, and Ingmar Weber. 2017. Automated hate speech detection and the problem of offensive language. In ICWSM.</a:t>
                      </a:r>
                    </a:p>
                    <a:p>
                      <a:pPr marL="342900" indent="-342900">
                        <a:lnSpc>
                          <a:spcPct val="150000"/>
                        </a:lnSpc>
                        <a:buFont typeface="Arial" panose="020B0604020202020204" pitchFamily="34" charset="0"/>
                        <a:buChar cha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Jacob Devlin, Ming-Wei Chang, Kenton Lee, and Kristina Toutanova. 2018. Bert: Pre-training of deep bidirectional transformers for language understand-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ing</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CoRR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abs/1810.04805.</a:t>
                      </a:r>
                    </a:p>
                    <a:p>
                      <a:pPr marL="342900" indent="-342900">
                        <a:lnSpc>
                          <a:spcPct val="150000"/>
                        </a:lnSpc>
                        <a:buFont typeface="Arial" panose="020B0604020202020204" pitchFamily="34" charset="0"/>
                        <a:buChar cha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Bjarke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Felbo</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Alan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Mislove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Anders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Søgaard</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Iyad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Rahwan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and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Sune</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Lehmann. 2017. Using millions</a:t>
                      </a:r>
                    </a:p>
                    <a:p>
                      <a:pPr marL="342900" indent="-342900">
                        <a:lnSpc>
                          <a:spcPct val="150000"/>
                        </a:lnSpc>
                        <a:buFont typeface="Arial" panose="020B0604020202020204" pitchFamily="34" charset="0"/>
                        <a:buChar cha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of emoji occurrences to learn any-domain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represen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tations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for detecting sentiment, emotion and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sar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casm</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arXiv</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preprint arXiv:1708.00524.</a:t>
                      </a:r>
                    </a:p>
                    <a:p>
                      <a:pPr marL="342900" indent="-342900">
                        <a:lnSpc>
                          <a:spcPct val="150000"/>
                        </a:lnSpc>
                        <a:buFont typeface="Arial" panose="020B0604020202020204" pitchFamily="34" charset="0"/>
                        <a:buChar cha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Irene Kwok and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Yuzhou</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Wang. 2013. Locate the hate: Detecting tweets against blacks. In AAAI.</a:t>
                      </a:r>
                    </a:p>
                    <a:p>
                      <a:pPr marL="342900" indent="-342900">
                        <a:lnSpc>
                          <a:spcPct val="150000"/>
                        </a:lnSpc>
                        <a:buFont typeface="Arial" panose="020B0604020202020204" pitchFamily="34" charset="0"/>
                        <a:buChar cha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Shervin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Malmasi</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and Marcos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Zampieri</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2018.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Chal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lenges</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discriminating profanity from hate speech. J. Exp.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Theor</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Artif</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Intell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30:187–202.</a:t>
                      </a:r>
                    </a:p>
                    <a:p>
                      <a:pPr marL="342900" indent="-342900">
                        <a:lnSpc>
                          <a:spcPct val="150000"/>
                        </a:lnSpc>
                        <a:buFont typeface="Arial" panose="020B0604020202020204" pitchFamily="34" charset="0"/>
                        <a:buChar cha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Marcos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Zampieri</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Shervin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Malmasi</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Preslav</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Nakov</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Sara Rosenthal,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Noura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Farra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and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Ritesh</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Kumar. 2019a. Predicting the Type and Target of Offensive Posts in Social Media. In Proceedings of NAACL.</a:t>
                      </a:r>
                    </a:p>
                    <a:p>
                      <a:pPr marL="342900" indent="-342900">
                        <a:lnSpc>
                          <a:spcPct val="150000"/>
                        </a:lnSpc>
                        <a:buFont typeface="Arial" panose="020B0604020202020204" pitchFamily="34" charset="0"/>
                        <a:buChar char="•"/>
                      </a:pP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Marcos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Zampieri</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Shervin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Malmasi</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Preslav</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Nakov</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Sara Rosenthal,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Noura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Farra</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and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Ritesh</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Kumar. 2019b. SemEval-2019 Task 6: Identifying and Cat-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egorizing</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Offensive Language in Social Media (Of-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fensEval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In Proceedings of The 13th International Workshop on Semantic Evaluation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SemEval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t>
                      </a:r>
                    </a:p>
                  </a:txBody>
                  <a:tcPr>
                    <a:lnT w="57150" cap="flat" cmpd="sng" algn="ctr">
                      <a:noFill/>
                      <a:prstDash val="solid"/>
                      <a:round/>
                      <a:headEnd type="none" w="med" len="med"/>
                      <a:tailEnd type="none" w="med" len="med"/>
                    </a:lnT>
                    <a:noFill/>
                  </a:tcPr>
                </a:tc>
                <a:extLst>
                  <a:ext uri="{0D108BD9-81ED-4DB2-BD59-A6C34878D82A}">
                    <a16:rowId xmlns:a16="http://schemas.microsoft.com/office/drawing/2014/main" val="2301464972"/>
                  </a:ext>
                </a:extLst>
              </a:tr>
            </a:tbl>
          </a:graphicData>
        </a:graphic>
      </p:graphicFrame>
      <p:graphicFrame>
        <p:nvGraphicFramePr>
          <p:cNvPr id="27" name="Chart 26">
            <a:extLst>
              <a:ext uri="{FF2B5EF4-FFF2-40B4-BE49-F238E27FC236}">
                <a16:creationId xmlns:a16="http://schemas.microsoft.com/office/drawing/2014/main" id="{382CA260-8722-0C4C-91BB-0920F0A7197F}"/>
              </a:ext>
            </a:extLst>
          </p:cNvPr>
          <p:cNvGraphicFramePr/>
          <p:nvPr>
            <p:extLst>
              <p:ext uri="{D42A27DB-BD31-4B8C-83A1-F6EECF244321}">
                <p14:modId xmlns:p14="http://schemas.microsoft.com/office/powerpoint/2010/main" val="3916291939"/>
              </p:ext>
            </p:extLst>
          </p:nvPr>
        </p:nvGraphicFramePr>
        <p:xfrm>
          <a:off x="17705840" y="12585733"/>
          <a:ext cx="6287510" cy="53869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8" name="Chart 27">
            <a:extLst>
              <a:ext uri="{FF2B5EF4-FFF2-40B4-BE49-F238E27FC236}">
                <a16:creationId xmlns:a16="http://schemas.microsoft.com/office/drawing/2014/main" id="{7E8858BC-796B-184D-8ABF-0C9E639B33D4}"/>
              </a:ext>
            </a:extLst>
          </p:cNvPr>
          <p:cNvGraphicFramePr/>
          <p:nvPr>
            <p:extLst>
              <p:ext uri="{D42A27DB-BD31-4B8C-83A1-F6EECF244321}">
                <p14:modId xmlns:p14="http://schemas.microsoft.com/office/powerpoint/2010/main" val="1113159003"/>
              </p:ext>
            </p:extLst>
          </p:nvPr>
        </p:nvGraphicFramePr>
        <p:xfrm>
          <a:off x="24750093" y="12585733"/>
          <a:ext cx="5771941" cy="538695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155348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TotalTime>
  <Words>2064</Words>
  <Application>Microsoft Macintosh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Zhenghao</dc:creator>
  <cp:lastModifiedBy>WU Zhenghao</cp:lastModifiedBy>
  <cp:revision>2</cp:revision>
  <dcterms:created xsi:type="dcterms:W3CDTF">2019-03-24T14:48:39Z</dcterms:created>
  <dcterms:modified xsi:type="dcterms:W3CDTF">2019-03-24T15:58:18Z</dcterms:modified>
</cp:coreProperties>
</file>