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346" r:id="rId3"/>
    <p:sldId id="348" r:id="rId4"/>
    <p:sldId id="324" r:id="rId5"/>
    <p:sldId id="344" r:id="rId6"/>
    <p:sldId id="262" r:id="rId7"/>
    <p:sldId id="345" r:id="rId8"/>
    <p:sldId id="342" r:id="rId9"/>
    <p:sldId id="343" r:id="rId10"/>
    <p:sldId id="325" r:id="rId11"/>
    <p:sldId id="317" r:id="rId12"/>
    <p:sldId id="320" r:id="rId13"/>
    <p:sldId id="322" r:id="rId14"/>
    <p:sldId id="323" r:id="rId15"/>
    <p:sldId id="319" r:id="rId16"/>
    <p:sldId id="326" r:id="rId17"/>
    <p:sldId id="263" r:id="rId18"/>
    <p:sldId id="327" r:id="rId19"/>
    <p:sldId id="329" r:id="rId20"/>
    <p:sldId id="328" r:id="rId21"/>
    <p:sldId id="332" r:id="rId22"/>
    <p:sldId id="331" r:id="rId23"/>
    <p:sldId id="333" r:id="rId24"/>
    <p:sldId id="334" r:id="rId25"/>
    <p:sldId id="337" r:id="rId26"/>
    <p:sldId id="340" r:id="rId27"/>
    <p:sldId id="339" r:id="rId28"/>
    <p:sldId id="341" r:id="rId29"/>
    <p:sldId id="338" r:id="rId30"/>
    <p:sldId id="349" r:id="rId31"/>
    <p:sldId id="35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 Elliot" initials="AE" lastIdx="1" clrIdx="0">
    <p:extLst>
      <p:ext uri="{19B8F6BF-5375-455C-9EA6-DF929625EA0E}">
        <p15:presenceInfo xmlns:p15="http://schemas.microsoft.com/office/powerpoint/2012/main" userId="28b36aa8eb502a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750F1-7A9E-4596-BD6F-3DE4AE271549}" v="79" dt="2021-03-09T03:49:10.277"/>
    <p1510:client id="{452635BD-5DA1-4875-ABF8-B1E232FAC955}" v="514" dt="2021-03-09T02:55:46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1E826-294F-4734-8844-DBF28BAC82D6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09273-EDB1-47AC-BEFB-9360BDB0B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Moh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已有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9273-EDB1-47AC-BEFB-9360BDB0BA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4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Moh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已有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9273-EDB1-47AC-BEFB-9360BDB0BA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5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同为隐喻识别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9273-EDB1-47AC-BEFB-9360BDB0BA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0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Moh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已有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9273-EDB1-47AC-BEFB-9360BDB0BA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34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Moh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已有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9273-EDB1-47AC-BEFB-9360BDB0BA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4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-apple-system"/>
              </a:rPr>
              <a:t>affine transformation attention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9273-EDB1-47AC-BEFB-9360BDB0BA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9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50128-22C0-4DD4-9D75-77FAE7196ED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40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250128-22C0-4DD4-9D75-77FAE7196E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6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69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3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793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8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5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1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37905E-FC8F-46F9-B774-092F839A86C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3266C83-AA95-42BA-8CB6-D100A62C4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98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594412" y="2521059"/>
            <a:ext cx="112925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本期内容：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针对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Omnia Zayed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Relation-level Metaphor identification </a:t>
            </a:r>
            <a:r>
              <a:rPr lang="zh-CN" altLang="en-US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2	</a:t>
            </a:r>
            <a:r>
              <a:rPr lang="zh-CN" altLang="en-US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篇论文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进行分析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针对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Omnia Zayed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发布的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Metaphor </a:t>
            </a:r>
            <a:r>
              <a:rPr lang="en-US" altLang="zh-CN" sz="2800" dirty="0">
                <a:solidFill>
                  <a:srgbClr val="FFFF00"/>
                </a:solidFill>
                <a:latin typeface="Century Schoolbook" panose="02040604050505020304"/>
                <a:ea typeface="宋体" panose="02010600030101010101" pitchFamily="2" charset="-122"/>
              </a:rPr>
              <a:t>Interpretation </a:t>
            </a:r>
            <a:r>
              <a:rPr lang="zh-CN" altLang="en-US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数据集论文进行分析</a:t>
            </a:r>
            <a:endParaRPr lang="en-US" altLang="zh-CN" sz="2800" dirty="0">
              <a:solidFill>
                <a:srgbClr val="FFFFFF"/>
              </a:solidFill>
              <a:latin typeface="Century Schoolbook" panose="02040604050505020304"/>
              <a:ea typeface="宋体" panose="02010600030101010101" pitchFamily="2" charset="-122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AAAI2020</a:t>
            </a:r>
            <a:r>
              <a:rPr lang="zh-CN" altLang="en-US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的关于</a:t>
            </a:r>
            <a:r>
              <a:rPr lang="en-US" altLang="zh-CN" sz="2800" dirty="0">
                <a:solidFill>
                  <a:srgbClr val="FFFF00"/>
                </a:solidFill>
                <a:latin typeface="Century Schoolbook" panose="02040604050505020304"/>
                <a:ea typeface="宋体" panose="02010600030101010101" pitchFamily="2" charset="-122"/>
              </a:rPr>
              <a:t>GCN</a:t>
            </a:r>
            <a:r>
              <a:rPr lang="zh-CN" altLang="en-US" sz="2800" dirty="0">
                <a:solidFill>
                  <a:srgbClr val="FFFF00"/>
                </a:solidFill>
                <a:latin typeface="Century Schoolbook" panose="02040604050505020304"/>
                <a:ea typeface="宋体" panose="02010600030101010101" pitchFamily="2" charset="-122"/>
              </a:rPr>
              <a:t>应用于</a:t>
            </a:r>
            <a:r>
              <a:rPr lang="en-US" altLang="zh-CN" sz="2800" dirty="0">
                <a:solidFill>
                  <a:srgbClr val="FFFF00"/>
                </a:solidFill>
                <a:latin typeface="Century Schoolbook" panose="02040604050505020304"/>
                <a:ea typeface="宋体" panose="02010600030101010101" pitchFamily="2" charset="-122"/>
              </a:rPr>
              <a:t>Metaphor identification</a:t>
            </a:r>
            <a:r>
              <a:rPr lang="zh-CN" altLang="en-US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的新论文分析</a:t>
            </a:r>
            <a:endParaRPr lang="en-US" altLang="zh-CN" sz="2800" dirty="0">
              <a:solidFill>
                <a:srgbClr val="FFFFFF"/>
              </a:solidFill>
              <a:latin typeface="Century Schoolbook" panose="02040604050505020304"/>
              <a:ea typeface="宋体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3CEF9A-AA2C-4E9F-9E83-DE79F80F554E}"/>
              </a:ext>
            </a:extLst>
          </p:cNvPr>
          <p:cNvSpPr txBox="1"/>
          <p:nvPr/>
        </p:nvSpPr>
        <p:spPr>
          <a:xfrm>
            <a:off x="8422727" y="5957299"/>
            <a:ext cx="3124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主讲：田展铭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王启正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48A8B9-2434-4532-AF3A-E8C18969B760}"/>
              </a:ext>
            </a:extLst>
          </p:cNvPr>
          <p:cNvSpPr txBox="1"/>
          <p:nvPr/>
        </p:nvSpPr>
        <p:spPr>
          <a:xfrm>
            <a:off x="594412" y="399855"/>
            <a:ext cx="111684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Metaphor identification &amp; Interpretation</a:t>
            </a:r>
            <a:br>
              <a:rPr lang="en-US" altLang="zh-CN" sz="4000" b="1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</a:br>
            <a:r>
              <a:rPr lang="zh-CN" altLang="en-US" sz="4000" b="1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最近进展研究</a:t>
            </a:r>
            <a:r>
              <a:rPr lang="en-US" altLang="zh-CN" sz="4000" b="1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2020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98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551465" y="2999238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二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、隐喻理解方向没有通用数据集可咋整呢？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84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743608" y="318020"/>
            <a:ext cx="113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Me Out: A Gold Standard Dataset for Metaphor Interpretation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A26789-1B54-4618-9B03-77CEA71B450F}"/>
              </a:ext>
            </a:extLst>
          </p:cNvPr>
          <p:cNvSpPr txBox="1"/>
          <p:nvPr/>
        </p:nvSpPr>
        <p:spPr>
          <a:xfrm>
            <a:off x="1185745" y="1826125"/>
            <a:ext cx="104554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当下隐喻理解方向上</a:t>
            </a:r>
            <a:r>
              <a:rPr lang="zh-CN" altLang="en-US" sz="2800" dirty="0">
                <a:solidFill>
                  <a:srgbClr val="FFFF00"/>
                </a:solidFill>
              </a:rPr>
              <a:t>数据集的缺少</a:t>
            </a:r>
            <a:r>
              <a:rPr lang="zh-CN" altLang="en-US" sz="2800" dirty="0"/>
              <a:t>，导致隐喻理解方向上很难有</a:t>
            </a:r>
            <a:r>
              <a:rPr lang="en-US" altLang="zh-CN" sz="2800" dirty="0"/>
              <a:t>automatic interpretate</a:t>
            </a:r>
            <a:r>
              <a:rPr lang="zh-CN" altLang="en-US" sz="2800" dirty="0"/>
              <a:t>模型的进展。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在</a:t>
            </a:r>
            <a:r>
              <a:rPr lang="en-US" altLang="zh-CN" sz="2800" dirty="0"/>
              <a:t>interpretate</a:t>
            </a:r>
            <a:r>
              <a:rPr lang="zh-CN" altLang="en-US" sz="2800" dirty="0"/>
              <a:t>的过程中，</a:t>
            </a:r>
            <a:r>
              <a:rPr lang="zh-CN" altLang="en-US" sz="2800" dirty="0">
                <a:solidFill>
                  <a:srgbClr val="FFFF00"/>
                </a:solidFill>
              </a:rPr>
              <a:t>主观性和准确性</a:t>
            </a:r>
            <a:r>
              <a:rPr lang="zh-CN" altLang="en-US" sz="2800" dirty="0"/>
              <a:t>的问题是不可避免的。所以这个论文设计了一种适用的标注的</a:t>
            </a:r>
            <a:r>
              <a:rPr lang="zh-CN" altLang="en-US" sz="2800" dirty="0">
                <a:solidFill>
                  <a:srgbClr val="FFFF00"/>
                </a:solidFill>
              </a:rPr>
              <a:t>标准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使用</a:t>
            </a:r>
            <a:r>
              <a:rPr lang="en-US" altLang="zh-CN" sz="2800" dirty="0">
                <a:solidFill>
                  <a:srgbClr val="FFFF00"/>
                </a:solidFill>
              </a:rPr>
              <a:t>external lexical resources, word embeddings and semantic similarity </a:t>
            </a:r>
            <a:r>
              <a:rPr lang="zh-CN" altLang="en-US" sz="2800" dirty="0"/>
              <a:t>去自动生成隐喻翻译，然后送到翻译员手里进行选择。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D98EA0-3AA0-9F4B-AC9A-17C0AD6822B9}"/>
              </a:ext>
            </a:extLst>
          </p:cNvPr>
          <p:cNvSpPr txBox="1"/>
          <p:nvPr/>
        </p:nvSpPr>
        <p:spPr>
          <a:xfrm>
            <a:off x="743608" y="77968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概述：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1466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743608" y="318020"/>
            <a:ext cx="113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Me Out: A Gold Standard Dataset for Metaphor Interpretation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D98EA0-3AA0-9F4B-AC9A-17C0AD6822B9}"/>
              </a:ext>
            </a:extLst>
          </p:cNvPr>
          <p:cNvSpPr txBox="1"/>
          <p:nvPr/>
        </p:nvSpPr>
        <p:spPr>
          <a:xfrm>
            <a:off x="2969451" y="1207870"/>
            <a:ext cx="66896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尽管作者没有在</a:t>
            </a:r>
            <a:r>
              <a:rPr lang="en-US" altLang="zh-CN" sz="3200" dirty="0"/>
              <a:t>online</a:t>
            </a:r>
            <a:r>
              <a:rPr lang="zh-CN" altLang="en-US" sz="3200" dirty="0"/>
              <a:t>公布数据集，</a:t>
            </a:r>
            <a:endParaRPr lang="en-US" altLang="zh-CN" sz="3200" dirty="0"/>
          </a:p>
          <a:p>
            <a:r>
              <a:rPr lang="zh-CN" altLang="en-US" sz="3200" dirty="0"/>
              <a:t>为什么我们要研究这篇论文？</a:t>
            </a:r>
            <a:endParaRPr lang="en-US" altLang="zh-CN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88F9CB-C477-4300-943F-704A47D30DD5}"/>
              </a:ext>
            </a:extLst>
          </p:cNvPr>
          <p:cNvSpPr txBox="1"/>
          <p:nvPr/>
        </p:nvSpPr>
        <p:spPr>
          <a:xfrm>
            <a:off x="1473558" y="2931801"/>
            <a:ext cx="96814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能够为我们提供如何</a:t>
            </a:r>
            <a:r>
              <a:rPr lang="zh-CN" altLang="en-US" sz="2800" dirty="0">
                <a:solidFill>
                  <a:srgbClr val="FFFF00"/>
                </a:solidFill>
              </a:rPr>
              <a:t>自动进行隐喻理解和隐喻标注</a:t>
            </a:r>
            <a:r>
              <a:rPr lang="zh-CN" altLang="en-US" sz="2800" dirty="0"/>
              <a:t>产生一个思路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如果可以获取到数据集，我们该对这个数据集进行整体的</a:t>
            </a:r>
            <a:r>
              <a:rPr lang="zh-CN" altLang="en-US" sz="2800" dirty="0">
                <a:solidFill>
                  <a:srgbClr val="FFFF00"/>
                </a:solidFill>
              </a:rPr>
              <a:t>构造过程分析</a:t>
            </a:r>
            <a:r>
              <a:rPr lang="zh-CN" altLang="en-US" sz="2800" dirty="0"/>
              <a:t>，然后再进行合理的模型构建</a:t>
            </a:r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9767DCD-D6CD-45EF-9B44-9CA096262773}"/>
              </a:ext>
            </a:extLst>
          </p:cNvPr>
          <p:cNvCxnSpPr/>
          <p:nvPr/>
        </p:nvCxnSpPr>
        <p:spPr>
          <a:xfrm>
            <a:off x="1238908" y="2549783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743608" y="318020"/>
            <a:ext cx="113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Me Out: A Gold Standard Dataset for Metaphor Interpretation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D98EA0-3AA0-9F4B-AC9A-17C0AD6822B9}"/>
              </a:ext>
            </a:extLst>
          </p:cNvPr>
          <p:cNvSpPr txBox="1"/>
          <p:nvPr/>
        </p:nvSpPr>
        <p:spPr>
          <a:xfrm>
            <a:off x="3964916" y="137234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三种进行隐喻理解的方式</a:t>
            </a:r>
            <a:endParaRPr lang="en-US" altLang="zh-CN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88F9CB-C477-4300-943F-704A47D30DD5}"/>
              </a:ext>
            </a:extLst>
          </p:cNvPr>
          <p:cNvSpPr txBox="1"/>
          <p:nvPr/>
        </p:nvSpPr>
        <p:spPr>
          <a:xfrm>
            <a:off x="3109853" y="2875555"/>
            <a:ext cx="7598253" cy="224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Lexical Substitution </a:t>
            </a:r>
            <a:r>
              <a:rPr lang="zh-CN" altLang="en-US" sz="2800" dirty="0"/>
              <a:t>直接进行词替换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Paraphrase Generation </a:t>
            </a:r>
            <a:r>
              <a:rPr lang="zh-CN" altLang="en-US" sz="2800" dirty="0"/>
              <a:t>同义句转换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Definition Generation </a:t>
            </a:r>
            <a:r>
              <a:rPr lang="zh-CN" altLang="en-US" sz="2800" dirty="0"/>
              <a:t>生成定义</a:t>
            </a:r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9767DCD-D6CD-45EF-9B44-9CA096262773}"/>
              </a:ext>
            </a:extLst>
          </p:cNvPr>
          <p:cNvCxnSpPr/>
          <p:nvPr/>
        </p:nvCxnSpPr>
        <p:spPr>
          <a:xfrm>
            <a:off x="1349259" y="2297120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7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743608" y="318020"/>
            <a:ext cx="113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Me Out: A Gold Standard Dataset for Metaphor Interpretation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D98EA0-3AA0-9F4B-AC9A-17C0AD6822B9}"/>
              </a:ext>
            </a:extLst>
          </p:cNvPr>
          <p:cNvSpPr txBox="1"/>
          <p:nvPr/>
        </p:nvSpPr>
        <p:spPr>
          <a:xfrm>
            <a:off x="3964916" y="137234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三种进行隐喻理解的方式</a:t>
            </a:r>
            <a:endParaRPr lang="en-US" altLang="zh-CN" sz="32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9767DCD-D6CD-45EF-9B44-9CA096262773}"/>
              </a:ext>
            </a:extLst>
          </p:cNvPr>
          <p:cNvCxnSpPr/>
          <p:nvPr/>
        </p:nvCxnSpPr>
        <p:spPr>
          <a:xfrm>
            <a:off x="1349259" y="2297120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DCED381-BD33-41E9-9991-FDB3331B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67" y="2745404"/>
            <a:ext cx="7357425" cy="335459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077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D98EA0-3AA0-9F4B-AC9A-17C0AD6822B9}"/>
              </a:ext>
            </a:extLst>
          </p:cNvPr>
          <p:cNvSpPr txBox="1"/>
          <p:nvPr/>
        </p:nvSpPr>
        <p:spPr>
          <a:xfrm>
            <a:off x="743608" y="779685"/>
            <a:ext cx="527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为什么要设立一个</a:t>
            </a:r>
            <a:r>
              <a:rPr lang="en-US" altLang="zh-CN" sz="3200" dirty="0"/>
              <a:t>scheme</a:t>
            </a:r>
            <a:r>
              <a:rPr lang="zh-CN" altLang="en-US" sz="3200" dirty="0"/>
              <a:t>：</a:t>
            </a:r>
            <a:endParaRPr lang="en-US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B97908-FD83-47DF-911D-7B432C438047}"/>
              </a:ext>
            </a:extLst>
          </p:cNvPr>
          <p:cNvSpPr txBox="1"/>
          <p:nvPr/>
        </p:nvSpPr>
        <p:spPr>
          <a:xfrm>
            <a:off x="1617562" y="2558654"/>
            <a:ext cx="9681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高主观性使得每一个人针对不同隐喻的理解是不同的。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减轻标注员的负担，并且能同时提高准确性。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rgbClr val="FFFF00"/>
                </a:solidFill>
              </a:rPr>
              <a:t>自动生成一个</a:t>
            </a:r>
            <a:r>
              <a:rPr lang="en-US" altLang="zh-CN" sz="2800" dirty="0">
                <a:solidFill>
                  <a:srgbClr val="FFFF00"/>
                </a:solidFill>
              </a:rPr>
              <a:t>metaphorical</a:t>
            </a:r>
            <a:r>
              <a:rPr lang="zh-CN" altLang="en-US" sz="2800" dirty="0">
                <a:solidFill>
                  <a:srgbClr val="FFFF00"/>
                </a:solidFill>
              </a:rPr>
              <a:t>解释的</a:t>
            </a:r>
            <a:r>
              <a:rPr lang="en-US" altLang="zh-CN" sz="2800" dirty="0">
                <a:solidFill>
                  <a:srgbClr val="FFFF00"/>
                </a:solidFill>
              </a:rPr>
              <a:t>list</a:t>
            </a:r>
            <a:r>
              <a:rPr lang="zh-CN" altLang="en-US" sz="2800" dirty="0">
                <a:solidFill>
                  <a:srgbClr val="FFFF00"/>
                </a:solidFill>
              </a:rPr>
              <a:t>，供应给标注员进行选择。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A3B313-E739-49D3-B7E9-D99C8AEDE3D9}"/>
              </a:ext>
            </a:extLst>
          </p:cNvPr>
          <p:cNvSpPr txBox="1"/>
          <p:nvPr/>
        </p:nvSpPr>
        <p:spPr>
          <a:xfrm>
            <a:off x="743608" y="318020"/>
            <a:ext cx="113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Me Out: A Gold Standard Dataset for Metaphor Interpretation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1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D98EA0-3AA0-9F4B-AC9A-17C0AD6822B9}"/>
              </a:ext>
            </a:extLst>
          </p:cNvPr>
          <p:cNvSpPr txBox="1"/>
          <p:nvPr/>
        </p:nvSpPr>
        <p:spPr>
          <a:xfrm>
            <a:off x="743608" y="77968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标注员的翻译样式：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E40A9B-46DF-4C1B-A415-997A3E4C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43" y="1697894"/>
            <a:ext cx="9316044" cy="47138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1D8357-DABA-451C-9CE3-0D5D32F19B5B}"/>
              </a:ext>
            </a:extLst>
          </p:cNvPr>
          <p:cNvSpPr txBox="1"/>
          <p:nvPr/>
        </p:nvSpPr>
        <p:spPr>
          <a:xfrm>
            <a:off x="743608" y="318020"/>
            <a:ext cx="113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Me Out: A Gold Standard Dataset for Metaphor Interpretation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1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C8B8F44-0221-4AB4-BA9E-8CD40C140AD4}"/>
              </a:ext>
            </a:extLst>
          </p:cNvPr>
          <p:cNvSpPr txBox="1"/>
          <p:nvPr/>
        </p:nvSpPr>
        <p:spPr>
          <a:xfrm>
            <a:off x="3131086" y="1802369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怎么构建这些可选的解释的呢？</a:t>
            </a:r>
            <a:endParaRPr lang="en-US" altLang="zh-CN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7B9E16-122D-4103-832F-140609FFEB9F}"/>
              </a:ext>
            </a:extLst>
          </p:cNvPr>
          <p:cNvSpPr txBox="1"/>
          <p:nvPr/>
        </p:nvSpPr>
        <p:spPr>
          <a:xfrm>
            <a:off x="2953725" y="3433891"/>
            <a:ext cx="7598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Metaphors in Wiktionary Idioms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Nearest Definitions in a Dictionary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B0014F-3273-4424-97E6-2EF6F99B7BF3}"/>
              </a:ext>
            </a:extLst>
          </p:cNvPr>
          <p:cNvCxnSpPr/>
          <p:nvPr/>
        </p:nvCxnSpPr>
        <p:spPr>
          <a:xfrm>
            <a:off x="1193131" y="2855456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40406EB-8D79-49E5-95A2-EE489C933F00}"/>
              </a:ext>
            </a:extLst>
          </p:cNvPr>
          <p:cNvSpPr txBox="1"/>
          <p:nvPr/>
        </p:nvSpPr>
        <p:spPr>
          <a:xfrm>
            <a:off x="743608" y="318020"/>
            <a:ext cx="113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Me Out: A Gold Standard Dataset for Metaphor Interpretation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5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D7B9E16-122D-4103-832F-140609FFEB9F}"/>
              </a:ext>
            </a:extLst>
          </p:cNvPr>
          <p:cNvSpPr txBox="1"/>
          <p:nvPr/>
        </p:nvSpPr>
        <p:spPr>
          <a:xfrm>
            <a:off x="788409" y="986387"/>
            <a:ext cx="759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Metaphors in Wiktionary Idioms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B0014F-3273-4424-97E6-2EF6F99B7BF3}"/>
              </a:ext>
            </a:extLst>
          </p:cNvPr>
          <p:cNvCxnSpPr/>
          <p:nvPr/>
        </p:nvCxnSpPr>
        <p:spPr>
          <a:xfrm>
            <a:off x="892341" y="1712456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285A647-5969-488D-89AE-5BAB71311BAA}"/>
              </a:ext>
            </a:extLst>
          </p:cNvPr>
          <p:cNvSpPr txBox="1"/>
          <p:nvPr/>
        </p:nvSpPr>
        <p:spPr>
          <a:xfrm>
            <a:off x="892341" y="2394219"/>
            <a:ext cx="101285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Idioms: </a:t>
            </a:r>
            <a:r>
              <a:rPr lang="zh-CN" altLang="en-US" sz="2400" dirty="0"/>
              <a:t>中文意思是成语，在英文里也存在类似表达。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与中文相似，在</a:t>
            </a:r>
            <a:r>
              <a:rPr lang="zh-CN" altLang="en-US" sz="2400" dirty="0">
                <a:solidFill>
                  <a:srgbClr val="FFFF00"/>
                </a:solidFill>
              </a:rPr>
              <a:t>字典里能够查到解释</a:t>
            </a:r>
            <a:r>
              <a:rPr lang="zh-CN" altLang="en-US" sz="2400" dirty="0"/>
              <a:t>，但是不能通过其中单独一个字对成语进行解释。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e.g. </a:t>
            </a:r>
            <a:r>
              <a:rPr lang="zh-CN" altLang="en-US" sz="2400" dirty="0"/>
              <a:t>瓜田李下：字面无法解释，但是表达的却是“嫌疑感”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英文里</a:t>
            </a:r>
            <a:r>
              <a:rPr lang="en-US" altLang="zh-CN" sz="2400" dirty="0"/>
              <a:t>: build bridge: establish links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C74EFF-3E7D-48C6-95B6-8B2C2295F56F}"/>
              </a:ext>
            </a:extLst>
          </p:cNvPr>
          <p:cNvSpPr txBox="1"/>
          <p:nvPr/>
        </p:nvSpPr>
        <p:spPr>
          <a:xfrm>
            <a:off x="743608" y="318020"/>
            <a:ext cx="113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Me Out: A Gold Standard Dataset for Metaphor Interpretation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9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B0014F-3273-4424-97E6-2EF6F99B7BF3}"/>
              </a:ext>
            </a:extLst>
          </p:cNvPr>
          <p:cNvCxnSpPr/>
          <p:nvPr/>
        </p:nvCxnSpPr>
        <p:spPr>
          <a:xfrm>
            <a:off x="892341" y="1712456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47D9CCF-6A13-4D27-A5B6-2526EC395DEE}"/>
              </a:ext>
            </a:extLst>
          </p:cNvPr>
          <p:cNvSpPr txBox="1"/>
          <p:nvPr/>
        </p:nvSpPr>
        <p:spPr>
          <a:xfrm>
            <a:off x="743608" y="1027957"/>
            <a:ext cx="759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 Nearest Definitions in a Dictionary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165429-D9A2-4426-B293-4FDC9F80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696" y="2194509"/>
            <a:ext cx="5541796" cy="400972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AA264EE-C51F-4C26-9271-FCAA42204A2D}"/>
              </a:ext>
            </a:extLst>
          </p:cNvPr>
          <p:cNvSpPr txBox="1"/>
          <p:nvPr/>
        </p:nvSpPr>
        <p:spPr>
          <a:xfrm>
            <a:off x="892341" y="3778662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找动词“</a:t>
            </a:r>
            <a:r>
              <a:rPr lang="en-US" altLang="zh-CN" sz="3200" dirty="0"/>
              <a:t>break</a:t>
            </a:r>
            <a:r>
              <a:rPr lang="zh-CN" altLang="en-US" sz="3200" dirty="0"/>
              <a:t>”字典中</a:t>
            </a:r>
            <a:endParaRPr lang="en-US" altLang="zh-CN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BEA6F9-073C-479D-A8C6-01B1D61A24F1}"/>
              </a:ext>
            </a:extLst>
          </p:cNvPr>
          <p:cNvSpPr txBox="1"/>
          <p:nvPr/>
        </p:nvSpPr>
        <p:spPr>
          <a:xfrm>
            <a:off x="743608" y="318020"/>
            <a:ext cx="113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Me Out: A Gold Standard Dataset for Metaphor Interpretation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627214" y="529720"/>
            <a:ext cx="654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Word-level -&gt; Relational-level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AF6D04-C64B-4810-A470-4804DA7CB708}"/>
              </a:ext>
            </a:extLst>
          </p:cNvPr>
          <p:cNvSpPr txBox="1"/>
          <p:nvPr/>
        </p:nvSpPr>
        <p:spPr>
          <a:xfrm>
            <a:off x="627214" y="1785414"/>
            <a:ext cx="112925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1 word vs </a:t>
            </a:r>
            <a:r>
              <a:rPr lang="en-US" altLang="zh-CN" sz="2800" b="1" i="0">
                <a:effectLst/>
                <a:latin typeface="AvertaStd-semibold"/>
              </a:rPr>
              <a:t>phrase</a:t>
            </a:r>
          </a:p>
          <a:p>
            <a:pPr defTabSz="457200">
              <a:defRPr/>
            </a:pPr>
            <a:r>
              <a:rPr lang="en-US" altLang="zh-CN" sz="2800" b="1">
                <a:latin typeface="AvertaStd-semibold"/>
              </a:rPr>
              <a:t>2 </a:t>
            </a:r>
            <a:r>
              <a:rPr lang="en-US" altLang="zh-CN" sz="2800"/>
              <a:t>metaphor interpretation </a:t>
            </a:r>
          </a:p>
          <a:p>
            <a:pPr defTabSz="457200">
              <a:defRPr/>
            </a:pPr>
            <a:r>
              <a:rPr lang="en-US" altLang="zh-CN" sz="2800"/>
              <a:t>3 cross-domain mappings</a:t>
            </a:r>
          </a:p>
          <a:p>
            <a:pPr defTabSz="457200">
              <a:defRPr/>
            </a:pPr>
            <a:endParaRPr lang="en-US" altLang="zh-CN" sz="2800" b="1" i="0">
              <a:effectLst/>
              <a:latin typeface="AvertaStd-semibold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038A5E-1957-4232-9A61-EFBECAA5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97" y="1785414"/>
            <a:ext cx="6034289" cy="438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5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C8B8F44-0221-4AB4-BA9E-8CD40C140AD4}"/>
              </a:ext>
            </a:extLst>
          </p:cNvPr>
          <p:cNvSpPr txBox="1"/>
          <p:nvPr/>
        </p:nvSpPr>
        <p:spPr>
          <a:xfrm>
            <a:off x="1349010" y="3116191"/>
            <a:ext cx="10128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众所周知，在词典中，针对一个词有对应的多种解释和对应的例子。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如果拿多种解释及其例子，对需要判断的</a:t>
            </a:r>
            <a:r>
              <a:rPr lang="zh-CN" altLang="en-US" sz="2800" dirty="0">
                <a:solidFill>
                  <a:srgbClr val="FFFF00"/>
                </a:solidFill>
              </a:rPr>
              <a:t>隐喻短语进行余弦相似度比较</a:t>
            </a:r>
            <a:r>
              <a:rPr lang="zh-CN" altLang="en-US" sz="2800" dirty="0"/>
              <a:t>，最近的就是最准确的解释！</a:t>
            </a:r>
            <a:endParaRPr lang="en-US" altLang="zh-CN" sz="28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B0014F-3273-4424-97E6-2EF6F99B7BF3}"/>
              </a:ext>
            </a:extLst>
          </p:cNvPr>
          <p:cNvCxnSpPr/>
          <p:nvPr/>
        </p:nvCxnSpPr>
        <p:spPr>
          <a:xfrm>
            <a:off x="1349010" y="2831393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2343253-522E-4FED-B8F9-EEB502ED9FCB}"/>
              </a:ext>
            </a:extLst>
          </p:cNvPr>
          <p:cNvSpPr txBox="1"/>
          <p:nvPr/>
        </p:nvSpPr>
        <p:spPr>
          <a:xfrm>
            <a:off x="743608" y="318020"/>
            <a:ext cx="113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Me Out: A Gold Standard Dataset for Metaphor Interpretation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068F6D-B0B5-4D07-B222-D4A8402905A6}"/>
              </a:ext>
            </a:extLst>
          </p:cNvPr>
          <p:cNvSpPr txBox="1"/>
          <p:nvPr/>
        </p:nvSpPr>
        <p:spPr>
          <a:xfrm>
            <a:off x="5001950" y="1627481"/>
            <a:ext cx="2517787" cy="78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核心做法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115063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C8B8F44-0221-4AB4-BA9E-8CD40C140AD4}"/>
              </a:ext>
            </a:extLst>
          </p:cNvPr>
          <p:cNvSpPr txBox="1"/>
          <p:nvPr/>
        </p:nvSpPr>
        <p:spPr>
          <a:xfrm>
            <a:off x="1349010" y="3116191"/>
            <a:ext cx="10128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/>
              <a:t>GloVe</a:t>
            </a:r>
            <a:r>
              <a:rPr lang="zh-CN" altLang="en-US" sz="2800" dirty="0"/>
              <a:t>对</a:t>
            </a:r>
            <a:r>
              <a:rPr lang="en-US" altLang="zh-CN" sz="2800" dirty="0"/>
              <a:t>sense</a:t>
            </a:r>
            <a:r>
              <a:rPr lang="zh-CN" altLang="en-US" sz="2800" dirty="0"/>
              <a:t>（词语的解释和例子）进行</a:t>
            </a:r>
            <a:r>
              <a:rPr lang="en-US" altLang="zh-CN" sz="2800" dirty="0"/>
              <a:t>embedding</a:t>
            </a:r>
            <a:r>
              <a:rPr lang="zh-CN" altLang="en-US" sz="2800" dirty="0"/>
              <a:t>并取</a:t>
            </a:r>
            <a:r>
              <a:rPr lang="en-US" altLang="zh-CN" sz="2800" dirty="0"/>
              <a:t>mean pooling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选择前三的</a:t>
            </a:r>
            <a:r>
              <a:rPr lang="en-US" altLang="zh-CN" sz="2800" dirty="0"/>
              <a:t>similarity</a:t>
            </a:r>
            <a:r>
              <a:rPr lang="zh-CN" altLang="en-US" sz="2800" dirty="0"/>
              <a:t>的解释。</a:t>
            </a:r>
            <a:endParaRPr lang="en-US" altLang="zh-CN" sz="28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B0014F-3273-4424-97E6-2EF6F99B7BF3}"/>
              </a:ext>
            </a:extLst>
          </p:cNvPr>
          <p:cNvCxnSpPr/>
          <p:nvPr/>
        </p:nvCxnSpPr>
        <p:spPr>
          <a:xfrm>
            <a:off x="1349010" y="2831393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2343253-522E-4FED-B8F9-EEB502ED9FCB}"/>
              </a:ext>
            </a:extLst>
          </p:cNvPr>
          <p:cNvSpPr txBox="1"/>
          <p:nvPr/>
        </p:nvSpPr>
        <p:spPr>
          <a:xfrm>
            <a:off x="743608" y="318020"/>
            <a:ext cx="113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Me Out: A Gold Standard Dataset for Metaphor Interpretation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068F6D-B0B5-4D07-B222-D4A8402905A6}"/>
              </a:ext>
            </a:extLst>
          </p:cNvPr>
          <p:cNvSpPr txBox="1"/>
          <p:nvPr/>
        </p:nvSpPr>
        <p:spPr>
          <a:xfrm>
            <a:off x="5001950" y="1627481"/>
            <a:ext cx="2517787" cy="78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具体做法</a:t>
            </a:r>
            <a:endParaRPr lang="en-US" altLang="zh-CN" sz="4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C20B1F-0C52-48A3-BB86-38F537EF7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" b="17429"/>
          <a:stretch/>
        </p:blipFill>
        <p:spPr>
          <a:xfrm>
            <a:off x="4620126" y="4111539"/>
            <a:ext cx="3838073" cy="6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4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365B0DD6-DC74-4C60-A8EE-9BCE695E0B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291263" cy="429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E55069-261C-4678-9414-A8B0BDF3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17" y="607970"/>
            <a:ext cx="9933349" cy="56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1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563497" y="2963143"/>
            <a:ext cx="10246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三、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AAAI2020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有什么在隐喻检测上新的进展捏？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72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B0014F-3273-4424-97E6-2EF6F99B7BF3}"/>
              </a:ext>
            </a:extLst>
          </p:cNvPr>
          <p:cNvCxnSpPr/>
          <p:nvPr/>
        </p:nvCxnSpPr>
        <p:spPr>
          <a:xfrm>
            <a:off x="1336979" y="2410288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8068F6D-B0B5-4D07-B222-D4A8402905A6}"/>
              </a:ext>
            </a:extLst>
          </p:cNvPr>
          <p:cNvSpPr txBox="1"/>
          <p:nvPr/>
        </p:nvSpPr>
        <p:spPr>
          <a:xfrm>
            <a:off x="1512179" y="1368031"/>
            <a:ext cx="9630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for Metaphor Detection</a:t>
            </a:r>
          </a:p>
          <a:p>
            <a:pPr algn="ctr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Graph Convolutional Neural Networks and Word Sense Disambiguation</a:t>
            </a:r>
            <a:endParaRPr lang="en-US" altLang="zh-C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8A1C85-E74E-4C23-A69F-177AE86279FE}"/>
              </a:ext>
            </a:extLst>
          </p:cNvPr>
          <p:cNvSpPr txBox="1"/>
          <p:nvPr/>
        </p:nvSpPr>
        <p:spPr>
          <a:xfrm>
            <a:off x="1524145" y="2719320"/>
            <a:ext cx="9894527" cy="441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解决当下模型忽略使用</a:t>
            </a:r>
            <a:r>
              <a:rPr lang="en-US" altLang="zh-CN" sz="2800" dirty="0"/>
              <a:t>knowledge resources </a:t>
            </a:r>
            <a:r>
              <a:rPr lang="zh-CN" altLang="en-US" sz="2800" dirty="0"/>
              <a:t>（跟我们想一块去了）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GCN with dependency parse tree </a:t>
            </a:r>
            <a:r>
              <a:rPr lang="zh-CN" altLang="en-US" sz="2800" dirty="0"/>
              <a:t>用来</a:t>
            </a:r>
            <a:r>
              <a:rPr lang="en-US" altLang="zh-CN" sz="2800" dirty="0"/>
              <a:t>connection important context words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开发出一个</a:t>
            </a:r>
            <a:r>
              <a:rPr lang="en-US" altLang="zh-CN" sz="2800" dirty="0"/>
              <a:t>multi-task</a:t>
            </a:r>
            <a:r>
              <a:rPr lang="zh-CN" altLang="en-US" sz="2800" dirty="0"/>
              <a:t>学习的</a:t>
            </a:r>
            <a:r>
              <a:rPr lang="en-US" altLang="zh-CN" sz="2800" dirty="0"/>
              <a:t>word sense disambiguation </a:t>
            </a:r>
            <a:r>
              <a:rPr lang="zh-CN" altLang="en-US" sz="2800" dirty="0"/>
              <a:t>功能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01973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B0014F-3273-4424-97E6-2EF6F99B7BF3}"/>
              </a:ext>
            </a:extLst>
          </p:cNvPr>
          <p:cNvCxnSpPr/>
          <p:nvPr/>
        </p:nvCxnSpPr>
        <p:spPr>
          <a:xfrm>
            <a:off x="1336979" y="2410288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8068F6D-B0B5-4D07-B222-D4A8402905A6}"/>
              </a:ext>
            </a:extLst>
          </p:cNvPr>
          <p:cNvSpPr txBox="1"/>
          <p:nvPr/>
        </p:nvSpPr>
        <p:spPr>
          <a:xfrm>
            <a:off x="1512179" y="1368031"/>
            <a:ext cx="9630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for Metaphor Detection</a:t>
            </a:r>
          </a:p>
          <a:p>
            <a:pPr algn="ctr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Graph Convolutional Neural Networks and Word Sense Disambiguation</a:t>
            </a:r>
            <a:endParaRPr lang="en-US" altLang="zh-C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08CA25-C79B-4032-8301-9A14C9A401B2}"/>
              </a:ext>
            </a:extLst>
          </p:cNvPr>
          <p:cNvSpPr txBox="1"/>
          <p:nvPr/>
        </p:nvSpPr>
        <p:spPr>
          <a:xfrm>
            <a:off x="1524145" y="2719320"/>
            <a:ext cx="98945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Encoding Module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Graph Convolution Module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Control Module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Multi-task learning Module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31776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365B0DD6-DC74-4C60-A8EE-9BCE695E0B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291263" cy="429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E23803-7108-4F2E-BD19-19FBA0D1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17" y="618745"/>
            <a:ext cx="9207166" cy="58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27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B0014F-3273-4424-97E6-2EF6F99B7BF3}"/>
              </a:ext>
            </a:extLst>
          </p:cNvPr>
          <p:cNvCxnSpPr/>
          <p:nvPr/>
        </p:nvCxnSpPr>
        <p:spPr>
          <a:xfrm>
            <a:off x="1336979" y="2410288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8068F6D-B0B5-4D07-B222-D4A8402905A6}"/>
              </a:ext>
            </a:extLst>
          </p:cNvPr>
          <p:cNvSpPr txBox="1"/>
          <p:nvPr/>
        </p:nvSpPr>
        <p:spPr>
          <a:xfrm>
            <a:off x="1512179" y="1368031"/>
            <a:ext cx="9630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for Metaphor Detection</a:t>
            </a:r>
          </a:p>
          <a:p>
            <a:pPr algn="ctr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Graph Convolutional Neural Networks and Word Sense Disambiguation</a:t>
            </a:r>
            <a:endParaRPr lang="en-US" altLang="zh-C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08CA25-C79B-4032-8301-9A14C9A401B2}"/>
              </a:ext>
            </a:extLst>
          </p:cNvPr>
          <p:cNvSpPr txBox="1"/>
          <p:nvPr/>
        </p:nvSpPr>
        <p:spPr>
          <a:xfrm>
            <a:off x="1524145" y="2719320"/>
            <a:ext cx="98945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Encoding Module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Graph Convolution Module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Control Module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Multi-task learning Module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2902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08CA25-C79B-4032-8301-9A14C9A401B2}"/>
              </a:ext>
            </a:extLst>
          </p:cNvPr>
          <p:cNvSpPr txBox="1"/>
          <p:nvPr/>
        </p:nvSpPr>
        <p:spPr>
          <a:xfrm>
            <a:off x="1078978" y="529390"/>
            <a:ext cx="393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Encoding Module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7F4EDA6-CF64-48A5-9E51-8A80394E497F}"/>
              </a:ext>
            </a:extLst>
          </p:cNvPr>
          <p:cNvCxnSpPr/>
          <p:nvPr/>
        </p:nvCxnSpPr>
        <p:spPr>
          <a:xfrm>
            <a:off x="1193131" y="1219162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2E85C61-B25F-42A6-9F66-FFF9D5396406}"/>
              </a:ext>
            </a:extLst>
          </p:cNvPr>
          <p:cNvSpPr txBox="1"/>
          <p:nvPr/>
        </p:nvSpPr>
        <p:spPr>
          <a:xfrm>
            <a:off x="2747357" y="2305615"/>
            <a:ext cx="7286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经典</a:t>
            </a:r>
            <a:r>
              <a:rPr lang="en-US" altLang="zh-CN" sz="2800" dirty="0" err="1">
                <a:solidFill>
                  <a:srgbClr val="FFFF00"/>
                </a:solidFill>
              </a:rPr>
              <a:t>GloVe</a:t>
            </a:r>
            <a:r>
              <a:rPr lang="en-US" altLang="zh-CN" sz="2800" dirty="0">
                <a:solidFill>
                  <a:srgbClr val="FFFF00"/>
                </a:solidFill>
              </a:rPr>
              <a:t>  + ELMO + BiLSTM</a:t>
            </a:r>
          </a:p>
          <a:p>
            <a:endParaRPr lang="en-US" altLang="zh-CN" sz="2800" dirty="0"/>
          </a:p>
          <a:p>
            <a:r>
              <a:rPr lang="zh-CN" altLang="en-US" sz="2800" dirty="0"/>
              <a:t>学习</a:t>
            </a:r>
            <a:r>
              <a:rPr lang="en-US" altLang="zh-CN" sz="2800" dirty="0"/>
              <a:t>Gao 2018</a:t>
            </a:r>
            <a:r>
              <a:rPr lang="zh-CN" altLang="en-US" sz="2800" dirty="0"/>
              <a:t>模式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他的模型重点不在这里，在剩下的内容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40071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08CA25-C79B-4032-8301-9A14C9A401B2}"/>
              </a:ext>
            </a:extLst>
          </p:cNvPr>
          <p:cNvSpPr txBox="1"/>
          <p:nvPr/>
        </p:nvSpPr>
        <p:spPr>
          <a:xfrm>
            <a:off x="1193131" y="445217"/>
            <a:ext cx="5502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Graph Convolution Module</a:t>
            </a:r>
          </a:p>
          <a:p>
            <a:r>
              <a:rPr lang="en-US" altLang="zh-CN" sz="2800" dirty="0"/>
              <a:t>	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7F4EDA6-CF64-48A5-9E51-8A80394E497F}"/>
              </a:ext>
            </a:extLst>
          </p:cNvPr>
          <p:cNvCxnSpPr/>
          <p:nvPr/>
        </p:nvCxnSpPr>
        <p:spPr>
          <a:xfrm>
            <a:off x="1193131" y="1219162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0FF02E-96BC-4F8F-9F8F-20820E22C03A}"/>
              </a:ext>
            </a:extLst>
          </p:cNvPr>
          <p:cNvSpPr txBox="1"/>
          <p:nvPr/>
        </p:nvSpPr>
        <p:spPr>
          <a:xfrm>
            <a:off x="2541319" y="1840821"/>
            <a:ext cx="79445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BiLSTM </a:t>
            </a:r>
            <a:r>
              <a:rPr lang="zh-CN" altLang="en-US" sz="2800" dirty="0"/>
              <a:t>出来的东西笼统化，我们需要找到</a:t>
            </a:r>
            <a:r>
              <a:rPr lang="en-US" altLang="zh-CN" sz="2800" dirty="0"/>
              <a:t>relevant context words</a:t>
            </a:r>
          </a:p>
          <a:p>
            <a:endParaRPr lang="en-US" altLang="zh-CN" sz="2800" dirty="0"/>
          </a:p>
          <a:p>
            <a:r>
              <a:rPr lang="zh-CN" altLang="en-US" sz="2800" dirty="0"/>
              <a:t>步骤：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Dependency tree of sentence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Adjacency matrix: +reverse edge +self loop</a:t>
            </a:r>
          </a:p>
          <a:p>
            <a:pPr marL="514350" indent="-514350">
              <a:buAutoNum type="arabicPeriod"/>
            </a:pPr>
            <a:r>
              <a:rPr lang="zh-CN" altLang="en-US" sz="2800" dirty="0"/>
              <a:t>每一层迭代</a:t>
            </a:r>
            <a:r>
              <a:rPr lang="en-US" altLang="zh-CN" sz="2800" dirty="0"/>
              <a:t>H</a:t>
            </a:r>
            <a:r>
              <a:rPr lang="zh-CN" altLang="en-US" sz="2800" dirty="0"/>
              <a:t>（更新</a:t>
            </a:r>
            <a:r>
              <a:rPr lang="en-US" altLang="zh-CN" sz="2800" dirty="0"/>
              <a:t>matrix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E272AA-B2B9-4489-971D-B6614515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36" y="5258181"/>
            <a:ext cx="3719326" cy="6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4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627214" y="529720"/>
            <a:ext cx="654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Word-level -&gt; Relational-level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AF6D04-C64B-4810-A470-4804DA7CB708}"/>
              </a:ext>
            </a:extLst>
          </p:cNvPr>
          <p:cNvSpPr txBox="1"/>
          <p:nvPr/>
        </p:nvSpPr>
        <p:spPr>
          <a:xfrm>
            <a:off x="627214" y="1785414"/>
            <a:ext cx="11292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endParaRPr lang="en-US" altLang="zh-CN" sz="2800" b="1" i="0">
              <a:effectLst/>
              <a:latin typeface="AvertaStd-semibold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5285A5B7-7181-4E30-8A6D-B3E40D982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86" y="1577069"/>
            <a:ext cx="9043828" cy="2670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CE710B-98B6-4CED-B53C-D81C388E04B4}"/>
              </a:ext>
            </a:extLst>
          </p:cNvPr>
          <p:cNvSpPr txBox="1"/>
          <p:nvPr/>
        </p:nvSpPr>
        <p:spPr>
          <a:xfrm>
            <a:off x="3047071" y="2875002"/>
            <a:ext cx="60941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100" b="0" i="0" u="none" strike="noStrike" baseline="0" dirty="0" err="1">
                <a:latin typeface="NimbusRomNo9L-Regu"/>
              </a:rPr>
              <a:t>Relationlevel</a:t>
            </a:r>
            <a:endParaRPr lang="en-US" altLang="zh-CN" sz="11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sz="1100" b="0" i="0" u="none" strike="noStrike" baseline="0" dirty="0">
                <a:latin typeface="NimbusRomNo9L-Regu"/>
              </a:rPr>
              <a:t>metaphor identification can be used to support</a:t>
            </a:r>
          </a:p>
          <a:p>
            <a:pPr algn="l"/>
            <a:r>
              <a:rPr lang="en-US" altLang="zh-CN" sz="1100" b="0" i="0" u="none" strike="noStrike" baseline="0" dirty="0">
                <a:latin typeface="NimbusRomNo9L-Regu"/>
              </a:rPr>
              <a:t>metaphor interpretation and cross-domain mappings.</a:t>
            </a:r>
          </a:p>
          <a:p>
            <a:pPr algn="l"/>
            <a:r>
              <a:rPr lang="en-US" altLang="zh-CN" sz="1100" b="0" i="0" u="none" strike="noStrike" baseline="0" dirty="0">
                <a:latin typeface="NimbusRomNo9L-Regu"/>
              </a:rPr>
              <a:t>Metaphor interpretation focuses on explaining</a:t>
            </a:r>
          </a:p>
          <a:p>
            <a:pPr algn="l"/>
            <a:r>
              <a:rPr lang="en-US" altLang="zh-CN" sz="1100" b="0" i="0" u="none" strike="noStrike" baseline="0" dirty="0">
                <a:latin typeface="NimbusRomNo9L-Regu"/>
              </a:rPr>
              <a:t>or inferring the meaning of a given metaphorical</a:t>
            </a:r>
          </a:p>
          <a:p>
            <a:pPr algn="l"/>
            <a:r>
              <a:rPr lang="en-US" altLang="zh-CN" sz="1100" b="0" i="0" u="none" strike="noStrike" baseline="0" dirty="0">
                <a:latin typeface="NimbusRomNo9L-Regu"/>
              </a:rPr>
              <a:t>expression.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71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08CA25-C79B-4032-8301-9A14C9A401B2}"/>
              </a:ext>
            </a:extLst>
          </p:cNvPr>
          <p:cNvSpPr txBox="1"/>
          <p:nvPr/>
        </p:nvSpPr>
        <p:spPr>
          <a:xfrm>
            <a:off x="1193131" y="445217"/>
            <a:ext cx="5502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Control Module</a:t>
            </a:r>
          </a:p>
          <a:p>
            <a:r>
              <a:rPr lang="en-US" altLang="zh-CN" sz="2800" dirty="0"/>
              <a:t>	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7F4EDA6-CF64-48A5-9E51-8A80394E497F}"/>
              </a:ext>
            </a:extLst>
          </p:cNvPr>
          <p:cNvCxnSpPr/>
          <p:nvPr/>
        </p:nvCxnSpPr>
        <p:spPr>
          <a:xfrm>
            <a:off x="1193131" y="1219162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0FF02E-96BC-4F8F-9F8F-20820E22C03A}"/>
              </a:ext>
            </a:extLst>
          </p:cNvPr>
          <p:cNvSpPr txBox="1"/>
          <p:nvPr/>
        </p:nvSpPr>
        <p:spPr>
          <a:xfrm>
            <a:off x="2723131" y="1898015"/>
            <a:ext cx="79445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这一层旨在解决</a:t>
            </a:r>
            <a:r>
              <a:rPr lang="en-US" altLang="zh-CN" sz="2800" dirty="0" err="1"/>
              <a:t>BiLSTM+GCN</a:t>
            </a:r>
            <a:r>
              <a:rPr lang="en-US" altLang="zh-CN" sz="2800" dirty="0"/>
              <a:t> </a:t>
            </a:r>
            <a:r>
              <a:rPr lang="zh-CN" altLang="en-US" sz="2800" dirty="0"/>
              <a:t>后的</a:t>
            </a:r>
            <a:r>
              <a:rPr lang="en-US" altLang="zh-CN" sz="2800" dirty="0"/>
              <a:t>hidden vector</a:t>
            </a:r>
            <a:r>
              <a:rPr lang="zh-CN" altLang="en-US" sz="2800" dirty="0"/>
              <a:t>忽略了</a:t>
            </a:r>
            <a:r>
              <a:rPr lang="en-US" altLang="zh-CN" sz="2800" dirty="0"/>
              <a:t>target word</a:t>
            </a:r>
            <a:r>
              <a:rPr lang="zh-CN" altLang="en-US" sz="2800" dirty="0"/>
              <a:t>的位置的问题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单独拿出来</a:t>
            </a:r>
            <a:r>
              <a:rPr lang="en-US" altLang="zh-CN" sz="2800" dirty="0"/>
              <a:t>target word</a:t>
            </a:r>
            <a:r>
              <a:rPr lang="zh-CN" altLang="en-US" sz="2800" dirty="0"/>
              <a:t>做运算，当做</a:t>
            </a:r>
            <a:r>
              <a:rPr lang="en-US" altLang="zh-CN" sz="2800" dirty="0"/>
              <a:t>control vector</a:t>
            </a:r>
          </a:p>
          <a:p>
            <a:endParaRPr lang="en-US" altLang="zh-CN" sz="2800" dirty="0"/>
          </a:p>
          <a:p>
            <a:r>
              <a:rPr lang="en-US" altLang="zh-CN" sz="28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F4D407-0ADF-4D16-A788-8B6C8628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4480218"/>
            <a:ext cx="5220661" cy="18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08CA25-C79B-4032-8301-9A14C9A401B2}"/>
              </a:ext>
            </a:extLst>
          </p:cNvPr>
          <p:cNvSpPr txBox="1"/>
          <p:nvPr/>
        </p:nvSpPr>
        <p:spPr>
          <a:xfrm>
            <a:off x="1193131" y="467519"/>
            <a:ext cx="5502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 Multi-task Learning Module</a:t>
            </a:r>
          </a:p>
          <a:p>
            <a:r>
              <a:rPr lang="en-US" altLang="zh-CN" sz="2800" dirty="0"/>
              <a:t>	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7F4EDA6-CF64-48A5-9E51-8A80394E497F}"/>
              </a:ext>
            </a:extLst>
          </p:cNvPr>
          <p:cNvCxnSpPr/>
          <p:nvPr/>
        </p:nvCxnSpPr>
        <p:spPr>
          <a:xfrm>
            <a:off x="1193131" y="1219162"/>
            <a:ext cx="9805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0FF02E-96BC-4F8F-9F8F-20820E22C03A}"/>
              </a:ext>
            </a:extLst>
          </p:cNvPr>
          <p:cNvSpPr txBox="1"/>
          <p:nvPr/>
        </p:nvSpPr>
        <p:spPr>
          <a:xfrm>
            <a:off x="2277082" y="1911659"/>
            <a:ext cx="79445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这一层要把词语的合适</a:t>
            </a:r>
            <a:r>
              <a:rPr lang="en-US" altLang="zh-CN" sz="2800" dirty="0"/>
              <a:t>sense</a:t>
            </a:r>
            <a:r>
              <a:rPr lang="zh-CN" altLang="en-US" sz="2800" dirty="0"/>
              <a:t>信息从数据集中拿出来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处理两种 </a:t>
            </a:r>
            <a:r>
              <a:rPr lang="en-US" altLang="zh-CN" sz="2800" dirty="0"/>
              <a:t>WSD(word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sence</a:t>
            </a:r>
            <a:r>
              <a:rPr lang="zh-CN" altLang="en-US" sz="2800" dirty="0"/>
              <a:t> </a:t>
            </a:r>
            <a:r>
              <a:rPr lang="en-US" altLang="zh-CN" sz="2800" dirty="0" err="1"/>
              <a:t>disambigious</a:t>
            </a:r>
            <a:r>
              <a:rPr lang="en-US" altLang="zh-CN" sz="2800" dirty="0"/>
              <a:t>) </a:t>
            </a:r>
            <a:r>
              <a:rPr lang="zh-CN" altLang="en-US" sz="2800" dirty="0"/>
              <a:t>和 </a:t>
            </a:r>
            <a:r>
              <a:rPr lang="en-US" altLang="zh-CN" sz="2800" dirty="0"/>
              <a:t>Metaphor detection </a:t>
            </a:r>
            <a:r>
              <a:rPr lang="zh-CN" altLang="en-US" sz="2800" dirty="0"/>
              <a:t>的相邻性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WordNet </a:t>
            </a:r>
            <a:r>
              <a:rPr lang="zh-CN" altLang="en-US" sz="2800" dirty="0"/>
              <a:t>中存在词语的</a:t>
            </a:r>
            <a:r>
              <a:rPr lang="en-US" altLang="zh-CN" sz="2800" dirty="0"/>
              <a:t>sense</a:t>
            </a:r>
            <a:r>
              <a:rPr lang="zh-CN" altLang="en-US" sz="2800" dirty="0"/>
              <a:t>，但是过于多样，这层就是要选出对应</a:t>
            </a:r>
            <a:r>
              <a:rPr lang="en-US" altLang="zh-CN" sz="2800" dirty="0"/>
              <a:t>context</a:t>
            </a:r>
            <a:r>
              <a:rPr lang="zh-CN" altLang="en-US" sz="2800" dirty="0"/>
              <a:t>合适的</a:t>
            </a:r>
            <a:r>
              <a:rPr lang="en-US" altLang="zh-CN" sz="2800" dirty="0"/>
              <a:t>sense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317D60-3A16-47AF-B514-E04C5CFF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1" y="5767347"/>
            <a:ext cx="36861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1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627214" y="529720"/>
            <a:ext cx="4633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一、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Relational-Level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AF6D04-C64B-4810-A470-4804DA7CB708}"/>
              </a:ext>
            </a:extLst>
          </p:cNvPr>
          <p:cNvSpPr txBox="1"/>
          <p:nvPr/>
        </p:nvSpPr>
        <p:spPr>
          <a:xfrm>
            <a:off x="627214" y="1785414"/>
            <a:ext cx="112925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1 </a:t>
            </a:r>
            <a:r>
              <a:rPr lang="zh-CN" altLang="en-US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新的隐喻识别任务</a:t>
            </a:r>
            <a:endParaRPr lang="en-US" altLang="zh-CN" sz="2800" dirty="0">
              <a:solidFill>
                <a:srgbClr val="FFFFFF"/>
              </a:solidFill>
              <a:latin typeface="Century Schoolbook" panose="02040604050505020304"/>
              <a:ea typeface="宋体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2 </a:t>
            </a:r>
            <a:r>
              <a:rPr lang="zh-CN" altLang="en-US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新的数据集</a:t>
            </a:r>
            <a:endParaRPr lang="en-US" altLang="zh-CN" sz="2800" dirty="0">
              <a:solidFill>
                <a:srgbClr val="FFFFFF"/>
              </a:solidFill>
              <a:latin typeface="Century Schoolbook" panose="02040604050505020304"/>
              <a:ea typeface="宋体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模型少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55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627214" y="529720"/>
            <a:ext cx="370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Relational-Level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AF6D04-C64B-4810-A470-4804DA7CB708}"/>
              </a:ext>
            </a:extLst>
          </p:cNvPr>
          <p:cNvSpPr txBox="1"/>
          <p:nvPr/>
        </p:nvSpPr>
        <p:spPr>
          <a:xfrm>
            <a:off x="627214" y="1785414"/>
            <a:ext cx="112925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1 MOH-X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2 </a:t>
            </a:r>
            <a:r>
              <a:rPr lang="en-US" altLang="zh-CN" sz="2800" err="1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TroFi</a:t>
            </a:r>
            <a:r>
              <a:rPr lang="en-US" altLang="zh-CN" sz="280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(adapted)</a:t>
            </a:r>
          </a:p>
          <a:p>
            <a:pPr defTabSz="457200"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3 VUA</a:t>
            </a:r>
            <a:r>
              <a:rPr lang="en-US" altLang="zh-CN" sz="280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(adapted)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4 </a:t>
            </a:r>
            <a:r>
              <a:rPr lang="en-US" altLang="zh-CN" sz="2800" err="1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ZayTw</a:t>
            </a:r>
            <a:r>
              <a:rPr lang="en-US" altLang="zh-CN" sz="2800">
                <a:solidFill>
                  <a:srgbClr val="FFFFFF"/>
                </a:solidFill>
                <a:latin typeface="Century Schoolbook" panose="02040604050505020304"/>
                <a:ea typeface="宋体" panose="02010600030101010101" pitchFamily="2" charset="-122"/>
              </a:rPr>
              <a:t>(new)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43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365B0DD6-DC74-4C60-A8EE-9BCE695E0B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291263" cy="429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69CCFFCC-9888-41C2-90A8-F337C193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59" y="949197"/>
            <a:ext cx="7429882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689C59-38D4-4289-BDB3-8DB511A5181D}"/>
              </a:ext>
            </a:extLst>
          </p:cNvPr>
          <p:cNvSpPr txBox="1"/>
          <p:nvPr/>
        </p:nvSpPr>
        <p:spPr>
          <a:xfrm>
            <a:off x="627214" y="529720"/>
            <a:ext cx="588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Affine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ransformation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68C08F8C-6C25-4CB2-AA04-856A5797C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96" y="1992375"/>
            <a:ext cx="4934204" cy="3664138"/>
          </a:xfrm>
          <a:prstGeom prst="rect">
            <a:avLst/>
          </a:prstGeom>
        </p:spPr>
      </p:pic>
      <p:pic>
        <p:nvPicPr>
          <p:cNvPr id="9" name="图片 8" descr="文本, 信件, 白板&#10;&#10;描述已自动生成">
            <a:extLst>
              <a:ext uri="{FF2B5EF4-FFF2-40B4-BE49-F238E27FC236}">
                <a16:creationId xmlns:a16="http://schemas.microsoft.com/office/drawing/2014/main" id="{6F300AAE-3EFD-4FAA-8A9D-3E8439ABCF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1"/>
          <a:stretch/>
        </p:blipFill>
        <p:spPr>
          <a:xfrm>
            <a:off x="7191634" y="2708644"/>
            <a:ext cx="3467278" cy="1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5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F6A23-F0E0-4680-9E85-95BA024F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Visual Reasoning</a:t>
            </a:r>
            <a:endParaRPr lang="zh-CN" altLang="en-US"/>
          </a:p>
        </p:txBody>
      </p:sp>
      <p:pic>
        <p:nvPicPr>
          <p:cNvPr id="8" name="内容占位符 7" descr="图示&#10;&#10;描述已自动生成">
            <a:extLst>
              <a:ext uri="{FF2B5EF4-FFF2-40B4-BE49-F238E27FC236}">
                <a16:creationId xmlns:a16="http://schemas.microsoft.com/office/drawing/2014/main" id="{A8DF8A81-99D6-477A-8008-F7EAE4D7F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61" y="1828800"/>
            <a:ext cx="4422329" cy="4351338"/>
          </a:xfr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DFF2F2F4-3793-435D-9E2F-72755653EA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5C5DB-3F08-4D26-9C41-647A97F5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FiLM</a:t>
            </a:r>
            <a:endParaRPr lang="zh-CN" altLang="en-US"/>
          </a:p>
        </p:txBody>
      </p:sp>
      <p:pic>
        <p:nvPicPr>
          <p:cNvPr id="5" name="内容占位符 4" descr="手机屏幕截图&#10;&#10;中度可信度描述已自动生成">
            <a:extLst>
              <a:ext uri="{FF2B5EF4-FFF2-40B4-BE49-F238E27FC236}">
                <a16:creationId xmlns:a16="http://schemas.microsoft.com/office/drawing/2014/main" id="{7B2D6EB4-07D5-4566-A994-41AE30848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64" y="2747104"/>
            <a:ext cx="7245722" cy="2514729"/>
          </a:xfrm>
        </p:spPr>
      </p:pic>
    </p:spTree>
    <p:extLst>
      <p:ext uri="{BB962C8B-B14F-4D97-AF65-F5344CB8AC3E}">
        <p14:creationId xmlns:p14="http://schemas.microsoft.com/office/powerpoint/2010/main" val="2521101140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978</Words>
  <Application>Microsoft Office PowerPoint</Application>
  <PresentationFormat>宽屏</PresentationFormat>
  <Paragraphs>158</Paragraphs>
  <Slides>31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-apple-system</vt:lpstr>
      <vt:lpstr>AvertaStd-semibold</vt:lpstr>
      <vt:lpstr>NimbusRomNo9L-Regu</vt:lpstr>
      <vt:lpstr>等线</vt:lpstr>
      <vt:lpstr>Arial</vt:lpstr>
      <vt:lpstr>Century Schoolbook</vt:lpstr>
      <vt:lpstr>Times New Roman</vt:lpstr>
      <vt:lpstr>Wingdings 2</vt:lpstr>
      <vt:lpstr>风景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Visual Reasoning</vt:lpstr>
      <vt:lpstr>FiLM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启正 王</dc:creator>
  <cp:lastModifiedBy>Albert Elliot</cp:lastModifiedBy>
  <cp:revision>15</cp:revision>
  <dcterms:created xsi:type="dcterms:W3CDTF">2021-03-08T12:37:11Z</dcterms:created>
  <dcterms:modified xsi:type="dcterms:W3CDTF">2021-03-09T04:51:21Z</dcterms:modified>
</cp:coreProperties>
</file>