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20" r:id="rId5"/>
    <p:sldId id="303" r:id="rId6"/>
    <p:sldId id="310" r:id="rId7"/>
    <p:sldId id="304" r:id="rId8"/>
    <p:sldId id="324" r:id="rId9"/>
    <p:sldId id="311" r:id="rId10"/>
    <p:sldId id="308" r:id="rId11"/>
    <p:sldId id="316" r:id="rId12"/>
    <p:sldId id="329" r:id="rId13"/>
    <p:sldId id="305" r:id="rId14"/>
    <p:sldId id="322" r:id="rId15"/>
    <p:sldId id="326" r:id="rId16"/>
    <p:sldId id="32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AA1BD55-57CD-466E-0725-B6CBA11E0D12}" name="Lauren Weldy (ALLEGIS GROUP SERVICES)" initials="LW" userId="S::v-lweldy@microsoft.com::07a2285c-a352-4b96-8658-ecc34365c15e" providerId="AD"/>
  <p188:author id="{05079B93-9652-6626-7181-414354FAD15D}" name="Sher Dionisio" initials="SD" userId="Sher Dionisio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D4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27" autoAdjust="0"/>
    <p:restoredTop sz="95274" autoAdjust="0"/>
  </p:normalViewPr>
  <p:slideViewPr>
    <p:cSldViewPr snapToGrid="0">
      <p:cViewPr varScale="1">
        <p:scale>
          <a:sx n="100" d="100"/>
          <a:sy n="100" d="100"/>
        </p:scale>
        <p:origin x="1152" y="4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625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8"/>
    </p:cViewPr>
  </p:sorter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5/13/25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5/13/25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Relationship Id="rId9" Type="http://schemas.openxmlformats.org/officeDocument/2006/relationships/image" Target="../media/image12.sv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6.svg"/><Relationship Id="rId7" Type="http://schemas.openxmlformats.org/officeDocument/2006/relationships/image" Target="../media/image49.svg"/><Relationship Id="rId2" Type="http://schemas.openxmlformats.org/officeDocument/2006/relationships/image" Target="../media/image4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1.png"/><Relationship Id="rId11" Type="http://schemas.openxmlformats.org/officeDocument/2006/relationships/image" Target="../media/image51.svg"/><Relationship Id="rId5" Type="http://schemas.openxmlformats.org/officeDocument/2006/relationships/image" Target="../media/image48.svg"/><Relationship Id="rId10" Type="http://schemas.openxmlformats.org/officeDocument/2006/relationships/image" Target="../media/image50.png"/><Relationship Id="rId4" Type="http://schemas.openxmlformats.org/officeDocument/2006/relationships/image" Target="../media/image47.png"/><Relationship Id="rId9" Type="http://schemas.openxmlformats.org/officeDocument/2006/relationships/image" Target="../media/image12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53.svg"/><Relationship Id="rId4" Type="http://schemas.openxmlformats.org/officeDocument/2006/relationships/image" Target="../media/image9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1.svg"/><Relationship Id="rId3" Type="http://schemas.openxmlformats.org/officeDocument/2006/relationships/image" Target="../media/image2.svg"/><Relationship Id="rId7" Type="http://schemas.openxmlformats.org/officeDocument/2006/relationships/image" Target="../media/image57.svg"/><Relationship Id="rId12" Type="http://schemas.openxmlformats.org/officeDocument/2006/relationships/image" Target="../media/image60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6.png"/><Relationship Id="rId11" Type="http://schemas.openxmlformats.org/officeDocument/2006/relationships/image" Target="../media/image12.svg"/><Relationship Id="rId5" Type="http://schemas.openxmlformats.org/officeDocument/2006/relationships/image" Target="../media/image55.svg"/><Relationship Id="rId10" Type="http://schemas.openxmlformats.org/officeDocument/2006/relationships/image" Target="../media/image11.png"/><Relationship Id="rId4" Type="http://schemas.openxmlformats.org/officeDocument/2006/relationships/image" Target="../media/image54.png"/><Relationship Id="rId9" Type="http://schemas.openxmlformats.org/officeDocument/2006/relationships/image" Target="../media/image59.sv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svg"/><Relationship Id="rId7" Type="http://schemas.openxmlformats.org/officeDocument/2006/relationships/image" Target="../media/image1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4.svg"/><Relationship Id="rId4" Type="http://schemas.openxmlformats.org/officeDocument/2006/relationships/image" Target="../media/image5.png"/><Relationship Id="rId9" Type="http://schemas.openxmlformats.org/officeDocument/2006/relationships/image" Target="../media/image16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1.png"/><Relationship Id="rId11" Type="http://schemas.openxmlformats.org/officeDocument/2006/relationships/image" Target="../media/image24.svg"/><Relationship Id="rId5" Type="http://schemas.openxmlformats.org/officeDocument/2006/relationships/image" Target="../media/image20.svg"/><Relationship Id="rId10" Type="http://schemas.openxmlformats.org/officeDocument/2006/relationships/image" Target="../media/image23.png"/><Relationship Id="rId4" Type="http://schemas.openxmlformats.org/officeDocument/2006/relationships/image" Target="../media/image19.png"/><Relationship Id="rId9" Type="http://schemas.openxmlformats.org/officeDocument/2006/relationships/image" Target="../media/image12.sv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3.svg"/><Relationship Id="rId7" Type="http://schemas.openxmlformats.org/officeDocument/2006/relationships/image" Target="../media/image12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4.svg"/><Relationship Id="rId4" Type="http://schemas.openxmlformats.org/officeDocument/2006/relationships/image" Target="../media/image5.png"/><Relationship Id="rId9" Type="http://schemas.openxmlformats.org/officeDocument/2006/relationships/image" Target="../media/image26.svg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8.svg"/><Relationship Id="rId7" Type="http://schemas.openxmlformats.org/officeDocument/2006/relationships/image" Target="../media/image32.svg"/><Relationship Id="rId2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1.png"/><Relationship Id="rId11" Type="http://schemas.openxmlformats.org/officeDocument/2006/relationships/image" Target="../media/image2.svg"/><Relationship Id="rId5" Type="http://schemas.openxmlformats.org/officeDocument/2006/relationships/image" Target="../media/image30.svg"/><Relationship Id="rId10" Type="http://schemas.openxmlformats.org/officeDocument/2006/relationships/image" Target="../media/image1.png"/><Relationship Id="rId4" Type="http://schemas.openxmlformats.org/officeDocument/2006/relationships/image" Target="../media/image29.png"/><Relationship Id="rId9" Type="http://schemas.openxmlformats.org/officeDocument/2006/relationships/image" Target="../media/image12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12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4.svg"/><Relationship Id="rId7" Type="http://schemas.openxmlformats.org/officeDocument/2006/relationships/image" Target="../media/image12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34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12.sv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0.svg"/><Relationship Id="rId7" Type="http://schemas.openxmlformats.org/officeDocument/2006/relationships/image" Target="../media/image44.sv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3.png"/><Relationship Id="rId5" Type="http://schemas.openxmlformats.org/officeDocument/2006/relationships/image" Target="../media/image42.svg"/><Relationship Id="rId4" Type="http://schemas.openxmlformats.org/officeDocument/2006/relationships/image" Target="../media/image41.png"/><Relationship Id="rId9" Type="http://schemas.openxmlformats.org/officeDocument/2006/relationships/image" Target="../media/image12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bg>
      <p:bgPr>
        <a:solidFill>
          <a:schemeClr val="accent4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0F7D96-EF52-191C-6070-DF4FBB43A6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012" y="551145"/>
            <a:ext cx="8421624" cy="4215384"/>
          </a:xfrm>
        </p:spPr>
        <p:txBody>
          <a:bodyPr tIns="91440" rIns="91440" bIns="0" anchor="b">
            <a:noAutofit/>
          </a:bodyPr>
          <a:lstStyle>
            <a:lvl1pPr algn="l">
              <a:lnSpc>
                <a:spcPct val="75000"/>
              </a:lnSpc>
              <a:defRPr sz="7200" b="1" i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4A913D94-05C3-4943-3A5A-68A54E9BFD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834" r="18723" b="57209"/>
          <a:stretch/>
        </p:blipFill>
        <p:spPr>
          <a:xfrm rot="10800000">
            <a:off x="9587664" y="-1"/>
            <a:ext cx="2604336" cy="2443914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B8A215FC-A562-570C-4B81-BDACB410401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5962" t="4804" r="2363" b="470"/>
          <a:stretch/>
        </p:blipFill>
        <p:spPr>
          <a:xfrm flipH="1">
            <a:off x="6829612" y="3962400"/>
            <a:ext cx="5362388" cy="2882900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6E4D6661-6121-F9D4-5417-DCF6F824FC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6443" t="62500"/>
          <a:stretch/>
        </p:blipFill>
        <p:spPr>
          <a:xfrm>
            <a:off x="0" y="2971800"/>
            <a:ext cx="536575" cy="9144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C208DEAE-E889-7FE9-79F8-C2BD8D3E7C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2183" t="-90" r="-5900" b="11491"/>
          <a:stretch/>
        </p:blipFill>
        <p:spPr>
          <a:xfrm>
            <a:off x="-1" y="5780936"/>
            <a:ext cx="1614864" cy="1077064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284BD9EE-E876-31F4-1F8B-4054CE0AEF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12075" r="-434" b="36144"/>
          <a:stretch/>
        </p:blipFill>
        <p:spPr>
          <a:xfrm rot="10800000">
            <a:off x="1919703" y="0"/>
            <a:ext cx="5842526" cy="8001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80FC0E45-129F-2666-ADC5-CA528CAC159B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356940" y="3305998"/>
            <a:ext cx="425520" cy="24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311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+ Content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012" y="771526"/>
            <a:ext cx="9691688" cy="914399"/>
          </a:xfrm>
        </p:spPr>
        <p:txBody>
          <a:bodyPr anchor="t">
            <a:noAutofit/>
          </a:bodyPr>
          <a:lstStyle>
            <a:lvl1pPr algn="l">
              <a:lnSpc>
                <a:spcPct val="75000"/>
              </a:lnSpc>
              <a:defRPr sz="4000" b="1" i="0" spc="200" baseline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9" name="Footer Placeholder 4">
            <a:extLst>
              <a:ext uri="{FF2B5EF4-FFF2-40B4-BE49-F238E27FC236}">
                <a16:creationId xmlns:a16="http://schemas.microsoft.com/office/drawing/2014/main" id="{D6F79AC3-76A1-330A-69C1-6F49A4489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071745" y="2944876"/>
            <a:ext cx="5314948" cy="9682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none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52576074-8A5F-7308-EC7D-96E98F2E3C9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43011" y="1943100"/>
            <a:ext cx="9354312" cy="3968496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800"/>
              </a:spcAft>
              <a:buNone/>
              <a:defRPr sz="1600" b="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219BAE7-061D-1C2C-8FE8-F52FE9801B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" t="1737" r="20884" b="10416"/>
          <a:stretch/>
        </p:blipFill>
        <p:spPr>
          <a:xfrm rot="5400000">
            <a:off x="-266651" y="5472169"/>
            <a:ext cx="1628776" cy="114289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1756DF4-EAAF-D894-A06D-881BB4F1FE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26626" r="31329"/>
          <a:stretch/>
        </p:blipFill>
        <p:spPr>
          <a:xfrm>
            <a:off x="9360171" y="0"/>
            <a:ext cx="2831830" cy="803719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3E13A01-E9E2-1B24-006D-FC7933FFAB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6443" t="62500"/>
          <a:stretch/>
        </p:blipFill>
        <p:spPr>
          <a:xfrm rot="5400000">
            <a:off x="344361" y="-188913"/>
            <a:ext cx="536575" cy="9144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781D330E-7CAC-3E1B-56FB-58D6F39003F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56940" y="3305998"/>
            <a:ext cx="425520" cy="246004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679891-41CC-3417-4CF6-135A18671481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1281334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91D90A8-8A48-8962-E406-C96FD90CB835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3811366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323A68D2-2F41-6DEA-B556-009D1C010A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58836" y="771526"/>
            <a:ext cx="1041393" cy="25044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11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7/31/20XX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20B2DBBC-C217-F056-5EE3-093A94676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836" y="5836030"/>
            <a:ext cx="1041393" cy="2460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174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888" userDrawn="1">
          <p15:clr>
            <a:srgbClr val="FBAE40"/>
          </p15:clr>
        </p15:guide>
        <p15:guide id="2" pos="768" userDrawn="1">
          <p15:clr>
            <a:srgbClr val="FBAE40"/>
          </p15:clr>
        </p15:guide>
        <p15:guide id="3" orient="horz" pos="3840" userDrawn="1">
          <p15:clr>
            <a:srgbClr val="FBAE40"/>
          </p15:clr>
        </p15:guide>
        <p15:guide id="4" orient="horz" pos="122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Subtitle + Picture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phic 31">
            <a:extLst>
              <a:ext uri="{FF2B5EF4-FFF2-40B4-BE49-F238E27FC236}">
                <a16:creationId xmlns:a16="http://schemas.microsoft.com/office/drawing/2014/main" id="{6E4D6661-6121-F9D4-5417-DCF6F824FC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443" t="62500"/>
          <a:stretch/>
        </p:blipFill>
        <p:spPr>
          <a:xfrm>
            <a:off x="0" y="2971800"/>
            <a:ext cx="536575" cy="9144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C208DEAE-E889-7FE9-79F8-C2BD8D3E7C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2183" t="-90" r="-5900" b="11491"/>
          <a:stretch/>
        </p:blipFill>
        <p:spPr>
          <a:xfrm>
            <a:off x="-1" y="5780936"/>
            <a:ext cx="1614864" cy="10770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011" y="601249"/>
            <a:ext cx="9466741" cy="3812838"/>
          </a:xfrm>
        </p:spPr>
        <p:txBody>
          <a:bodyPr tIns="91440" rIns="0" bIns="0" anchor="b">
            <a:noAutofit/>
          </a:bodyPr>
          <a:lstStyle>
            <a:lvl1pPr algn="l">
              <a:lnSpc>
                <a:spcPct val="75000"/>
              </a:lnSpc>
              <a:defRPr sz="7200" b="1" i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012" y="4418764"/>
            <a:ext cx="4852988" cy="1453397"/>
          </a:xfrm>
        </p:spPr>
        <p:txBody>
          <a:bodyPr tIns="91440" bIns="0" anchor="b">
            <a:noAutofit/>
          </a:bodyPr>
          <a:lstStyle>
            <a:lvl1pPr marL="0" indent="0" algn="l">
              <a:lnSpc>
                <a:spcPct val="75000"/>
              </a:lnSpc>
              <a:spcBef>
                <a:spcPts val="0"/>
              </a:spcBef>
              <a:buNone/>
              <a:defRPr sz="3200" b="1" i="0" cap="none" baseline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284BD9EE-E876-31F4-1F8B-4054CE0AEF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2075" r="-434" b="36144"/>
          <a:stretch/>
        </p:blipFill>
        <p:spPr>
          <a:xfrm rot="10800000">
            <a:off x="6349474" y="0"/>
            <a:ext cx="5842526" cy="8001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80FC0E45-129F-2666-ADC5-CA528CAC159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56940" y="3305998"/>
            <a:ext cx="425520" cy="246004"/>
          </a:xfrm>
          <a:prstGeom prst="rect">
            <a:avLst/>
          </a:prstGeom>
        </p:spPr>
      </p:pic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E9B8797B-5A64-AA88-89DF-4E8F1CDE8454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t="330" b="330"/>
          <a:stretch/>
        </p:blipFill>
        <p:spPr>
          <a:xfrm>
            <a:off x="7445375" y="4414838"/>
            <a:ext cx="4152900" cy="226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070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3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012" y="771526"/>
            <a:ext cx="9705976" cy="914399"/>
          </a:xfrm>
        </p:spPr>
        <p:txBody>
          <a:bodyPr anchor="t">
            <a:noAutofit/>
          </a:bodyPr>
          <a:lstStyle>
            <a:lvl1pPr algn="l">
              <a:lnSpc>
                <a:spcPct val="75000"/>
              </a:lnSpc>
              <a:defRPr sz="4000" b="1" i="0" spc="200" baseline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DE345F1B-A810-BD7B-E3D0-932640910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071745" y="2944876"/>
            <a:ext cx="5314948" cy="9682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none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04D03EA9-B8EA-C820-7047-334786CA525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43012" y="1943100"/>
            <a:ext cx="5789152" cy="413702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600" b="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7579BEE5-3FD9-4DF0-230C-7FA6CCD9294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413177" y="1944861"/>
            <a:ext cx="3535812" cy="4142232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800"/>
              </a:spcAft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A78B16A4-6958-21E7-DB6F-9EB302D2D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443" t="62500"/>
          <a:stretch/>
        </p:blipFill>
        <p:spPr>
          <a:xfrm rot="5400000">
            <a:off x="344361" y="-188913"/>
            <a:ext cx="536575" cy="9144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7BF3E18-F4C7-7171-85A1-A1417BBB27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2937" r="-90" b="34030"/>
          <a:stretch/>
        </p:blipFill>
        <p:spPr>
          <a:xfrm flipH="1">
            <a:off x="1510506" y="6167556"/>
            <a:ext cx="4127500" cy="690444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885A8744-AECE-0116-FEDA-A44BAC6062D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56940" y="3305998"/>
            <a:ext cx="425520" cy="24600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3A8B3A-B2F0-DDCC-037D-58AC84990CDC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1281334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3498EA-BAEA-81D7-F45E-B88032C1F2AB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3811366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Date Placeholder 3">
            <a:extLst>
              <a:ext uri="{FF2B5EF4-FFF2-40B4-BE49-F238E27FC236}">
                <a16:creationId xmlns:a16="http://schemas.microsoft.com/office/drawing/2014/main" id="{95BBB73D-2883-37F4-8E10-8E95FB6E0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58836" y="771526"/>
            <a:ext cx="1041393" cy="25044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11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7/31/20XX</a:t>
            </a:r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D5F2B51-942F-78F1-1B75-C74014DF4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836" y="5836030"/>
            <a:ext cx="1041393" cy="2460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05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888" userDrawn="1">
          <p15:clr>
            <a:srgbClr val="FBAE40"/>
          </p15:clr>
        </p15:guide>
        <p15:guide id="2" pos="768" userDrawn="1">
          <p15:clr>
            <a:srgbClr val="FBAE40"/>
          </p15:clr>
        </p15:guide>
        <p15:guide id="3" orient="horz" pos="3840" userDrawn="1">
          <p15:clr>
            <a:srgbClr val="FBAE40"/>
          </p15:clr>
        </p15:guide>
        <p15:guide id="4" orient="horz" pos="122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ontent 2"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C58CF9A0-3FB8-D25D-7C0E-70C4447FCC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834" r="18723" b="57209"/>
          <a:stretch/>
        </p:blipFill>
        <p:spPr>
          <a:xfrm rot="10800000">
            <a:off x="9587664" y="0"/>
            <a:ext cx="2604336" cy="2443914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6E4D6661-6121-F9D4-5417-DCF6F824FC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6443" t="62500"/>
          <a:stretch/>
        </p:blipFill>
        <p:spPr>
          <a:xfrm>
            <a:off x="0" y="2971800"/>
            <a:ext cx="536575" cy="9144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C208DEAE-E889-7FE9-79F8-C2BD8D3E7C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2183" t="-90" r="-5900" b="11491"/>
          <a:stretch/>
        </p:blipFill>
        <p:spPr>
          <a:xfrm>
            <a:off x="-1" y="5780936"/>
            <a:ext cx="1614864" cy="1077064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284BD9EE-E876-31F4-1F8B-4054CE0AEF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t="12075" r="-434" b="36144"/>
          <a:stretch/>
        </p:blipFill>
        <p:spPr>
          <a:xfrm rot="10800000">
            <a:off x="253474" y="0"/>
            <a:ext cx="5842526" cy="8001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80FC0E45-129F-2666-ADC5-CA528CAC159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356940" y="3305998"/>
            <a:ext cx="425520" cy="246004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A9B0190A-8AD6-55FA-9511-16EF09FB2A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904" r="644"/>
          <a:stretch/>
        </p:blipFill>
        <p:spPr>
          <a:xfrm>
            <a:off x="7465261" y="4429764"/>
            <a:ext cx="4104439" cy="22581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012" y="563671"/>
            <a:ext cx="9729786" cy="3850416"/>
          </a:xfrm>
        </p:spPr>
        <p:txBody>
          <a:bodyPr tIns="91440" rIns="91440" bIns="0" anchor="b">
            <a:normAutofit/>
          </a:bodyPr>
          <a:lstStyle>
            <a:lvl1pPr algn="l">
              <a:lnSpc>
                <a:spcPct val="75000"/>
              </a:lnSpc>
              <a:defRPr sz="8000" b="1" i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012" y="4418764"/>
            <a:ext cx="4852988" cy="1453397"/>
          </a:xfrm>
        </p:spPr>
        <p:txBody>
          <a:bodyPr tIns="9144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="1" i="0" cap="none" baseline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963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012" y="771526"/>
            <a:ext cx="5426075" cy="914399"/>
          </a:xfrm>
        </p:spPr>
        <p:txBody>
          <a:bodyPr anchor="t">
            <a:noAutofit/>
          </a:bodyPr>
          <a:lstStyle>
            <a:lvl1pPr algn="l">
              <a:lnSpc>
                <a:spcPct val="75000"/>
              </a:lnSpc>
              <a:defRPr sz="4000" b="1" i="0" spc="200" baseline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5B65357-D1FE-FECA-535B-1A25B61190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071745" y="2944876"/>
            <a:ext cx="5314948" cy="9682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none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8A331BA-4F9C-891F-3D66-F5C7411B918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43013" y="2713383"/>
            <a:ext cx="5426075" cy="3368330"/>
          </a:xfrm>
        </p:spPr>
        <p:txBody>
          <a:bodyPr>
            <a:normAutofit/>
          </a:bodyPr>
          <a:lstStyle>
            <a:lvl1pPr marL="45720" indent="0">
              <a:spcBef>
                <a:spcPts val="1200"/>
              </a:spcBef>
              <a:buNone/>
              <a:defRPr sz="2800" b="1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4A42A5C-350F-AE48-D0B0-BADB938CD6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937" r="24894" b="34030"/>
          <a:stretch/>
        </p:blipFill>
        <p:spPr>
          <a:xfrm rot="5400000">
            <a:off x="-1203386" y="4964173"/>
            <a:ext cx="3097213" cy="690444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A78B16A4-6958-21E7-DB6F-9EB302D2D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6443" t="62500"/>
          <a:stretch/>
        </p:blipFill>
        <p:spPr>
          <a:xfrm rot="5400000">
            <a:off x="344361" y="-188913"/>
            <a:ext cx="536575" cy="914400"/>
          </a:xfrm>
          <a:prstGeom prst="rect">
            <a:avLst/>
          </a:prstGeom>
        </p:spPr>
      </p:pic>
      <p:pic>
        <p:nvPicPr>
          <p:cNvPr id="41" name="Graphic 40">
            <a:extLst>
              <a:ext uri="{FF2B5EF4-FFF2-40B4-BE49-F238E27FC236}">
                <a16:creationId xmlns:a16="http://schemas.microsoft.com/office/drawing/2014/main" id="{F2761603-166B-5BAC-2CE7-DC4B59BFA9B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56940" y="3305998"/>
            <a:ext cx="425520" cy="246004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9717AF7-E5A1-E433-89C4-DF7F5FC66958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1281334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96FE939-BBF8-FA85-BB1D-B7223365D9B2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3811366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Placeholder 11">
            <a:extLst>
              <a:ext uri="{FF2B5EF4-FFF2-40B4-BE49-F238E27FC236}">
                <a16:creationId xmlns:a16="http://schemas.microsoft.com/office/drawing/2014/main" id="{325B5DAA-F347-B710-E29A-24387F20B2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089" r="3872"/>
          <a:stretch/>
        </p:blipFill>
        <p:spPr>
          <a:xfrm flipH="1">
            <a:off x="7048501" y="0"/>
            <a:ext cx="4010336" cy="6858000"/>
          </a:xfrm>
          <a:prstGeom prst="rect">
            <a:avLst/>
          </a:prstGeom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69B3571-DF8D-D7FC-5473-FD66B95C7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58836" y="771526"/>
            <a:ext cx="1041393" cy="25044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11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7/31/20XX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B1C98A15-472C-335C-3F9C-8DB73CF958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836" y="5836030"/>
            <a:ext cx="1041393" cy="2460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462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888" userDrawn="1">
          <p15:clr>
            <a:srgbClr val="FBAE40"/>
          </p15:clr>
        </p15:guide>
        <p15:guide id="2" pos="768" userDrawn="1">
          <p15:clr>
            <a:srgbClr val="FBAE40"/>
          </p15:clr>
        </p15:guide>
        <p15:guide id="3" orient="horz" pos="3840" userDrawn="1">
          <p15:clr>
            <a:srgbClr val="FBAE40"/>
          </p15:clr>
        </p15:guide>
        <p15:guide id="4" orient="horz" pos="1224" userDrawn="1">
          <p15:clr>
            <a:srgbClr val="FBAE40"/>
          </p15:clr>
        </p15:guide>
        <p15:guide id="5" orient="horz" pos="4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Picture"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phic 31">
            <a:extLst>
              <a:ext uri="{FF2B5EF4-FFF2-40B4-BE49-F238E27FC236}">
                <a16:creationId xmlns:a16="http://schemas.microsoft.com/office/drawing/2014/main" id="{6E4D6661-6121-F9D4-5417-DCF6F824FC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443" t="62500"/>
          <a:stretch/>
        </p:blipFill>
        <p:spPr>
          <a:xfrm>
            <a:off x="0" y="2971800"/>
            <a:ext cx="536575" cy="9144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C208DEAE-E889-7FE9-79F8-C2BD8D3E7C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2183" t="-90" r="-5900" b="11491"/>
          <a:stretch/>
        </p:blipFill>
        <p:spPr>
          <a:xfrm>
            <a:off x="-1" y="5780936"/>
            <a:ext cx="1614864" cy="10770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012" y="551145"/>
            <a:ext cx="9729786" cy="3862942"/>
          </a:xfrm>
        </p:spPr>
        <p:txBody>
          <a:bodyPr tIns="91440" rIns="91440" bIns="0" anchor="b">
            <a:noAutofit/>
          </a:bodyPr>
          <a:lstStyle>
            <a:lvl1pPr algn="l">
              <a:lnSpc>
                <a:spcPct val="75000"/>
              </a:lnSpc>
              <a:defRPr sz="7200" b="1" i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284BD9EE-E876-31F4-1F8B-4054CE0AEF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2075" r="-434" b="36144"/>
          <a:stretch/>
        </p:blipFill>
        <p:spPr>
          <a:xfrm rot="10800000">
            <a:off x="6349474" y="0"/>
            <a:ext cx="5842526" cy="8001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80FC0E45-129F-2666-ADC5-CA528CAC159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56940" y="3305998"/>
            <a:ext cx="425520" cy="246004"/>
          </a:xfrm>
          <a:prstGeom prst="rect">
            <a:avLst/>
          </a:prstGeom>
        </p:spPr>
      </p:pic>
      <p:pic>
        <p:nvPicPr>
          <p:cNvPr id="3" name="Picture Placeholder 9">
            <a:extLst>
              <a:ext uri="{FF2B5EF4-FFF2-40B4-BE49-F238E27FC236}">
                <a16:creationId xmlns:a16="http://schemas.microsoft.com/office/drawing/2014/main" id="{AE6FBA80-F1EC-1A7C-2AE6-56526A6641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145" r="15223"/>
          <a:stretch/>
        </p:blipFill>
        <p:spPr>
          <a:xfrm>
            <a:off x="6815138" y="3946525"/>
            <a:ext cx="5376862" cy="291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71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+ Pic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012" y="771526"/>
            <a:ext cx="9705976" cy="914399"/>
          </a:xfrm>
        </p:spPr>
        <p:txBody>
          <a:bodyPr anchor="t">
            <a:noAutofit/>
          </a:bodyPr>
          <a:lstStyle>
            <a:lvl1pPr algn="l">
              <a:lnSpc>
                <a:spcPct val="75000"/>
              </a:lnSpc>
              <a:defRPr sz="4000" b="1" i="0" spc="200" baseline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Footer Placeholder 4">
            <a:extLst>
              <a:ext uri="{FF2B5EF4-FFF2-40B4-BE49-F238E27FC236}">
                <a16:creationId xmlns:a16="http://schemas.microsoft.com/office/drawing/2014/main" id="{74351DD5-0416-57B2-E44B-82E891E456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071745" y="2944876"/>
            <a:ext cx="5314948" cy="9682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none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A9F2E180-1635-139C-1D12-EDD842B70AF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86500" y="1943100"/>
            <a:ext cx="4662488" cy="413861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800"/>
              </a:spcAft>
              <a:buNone/>
              <a:defRPr sz="1600" b="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54A42A5C-350F-AE48-D0B0-BADB938CD6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937" r="-90" b="34030"/>
          <a:stretch/>
        </p:blipFill>
        <p:spPr>
          <a:xfrm>
            <a:off x="6451600" y="6167556"/>
            <a:ext cx="4127500" cy="690444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A78B16A4-6958-21E7-DB6F-9EB302D2D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56443" t="62500"/>
          <a:stretch/>
        </p:blipFill>
        <p:spPr>
          <a:xfrm rot="5400000">
            <a:off x="344361" y="-188913"/>
            <a:ext cx="536575" cy="914400"/>
          </a:xfrm>
          <a:prstGeom prst="rect">
            <a:avLst/>
          </a:prstGeom>
        </p:spPr>
      </p:pic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B8407C5-216F-7840-BF20-0C181F7475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58836" y="771526"/>
            <a:ext cx="1041393" cy="25044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11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7/31/20XX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62F781EE-C3C5-37AA-5244-B5700A72A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836" y="5836030"/>
            <a:ext cx="1041393" cy="2460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8" name="Graphic 27">
            <a:extLst>
              <a:ext uri="{FF2B5EF4-FFF2-40B4-BE49-F238E27FC236}">
                <a16:creationId xmlns:a16="http://schemas.microsoft.com/office/drawing/2014/main" id="{9EDCD41B-BD44-EFD9-098C-08EFF50B45B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56940" y="3305998"/>
            <a:ext cx="425520" cy="246004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F47A33B-958A-63D6-7735-E46458DDE428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1281334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247F40E-13E2-21B6-B70A-15C733963D8B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3811366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Placeholder 7">
            <a:extLst>
              <a:ext uri="{FF2B5EF4-FFF2-40B4-BE49-F238E27FC236}">
                <a16:creationId xmlns:a16="http://schemas.microsoft.com/office/drawing/2014/main" id="{798D7631-E74E-FD57-E7A1-2F33A1AF4D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996" t="3187" r="3772" b="1961"/>
          <a:stretch/>
        </p:blipFill>
        <p:spPr>
          <a:xfrm>
            <a:off x="914400" y="1943100"/>
            <a:ext cx="5181600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9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888" userDrawn="1">
          <p15:clr>
            <a:srgbClr val="FBAE40"/>
          </p15:clr>
        </p15:guide>
        <p15:guide id="2" pos="768" userDrawn="1">
          <p15:clr>
            <a:srgbClr val="FBAE40"/>
          </p15:clr>
        </p15:guide>
        <p15:guide id="3" orient="horz" pos="3840" userDrawn="1">
          <p15:clr>
            <a:srgbClr val="FBAE40"/>
          </p15:clr>
        </p15:guide>
        <p15:guide id="4" orient="horz" pos="122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+ Subtitle ">
    <p:bg>
      <p:bgPr>
        <a:solidFill>
          <a:schemeClr val="accent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raphic 31">
            <a:extLst>
              <a:ext uri="{FF2B5EF4-FFF2-40B4-BE49-F238E27FC236}">
                <a16:creationId xmlns:a16="http://schemas.microsoft.com/office/drawing/2014/main" id="{6E4D6661-6121-F9D4-5417-DCF6F824FC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443" t="62500"/>
          <a:stretch/>
        </p:blipFill>
        <p:spPr>
          <a:xfrm>
            <a:off x="0" y="2971800"/>
            <a:ext cx="536575" cy="9144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C208DEAE-E889-7FE9-79F8-C2BD8D3E7C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2183" t="-90" r="-5900" b="11491"/>
          <a:stretch/>
        </p:blipFill>
        <p:spPr>
          <a:xfrm>
            <a:off x="-1" y="5780936"/>
            <a:ext cx="1614864" cy="10770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011" y="601249"/>
            <a:ext cx="9466741" cy="3812838"/>
          </a:xfrm>
        </p:spPr>
        <p:txBody>
          <a:bodyPr tIns="91440" rIns="0" bIns="0" anchor="b">
            <a:noAutofit/>
          </a:bodyPr>
          <a:lstStyle>
            <a:lvl1pPr algn="l">
              <a:lnSpc>
                <a:spcPct val="75000"/>
              </a:lnSpc>
              <a:defRPr sz="7200" b="1" i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3012" y="4414087"/>
            <a:ext cx="4852988" cy="1453397"/>
          </a:xfrm>
        </p:spPr>
        <p:txBody>
          <a:bodyPr tIns="91440" bIns="0" anchor="b">
            <a:noAutofit/>
          </a:bodyPr>
          <a:lstStyle>
            <a:lvl1pPr marL="0" indent="0" algn="l">
              <a:lnSpc>
                <a:spcPct val="75000"/>
              </a:lnSpc>
              <a:spcBef>
                <a:spcPts val="0"/>
              </a:spcBef>
              <a:buNone/>
              <a:defRPr sz="3200" b="1" i="0" cap="none" baseline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34" name="Graphic 33">
            <a:extLst>
              <a:ext uri="{FF2B5EF4-FFF2-40B4-BE49-F238E27FC236}">
                <a16:creationId xmlns:a16="http://schemas.microsoft.com/office/drawing/2014/main" id="{284BD9EE-E876-31F4-1F8B-4054CE0AEF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12075" r="-434" b="36144"/>
          <a:stretch/>
        </p:blipFill>
        <p:spPr>
          <a:xfrm rot="10800000">
            <a:off x="6349474" y="0"/>
            <a:ext cx="5842526" cy="800100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80FC0E45-129F-2666-ADC5-CA528CAC159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56940" y="3305998"/>
            <a:ext cx="425520" cy="246004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46B6B28-B1CF-CAFC-6B41-74A4AFFF60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b="36000"/>
          <a:stretch/>
        </p:blipFill>
        <p:spPr>
          <a:xfrm>
            <a:off x="7580649" y="3305998"/>
            <a:ext cx="3989051" cy="3552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1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012" y="771526"/>
            <a:ext cx="9705976" cy="914399"/>
          </a:xfrm>
        </p:spPr>
        <p:txBody>
          <a:bodyPr anchor="t">
            <a:noAutofit/>
          </a:bodyPr>
          <a:lstStyle>
            <a:lvl1pPr algn="l">
              <a:lnSpc>
                <a:spcPct val="75000"/>
              </a:lnSpc>
              <a:defRPr sz="4000" b="1" i="0" spc="200" baseline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DE345F1B-A810-BD7B-E3D0-932640910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071745" y="2944876"/>
            <a:ext cx="5314948" cy="9682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none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D5C77874-9E90-144B-F071-3562BDA2195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43012" y="1944688"/>
            <a:ext cx="4662488" cy="413702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spcAft>
                <a:spcPts val="1800"/>
              </a:spcAft>
              <a:buFont typeface="Arial" panose="020B0604020202020204" pitchFamily="34" charset="0"/>
              <a:buChar char="•"/>
              <a:defRPr sz="1600" b="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75E76D-659C-5392-C974-020D3392EAD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91656" y="1939481"/>
            <a:ext cx="4453128" cy="4142232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800"/>
              </a:spcAft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A78B16A4-6958-21E7-DB6F-9EB302D2D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443" t="62500"/>
          <a:stretch/>
        </p:blipFill>
        <p:spPr>
          <a:xfrm rot="5400000">
            <a:off x="344361" y="-188913"/>
            <a:ext cx="536575" cy="9144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7BF3E18-F4C7-7171-85A1-A1417BBB27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2937" r="-90" b="34030"/>
          <a:stretch/>
        </p:blipFill>
        <p:spPr>
          <a:xfrm flipH="1">
            <a:off x="1510506" y="6167556"/>
            <a:ext cx="4127500" cy="690444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885A8744-AECE-0116-FEDA-A44BAC6062D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56940" y="3305998"/>
            <a:ext cx="425520" cy="24600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3A8B3A-B2F0-DDCC-037D-58AC84990CDC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1281334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3498EA-BAEA-81D7-F45E-B88032C1F2AB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3811366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7E2DC87-2AEC-1A25-44D9-11DA7801AA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58836" y="771526"/>
            <a:ext cx="1041393" cy="25044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11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7/31/20XX</a:t>
            </a:r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D5F2B51-942F-78F1-1B75-C74014DF4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836" y="5836030"/>
            <a:ext cx="1041393" cy="2460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2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888" userDrawn="1">
          <p15:clr>
            <a:srgbClr val="FBAE40"/>
          </p15:clr>
        </p15:guide>
        <p15:guide id="2" pos="768" userDrawn="1">
          <p15:clr>
            <a:srgbClr val="FBAE40"/>
          </p15:clr>
        </p15:guide>
        <p15:guide id="3" orient="horz" pos="3840" userDrawn="1">
          <p15:clr>
            <a:srgbClr val="FBAE40"/>
          </p15:clr>
        </p15:guide>
        <p15:guide id="4" orient="horz" pos="122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1"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012" y="771526"/>
            <a:ext cx="9705976" cy="914399"/>
          </a:xfrm>
        </p:spPr>
        <p:txBody>
          <a:bodyPr anchor="t">
            <a:noAutofit/>
          </a:bodyPr>
          <a:lstStyle>
            <a:lvl1pPr algn="l">
              <a:lnSpc>
                <a:spcPct val="75000"/>
              </a:lnSpc>
              <a:defRPr sz="4000" b="1" i="0" spc="200" baseline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DE345F1B-A810-BD7B-E3D0-932640910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071745" y="2944876"/>
            <a:ext cx="5314948" cy="9682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none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6A980337-5E6C-4D7B-D56F-D5EA84AF76D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43012" y="1943100"/>
            <a:ext cx="4662488" cy="413861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800"/>
              </a:spcAft>
              <a:buNone/>
              <a:defRPr sz="1600" b="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A78B16A4-6958-21E7-DB6F-9EB302D2D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443" t="62500"/>
          <a:stretch/>
        </p:blipFill>
        <p:spPr>
          <a:xfrm rot="5400000">
            <a:off x="344361" y="-188913"/>
            <a:ext cx="536575" cy="9144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7BF3E18-F4C7-7171-85A1-A1417BBB27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2937" r="-90" b="34030"/>
          <a:stretch/>
        </p:blipFill>
        <p:spPr>
          <a:xfrm flipH="1">
            <a:off x="1510506" y="6167556"/>
            <a:ext cx="4127500" cy="690444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885A8744-AECE-0116-FEDA-A44BAC6062D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56940" y="3305998"/>
            <a:ext cx="425520" cy="24600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3A8B3A-B2F0-DDCC-037D-58AC84990CDC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1281334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3498EA-BAEA-81D7-F45E-B88032C1F2AB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3811366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CE0534C-0CE0-EE94-871B-6F1A1E77F8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58836" y="771526"/>
            <a:ext cx="1041393" cy="25044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11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7/31/20XX</a:t>
            </a:r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D5F2B51-942F-78F1-1B75-C74014DF4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836" y="5836030"/>
            <a:ext cx="1041393" cy="2460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3" name="Picture Placeholder 7">
            <a:extLst>
              <a:ext uri="{FF2B5EF4-FFF2-40B4-BE49-F238E27FC236}">
                <a16:creationId xmlns:a16="http://schemas.microsoft.com/office/drawing/2014/main" id="{1FCB7E19-EE32-92A1-47D9-990C3C76AC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00" t="3175" r="5373" b="36147"/>
          <a:stretch/>
        </p:blipFill>
        <p:spPr>
          <a:xfrm>
            <a:off x="6286500" y="1943100"/>
            <a:ext cx="4662488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043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888" userDrawn="1">
          <p15:clr>
            <a:srgbClr val="FBAE40"/>
          </p15:clr>
        </p15:guide>
        <p15:guide id="2" pos="768" userDrawn="1">
          <p15:clr>
            <a:srgbClr val="FBAE40"/>
          </p15:clr>
        </p15:guide>
        <p15:guide id="3" orient="horz" pos="3840" userDrawn="1">
          <p15:clr>
            <a:srgbClr val="FBAE40"/>
          </p15:clr>
        </p15:guide>
        <p15:guide id="4" orient="horz" pos="122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wo Content 2"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012" y="771526"/>
            <a:ext cx="9705976" cy="914399"/>
          </a:xfrm>
        </p:spPr>
        <p:txBody>
          <a:bodyPr anchor="t">
            <a:noAutofit/>
          </a:bodyPr>
          <a:lstStyle>
            <a:lvl1pPr algn="l">
              <a:lnSpc>
                <a:spcPct val="75000"/>
              </a:lnSpc>
              <a:defRPr sz="4000" b="1" i="0" spc="200" baseline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Footer Placeholder 4">
            <a:extLst>
              <a:ext uri="{FF2B5EF4-FFF2-40B4-BE49-F238E27FC236}">
                <a16:creationId xmlns:a16="http://schemas.microsoft.com/office/drawing/2014/main" id="{DE345F1B-A810-BD7B-E3D0-932640910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071745" y="2944876"/>
            <a:ext cx="5314948" cy="9682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none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4439006B-1BD0-A0ED-C0A1-0C299E008A2D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43012" y="1943100"/>
            <a:ext cx="3535811" cy="4138613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800"/>
              </a:spcAft>
              <a:buNone/>
              <a:defRPr sz="1600" b="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0F2009D0-1A1F-CB4B-86EF-4FD76B75DE3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5158241" y="1943099"/>
            <a:ext cx="5790739" cy="413861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1800"/>
              </a:spcAft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A78B16A4-6958-21E7-DB6F-9EB302D2D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6443" t="62500"/>
          <a:stretch/>
        </p:blipFill>
        <p:spPr>
          <a:xfrm rot="5400000">
            <a:off x="344361" y="-188913"/>
            <a:ext cx="536575" cy="9144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07BF3E18-F4C7-7171-85A1-A1417BBB27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2937" r="-90" b="34030"/>
          <a:stretch/>
        </p:blipFill>
        <p:spPr>
          <a:xfrm flipH="1">
            <a:off x="1510506" y="6167556"/>
            <a:ext cx="4127500" cy="690444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885A8744-AECE-0116-FEDA-A44BAC6062D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356940" y="3305998"/>
            <a:ext cx="425520" cy="246004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53A8B3A-B2F0-DDCC-037D-58AC84990CDC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1281334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13498EA-BAEA-81D7-F45E-B88032C1F2AB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3811366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8613AEE-2A18-A24B-D500-1498BB3438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58836" y="771526"/>
            <a:ext cx="1041393" cy="25044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11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7/31/20XX</a:t>
            </a:r>
          </a:p>
        </p:txBody>
      </p:sp>
      <p:sp>
        <p:nvSpPr>
          <p:cNvPr id="36" name="Slide Number Placeholder 5">
            <a:extLst>
              <a:ext uri="{FF2B5EF4-FFF2-40B4-BE49-F238E27FC236}">
                <a16:creationId xmlns:a16="http://schemas.microsoft.com/office/drawing/2014/main" id="{DD5F2B51-942F-78F1-1B75-C74014DF4D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836" y="5836030"/>
            <a:ext cx="1041393" cy="2460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08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888" userDrawn="1">
          <p15:clr>
            <a:srgbClr val="FBAE40"/>
          </p15:clr>
        </p15:guide>
        <p15:guide id="2" pos="768" userDrawn="1">
          <p15:clr>
            <a:srgbClr val="FBAE40"/>
          </p15:clr>
        </p15:guide>
        <p15:guide id="3" orient="horz" pos="3840" userDrawn="1">
          <p15:clr>
            <a:srgbClr val="FBAE40"/>
          </p15:clr>
        </p15:guide>
        <p15:guide id="4" orient="horz" pos="122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+ 2 Content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3012" y="771526"/>
            <a:ext cx="9691688" cy="914399"/>
          </a:xfrm>
        </p:spPr>
        <p:txBody>
          <a:bodyPr anchor="t">
            <a:noAutofit/>
          </a:bodyPr>
          <a:lstStyle>
            <a:lvl1pPr algn="l">
              <a:lnSpc>
                <a:spcPct val="75000"/>
              </a:lnSpc>
              <a:defRPr sz="4000" b="1" i="0" spc="200" baseline="0">
                <a:solidFill>
                  <a:schemeClr val="tx1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9" name="Footer Placeholder 4">
            <a:extLst>
              <a:ext uri="{FF2B5EF4-FFF2-40B4-BE49-F238E27FC236}">
                <a16:creationId xmlns:a16="http://schemas.microsoft.com/office/drawing/2014/main" id="{D6F79AC3-76A1-330A-69C1-6F49A4489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16200000">
            <a:off x="-2071745" y="2944876"/>
            <a:ext cx="5314948" cy="9682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none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3CD946FB-4B71-3BAE-5823-3EF7E82CF16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43012" y="1944688"/>
            <a:ext cx="3225884" cy="4137025"/>
          </a:xfrm>
        </p:spPr>
        <p:txBody>
          <a:bodyPr>
            <a:normAutofit/>
          </a:bodyPr>
          <a:lstStyle>
            <a:lvl1pPr marL="285750" indent="-285750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1800" b="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93D44429-8F9B-DD54-E9BD-08AE1C44DD7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592725" y="1943100"/>
            <a:ext cx="6341972" cy="4143374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spcAft>
                <a:spcPts val="1800"/>
              </a:spcAft>
              <a:buNone/>
              <a:defRPr sz="1600" b="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1219BAE7-061D-1C2C-8FE8-F52FE9801B1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" t="1737" r="20884" b="10416"/>
          <a:stretch/>
        </p:blipFill>
        <p:spPr>
          <a:xfrm rot="5400000">
            <a:off x="-266651" y="5472169"/>
            <a:ext cx="1628776" cy="1142892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1756DF4-EAAF-D894-A06D-881BB4F1FE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26626" r="31329"/>
          <a:stretch/>
        </p:blipFill>
        <p:spPr>
          <a:xfrm>
            <a:off x="9360171" y="0"/>
            <a:ext cx="2831830" cy="803719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43E13A01-E9E2-1B24-006D-FC7933FFAB4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56443" t="62500"/>
          <a:stretch/>
        </p:blipFill>
        <p:spPr>
          <a:xfrm rot="5400000">
            <a:off x="344361" y="-188913"/>
            <a:ext cx="536575" cy="914400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781D330E-7CAC-3E1B-56FB-58D6F39003FB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356940" y="3305998"/>
            <a:ext cx="425520" cy="246004"/>
          </a:xfrm>
          <a:prstGeom prst="rect">
            <a:avLst/>
          </a:prstGeom>
        </p:spPr>
      </p:pic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679891-41CC-3417-4CF6-135A18671481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1281334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91D90A8-8A48-8962-E406-C96FD90CB835}"/>
              </a:ext>
            </a:extLst>
          </p:cNvPr>
          <p:cNvCxnSpPr>
            <a:cxnSpLocks/>
          </p:cNvCxnSpPr>
          <p:nvPr userDrawn="1"/>
        </p:nvCxnSpPr>
        <p:spPr>
          <a:xfrm>
            <a:off x="11569700" y="3811366"/>
            <a:ext cx="0" cy="176530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7B98732-5DFC-F373-D2C5-F62F237E4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058836" y="771526"/>
            <a:ext cx="1041393" cy="250444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ctr">
              <a:defRPr sz="11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7/31/20XX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20B2DBBC-C217-F056-5EE3-093A94676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836" y="5836030"/>
            <a:ext cx="1041393" cy="24600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200" b="1" i="0" spc="20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8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6888" userDrawn="1">
          <p15:clr>
            <a:srgbClr val="FBAE40"/>
          </p15:clr>
        </p15:guide>
        <p15:guide id="2" pos="768" userDrawn="1">
          <p15:clr>
            <a:srgbClr val="FBAE40"/>
          </p15:clr>
        </p15:guide>
        <p15:guide id="3" orient="horz" pos="3840" userDrawn="1">
          <p15:clr>
            <a:srgbClr val="FBAE40"/>
          </p15:clr>
        </p15:guide>
        <p15:guide id="4" orient="horz" pos="122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43011" y="1123948"/>
            <a:ext cx="9715373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3011" y="2854862"/>
            <a:ext cx="9715373" cy="27839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0" name="Date Placeholder 3">
            <a:extLst>
              <a:ext uri="{FF2B5EF4-FFF2-40B4-BE49-F238E27FC236}">
                <a16:creationId xmlns:a16="http://schemas.microsoft.com/office/drawing/2014/main" id="{1D3FE713-9579-9502-1340-9BB0243800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67420" y="6364224"/>
            <a:ext cx="1616147" cy="2377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200" b="1" i="0" spc="200" baseline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7/31/20XX</a:t>
            </a:r>
          </a:p>
        </p:txBody>
      </p:sp>
      <p:sp>
        <p:nvSpPr>
          <p:cNvPr id="71" name="Slide Number Placeholder 5">
            <a:extLst>
              <a:ext uri="{FF2B5EF4-FFF2-40B4-BE49-F238E27FC236}">
                <a16:creationId xmlns:a16="http://schemas.microsoft.com/office/drawing/2014/main" id="{D6D97498-1909-257F-3B44-8830BA9357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0903" y="6364224"/>
            <a:ext cx="622300" cy="2377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 b="1" i="0" spc="200" baseline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B6D1128-8E99-D739-8BA2-6483E11ECD0A}"/>
              </a:ext>
            </a:extLst>
          </p:cNvPr>
          <p:cNvSpPr/>
          <p:nvPr userDrawn="1"/>
        </p:nvSpPr>
        <p:spPr>
          <a:xfrm>
            <a:off x="10336085" y="6422055"/>
            <a:ext cx="622300" cy="4868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+mn-lt"/>
            </a:endParaRPr>
          </a:p>
        </p:txBody>
      </p:sp>
      <p:sp>
        <p:nvSpPr>
          <p:cNvPr id="73" name="Footer Placeholder 4">
            <a:extLst>
              <a:ext uri="{FF2B5EF4-FFF2-40B4-BE49-F238E27FC236}">
                <a16:creationId xmlns:a16="http://schemas.microsoft.com/office/drawing/2014/main" id="{E4994AF0-B8F6-76C7-C67E-7BC676CE8D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43012" y="6364224"/>
            <a:ext cx="5394391" cy="23774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200" b="1" i="0" cap="none" spc="200" baseline="0">
                <a:solidFill>
                  <a:schemeClr val="tx1"/>
                </a:solidFill>
                <a:latin typeface="+mn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79" r:id="rId3"/>
    <p:sldLayoutId id="2147483672" r:id="rId4"/>
    <p:sldLayoutId id="2147483680" r:id="rId5"/>
    <p:sldLayoutId id="2147483677" r:id="rId6"/>
    <p:sldLayoutId id="2147483673" r:id="rId7"/>
    <p:sldLayoutId id="2147483681" r:id="rId8"/>
    <p:sldLayoutId id="2147483675" r:id="rId9"/>
    <p:sldLayoutId id="2147483692" r:id="rId10"/>
    <p:sldLayoutId id="2147483688" r:id="rId11"/>
    <p:sldLayoutId id="2147483691" r:id="rId12"/>
    <p:sldLayoutId id="2147483684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8000" b="1" kern="1200" cap="all" baseline="0">
          <a:solidFill>
            <a:schemeClr val="tx1"/>
          </a:solidFill>
          <a:latin typeface="+mj-lt"/>
          <a:ea typeface="+mj-ea"/>
          <a:cs typeface="Calibri" panose="020F0502020204030204" pitchFamily="34" charset="0"/>
        </a:defRPr>
      </a:lvl1pPr>
    </p:titleStyle>
    <p:bodyStyle>
      <a:lvl1pPr marL="274320" indent="-228600" algn="l" defTabSz="914400" rtl="0" eaLnBrk="1" latinLnBrk="0" hangingPunct="1">
        <a:lnSpc>
          <a:spcPct val="100000"/>
        </a:lnSpc>
        <a:spcBef>
          <a:spcPts val="1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1pPr>
      <a:lvl2pPr marL="59436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2pPr>
      <a:lvl3pPr marL="91440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3pPr>
      <a:lvl4pPr marL="123444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4pPr>
      <a:lvl5pPr marL="1554480" indent="-228600" algn="l" defTabSz="914400" rtl="0" eaLnBrk="1" latinLnBrk="0" hangingPunct="1">
        <a:lnSpc>
          <a:spcPct val="100000"/>
        </a:lnSpc>
        <a:spcBef>
          <a:spcPts val="800"/>
        </a:spcBef>
        <a:buClr>
          <a:schemeClr val="tx1">
            <a:lumMod val="75000"/>
            <a:lumOff val="25000"/>
          </a:schemeClr>
        </a:buClr>
        <a:buSzPct val="10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Calibri" panose="020F0502020204030204" pitchFamily="34" charset="0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8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pos="3840" userDrawn="1">
          <p15:clr>
            <a:srgbClr val="F26B43"/>
          </p15:clr>
        </p15:guide>
        <p15:guide id="8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3D322-D326-7F0A-2EB4-9A3D3D402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30312" y="1384299"/>
            <a:ext cx="8421624" cy="3526921"/>
          </a:xfrm>
        </p:spPr>
        <p:txBody>
          <a:bodyPr/>
          <a:lstStyle/>
          <a:p>
            <a:r>
              <a:rPr lang="en-US" sz="6600" cap="none" dirty="0"/>
              <a:t>Personal Finance Forecasting Using Machine Learning</a:t>
            </a:r>
            <a:br>
              <a:rPr lang="en-US" sz="6600" cap="none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022DCE7D-6C84-7CA0-FBC0-A7F0A29DB088}"/>
              </a:ext>
            </a:extLst>
          </p:cNvPr>
          <p:cNvSpPr txBox="1">
            <a:spLocks/>
          </p:cNvSpPr>
          <p:nvPr/>
        </p:nvSpPr>
        <p:spPr>
          <a:xfrm>
            <a:off x="1392965" y="3303135"/>
            <a:ext cx="6358071" cy="867214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59436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2pPr>
            <a:lvl3pPr marL="9144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3pPr>
            <a:lvl4pPr marL="123444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4pPr>
            <a:lvl5pPr marL="155448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US" dirty="0"/>
              <a:t>An interactive dashboard for expense prediction and income analysis</a:t>
            </a:r>
          </a:p>
        </p:txBody>
      </p:sp>
      <p:sp>
        <p:nvSpPr>
          <p:cNvPr id="4" name="Subtitle 4">
            <a:extLst>
              <a:ext uri="{FF2B5EF4-FFF2-40B4-BE49-F238E27FC236}">
                <a16:creationId xmlns:a16="http://schemas.microsoft.com/office/drawing/2014/main" id="{BD148E07-19B0-4B85-2BED-9CD09B25C211}"/>
              </a:ext>
            </a:extLst>
          </p:cNvPr>
          <p:cNvSpPr txBox="1">
            <a:spLocks/>
          </p:cNvSpPr>
          <p:nvPr/>
        </p:nvSpPr>
        <p:spPr>
          <a:xfrm>
            <a:off x="1398260" y="5013611"/>
            <a:ext cx="4697740" cy="1146377"/>
          </a:xfrm>
          <a:prstGeom prst="rect">
            <a:avLst/>
          </a:prstGeom>
        </p:spPr>
        <p:txBody>
          <a:bodyPr/>
          <a:lstStyle>
            <a:lvl1pPr marL="274320" indent="-22860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59436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2pPr>
            <a:lvl3pPr marL="9144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3pPr>
            <a:lvl4pPr marL="123444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4pPr>
            <a:lvl5pPr marL="155448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spcBef>
                <a:spcPts val="0"/>
              </a:spcBef>
              <a:buNone/>
            </a:pPr>
            <a:r>
              <a:rPr lang="en-US" dirty="0"/>
              <a:t>Jasmine Hix and </a:t>
            </a:r>
            <a:r>
              <a:rPr lang="en-US" dirty="0" err="1"/>
              <a:t>Haylton</a:t>
            </a:r>
            <a:r>
              <a:rPr lang="en-US" dirty="0"/>
              <a:t> Ilonga</a:t>
            </a:r>
          </a:p>
          <a:p>
            <a:pPr marL="45720" indent="0">
              <a:spcBef>
                <a:spcPts val="0"/>
              </a:spcBef>
              <a:buNone/>
            </a:pPr>
            <a:r>
              <a:rPr lang="en-US" dirty="0"/>
              <a:t>OSU Data Analysis Bootcamp</a:t>
            </a:r>
          </a:p>
        </p:txBody>
      </p:sp>
    </p:spTree>
    <p:extLst>
      <p:ext uri="{BB962C8B-B14F-4D97-AF65-F5344CB8AC3E}">
        <p14:creationId xmlns:p14="http://schemas.microsoft.com/office/powerpoint/2010/main" val="1981196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2F9CA-6CCB-FE4B-47B4-927C5FA9E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012" y="771526"/>
            <a:ext cx="9705976" cy="914399"/>
          </a:xfrm>
        </p:spPr>
        <p:txBody>
          <a:bodyPr/>
          <a:lstStyle/>
          <a:p>
            <a:r>
              <a:rPr lang="en-US" dirty="0"/>
              <a:t>Dashboard insights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751AB27-49D3-9D5A-DD1D-C53F80E7F56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43012" y="1943100"/>
            <a:ext cx="4662488" cy="413861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Income trends from 2018-2019 show consistent bi-monthly pay​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Forecasted expenses in Oct-Dec 2019 highlight:</a:t>
            </a:r>
          </a:p>
          <a:p>
            <a:pPr marL="880110" lvl="1" indent="-285750"/>
            <a:r>
              <a:rPr lang="en-US" dirty="0"/>
              <a:t>Highest spend in rent and utilities</a:t>
            </a:r>
          </a:p>
          <a:p>
            <a:pPr marL="880110" lvl="1" indent="-285750"/>
            <a:r>
              <a:rPr lang="en-US" dirty="0"/>
              <a:t>Variability in shopping and dining</a:t>
            </a:r>
          </a:p>
          <a:p>
            <a:pPr marL="880110" lvl="1" indent="-285750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Actual vs. Predicted expense trends allow for quick validation.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B7285-CCEB-36FF-3D66-3CFB498BB4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836" y="5836030"/>
            <a:ext cx="1041393" cy="246004"/>
          </a:xfrm>
        </p:spPr>
        <p:txBody>
          <a:bodyPr/>
          <a:lstStyle/>
          <a:p>
            <a:fld id="{CA8D9AD5-F248-4919-864A-CFD76CC027D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1377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23CC5-CEDA-B89B-503F-B7A6DC980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011" y="601249"/>
            <a:ext cx="9466741" cy="3812838"/>
          </a:xfrm>
        </p:spPr>
        <p:txBody>
          <a:bodyPr/>
          <a:lstStyle/>
          <a:p>
            <a:r>
              <a:rPr lang="en-US" dirty="0"/>
              <a:t>Future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1021792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3D9B2-FD23-2695-9749-5504B822B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EFEF1-2C71-7885-C238-B1092B5758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012" y="771526"/>
            <a:ext cx="9705976" cy="914399"/>
          </a:xfrm>
        </p:spPr>
        <p:txBody>
          <a:bodyPr/>
          <a:lstStyle/>
          <a:p>
            <a:r>
              <a:rPr lang="en-US" dirty="0"/>
              <a:t>Next steps &amp; enhancements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8D19AE-6467-E8AB-5C26-113B234580F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38271" y="1943421"/>
            <a:ext cx="5790739" cy="4138613"/>
          </a:xfrm>
        </p:spPr>
        <p:txBody>
          <a:bodyPr/>
          <a:lstStyle/>
          <a:p>
            <a:r>
              <a:rPr lang="en-US" dirty="0"/>
              <a:t>Incorporate features such as:</a:t>
            </a:r>
          </a:p>
          <a:p>
            <a:pPr lvl="1"/>
            <a:r>
              <a:rPr lang="en-US" dirty="0"/>
              <a:t>Holidays</a:t>
            </a:r>
          </a:p>
          <a:p>
            <a:pPr lvl="1"/>
            <a:r>
              <a:rPr lang="en-US" dirty="0"/>
              <a:t>Account Balance</a:t>
            </a:r>
          </a:p>
          <a:p>
            <a:pPr marL="365760" lvl="1" indent="0">
              <a:buNone/>
            </a:pPr>
            <a:r>
              <a:rPr lang="en-US" dirty="0"/>
              <a:t>​</a:t>
            </a:r>
          </a:p>
          <a:p>
            <a:r>
              <a:rPr lang="en-US" dirty="0"/>
              <a:t>Integrate classification model to flag overspending risks and help with budgeting limits for each category.</a:t>
            </a:r>
          </a:p>
          <a:p>
            <a:r>
              <a:rPr lang="en-US" dirty="0"/>
              <a:t>Support for real-time data from banking transaction feeds.</a:t>
            </a:r>
          </a:p>
          <a:p>
            <a:r>
              <a:rPr lang="en-US" dirty="0"/>
              <a:t>Expand model to include savings and investment forecasting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001467-2B8A-C310-CB6E-365A36CC7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836" y="5836030"/>
            <a:ext cx="1041393" cy="246004"/>
          </a:xfrm>
        </p:spPr>
        <p:txBody>
          <a:bodyPr/>
          <a:lstStyle/>
          <a:p>
            <a:fld id="{CA8D9AD5-F248-4919-864A-CFD76CC027D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712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EF3B6-39FE-72D1-3624-BECD643AD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8A281-270E-48BE-84D8-94A7FD4EF5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012" y="563671"/>
            <a:ext cx="9729786" cy="3850416"/>
          </a:xfrm>
        </p:spPr>
        <p:txBody>
          <a:bodyPr>
            <a:normAutofit/>
          </a:bodyPr>
          <a:lstStyle/>
          <a:p>
            <a:r>
              <a:rPr lang="en-US" dirty="0"/>
              <a:t>Thank</a:t>
            </a:r>
            <a:br>
              <a:rPr lang="en-US" dirty="0"/>
            </a:br>
            <a:r>
              <a:rPr lang="en-US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327563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6A9D8-976C-8AAC-2CBD-9B4A66F86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012" y="771526"/>
            <a:ext cx="5426075" cy="914399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821FCA-16FB-476A-D5E8-71043C51C7F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43013" y="2713383"/>
            <a:ext cx="5426075" cy="3368330"/>
          </a:xfrm>
        </p:spPr>
        <p:txBody>
          <a:bodyPr/>
          <a:lstStyle/>
          <a:p>
            <a:r>
              <a:rPr lang="en-US" dirty="0"/>
              <a:t>Project analysis​</a:t>
            </a:r>
          </a:p>
          <a:p>
            <a:r>
              <a:rPr lang="en-US" dirty="0"/>
              <a:t>Model overview​</a:t>
            </a:r>
          </a:p>
          <a:p>
            <a:r>
              <a:rPr lang="en-US" dirty="0"/>
              <a:t>Tech Stack</a:t>
            </a:r>
          </a:p>
          <a:p>
            <a:r>
              <a:rPr lang="en-US" dirty="0"/>
              <a:t>Dashboard Insights</a:t>
            </a:r>
          </a:p>
          <a:p>
            <a:r>
              <a:rPr lang="en-US" dirty="0"/>
              <a:t>Future Recommendations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DED6E58-8FF1-3BDF-AC5B-4DA2DDFFCC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836" y="5836030"/>
            <a:ext cx="1041393" cy="246004"/>
          </a:xfrm>
        </p:spPr>
        <p:txBody>
          <a:bodyPr/>
          <a:lstStyle/>
          <a:p>
            <a:fld id="{CA8D9AD5-F248-4919-864A-CFD76CC027D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68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1977C-30C4-3DA1-45C5-792C78A9C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012" y="551145"/>
            <a:ext cx="9729786" cy="3862942"/>
          </a:xfrm>
        </p:spPr>
        <p:txBody>
          <a:bodyPr/>
          <a:lstStyle/>
          <a:p>
            <a:r>
              <a:rPr lang="en-US" dirty="0"/>
              <a:t>Project analysis</a:t>
            </a:r>
          </a:p>
        </p:txBody>
      </p:sp>
    </p:spTree>
    <p:extLst>
      <p:ext uri="{BB962C8B-B14F-4D97-AF65-F5344CB8AC3E}">
        <p14:creationId xmlns:p14="http://schemas.microsoft.com/office/powerpoint/2010/main" val="3670154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450E14-4211-5F36-6992-CA0CEC2D8D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012" y="771526"/>
            <a:ext cx="9705976" cy="914399"/>
          </a:xfrm>
        </p:spPr>
        <p:txBody>
          <a:bodyPr/>
          <a:lstStyle/>
          <a:p>
            <a:r>
              <a:rPr lang="en-US" dirty="0"/>
              <a:t>CURRENT ANALYSIS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9B2B90BA-86EC-2AA4-484C-5F4BE5EBFE8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286500" y="1943100"/>
            <a:ext cx="4662488" cy="4138613"/>
          </a:xfrm>
        </p:spPr>
        <p:txBody>
          <a:bodyPr>
            <a:normAutofit/>
          </a:bodyPr>
          <a:lstStyle/>
          <a:p>
            <a:r>
              <a:rPr lang="en-US" dirty="0"/>
              <a:t>Many individuals struggle to track and forecast their monthly expenses.​</a:t>
            </a:r>
          </a:p>
          <a:p>
            <a:r>
              <a:rPr lang="en-US" dirty="0"/>
              <a:t>Lack of visibility into spending trends can lead to poor budgeting and financial planning.</a:t>
            </a:r>
          </a:p>
          <a:p>
            <a:r>
              <a:rPr lang="en-US" dirty="0"/>
              <a:t>There is a need for a smarter way to analyze past transactions and forecast future spending.​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B4DF9DD-3104-97B5-5C21-95F330CAC1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836" y="5836030"/>
            <a:ext cx="1041393" cy="246004"/>
          </a:xfrm>
        </p:spPr>
        <p:txBody>
          <a:bodyPr/>
          <a:lstStyle/>
          <a:p>
            <a:fld id="{CA8D9AD5-F248-4919-864A-CFD76CC027D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53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ABC72-1055-B0F2-2C5C-32DC0AC79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012" y="771526"/>
            <a:ext cx="9705976" cy="914399"/>
          </a:xfrm>
        </p:spPr>
        <p:txBody>
          <a:bodyPr/>
          <a:lstStyle/>
          <a:p>
            <a:r>
              <a:rPr lang="en-US" dirty="0"/>
              <a:t>the solution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521377-D90C-0CA9-017D-E58B7642FC4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43012" y="1943100"/>
            <a:ext cx="5789152" cy="4137025"/>
          </a:xfrm>
        </p:spPr>
        <p:txBody>
          <a:bodyPr/>
          <a:lstStyle/>
          <a:p>
            <a:r>
              <a:rPr lang="en-US" dirty="0"/>
              <a:t>Use historical transaction data to group and analyze spending by category</a:t>
            </a:r>
          </a:p>
          <a:p>
            <a:r>
              <a:rPr lang="en-US" dirty="0"/>
              <a:t>Predict upcoming expenses using machine learning.​</a:t>
            </a:r>
          </a:p>
          <a:p>
            <a:r>
              <a:rPr lang="en-US" dirty="0"/>
              <a:t>Visualize income vs. spending with interactive graphs.</a:t>
            </a:r>
          </a:p>
          <a:p>
            <a:r>
              <a:rPr lang="en-US" dirty="0"/>
              <a:t>Help individuals:</a:t>
            </a:r>
          </a:p>
          <a:p>
            <a:pPr lvl="1"/>
            <a:r>
              <a:rPr lang="en-US" dirty="0"/>
              <a:t>Anticipate future spending</a:t>
            </a:r>
          </a:p>
          <a:p>
            <a:pPr lvl="1"/>
            <a:r>
              <a:rPr lang="en-US" dirty="0"/>
              <a:t>Adjust budgets proactively</a:t>
            </a:r>
          </a:p>
          <a:p>
            <a:pPr lvl="1"/>
            <a:r>
              <a:rPr lang="en-US" dirty="0"/>
              <a:t>Make informed financial decisions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2E309-2D7D-9BEB-FC9E-799913312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836" y="5836030"/>
            <a:ext cx="1041393" cy="246004"/>
          </a:xfrm>
        </p:spPr>
        <p:txBody>
          <a:bodyPr/>
          <a:lstStyle/>
          <a:p>
            <a:fld id="{CA8D9AD5-F248-4919-864A-CFD76CC027D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55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23CC5-CEDA-B89B-503F-B7A6DC980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011" y="601249"/>
            <a:ext cx="9466741" cy="3812838"/>
          </a:xfrm>
        </p:spPr>
        <p:txBody>
          <a:bodyPr/>
          <a:lstStyle/>
          <a:p>
            <a:r>
              <a:rPr lang="en-US" dirty="0"/>
              <a:t>Model analysis</a:t>
            </a:r>
          </a:p>
        </p:txBody>
      </p:sp>
    </p:spTree>
    <p:extLst>
      <p:ext uri="{BB962C8B-B14F-4D97-AF65-F5344CB8AC3E}">
        <p14:creationId xmlns:p14="http://schemas.microsoft.com/office/powerpoint/2010/main" val="2733523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4262A-B5C0-57D8-691B-BE88749E7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012" y="771526"/>
            <a:ext cx="9705976" cy="914399"/>
          </a:xfrm>
        </p:spPr>
        <p:txBody>
          <a:bodyPr/>
          <a:lstStyle/>
          <a:p>
            <a:r>
              <a:rPr lang="en-US" dirty="0"/>
              <a:t>Linear regression</a:t>
            </a:r>
            <a:br>
              <a:rPr lang="en-US" dirty="0"/>
            </a:br>
            <a:r>
              <a:rPr lang="en-US" dirty="0"/>
              <a:t>with temporal &amp; category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E1362C-37D0-2718-CCF8-6153127D06D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243011" y="1944688"/>
            <a:ext cx="4153937" cy="413702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sz="3200" dirty="0"/>
              <a:t>Features</a:t>
            </a:r>
          </a:p>
          <a:p>
            <a:r>
              <a:rPr lang="en-US" sz="3200" dirty="0"/>
              <a:t>Month, Year</a:t>
            </a:r>
          </a:p>
          <a:p>
            <a:r>
              <a:rPr lang="en-US" sz="3200" dirty="0"/>
              <a:t>One-hot encoded categories</a:t>
            </a:r>
          </a:p>
          <a:p>
            <a:r>
              <a:rPr lang="en-US" sz="3200" dirty="0"/>
              <a:t>Lagged features (previous months spend)</a:t>
            </a:r>
          </a:p>
          <a:p>
            <a:pPr marL="0" indent="0">
              <a:buNone/>
            </a:pPr>
            <a:r>
              <a:rPr lang="en-US" sz="3200" dirty="0"/>
              <a:t>Evaluation Metrics</a:t>
            </a:r>
          </a:p>
          <a:p>
            <a:r>
              <a:rPr lang="en-US" sz="3200" dirty="0"/>
              <a:t>MSE: 0.2660</a:t>
            </a:r>
          </a:p>
          <a:p>
            <a:r>
              <a:rPr lang="en-US" sz="3200" dirty="0"/>
              <a:t>R-Squared: 0.8323</a:t>
            </a:r>
          </a:p>
          <a:p>
            <a:r>
              <a:rPr lang="en-US" sz="3200" dirty="0"/>
              <a:t>RMSE (in $): $72.10</a:t>
            </a:r>
          </a:p>
          <a:p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CA9C774-A0FA-08AB-EAA5-570B0C2F0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836" y="5836030"/>
            <a:ext cx="1041393" cy="246004"/>
          </a:xfrm>
        </p:spPr>
        <p:txBody>
          <a:bodyPr/>
          <a:lstStyle/>
          <a:p>
            <a:fld id="{CA8D9AD5-F248-4919-864A-CFD76CC027D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555674-4625-C19D-34AF-FA93BAECD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1916" y="2087217"/>
            <a:ext cx="5832188" cy="327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008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7214D-493D-B5B7-6C63-94DFBF622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3012" y="563671"/>
            <a:ext cx="9729786" cy="3850416"/>
          </a:xfrm>
        </p:spPr>
        <p:txBody>
          <a:bodyPr>
            <a:normAutofit/>
          </a:bodyPr>
          <a:lstStyle/>
          <a:p>
            <a:r>
              <a:rPr lang="en-US" dirty="0"/>
              <a:t>Tech stack</a:t>
            </a:r>
          </a:p>
        </p:txBody>
      </p:sp>
    </p:spTree>
    <p:extLst>
      <p:ext uri="{BB962C8B-B14F-4D97-AF65-F5344CB8AC3E}">
        <p14:creationId xmlns:p14="http://schemas.microsoft.com/office/powerpoint/2010/main" val="463436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B12E8-02C5-D2CA-F0FA-05AE1B104E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Technology, tools &amp; 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87D4D-7EB9-9680-C8D3-32E614A3918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243011" y="1943100"/>
            <a:ext cx="4192114" cy="3968496"/>
          </a:xfrm>
        </p:spPr>
        <p:txBody>
          <a:bodyPr>
            <a:normAutofit/>
          </a:bodyPr>
          <a:lstStyle/>
          <a:p>
            <a:r>
              <a:rPr lang="en-US" b="1" i="1" dirty="0"/>
              <a:t>Languages &amp; Frameworks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– Data processing, modeling, and visualization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Pandas/NumPy – Data manipulation and transformation</a:t>
            </a:r>
          </a:p>
          <a:p>
            <a:r>
              <a:rPr lang="en-US" b="1" i="1" dirty="0"/>
              <a:t>Machine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Scikit-learn – Linear Regression, model evaluation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Lag Features &amp; Temporal Engineering – Custom features for time-aware predictions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07124-DD50-76BB-66B8-12DBCC15E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A8D9AD5-F248-4919-864A-CFD76CC027D6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BFFC041-22FE-7039-B317-C1B337A32573}"/>
              </a:ext>
            </a:extLst>
          </p:cNvPr>
          <p:cNvSpPr txBox="1">
            <a:spLocks/>
          </p:cNvSpPr>
          <p:nvPr/>
        </p:nvSpPr>
        <p:spPr>
          <a:xfrm>
            <a:off x="5651217" y="1867534"/>
            <a:ext cx="4603736" cy="39684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800"/>
              </a:spcAft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1pPr>
            <a:lvl2pPr marL="59436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2pPr>
            <a:lvl3pPr marL="91440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3pPr>
            <a:lvl4pPr marL="123444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4pPr>
            <a:lvl5pPr marL="1554480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Arial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Calibri" panose="020F0502020204030204" pitchFamily="34" charset="0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8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i="1" dirty="0"/>
              <a:t>Visualization</a:t>
            </a:r>
          </a:p>
          <a:p>
            <a:r>
              <a:rPr lang="en-US" dirty="0"/>
              <a:t>Matplotlib – Static charts for model validation</a:t>
            </a:r>
          </a:p>
          <a:p>
            <a:r>
              <a:rPr lang="en-US" dirty="0"/>
              <a:t>Plotly – Interactive, web-embedded charts and graphs</a:t>
            </a:r>
          </a:p>
          <a:p>
            <a:r>
              <a:rPr lang="en-US" b="1" i="1" dirty="0"/>
              <a:t>Web Integration</a:t>
            </a:r>
          </a:p>
          <a:p>
            <a:r>
              <a:rPr lang="en-US" dirty="0"/>
              <a:t>HTML/CSS/JavaScript – Embedded dashboard design</a:t>
            </a:r>
          </a:p>
          <a:p>
            <a:r>
              <a:rPr lang="en-US" dirty="0"/>
              <a:t>Plotly.js CDN – Allows for interactivity to HTML pages</a:t>
            </a:r>
          </a:p>
          <a:p>
            <a:r>
              <a:rPr lang="en-US" b="1" i="1" dirty="0"/>
              <a:t>Data Source</a:t>
            </a:r>
          </a:p>
          <a:p>
            <a:r>
              <a:rPr lang="en-US" dirty="0"/>
              <a:t>Excel – Imported historical transactions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49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ck to School">
  <a:themeElements>
    <a:clrScheme name="TM00001082">
      <a:dk1>
        <a:srgbClr val="000000"/>
      </a:dk1>
      <a:lt1>
        <a:srgbClr val="FFFFFF"/>
      </a:lt1>
      <a:dk2>
        <a:srgbClr val="404040"/>
      </a:dk2>
      <a:lt2>
        <a:srgbClr val="D8D6D6"/>
      </a:lt2>
      <a:accent1>
        <a:srgbClr val="B068FF"/>
      </a:accent1>
      <a:accent2>
        <a:srgbClr val="FDD806"/>
      </a:accent2>
      <a:accent3>
        <a:srgbClr val="38A977"/>
      </a:accent3>
      <a:accent4>
        <a:srgbClr val="FF493E"/>
      </a:accent4>
      <a:accent5>
        <a:srgbClr val="8FB5D9"/>
      </a:accent5>
      <a:accent6>
        <a:srgbClr val="00C1AF"/>
      </a:accent6>
      <a:hlink>
        <a:srgbClr val="EB7F23"/>
      </a:hlink>
      <a:folHlink>
        <a:srgbClr val="404040"/>
      </a:folHlink>
    </a:clrScheme>
    <a:fontScheme name="Custom 18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0001082_win32_LW_V5" id="{68224F35-5816-41A8-A35F-B0F69FCC33E2}" vid="{A5D116A5-6168-491E-BE29-8BDF072797AE}"/>
    </a:ext>
  </a:extLst>
</a:theme>
</file>

<file path=ppt/theme/theme2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ck_To_School">
      <a:dk1>
        <a:sysClr val="windowText" lastClr="000000"/>
      </a:dk1>
      <a:lt1>
        <a:sysClr val="window" lastClr="FFFFFF"/>
      </a:lt1>
      <a:dk2>
        <a:srgbClr val="404040"/>
      </a:dk2>
      <a:lt2>
        <a:srgbClr val="FFF7D3"/>
      </a:lt2>
      <a:accent1>
        <a:srgbClr val="EB7F23"/>
      </a:accent1>
      <a:accent2>
        <a:srgbClr val="AFAF51"/>
      </a:accent2>
      <a:accent3>
        <a:srgbClr val="84491F"/>
      </a:accent3>
      <a:accent4>
        <a:srgbClr val="FEBE2F"/>
      </a:accent4>
      <a:accent5>
        <a:srgbClr val="6E1C1C"/>
      </a:accent5>
      <a:accent6>
        <a:srgbClr val="9EE0F8"/>
      </a:accent6>
      <a:hlink>
        <a:srgbClr val="EB7F23"/>
      </a:hlink>
      <a:folHlink>
        <a:srgbClr val="404040"/>
      </a:folHlink>
    </a:clrScheme>
    <a:fontScheme name="Cambria">
      <a:maj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F5AFAE-B80F-42D3-94B4-729362BC1BCB}">
  <ds:schemaRefs>
    <ds:schemaRef ds:uri="http://purl.org/dc/elements/1.1/"/>
    <ds:schemaRef ds:uri="http://schemas.microsoft.com/office/2006/documentManagement/types"/>
    <ds:schemaRef ds:uri="230e9df3-be65-4c73-a93b-d1236ebd677e"/>
    <ds:schemaRef ds:uri="http://schemas.microsoft.com/sharepoint/v3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16c05727-aa75-4e4a-9b5f-8a80a1165891"/>
    <ds:schemaRef ds:uri="71af3243-3dd4-4a8d-8c0d-dd76da1f02a5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6CC9A7CA-BEC5-41E5-AAE1-C9D7FC518E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D611AEB-4E68-45DF-9D2E-EDAA3467D7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Back-to-school budget presentation</Template>
  <TotalTime>251</TotalTime>
  <Words>354</Words>
  <Application>Microsoft Macintosh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Cambria</vt:lpstr>
      <vt:lpstr>Back to School</vt:lpstr>
      <vt:lpstr>Personal Finance Forecasting Using Machine Learning  </vt:lpstr>
      <vt:lpstr>AGENDA</vt:lpstr>
      <vt:lpstr>Project analysis</vt:lpstr>
      <vt:lpstr>CURRENT ANALYSIS</vt:lpstr>
      <vt:lpstr>the solution</vt:lpstr>
      <vt:lpstr>Model analysis</vt:lpstr>
      <vt:lpstr>Linear regression with temporal &amp; category features</vt:lpstr>
      <vt:lpstr>Tech stack</vt:lpstr>
      <vt:lpstr>Technology, tools &amp; libraries used</vt:lpstr>
      <vt:lpstr>Dashboard insights</vt:lpstr>
      <vt:lpstr>Future recommendations</vt:lpstr>
      <vt:lpstr>Next steps &amp; enhancements</vt:lpstr>
      <vt:lpstr>Thank You</vt:lpstr>
    </vt:vector>
  </TitlesOfParts>
  <Company>FHLB Cincinnati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Hix, Jasmine</dc:creator>
  <cp:lastModifiedBy>jasmine hix</cp:lastModifiedBy>
  <cp:revision>11</cp:revision>
  <dcterms:created xsi:type="dcterms:W3CDTF">2025-05-13T14:03:59Z</dcterms:created>
  <dcterms:modified xsi:type="dcterms:W3CDTF">2025-05-14T00:19:34Z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0x01010079F111ED35F8CC479449609E8A0923A6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  <property fmtid="{D5CDD505-2E9C-101B-9397-08002B2CF9AE}" pid="8" name="MediaServiceImageTags">
    <vt:lpwstr/>
  </property>
</Properties>
</file>