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4" r:id="rId3"/>
    <p:sldId id="267" r:id="rId4"/>
    <p:sldId id="265" r:id="rId5"/>
    <p:sldId id="266" r:id="rId6"/>
    <p:sldId id="258" r:id="rId7"/>
    <p:sldId id="261" r:id="rId8"/>
    <p:sldId id="257" r:id="rId9"/>
    <p:sldId id="263" r:id="rId10"/>
    <p:sldId id="259" r:id="rId11"/>
    <p:sldId id="260"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06" d="100"/>
          <a:sy n="106" d="100"/>
        </p:scale>
        <p:origin x="1336"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30A29-B610-AF4D-A273-08276F314523}" type="datetimeFigureOut">
              <a:rPr lang="en-US" smtClean="0"/>
              <a:t>1/16/25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57A4F-0D47-B940-97C5-7E6195F4F8A6}" type="slidenum">
              <a:rPr lang="en-US" smtClean="0"/>
              <a:t>‹#›</a:t>
            </a:fld>
            <a:endParaRPr lang="en-US"/>
          </a:p>
        </p:txBody>
      </p:sp>
    </p:spTree>
    <p:extLst>
      <p:ext uri="{BB962C8B-B14F-4D97-AF65-F5344CB8AC3E}">
        <p14:creationId xmlns:p14="http://schemas.microsoft.com/office/powerpoint/2010/main" val="427170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A457A4F-0D47-B940-97C5-7E6195F4F8A6}" type="slidenum">
              <a:rPr lang="en-US" smtClean="0"/>
              <a:t>7</a:t>
            </a:fld>
            <a:endParaRPr lang="en-US"/>
          </a:p>
        </p:txBody>
      </p:sp>
    </p:spTree>
    <p:extLst>
      <p:ext uri="{BB962C8B-B14F-4D97-AF65-F5344CB8AC3E}">
        <p14:creationId xmlns:p14="http://schemas.microsoft.com/office/powerpoint/2010/main" val="3998386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D90A3-F803-AEE9-272A-9E26A8CFC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589AE5-1258-B7D1-D20F-7770F1971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C4733B-DB0E-7FAC-95EE-D90D70439DC3}"/>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E7698E95-0DC6-0EE7-2BFF-F88417312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3F0F9-6D54-756D-8752-ADB54E7D5FC8}"/>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4023368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3561-32FD-9403-8FE2-BA8636EF1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F6A128-F316-075B-1EE0-D89CD55EC2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E64B49-F979-9396-4214-7CB9EB0AA25F}"/>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4C46E5CF-83D6-3AA9-9422-568B9D1DF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D395B-34A2-C81F-407F-15EDE2231C5B}"/>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25180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AA4EE-9974-24A5-6C12-A08A83447D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A5E93A-3388-25B3-78CF-BFB8624D9A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6ECFB-A80C-4BC4-4699-252A52713D19}"/>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3EAE5FFF-9CC7-17EC-D606-726C6A1A3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F7C17-D64C-FAFE-BC8F-97D075FAF43D}"/>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429375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C424A-D72C-7B7C-14F8-4B07F6503B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8CA56-246D-1343-3575-533D8B0C3C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C076B-137A-B4A9-C087-CA73BB966AC7}"/>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D910BACE-574F-6B31-8B72-C6D8A6EBEC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044B7-B932-1140-C010-1443B06E97ED}"/>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1021535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2191-0CBE-8F20-2DD1-0A5D90FBCD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ACB9E0-1E21-108A-AE38-728F7E6507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1749E3-A0EC-4D22-92D7-A7A4A1F83AA3}"/>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DA8F88BA-43A2-1BBC-0E62-AE61CD44E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A7BCE-1EA6-BFBF-40E6-F36540EFF1AF}"/>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2187068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BECB8-E94D-7748-9356-70E51D317E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98319-B180-5A02-6E9C-250CB7834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CEBA6F-ECF5-B5DE-73BB-48D7E78F6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D777B-9E71-4111-377C-21F19F48EF64}"/>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6" name="Footer Placeholder 5">
            <a:extLst>
              <a:ext uri="{FF2B5EF4-FFF2-40B4-BE49-F238E27FC236}">
                <a16:creationId xmlns:a16="http://schemas.microsoft.com/office/drawing/2014/main" id="{DDB41B27-A129-1C19-3CEA-A96C4219CE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4431C3-53C4-5DC8-03DE-5F0A226DA23E}"/>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3945675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EF980-B889-95D8-A9CA-B92323BEF9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883426-BEEB-3508-BD43-5988385D9C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2F0EAE-0BBE-3627-B891-CA593F1D0B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E6E4F6-4E72-2BEB-BD44-B56A7360D7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DCE0AA-18F2-4A3F-5E3B-0894860B7C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0E035D-0E3E-6C88-2C9E-0E2486EBDBB4}"/>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8" name="Footer Placeholder 7">
            <a:extLst>
              <a:ext uri="{FF2B5EF4-FFF2-40B4-BE49-F238E27FC236}">
                <a16:creationId xmlns:a16="http://schemas.microsoft.com/office/drawing/2014/main" id="{D8FFCA1E-5977-9ACB-B2FF-86FBB7537C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4013B3-B723-8447-848D-B92FB0304B27}"/>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1820652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34E9-481F-70E2-3B09-1DAF0B93B4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19DB0F-1062-A883-74AF-E3336931937F}"/>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4" name="Footer Placeholder 3">
            <a:extLst>
              <a:ext uri="{FF2B5EF4-FFF2-40B4-BE49-F238E27FC236}">
                <a16:creationId xmlns:a16="http://schemas.microsoft.com/office/drawing/2014/main" id="{E9C3F8AC-7B2E-D0D3-20B9-B72E028E0F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995336-3BDA-CE65-6B8E-F544F15F6770}"/>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661664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25115-A80F-6AD9-077A-ECFC3029DDFD}"/>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3" name="Footer Placeholder 2">
            <a:extLst>
              <a:ext uri="{FF2B5EF4-FFF2-40B4-BE49-F238E27FC236}">
                <a16:creationId xmlns:a16="http://schemas.microsoft.com/office/drawing/2014/main" id="{04EA6510-F4CE-4A24-F34C-5C1DDFDB47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A671A2-90B3-A3CA-19B0-A0BA79173AC4}"/>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4023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DAC-AD64-E655-7A0D-C00E163DF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D0434B-AA5B-1315-6EC3-C0DB55E672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06B42D-0499-E2E3-2A10-E493D257E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2F0334-4E52-E44E-D6D4-056037B65FA0}"/>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6" name="Footer Placeholder 5">
            <a:extLst>
              <a:ext uri="{FF2B5EF4-FFF2-40B4-BE49-F238E27FC236}">
                <a16:creationId xmlns:a16="http://schemas.microsoft.com/office/drawing/2014/main" id="{627E2A97-C430-3A43-5034-673A2DDA81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03D23-2317-D5EC-06BC-1C1AE3DF99BE}"/>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287835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502C-C997-D854-D8DB-07A4EFC3D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659902-BF66-5AF6-7276-7348E0997D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51AA3-9BA9-2A07-AA46-86C47A93E3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8CFC02-11D1-4F02-8070-88DF4E88E6E1}"/>
              </a:ext>
            </a:extLst>
          </p:cNvPr>
          <p:cNvSpPr>
            <a:spLocks noGrp="1"/>
          </p:cNvSpPr>
          <p:nvPr>
            <p:ph type="dt" sz="half" idx="10"/>
          </p:nvPr>
        </p:nvSpPr>
        <p:spPr/>
        <p:txBody>
          <a:bodyPr/>
          <a:lstStyle/>
          <a:p>
            <a:fld id="{9A6B7666-E651-DD4C-9392-55FB19C9391E}" type="datetimeFigureOut">
              <a:rPr lang="en-US" smtClean="0"/>
              <a:t>1/16/25</a:t>
            </a:fld>
            <a:endParaRPr lang="en-US"/>
          </a:p>
        </p:txBody>
      </p:sp>
      <p:sp>
        <p:nvSpPr>
          <p:cNvPr id="6" name="Footer Placeholder 5">
            <a:extLst>
              <a:ext uri="{FF2B5EF4-FFF2-40B4-BE49-F238E27FC236}">
                <a16:creationId xmlns:a16="http://schemas.microsoft.com/office/drawing/2014/main" id="{147EDB4E-9A3D-651F-B6D8-14B7C338A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A41218-D064-B462-2B31-C527E6C6B1E0}"/>
              </a:ext>
            </a:extLst>
          </p:cNvPr>
          <p:cNvSpPr>
            <a:spLocks noGrp="1"/>
          </p:cNvSpPr>
          <p:nvPr>
            <p:ph type="sldNum" sz="quarter" idx="12"/>
          </p:nvPr>
        </p:nvSpPr>
        <p:spPr/>
        <p:txBody>
          <a:bodyPr/>
          <a:lstStyle/>
          <a:p>
            <a:fld id="{8734DAF0-1B21-824A-82FD-C0CDED5012E8}" type="slidenum">
              <a:rPr lang="en-US" smtClean="0"/>
              <a:t>‹#›</a:t>
            </a:fld>
            <a:endParaRPr lang="en-US"/>
          </a:p>
        </p:txBody>
      </p:sp>
    </p:spTree>
    <p:extLst>
      <p:ext uri="{BB962C8B-B14F-4D97-AF65-F5344CB8AC3E}">
        <p14:creationId xmlns:p14="http://schemas.microsoft.com/office/powerpoint/2010/main" val="3094668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92301E-3A66-453A-C1F5-3FB624FC4B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0B0494-51A0-1EF5-D547-FB26A3C84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1DD85-E72A-0F45-58BE-5D54FD0C5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6B7666-E651-DD4C-9392-55FB19C9391E}" type="datetimeFigureOut">
              <a:rPr lang="en-US" smtClean="0"/>
              <a:t>1/16/25</a:t>
            </a:fld>
            <a:endParaRPr lang="en-US"/>
          </a:p>
        </p:txBody>
      </p:sp>
      <p:sp>
        <p:nvSpPr>
          <p:cNvPr id="5" name="Footer Placeholder 4">
            <a:extLst>
              <a:ext uri="{FF2B5EF4-FFF2-40B4-BE49-F238E27FC236}">
                <a16:creationId xmlns:a16="http://schemas.microsoft.com/office/drawing/2014/main" id="{833A3FBB-6ABE-ED91-3101-8DA6E01C3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DB9C078-F86A-CAB4-F185-029C268C67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34DAF0-1B21-824A-82FD-C0CDED5012E8}" type="slidenum">
              <a:rPr lang="en-US" smtClean="0"/>
              <a:t>‹#›</a:t>
            </a:fld>
            <a:endParaRPr lang="en-US"/>
          </a:p>
        </p:txBody>
      </p:sp>
    </p:spTree>
    <p:extLst>
      <p:ext uri="{BB962C8B-B14F-4D97-AF65-F5344CB8AC3E}">
        <p14:creationId xmlns:p14="http://schemas.microsoft.com/office/powerpoint/2010/main" val="81563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belem.com/spotify-1759471_1280/"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circle with black lines in it&#10;&#10;AI-generated content may be incorrect.">
            <a:extLst>
              <a:ext uri="{FF2B5EF4-FFF2-40B4-BE49-F238E27FC236}">
                <a16:creationId xmlns:a16="http://schemas.microsoft.com/office/drawing/2014/main" id="{2CC3FAB8-5235-7AC1-2680-1609540C69CC}"/>
              </a:ext>
            </a:extLst>
          </p:cNvPr>
          <p:cNvPicPr>
            <a:picLocks noChangeAspect="1"/>
          </p:cNvPicPr>
          <p:nvPr/>
        </p:nvPicPr>
        <p:blipFill>
          <a:blip r:embed="rId2">
            <a:extLst>
              <a:ext uri="{837473B0-CC2E-450A-ABE3-18F120FF3D39}">
                <a1611:picAttrSrcUrl xmlns:a1611="http://schemas.microsoft.com/office/drawing/2016/11/main" r:id="rId3"/>
              </a:ext>
            </a:extLst>
          </a:blip>
          <a:srcRect t="16184" r="9089" b="11893"/>
          <a:stretch/>
        </p:blipFill>
        <p:spPr>
          <a:xfrm>
            <a:off x="3523488" y="10"/>
            <a:ext cx="8668512" cy="6857990"/>
          </a:xfrm>
          <a:prstGeom prst="rect">
            <a:avLst/>
          </a:prstGeom>
        </p:spPr>
      </p:pic>
      <p:sp>
        <p:nvSpPr>
          <p:cNvPr id="16" name="Rectangle 1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E3EAB1-997C-1EA7-9DCF-49A1232D63C7}"/>
              </a:ext>
            </a:extLst>
          </p:cNvPr>
          <p:cNvSpPr>
            <a:spLocks noGrp="1"/>
          </p:cNvSpPr>
          <p:nvPr>
            <p:ph type="ctrTitle"/>
          </p:nvPr>
        </p:nvSpPr>
        <p:spPr>
          <a:xfrm>
            <a:off x="477981" y="1122363"/>
            <a:ext cx="4023360" cy="3204134"/>
          </a:xfrm>
        </p:spPr>
        <p:txBody>
          <a:bodyPr anchor="b">
            <a:normAutofit/>
          </a:bodyPr>
          <a:lstStyle/>
          <a:p>
            <a:pPr algn="l"/>
            <a:r>
              <a:rPr lang="en-US" sz="4800">
                <a:solidFill>
                  <a:schemeClr val="bg1"/>
                </a:solidFill>
              </a:rPr>
              <a:t>Spotify</a:t>
            </a:r>
          </a:p>
        </p:txBody>
      </p:sp>
      <p:sp>
        <p:nvSpPr>
          <p:cNvPr id="3" name="Subtitle 2">
            <a:extLst>
              <a:ext uri="{FF2B5EF4-FFF2-40B4-BE49-F238E27FC236}">
                <a16:creationId xmlns:a16="http://schemas.microsoft.com/office/drawing/2014/main" id="{94FA3B69-4A2A-D2AA-E7E9-C9E83AF7C928}"/>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A statistical analysis of popular songs and artists</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35605EF-4BA4-96CB-67A6-C7482C0BA5C7}"/>
              </a:ext>
            </a:extLst>
          </p:cNvPr>
          <p:cNvSpPr txBox="1"/>
          <p:nvPr/>
        </p:nvSpPr>
        <p:spPr>
          <a:xfrm>
            <a:off x="9581991" y="6657945"/>
            <a:ext cx="2610009"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rebelem.com/spotify-1759471_1280/">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US" sz="700">
              <a:solidFill>
                <a:srgbClr val="FFFFFF"/>
              </a:solidFill>
            </a:endParaRPr>
          </a:p>
        </p:txBody>
      </p:sp>
    </p:spTree>
    <p:extLst>
      <p:ext uri="{BB962C8B-B14F-4D97-AF65-F5344CB8AC3E}">
        <p14:creationId xmlns:p14="http://schemas.microsoft.com/office/powerpoint/2010/main" val="284349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D1C042-1BAA-CC2B-B726-D6C627DF2792}"/>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9999BCD1-A0B7-8118-B246-155CBC55A942}"/>
              </a:ext>
            </a:extLst>
          </p:cNvPr>
          <p:cNvSpPr txBox="1"/>
          <p:nvPr/>
        </p:nvSpPr>
        <p:spPr>
          <a:xfrm>
            <a:off x="1011936" y="2276855"/>
            <a:ext cx="10271760" cy="403250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1400" dirty="0"/>
              <a:t>Spotify Streams showed a strong positive correlations with YouTube Views.</a:t>
            </a:r>
          </a:p>
          <a:p>
            <a:pPr indent="-228600">
              <a:lnSpc>
                <a:spcPct val="90000"/>
              </a:lnSpc>
              <a:spcAft>
                <a:spcPts val="600"/>
              </a:spcAft>
              <a:buFont typeface="Arial" panose="020B0604020202020204" pitchFamily="34" charset="0"/>
              <a:buChar char="•"/>
            </a:pPr>
            <a:r>
              <a:rPr lang="en-US" sz="1400" dirty="0"/>
              <a:t>Visual Insights</a:t>
            </a:r>
          </a:p>
          <a:p>
            <a:pPr marL="285750" indent="-228600">
              <a:lnSpc>
                <a:spcPct val="90000"/>
              </a:lnSpc>
              <a:spcAft>
                <a:spcPts val="600"/>
              </a:spcAft>
              <a:buFont typeface="Arial" panose="020B0604020202020204" pitchFamily="34" charset="0"/>
              <a:buChar char="•"/>
            </a:pPr>
            <a:r>
              <a:rPr lang="en-US" sz="1400" dirty="0"/>
              <a:t>TikTok Views vs Spotify Streams:</a:t>
            </a:r>
          </a:p>
          <a:p>
            <a:pPr marL="742950" lvl="1" indent="-228600">
              <a:lnSpc>
                <a:spcPct val="90000"/>
              </a:lnSpc>
              <a:spcAft>
                <a:spcPts val="600"/>
              </a:spcAft>
              <a:buFont typeface="Arial" panose="020B0604020202020204" pitchFamily="34" charset="0"/>
              <a:buChar char="•"/>
            </a:pPr>
            <a:r>
              <a:rPr lang="en-US" sz="1400" dirty="0"/>
              <a:t>A positive relationship is evident. Higher TikTok Views tend to align with increased Spotify Streams.</a:t>
            </a:r>
          </a:p>
          <a:p>
            <a:pPr marL="742950" lvl="1" indent="-228600">
              <a:lnSpc>
                <a:spcPct val="90000"/>
              </a:lnSpc>
              <a:spcAft>
                <a:spcPts val="600"/>
              </a:spcAft>
              <a:buFont typeface="Arial" panose="020B0604020202020204" pitchFamily="34" charset="0"/>
              <a:buChar char="•"/>
            </a:pPr>
            <a:r>
              <a:rPr lang="en-US" sz="1400" dirty="0"/>
              <a:t>The scatter plot indicates a potential linear trend.</a:t>
            </a:r>
          </a:p>
          <a:p>
            <a:pPr marL="285750" indent="-228600">
              <a:lnSpc>
                <a:spcPct val="90000"/>
              </a:lnSpc>
              <a:spcAft>
                <a:spcPts val="600"/>
              </a:spcAft>
              <a:buFont typeface="Arial" panose="020B0604020202020204" pitchFamily="34" charset="0"/>
              <a:buChar char="•"/>
            </a:pPr>
            <a:r>
              <a:rPr lang="en-US" sz="1400" dirty="0"/>
              <a:t>TikTok Posts vs Spotify Streams:</a:t>
            </a:r>
          </a:p>
          <a:p>
            <a:pPr marL="742950" lvl="1" indent="-228600">
              <a:lnSpc>
                <a:spcPct val="90000"/>
              </a:lnSpc>
              <a:spcAft>
                <a:spcPts val="600"/>
              </a:spcAft>
              <a:buFont typeface="Arial" panose="020B0604020202020204" pitchFamily="34" charset="0"/>
              <a:buChar char="•"/>
            </a:pPr>
            <a:r>
              <a:rPr lang="en-US" sz="1400" dirty="0"/>
              <a:t>The number of TikTok Posts appears positively associated with Spotify Streams.</a:t>
            </a:r>
          </a:p>
          <a:p>
            <a:pPr marL="742950" lvl="1" indent="-228600">
              <a:lnSpc>
                <a:spcPct val="90000"/>
              </a:lnSpc>
              <a:spcAft>
                <a:spcPts val="600"/>
              </a:spcAft>
              <a:buFont typeface="Arial" panose="020B0604020202020204" pitchFamily="34" charset="0"/>
              <a:buChar char="•"/>
            </a:pPr>
            <a:r>
              <a:rPr lang="en-US" sz="1400" dirty="0"/>
              <a:t>Outliers might represent songs that went viral with fewer posts but gained traction in Spotify streams.</a:t>
            </a:r>
          </a:p>
          <a:p>
            <a:pPr marL="285750" indent="-228600">
              <a:lnSpc>
                <a:spcPct val="90000"/>
              </a:lnSpc>
              <a:spcAft>
                <a:spcPts val="600"/>
              </a:spcAft>
              <a:buFont typeface="Arial" panose="020B0604020202020204" pitchFamily="34" charset="0"/>
              <a:buChar char="•"/>
            </a:pPr>
            <a:r>
              <a:rPr lang="en-US" sz="1400" dirty="0"/>
              <a:t>TikTok Likes vs YouTube Views:</a:t>
            </a:r>
          </a:p>
          <a:p>
            <a:pPr marL="742950" lvl="1" indent="-228600">
              <a:lnSpc>
                <a:spcPct val="90000"/>
              </a:lnSpc>
              <a:spcAft>
                <a:spcPts val="600"/>
              </a:spcAft>
              <a:buFont typeface="Arial" panose="020B0604020202020204" pitchFamily="34" charset="0"/>
              <a:buChar char="•"/>
            </a:pPr>
            <a:r>
              <a:rPr lang="en-US" sz="1400" dirty="0"/>
              <a:t>Likes on TikTok correlate positively with YouTube Views, suggesting audience engagement on TikTok may spill over to YouTube.</a:t>
            </a:r>
          </a:p>
          <a:p>
            <a:pPr marL="742950" lvl="1" indent="-228600">
              <a:lnSpc>
                <a:spcPct val="90000"/>
              </a:lnSpc>
              <a:spcAft>
                <a:spcPts val="600"/>
              </a:spcAft>
              <a:buFont typeface="Arial" panose="020B0604020202020204" pitchFamily="34" charset="0"/>
              <a:buChar char="•"/>
            </a:pPr>
            <a:r>
              <a:rPr lang="en-US" sz="1400" dirty="0"/>
              <a:t>The scatter plot demonstrates a consistent upward trend.</a:t>
            </a:r>
          </a:p>
          <a:p>
            <a:pPr marL="285750" indent="-228600">
              <a:lnSpc>
                <a:spcPct val="90000"/>
              </a:lnSpc>
              <a:spcAft>
                <a:spcPts val="600"/>
              </a:spcAft>
              <a:buFont typeface="Arial" panose="020B0604020202020204" pitchFamily="34" charset="0"/>
              <a:buChar char="•"/>
            </a:pPr>
            <a:r>
              <a:rPr lang="en-US" sz="1400" dirty="0"/>
              <a:t>TikTok Views vs YouTube Views:</a:t>
            </a:r>
          </a:p>
          <a:p>
            <a:pPr marL="742950" lvl="1" indent="-228600">
              <a:lnSpc>
                <a:spcPct val="90000"/>
              </a:lnSpc>
              <a:spcAft>
                <a:spcPts val="600"/>
              </a:spcAft>
              <a:buFont typeface="Arial" panose="020B0604020202020204" pitchFamily="34" charset="0"/>
              <a:buChar char="•"/>
            </a:pPr>
            <a:r>
              <a:rPr lang="en-US" sz="1400" dirty="0"/>
              <a:t>A positive correlation is observed, indicating that higher TikTok Views may contribute to higher YouTube Views.</a:t>
            </a:r>
          </a:p>
        </p:txBody>
      </p:sp>
    </p:spTree>
    <p:extLst>
      <p:ext uri="{BB962C8B-B14F-4D97-AF65-F5344CB8AC3E}">
        <p14:creationId xmlns:p14="http://schemas.microsoft.com/office/powerpoint/2010/main" val="181146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D2902FA0-3B57-7B0C-A1E3-CEBE2534B941}"/>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200" dirty="0"/>
              <a:t>What does the relationship between Spotify Popularity and YouTube Views look like?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descr="A screen shot of a graph&#10;&#10;AI-generated content may be incorrect.">
            <a:extLst>
              <a:ext uri="{FF2B5EF4-FFF2-40B4-BE49-F238E27FC236}">
                <a16:creationId xmlns:a16="http://schemas.microsoft.com/office/drawing/2014/main" id="{879AC720-9D55-09A6-08AD-0A2FC0BE36B0}"/>
              </a:ext>
            </a:extLst>
          </p:cNvPr>
          <p:cNvPicPr>
            <a:picLocks noChangeAspect="1"/>
          </p:cNvPicPr>
          <p:nvPr/>
        </p:nvPicPr>
        <p:blipFill>
          <a:blip r:embed="rId2"/>
          <a:stretch>
            <a:fillRect/>
          </a:stretch>
        </p:blipFill>
        <p:spPr>
          <a:xfrm>
            <a:off x="4633167" y="862818"/>
            <a:ext cx="7772400" cy="4650698"/>
          </a:xfrm>
          <a:prstGeom prst="rect">
            <a:avLst/>
          </a:prstGeom>
        </p:spPr>
      </p:pic>
    </p:spTree>
    <p:extLst>
      <p:ext uri="{BB962C8B-B14F-4D97-AF65-F5344CB8AC3E}">
        <p14:creationId xmlns:p14="http://schemas.microsoft.com/office/powerpoint/2010/main" val="1564288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6E1FC-10A0-3B65-6585-6E65C3AA3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3C6BD-3431-93F2-0519-AB5A0126D8E3}"/>
              </a:ext>
            </a:extLst>
          </p:cNvPr>
          <p:cNvSpPr>
            <a:spLocks noGrp="1"/>
          </p:cNvSpPr>
          <p:nvPr>
            <p:ph type="title"/>
          </p:nvPr>
        </p:nvSpPr>
        <p:spPr>
          <a:xfrm>
            <a:off x="838200" y="120427"/>
            <a:ext cx="10515600" cy="678063"/>
          </a:xfrm>
        </p:spPr>
        <p:txBody>
          <a:bodyPr>
            <a:normAutofit fontScale="90000"/>
          </a:bodyPr>
          <a:lstStyle/>
          <a:p>
            <a:pPr algn="ctr"/>
            <a:r>
              <a:rPr lang="en-US" dirty="0"/>
              <a:t>Summary</a:t>
            </a:r>
          </a:p>
        </p:txBody>
      </p:sp>
      <p:sp>
        <p:nvSpPr>
          <p:cNvPr id="3" name="TextBox 2">
            <a:extLst>
              <a:ext uri="{FF2B5EF4-FFF2-40B4-BE49-F238E27FC236}">
                <a16:creationId xmlns:a16="http://schemas.microsoft.com/office/drawing/2014/main" id="{2768CBFC-94A8-69A2-BD4B-C7402F51C011}"/>
              </a:ext>
            </a:extLst>
          </p:cNvPr>
          <p:cNvSpPr txBox="1"/>
          <p:nvPr/>
        </p:nvSpPr>
        <p:spPr>
          <a:xfrm>
            <a:off x="1105436" y="1116280"/>
            <a:ext cx="9981127" cy="3046988"/>
          </a:xfrm>
          <a:prstGeom prst="rect">
            <a:avLst/>
          </a:prstGeom>
          <a:noFill/>
        </p:spPr>
        <p:txBody>
          <a:bodyPr wrap="square" rtlCol="0">
            <a:spAutoFit/>
          </a:bodyPr>
          <a:lstStyle/>
          <a:p>
            <a:r>
              <a:rPr lang="en-US" sz="1600" dirty="0"/>
              <a:t>The chart shows a strong correlation between Spotify streams and YouTube views. This is verified by the calculation of the correlation coefficient of 0.65</a:t>
            </a:r>
          </a:p>
          <a:p>
            <a:endParaRPr lang="en-US" sz="1600" dirty="0"/>
          </a:p>
          <a:p>
            <a:r>
              <a:rPr lang="en-US" sz="1600" dirty="0"/>
              <a:t>Key findings:</a:t>
            </a:r>
          </a:p>
          <a:p>
            <a:endParaRPr lang="en-US" sz="1600" dirty="0"/>
          </a:p>
          <a:p>
            <a:pPr marL="285750" indent="-285750">
              <a:buFont typeface="Arial" panose="020B0604020202020204" pitchFamily="34" charset="0"/>
              <a:buChar char="•"/>
            </a:pPr>
            <a:r>
              <a:rPr lang="en-US" sz="1600" dirty="0"/>
              <a:t>Spotify Streams showed a strong positive correlations with YouTube Views as verified with the calculation of the correlation coefficient.</a:t>
            </a:r>
          </a:p>
          <a:p>
            <a:endParaRPr lang="en-US" sz="1600" dirty="0"/>
          </a:p>
          <a:p>
            <a:r>
              <a:rPr lang="en-US" sz="1600" dirty="0"/>
              <a:t>Visual Insights:</a:t>
            </a:r>
          </a:p>
          <a:p>
            <a:endParaRPr lang="en-US" sz="1600" dirty="0"/>
          </a:p>
          <a:p>
            <a:pPr marL="285750" indent="-285750">
              <a:buFont typeface="Arial" panose="020B0604020202020204" pitchFamily="34" charset="0"/>
              <a:buChar char="•"/>
            </a:pPr>
            <a:r>
              <a:rPr lang="en-US" sz="1600" dirty="0"/>
              <a:t>A positive relationship is evident visually as the Spotify Streaming data looks to align with increased YouTube Views.</a:t>
            </a:r>
          </a:p>
        </p:txBody>
      </p:sp>
    </p:spTree>
    <p:extLst>
      <p:ext uri="{BB962C8B-B14F-4D97-AF65-F5344CB8AC3E}">
        <p14:creationId xmlns:p14="http://schemas.microsoft.com/office/powerpoint/2010/main" val="6399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38B1785-D8D9-97E6-FFCD-16011EFB970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000" dirty="0"/>
              <a:t>What tracks have the highest Spotify Streams?</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AutoShape 2">
            <a:extLst>
              <a:ext uri="{FF2B5EF4-FFF2-40B4-BE49-F238E27FC236}">
                <a16:creationId xmlns:a16="http://schemas.microsoft.com/office/drawing/2014/main" id="{B726A8D1-80A6-4C76-FFCF-BEADBD9E0519}"/>
              </a:ext>
            </a:extLst>
          </p:cNvPr>
          <p:cNvSpPr>
            <a:spLocks noChangeAspect="1" noChangeArrowheads="1"/>
          </p:cNvSpPr>
          <p:nvPr/>
        </p:nvSpPr>
        <p:spPr bwMode="auto">
          <a:xfrm>
            <a:off x="5943600" y="3276600"/>
            <a:ext cx="2878428" cy="28784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pie chart with different colored circles&#10;&#10;AI-generated content may be incorrect.">
            <a:extLst>
              <a:ext uri="{FF2B5EF4-FFF2-40B4-BE49-F238E27FC236}">
                <a16:creationId xmlns:a16="http://schemas.microsoft.com/office/drawing/2014/main" id="{C828F3CB-CADE-E7DF-6290-AF1252F0F1C7}"/>
              </a:ext>
            </a:extLst>
          </p:cNvPr>
          <p:cNvPicPr>
            <a:picLocks noChangeAspect="1"/>
          </p:cNvPicPr>
          <p:nvPr/>
        </p:nvPicPr>
        <p:blipFill>
          <a:blip r:embed="rId2"/>
          <a:stretch>
            <a:fillRect/>
          </a:stretch>
        </p:blipFill>
        <p:spPr>
          <a:xfrm>
            <a:off x="4939698" y="722968"/>
            <a:ext cx="6771273" cy="5020602"/>
          </a:xfrm>
          <a:prstGeom prst="rect">
            <a:avLst/>
          </a:prstGeom>
        </p:spPr>
      </p:pic>
    </p:spTree>
    <p:extLst>
      <p:ext uri="{BB962C8B-B14F-4D97-AF65-F5344CB8AC3E}">
        <p14:creationId xmlns:p14="http://schemas.microsoft.com/office/powerpoint/2010/main" val="108985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8E1605-E8DA-16FC-6A97-C0DD064C1D8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863C38-AC1D-12AE-4823-964382336CA9}"/>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298825F2-FD97-F2E1-7EB9-0F98F655D311}"/>
              </a:ext>
            </a:extLst>
          </p:cNvPr>
          <p:cNvSpPr txBox="1"/>
          <p:nvPr/>
        </p:nvSpPr>
        <p:spPr>
          <a:xfrm>
            <a:off x="1115568" y="2481943"/>
            <a:ext cx="10168128" cy="369502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900" b="0" i="0">
                <a:effectLst/>
              </a:rPr>
              <a:t>The question "Which track has the highest Spotify streams?" is asking to identify the most-streamed song on the Spotify platform. Spotify, a popular music streaming service, tracks how many times each song is played by users worldwide. The track with the highest number of streams is considered the most popular or widely listened-to song on the platform.</a:t>
            </a:r>
            <a:br>
              <a:rPr lang="en-US" sz="1900" b="0" i="0">
                <a:effectLst/>
              </a:rPr>
            </a:br>
            <a:r>
              <a:rPr lang="en-US" sz="1900" b="0" i="0">
                <a:effectLst/>
              </a:rPr>
              <a:t>As of the latest data available (January 2025), the song "Blinding Lights" by The Weeknd holds the record for the most Spotify streams. It has surpassed previous records due to its massive popularity, long chart performance, and wide-reaching appeal across various demographics to summarize :</a:t>
            </a:r>
          </a:p>
          <a:p>
            <a:pPr indent="-228600">
              <a:lnSpc>
                <a:spcPct val="90000"/>
              </a:lnSpc>
              <a:spcAft>
                <a:spcPts val="600"/>
              </a:spcAft>
              <a:buFont typeface="Arial" panose="020B0604020202020204" pitchFamily="34" charset="0"/>
              <a:buChar char="•"/>
            </a:pPr>
            <a:endParaRPr lang="en-US" sz="1900">
              <a:effectLst/>
            </a:endParaRPr>
          </a:p>
          <a:p>
            <a:pPr indent="-228600">
              <a:lnSpc>
                <a:spcPct val="90000"/>
              </a:lnSpc>
              <a:spcAft>
                <a:spcPts val="600"/>
              </a:spcAft>
              <a:buFont typeface="Arial" panose="020B0604020202020204" pitchFamily="34" charset="0"/>
              <a:buChar char="•"/>
            </a:pPr>
            <a:r>
              <a:rPr lang="en-US" sz="1900">
                <a:effectLst/>
              </a:rPr>
              <a:t>The question seeks to find the song with the most streams on Spotify. "Blinding Lights" by The Weeknd is currently the record holder for this title, based on available data. The ranking is based on total stream counts and is continuously updated as new streams are added.</a:t>
            </a:r>
          </a:p>
        </p:txBody>
      </p:sp>
    </p:spTree>
    <p:extLst>
      <p:ext uri="{BB962C8B-B14F-4D97-AF65-F5344CB8AC3E}">
        <p14:creationId xmlns:p14="http://schemas.microsoft.com/office/powerpoint/2010/main" val="100489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A0CDFF-5AE1-75C9-30F8-9D3CDEED11D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000" dirty="0"/>
              <a:t>What is the percentage of Total Spotify Streams per Track?</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A graph with a line&#10;&#10;AI-generated content may be incorrect.">
            <a:extLst>
              <a:ext uri="{FF2B5EF4-FFF2-40B4-BE49-F238E27FC236}">
                <a16:creationId xmlns:a16="http://schemas.microsoft.com/office/drawing/2014/main" id="{B3BC9D58-DD0C-995B-F80F-CE07BD7A45B2}"/>
              </a:ext>
            </a:extLst>
          </p:cNvPr>
          <p:cNvPicPr>
            <a:picLocks noChangeAspect="1"/>
          </p:cNvPicPr>
          <p:nvPr/>
        </p:nvPicPr>
        <p:blipFill>
          <a:blip r:embed="rId2"/>
          <a:stretch>
            <a:fillRect/>
          </a:stretch>
        </p:blipFill>
        <p:spPr>
          <a:xfrm>
            <a:off x="4687871" y="969225"/>
            <a:ext cx="7023100" cy="4584700"/>
          </a:xfrm>
          <a:prstGeom prst="rect">
            <a:avLst/>
          </a:prstGeom>
        </p:spPr>
      </p:pic>
    </p:spTree>
    <p:extLst>
      <p:ext uri="{BB962C8B-B14F-4D97-AF65-F5344CB8AC3E}">
        <p14:creationId xmlns:p14="http://schemas.microsoft.com/office/powerpoint/2010/main" val="78050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0784F9-F4A2-F9CE-D7D8-5BF9454D7625}"/>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077791A7-10B7-931E-D459-DB26294D6161}"/>
              </a:ext>
            </a:extLst>
          </p:cNvPr>
          <p:cNvSpPr txBox="1"/>
          <p:nvPr/>
        </p:nvSpPr>
        <p:spPr>
          <a:xfrm>
            <a:off x="1115568" y="2481943"/>
            <a:ext cx="10168128" cy="3695020"/>
          </a:xfrm>
          <a:prstGeom prst="rect">
            <a:avLst/>
          </a:prstGeom>
        </p:spPr>
        <p:txBody>
          <a:bodyPr vert="horz" lIns="91440" tIns="45720" rIns="91440" bIns="45720" rtlCol="0">
            <a:normAutofit/>
          </a:bodyPr>
          <a:lstStyle/>
          <a:p>
            <a:pPr marL="285750" indent="-285750">
              <a:lnSpc>
                <a:spcPct val="90000"/>
              </a:lnSpc>
              <a:spcAft>
                <a:spcPts val="600"/>
              </a:spcAft>
              <a:buFont typeface="Arial" panose="020B0604020202020204" pitchFamily="34" charset="0"/>
              <a:buChar char="•"/>
            </a:pPr>
            <a:r>
              <a:rPr lang="en-US" sz="1600" b="0" i="0" dirty="0">
                <a:effectLst/>
              </a:rPr>
              <a:t>The question "What is the percentage of total Spotify streams the highest streamed track has?" is asking for the proportion of the total streams on Spotify that the most-streamed song represents.</a:t>
            </a:r>
            <a:br>
              <a:rPr lang="en-US" sz="1600" dirty="0"/>
            </a:br>
            <a:r>
              <a:rPr lang="en-US" sz="1600" b="0" i="0" dirty="0">
                <a:effectLst/>
              </a:rPr>
              <a:t>In other words, it’s asking: How much of the total streams on Spotify does the song with the highest streams account for? This would be expressed as a percentage, showing the share of Spotify’s total streaming activity that comes from this one track.</a:t>
            </a:r>
          </a:p>
          <a:p>
            <a:pPr marL="285750" indent="-285750">
              <a:lnSpc>
                <a:spcPct val="90000"/>
              </a:lnSpc>
              <a:spcAft>
                <a:spcPts val="600"/>
              </a:spcAft>
              <a:buFont typeface="Arial" panose="020B0604020202020204" pitchFamily="34" charset="0"/>
              <a:buChar char="•"/>
            </a:pPr>
            <a:br>
              <a:rPr lang="en-US" sz="1600" dirty="0"/>
            </a:br>
            <a:r>
              <a:rPr lang="en-US" sz="1600" b="0" i="0" dirty="0">
                <a:effectLst/>
              </a:rPr>
              <a:t>Here’s how to break it down:1 . Total Spotify Streams: This refers to the sum of all plays across every song on Spotify. 2 . Highest-Streamed Track: This is the song with the highest number of streams, such as "Blinding Lights" by The </a:t>
            </a:r>
            <a:r>
              <a:rPr lang="en-US" sz="1600" b="0" i="0" dirty="0" err="1">
                <a:effectLst/>
              </a:rPr>
              <a:t>Weeknd</a:t>
            </a:r>
            <a:r>
              <a:rPr lang="en-US" sz="1600" b="0" i="0" dirty="0">
                <a:effectLst/>
              </a:rPr>
              <a:t> (as of 2025). 3 . Percentage Calculation: The percentage is calculated by dividing the number of streams of the highest-streamed track by the total number of s streams on Spotify, then multiplying by 100.SUMMARYThe question "What is the percentage of total Spotify streams the highest streamed track has?" is asking for the proportion of the total streams on Spotify that the most-streamed song represents.</a:t>
            </a:r>
            <a:br>
              <a:rPr lang="en-US" sz="1600" dirty="0"/>
            </a:br>
            <a:r>
              <a:rPr lang="en-US" sz="1600" b="0" i="0" dirty="0">
                <a:effectLst/>
              </a:rPr>
              <a:t>In other words, it’s asking: How much of the total streams on Spotify does the song with the highest streams account for? This would be expressed as a percentage, showing the share of Spotify’s total streaming activity that comes from this one track.</a:t>
            </a:r>
            <a:br>
              <a:rPr lang="en-US" sz="1600" dirty="0"/>
            </a:br>
            <a:endParaRPr lang="en-US" sz="1600" dirty="0"/>
          </a:p>
        </p:txBody>
      </p:sp>
    </p:spTree>
    <p:extLst>
      <p:ext uri="{BB962C8B-B14F-4D97-AF65-F5344CB8AC3E}">
        <p14:creationId xmlns:p14="http://schemas.microsoft.com/office/powerpoint/2010/main" val="314581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A77AA9-2867-B214-B3FD-E56306366609}"/>
              </a:ext>
            </a:extLst>
          </p:cNvPr>
          <p:cNvSpPr>
            <a:spLocks noGrp="1"/>
          </p:cNvSpPr>
          <p:nvPr>
            <p:ph type="title"/>
          </p:nvPr>
        </p:nvSpPr>
        <p:spPr>
          <a:xfrm>
            <a:off x="477981" y="1122363"/>
            <a:ext cx="4023360" cy="3204134"/>
          </a:xfrm>
          <a:prstGeom prst="ellipse">
            <a:avLst/>
          </a:prstGeom>
        </p:spPr>
        <p:txBody>
          <a:bodyPr vert="horz" lIns="91440" tIns="45720" rIns="91440" bIns="45720" rtlCol="0" anchor="b">
            <a:normAutofit/>
          </a:bodyPr>
          <a:lstStyle/>
          <a:p>
            <a:r>
              <a:rPr lang="en-US" sz="3000" b="1" i="0" kern="1200" dirty="0">
                <a:solidFill>
                  <a:schemeClr val="tx1"/>
                </a:solidFill>
                <a:effectLst/>
                <a:latin typeface="+mj-lt"/>
                <a:ea typeface="+mj-ea"/>
                <a:cs typeface="+mj-cs"/>
              </a:rPr>
              <a:t>Does Spotify Popularity influence Airplay spins?</a:t>
            </a:r>
            <a:br>
              <a:rPr lang="en-US" sz="3000" b="1" i="0" kern="1200" dirty="0">
                <a:solidFill>
                  <a:schemeClr val="tx1"/>
                </a:solidFill>
                <a:effectLst/>
                <a:latin typeface="+mj-lt"/>
                <a:ea typeface="+mj-ea"/>
                <a:cs typeface="+mj-cs"/>
              </a:rPr>
            </a:br>
            <a:endParaRPr lang="en-US" sz="3000" kern="1200" dirty="0">
              <a:solidFill>
                <a:schemeClr val="tx1"/>
              </a:solidFill>
              <a:latin typeface="+mj-lt"/>
              <a:ea typeface="+mj-ea"/>
              <a:cs typeface="+mj-cs"/>
            </a:endParaRPr>
          </a:p>
        </p:txBody>
      </p:sp>
      <p:sp>
        <p:nvSpPr>
          <p:cNvPr id="23" name="Rectangle 2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6" name="Picture 5" descr="A graph with green dots&#10;&#10;AI-generated content may be incorrect.">
            <a:extLst>
              <a:ext uri="{FF2B5EF4-FFF2-40B4-BE49-F238E27FC236}">
                <a16:creationId xmlns:a16="http://schemas.microsoft.com/office/drawing/2014/main" id="{E87B403E-3D0A-2E8A-FD1E-FE228251442C}"/>
              </a:ext>
            </a:extLst>
          </p:cNvPr>
          <p:cNvPicPr>
            <a:picLocks noChangeAspect="1"/>
          </p:cNvPicPr>
          <p:nvPr/>
        </p:nvPicPr>
        <p:blipFill>
          <a:blip r:embed="rId2"/>
          <a:stretch>
            <a:fillRect/>
          </a:stretch>
        </p:blipFill>
        <p:spPr>
          <a:xfrm>
            <a:off x="4810435" y="1071394"/>
            <a:ext cx="7209630" cy="4379850"/>
          </a:xfrm>
          <a:prstGeom prst="rect">
            <a:avLst/>
          </a:prstGeom>
        </p:spPr>
      </p:pic>
    </p:spTree>
    <p:extLst>
      <p:ext uri="{BB962C8B-B14F-4D97-AF65-F5344CB8AC3E}">
        <p14:creationId xmlns:p14="http://schemas.microsoft.com/office/powerpoint/2010/main" val="207240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88ACD0-2F8B-A78C-C92D-C1F3BAC15C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716439-825A-B393-578C-E5B402C31F7E}"/>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Summary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37F5B2DF-CBB3-229E-48F3-D2DF4BBBE445}"/>
              </a:ext>
            </a:extLst>
          </p:cNvPr>
          <p:cNvSpPr txBox="1"/>
          <p:nvPr/>
        </p:nvSpPr>
        <p:spPr>
          <a:xfrm>
            <a:off x="1115568" y="2481943"/>
            <a:ext cx="10168128" cy="3695020"/>
          </a:xfrm>
          <a:prstGeom prst="rect">
            <a:avLst/>
          </a:prstGeom>
        </p:spPr>
        <p:txBody>
          <a:bodyPr vert="horz" lIns="91440" tIns="45720" rIns="91440" bIns="45720" rtlCol="0">
            <a:normAutofit/>
          </a:bodyPr>
          <a:lstStyle/>
          <a:p>
            <a:pPr>
              <a:lnSpc>
                <a:spcPct val="90000"/>
              </a:lnSpc>
              <a:spcAft>
                <a:spcPts val="600"/>
              </a:spcAft>
            </a:pPr>
            <a:r>
              <a:rPr lang="en-US" sz="1500" dirty="0"/>
              <a:t>The chart shows a positive but weak correlation between Spotify Popularity and Airplay spins. This is verified by the calculation of the correlation coefficient of 0.17, showing that there is no strong correlation between the two data points.</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Key findings:</a:t>
            </a:r>
          </a:p>
          <a:p>
            <a:pPr marL="742950" lvl="1" indent="-228600">
              <a:lnSpc>
                <a:spcPct val="90000"/>
              </a:lnSpc>
              <a:spcAft>
                <a:spcPts val="600"/>
              </a:spcAft>
              <a:buFont typeface="Arial" panose="020B0604020202020204" pitchFamily="34" charset="0"/>
              <a:buChar char="•"/>
            </a:pPr>
            <a:r>
              <a:rPr lang="en-US" sz="1500" dirty="0"/>
              <a:t>Spotify Popularity and Airplay spins showed a positive but weak correlation as verified with the calculation of the correlation coefficient.</a:t>
            </a:r>
          </a:p>
          <a:p>
            <a:pPr indent="-228600">
              <a:lnSpc>
                <a:spcPct val="90000"/>
              </a:lnSpc>
              <a:spcAft>
                <a:spcPts val="600"/>
              </a:spcAft>
              <a:buFont typeface="Arial" panose="020B0604020202020204" pitchFamily="34" charset="0"/>
              <a:buChar char="•"/>
            </a:pPr>
            <a:endParaRPr lang="en-US" sz="1500" dirty="0"/>
          </a:p>
          <a:p>
            <a:pPr indent="-228600">
              <a:lnSpc>
                <a:spcPct val="90000"/>
              </a:lnSpc>
              <a:spcAft>
                <a:spcPts val="600"/>
              </a:spcAft>
              <a:buFont typeface="Arial" panose="020B0604020202020204" pitchFamily="34" charset="0"/>
              <a:buChar char="•"/>
            </a:pPr>
            <a:r>
              <a:rPr lang="en-US" sz="1500" dirty="0"/>
              <a:t>Visual Insights</a:t>
            </a:r>
          </a:p>
          <a:p>
            <a:pPr marL="285750" indent="-228600">
              <a:lnSpc>
                <a:spcPct val="90000"/>
              </a:lnSpc>
              <a:spcAft>
                <a:spcPts val="600"/>
              </a:spcAft>
              <a:buFont typeface="Arial" panose="020B0604020202020204" pitchFamily="34" charset="0"/>
              <a:buChar char="•"/>
            </a:pPr>
            <a:r>
              <a:rPr lang="en-US" sz="1500" dirty="0"/>
              <a:t>Spotify Popularity and Airplay spins:</a:t>
            </a:r>
          </a:p>
          <a:p>
            <a:pPr marL="285750" indent="-228600">
              <a:lnSpc>
                <a:spcPct val="90000"/>
              </a:lnSpc>
              <a:spcAft>
                <a:spcPts val="600"/>
              </a:spcAft>
              <a:buFont typeface="Arial" panose="020B0604020202020204" pitchFamily="34" charset="0"/>
              <a:buChar char="•"/>
            </a:pPr>
            <a:endParaRPr lang="en-US" sz="1500" dirty="0"/>
          </a:p>
          <a:p>
            <a:pPr marL="742950" lvl="1" indent="-228600">
              <a:lnSpc>
                <a:spcPct val="90000"/>
              </a:lnSpc>
              <a:spcAft>
                <a:spcPts val="600"/>
              </a:spcAft>
              <a:buFont typeface="Arial" panose="020B0604020202020204" pitchFamily="34" charset="0"/>
              <a:buChar char="•"/>
            </a:pPr>
            <a:r>
              <a:rPr lang="en-US" sz="1500" dirty="0"/>
              <a:t>A positive relationship is evident visually as the data looks to align with each other.</a:t>
            </a:r>
          </a:p>
        </p:txBody>
      </p:sp>
    </p:spTree>
    <p:extLst>
      <p:ext uri="{BB962C8B-B14F-4D97-AF65-F5344CB8AC3E}">
        <p14:creationId xmlns:p14="http://schemas.microsoft.com/office/powerpoint/2010/main" val="4137787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9A3152-0164-1A65-034F-CB8631B94B46}"/>
              </a:ext>
            </a:extLst>
          </p:cNvPr>
          <p:cNvSpPr>
            <a:spLocks noGrp="1"/>
          </p:cNvSpPr>
          <p:nvPr>
            <p:ph type="title"/>
          </p:nvPr>
        </p:nvSpPr>
        <p:spPr>
          <a:xfrm>
            <a:off x="218941" y="1124264"/>
            <a:ext cx="4023360" cy="3204134"/>
          </a:xfrm>
        </p:spPr>
        <p:txBody>
          <a:bodyPr vert="horz" lIns="91440" tIns="45720" rIns="91440" bIns="45720" rtlCol="0" anchor="b">
            <a:normAutofit/>
          </a:bodyPr>
          <a:lstStyle/>
          <a:p>
            <a:r>
              <a:rPr lang="en-US" sz="3600" kern="1200" dirty="0">
                <a:solidFill>
                  <a:schemeClr val="tx1"/>
                </a:solidFill>
                <a:latin typeface="+mj-lt"/>
                <a:ea typeface="+mj-ea"/>
                <a:cs typeface="+mj-cs"/>
              </a:rPr>
              <a:t>How Does a songs Virality in Tik Tok Correlate with other platforms?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group of blue and white graphs&#10;&#10;AI-generated content may be incorrect.">
            <a:extLst>
              <a:ext uri="{FF2B5EF4-FFF2-40B4-BE49-F238E27FC236}">
                <a16:creationId xmlns:a16="http://schemas.microsoft.com/office/drawing/2014/main" id="{D7EB5B3D-7FBE-9D86-5D06-0E83971666C0}"/>
              </a:ext>
            </a:extLst>
          </p:cNvPr>
          <p:cNvPicPr>
            <a:picLocks noChangeAspect="1"/>
          </p:cNvPicPr>
          <p:nvPr/>
        </p:nvPicPr>
        <p:blipFill>
          <a:blip r:embed="rId2"/>
          <a:stretch>
            <a:fillRect/>
          </a:stretch>
        </p:blipFill>
        <p:spPr>
          <a:xfrm>
            <a:off x="4108360" y="971842"/>
            <a:ext cx="8083639" cy="5557500"/>
          </a:xfrm>
          <a:prstGeom prst="rect">
            <a:avLst/>
          </a:prstGeom>
        </p:spPr>
      </p:pic>
    </p:spTree>
    <p:extLst>
      <p:ext uri="{BB962C8B-B14F-4D97-AF65-F5344CB8AC3E}">
        <p14:creationId xmlns:p14="http://schemas.microsoft.com/office/powerpoint/2010/main" val="780391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DC542CB-A566-0497-8B8E-79D525F7C09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Correlation Matrix</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a:extLst>
              <a:ext uri="{FF2B5EF4-FFF2-40B4-BE49-F238E27FC236}">
                <a16:creationId xmlns:a16="http://schemas.microsoft.com/office/drawing/2014/main" id="{33171797-326D-9914-5E6A-7363EE05AF07}"/>
              </a:ext>
            </a:extLst>
          </p:cNvPr>
          <p:cNvPicPr>
            <a:picLocks noChangeAspect="1"/>
          </p:cNvPicPr>
          <p:nvPr/>
        </p:nvPicPr>
        <p:blipFill>
          <a:blip r:embed="rId2"/>
          <a:stretch>
            <a:fillRect/>
          </a:stretch>
        </p:blipFill>
        <p:spPr>
          <a:xfrm>
            <a:off x="4864608" y="2106037"/>
            <a:ext cx="6846363" cy="2494671"/>
          </a:xfrm>
          <a:prstGeom prst="rect">
            <a:avLst/>
          </a:prstGeom>
        </p:spPr>
      </p:pic>
    </p:spTree>
    <p:extLst>
      <p:ext uri="{BB962C8B-B14F-4D97-AF65-F5344CB8AC3E}">
        <p14:creationId xmlns:p14="http://schemas.microsoft.com/office/powerpoint/2010/main" val="29908977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665</TotalTime>
  <Words>807</Words>
  <Application>Microsoft Macintosh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Spotify</vt:lpstr>
      <vt:lpstr>What tracks have the highest Spotify Streams?</vt:lpstr>
      <vt:lpstr>Summary</vt:lpstr>
      <vt:lpstr>What is the percentage of Total Spotify Streams per Track?</vt:lpstr>
      <vt:lpstr>Summary</vt:lpstr>
      <vt:lpstr>Does Spotify Popularity influence Airplay spins? </vt:lpstr>
      <vt:lpstr>Summary</vt:lpstr>
      <vt:lpstr>How Does a songs Virality in Tik Tok Correlate with other platforms?</vt:lpstr>
      <vt:lpstr>Correlation Matrix</vt:lpstr>
      <vt:lpstr>Summary</vt:lpstr>
      <vt:lpstr>What does the relationship between Spotify Popularity and YouTube Views look like?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jasmine hix</dc:creator>
  <cp:lastModifiedBy>jasmine hix</cp:lastModifiedBy>
  <cp:revision>8</cp:revision>
  <dcterms:created xsi:type="dcterms:W3CDTF">2025-01-16T15:30:47Z</dcterms:created>
  <dcterms:modified xsi:type="dcterms:W3CDTF">2025-01-17T02:36:31Z</dcterms:modified>
</cp:coreProperties>
</file>