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617" r:id="rId3"/>
    <p:sldId id="540" r:id="rId4"/>
    <p:sldId id="356" r:id="rId5"/>
    <p:sldId id="566" r:id="rId6"/>
    <p:sldId id="580" r:id="rId7"/>
    <p:sldId id="626" r:id="rId8"/>
    <p:sldId id="3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41415880517065"/>
          <c:y val="3.8832361002389133E-2"/>
          <c:w val="0.86367602808840871"/>
          <c:h val="0.8796395074646963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Scenario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FY19</c:v>
                </c:pt>
                <c:pt idx="1">
                  <c:v>FY20</c:v>
                </c:pt>
                <c:pt idx="2">
                  <c:v>FY21</c:v>
                </c:pt>
                <c:pt idx="3">
                  <c:v>FY22</c:v>
                </c:pt>
                <c:pt idx="4">
                  <c:v>FY23</c:v>
                </c:pt>
                <c:pt idx="5">
                  <c:v>FY24</c:v>
                </c:pt>
                <c:pt idx="6">
                  <c:v>FY25</c:v>
                </c:pt>
                <c:pt idx="7">
                  <c:v>FY26</c:v>
                </c:pt>
                <c:pt idx="8">
                  <c:v>FY27</c:v>
                </c:pt>
                <c:pt idx="9">
                  <c:v>FY28</c:v>
                </c:pt>
              </c:strCache>
            </c:strRef>
          </c:cat>
          <c:val>
            <c:numRef>
              <c:f>Sheet1!$B$2:$K$2</c:f>
              <c:numCache>
                <c:formatCode>_("$"* #,##0_);_("$"* \(#,##0\);_("$"* "-"??_);_(@_)</c:formatCode>
                <c:ptCount val="10"/>
                <c:pt idx="0">
                  <c:v>24018983.417378455</c:v>
                </c:pt>
                <c:pt idx="1">
                  <c:v>28324674.533977404</c:v>
                </c:pt>
                <c:pt idx="2">
                  <c:v>33484590.794649675</c:v>
                </c:pt>
                <c:pt idx="3">
                  <c:v>39691897.11040251</c:v>
                </c:pt>
                <c:pt idx="4">
                  <c:v>47189741.329996161</c:v>
                </c:pt>
                <c:pt idx="5">
                  <c:v>56285683.127556086</c:v>
                </c:pt>
                <c:pt idx="6">
                  <c:v>67370602.233029291</c:v>
                </c:pt>
                <c:pt idx="7">
                  <c:v>80943536.367300585</c:v>
                </c:pt>
                <c:pt idx="8">
                  <c:v>97644379.545199156</c:v>
                </c:pt>
                <c:pt idx="9">
                  <c:v>118297012.61823808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A8-4678-8764-96E03A3D51F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Scenario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FY19</c:v>
                </c:pt>
                <c:pt idx="1">
                  <c:v>FY20</c:v>
                </c:pt>
                <c:pt idx="2">
                  <c:v>FY21</c:v>
                </c:pt>
                <c:pt idx="3">
                  <c:v>FY22</c:v>
                </c:pt>
                <c:pt idx="4">
                  <c:v>FY23</c:v>
                </c:pt>
                <c:pt idx="5">
                  <c:v>FY24</c:v>
                </c:pt>
                <c:pt idx="6">
                  <c:v>FY25</c:v>
                </c:pt>
                <c:pt idx="7">
                  <c:v>FY26</c:v>
                </c:pt>
                <c:pt idx="8">
                  <c:v>FY27</c:v>
                </c:pt>
                <c:pt idx="9">
                  <c:v>FY28</c:v>
                </c:pt>
              </c:strCache>
            </c:strRef>
          </c:cat>
          <c:val>
            <c:numRef>
              <c:f>Sheet1!$B$3:$K$3</c:f>
              <c:numCache>
                <c:formatCode>_("$"* #,##0_);_("$"* \(#,##0\);_("$"* "-"??_);_(@_)</c:formatCode>
                <c:ptCount val="10"/>
                <c:pt idx="0">
                  <c:v>27064723.357460558</c:v>
                </c:pt>
                <c:pt idx="1">
                  <c:v>37642984.054508969</c:v>
                </c:pt>
                <c:pt idx="2">
                  <c:v>26992372.202299755</c:v>
                </c:pt>
                <c:pt idx="3">
                  <c:v>24953298.792640883</c:v>
                </c:pt>
                <c:pt idx="4">
                  <c:v>28935567.396379918</c:v>
                </c:pt>
                <c:pt idx="5">
                  <c:v>34733937.595214352</c:v>
                </c:pt>
                <c:pt idx="6">
                  <c:v>41829202.751498356</c:v>
                </c:pt>
                <c:pt idx="7">
                  <c:v>50570622.831335515</c:v>
                </c:pt>
                <c:pt idx="8">
                  <c:v>61388989.054931387</c:v>
                </c:pt>
                <c:pt idx="9">
                  <c:v>74839588.697712839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A8-4678-8764-96E03A3D51F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Scenario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FY19</c:v>
                </c:pt>
                <c:pt idx="1">
                  <c:v>FY20</c:v>
                </c:pt>
                <c:pt idx="2">
                  <c:v>FY21</c:v>
                </c:pt>
                <c:pt idx="3">
                  <c:v>FY22</c:v>
                </c:pt>
                <c:pt idx="4">
                  <c:v>FY23</c:v>
                </c:pt>
                <c:pt idx="5">
                  <c:v>FY24</c:v>
                </c:pt>
                <c:pt idx="6">
                  <c:v>FY25</c:v>
                </c:pt>
                <c:pt idx="7">
                  <c:v>FY26</c:v>
                </c:pt>
                <c:pt idx="8">
                  <c:v>FY27</c:v>
                </c:pt>
                <c:pt idx="9">
                  <c:v>FY28</c:v>
                </c:pt>
              </c:strCache>
            </c:strRef>
          </c:cat>
          <c:val>
            <c:numRef>
              <c:f>Sheet1!$B$4:$K$4</c:f>
              <c:numCache>
                <c:formatCode>_("$"* #,##0_);_("$"* \(#,##0\);_("$"* "-"??_);_(@_)</c:formatCode>
                <c:ptCount val="10"/>
                <c:pt idx="0">
                  <c:v>28397632.734146882</c:v>
                </c:pt>
                <c:pt idx="1">
                  <c:v>38687023.389347598</c:v>
                </c:pt>
                <c:pt idx="2">
                  <c:v>23218583.21860031</c:v>
                </c:pt>
                <c:pt idx="3">
                  <c:v>21384902.149142455</c:v>
                </c:pt>
                <c:pt idx="4">
                  <c:v>25229258.249655653</c:v>
                </c:pt>
                <c:pt idx="5">
                  <c:v>30380098.881982237</c:v>
                </c:pt>
                <c:pt idx="6">
                  <c:v>36673276.11503958</c:v>
                </c:pt>
                <c:pt idx="7">
                  <c:v>44503396.255010195</c:v>
                </c:pt>
                <c:pt idx="8">
                  <c:v>54201846.480102718</c:v>
                </c:pt>
                <c:pt idx="9">
                  <c:v>66302959.102718875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A8-4678-8764-96E03A3D5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305928"/>
        <c:axId val="1295306256"/>
      </c:lineChart>
      <c:catAx>
        <c:axId val="129530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306256"/>
        <c:crosses val="autoZero"/>
        <c:auto val="1"/>
        <c:lblAlgn val="ctr"/>
        <c:lblOffset val="100"/>
        <c:noMultiLvlLbl val="0"/>
      </c:catAx>
      <c:valAx>
        <c:axId val="1295306256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30592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9E27-64CF-4C01-AD3C-BBCD8472D89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CF538-1FB6-409B-8F99-BF2F157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A34052-12FB-4B01-8A2E-D87AD7371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DD572C-0642-445C-95EA-9BF60C5DC7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7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Tags: </a:t>
            </a:r>
            <a:r>
              <a:rPr lang="en-US" dirty="0" err="1"/>
              <a:t>qual</a:t>
            </a:r>
            <a:r>
              <a:rPr lang="en-US" dirty="0"/>
              <a:t>, image,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D4E1-E176-49D7-9859-91157D402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rules of the 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E7E8-36E4-467C-8300-85BCF6933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4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Tags: data visualization, survey, results, icons,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76E45-6B41-42DC-8BC0-4F32365D1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Tags: data visualization, bubble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76E45-6B41-42DC-8BC0-4F32365D1B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Tags: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 visualization,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bar chart,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76E45-6B41-42DC-8BC0-4F32365D1B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</a:t>
            </a:r>
            <a:r>
              <a:rPr lang="en-US" baseline="0" dirty="0"/>
              <a:t> text, list, 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E7E8-36E4-467C-8300-85BCF6933F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EED6-834D-4220-B32D-9646CF27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94025-8F63-4628-A6D6-BFE9312A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75BB-2DF6-4F6F-BC98-50053AB6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4967-DBFB-4721-96A6-537E1CB4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DDD8-779D-471F-81C8-EFD2EDAB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15F8-C9C9-4942-BBA9-04222001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A0B9-DC92-4AEF-BA72-30F7B6D8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7857-9429-4C8B-A25E-80E28230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7822-9AE6-4DEE-B7D0-CA21B86C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32D5-587C-457F-8EC9-AB1BFE41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6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736FD-B89F-4ED5-80AD-7CD738B34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70276-7652-4BB7-BBCF-E9C260A14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0364-4B21-46C6-BA7F-C8265881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50AB-3436-47A7-BCD1-B8E7D65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A88B-897F-495E-B898-F7BF931D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2" y="4965303"/>
            <a:ext cx="4407673" cy="897983"/>
          </a:xfrm>
        </p:spPr>
        <p:txBody>
          <a:bodyPr anchor="b" anchorCtr="0"/>
          <a:lstStyle>
            <a:lvl1pPr>
              <a:lnSpc>
                <a:spcPct val="85000"/>
              </a:lnSpc>
              <a:defRPr sz="2800" b="1" baseline="0"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2" y="5940663"/>
            <a:ext cx="4407673" cy="47820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dirty="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 dirty="0"/>
              <a:t>Click to edit Subtitle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2" y="4585210"/>
            <a:ext cx="4407673" cy="34828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50"/>
          <a:stretch/>
        </p:blipFill>
        <p:spPr>
          <a:xfrm>
            <a:off x="914400" y="762001"/>
            <a:ext cx="1788289" cy="348286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322074" y="0"/>
            <a:ext cx="68699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858618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345587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Right, Subhead &amp;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B912B5A-4EFE-4F10-9322-C971DDF230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256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B912B5A-4EFE-4F10-9322-C971DDF23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CF43516-C935-4785-8727-EA48BADEDCC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AB292-D9D0-4411-8456-90C02DB4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0" y="669544"/>
            <a:ext cx="6137512" cy="38139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8CA61B-8DBB-4395-9E9F-405E5CBF79F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80695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50516E-641C-4EFA-8CA7-4E0C60B42C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0" y="1050936"/>
            <a:ext cx="6137512" cy="38139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z="1400" dirty="0"/>
              <a:t>Click to edit Master text styles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0280C66-47F5-4458-AA31-95CF3025E3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0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189742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358A-D38B-439A-B960-D867C1A1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0820-8549-4143-8340-8455BDDD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44EE-298B-4845-AFB1-7BD61286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4A8E-2FE2-4B67-998F-E170BC3D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9058-6A3C-45AD-B847-0EB40A0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B735-2DAB-4998-8D97-9370AB1E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9C5F6-E17F-42E0-B6A7-205707F7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B7C6-A93F-47A0-8F41-F65CB39E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8819-D04C-4A77-B5D8-3AADD5B4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78F1-0915-45ED-B955-D706982C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5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C680-9791-4A2B-BF8E-3FC25F8D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7DC1-691D-48F5-849A-18C6FD280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0D96D-72A3-4419-88FE-59E147D4D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27F58-0D8F-4085-85E6-34EFCC01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3A90-9250-44BE-9AEA-534CED14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8704-8102-4A57-8980-85B52EC0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5280-1193-49B1-8417-316DABCC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2F776-3788-4D40-8E72-21338003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0FDA6-0721-404E-95CB-6FC0FD5A2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59FE5-0A18-4855-BED4-E9E1E5D72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616D-96A6-4CA9-AAF0-85FC7BE36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698ED-F345-4AFF-9791-66726579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E97FF-DCB8-409F-B582-E6D817AE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C0FF2-3715-4661-A41B-1A201FAB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A636-8CA3-40FA-AB85-CD81AF50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656C1-C334-4178-B768-A00F8567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A83CD-1F3B-40C1-8187-CD66C933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6CC1E-0D7A-4A33-A78A-08CC1888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7ED7D-7C2D-4C49-ADC9-38DE15C1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B024B-F9A9-4E1B-8C73-347C9A23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CC957-3FB4-44A6-AE70-84BC7035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3B5-C3D4-4206-8569-2D5808FE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273F-1B1D-42CE-AA6B-45BD79B7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92C9-FE0A-4945-8A82-E94D0812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927E7-B914-4CE7-ACD7-FD2A5582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788E-3D74-4F86-81EC-A41AD8F1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51AF5-5B7C-4EB9-97DE-A7650EAF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23F3-BF62-446A-AFC6-7D88E647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900C5-3477-44AA-99D9-A5E6BEA4B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2ACE5-52E8-43ED-AB87-20D1D2B62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E971-78AD-4893-9D90-77E639DB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48361-7BA6-41D1-B0F8-7A6E47A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965C-2538-4369-B5DA-B28B07D2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03388-DB1D-4D2C-A92A-EC6D9A1F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52D9-B5E3-4FF1-8ABC-77F64A7C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1DF3-BBE3-4748-BC1C-CA631885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7BCA-CC14-4A75-B0AF-BD4DC9442B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1E40-D3FC-4862-B7C9-838855882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20A12-649F-4C45-A418-523D3440A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9FAF-EAE7-4EEB-BCB0-0764D9B8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f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chart" Target="../charts/char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image" Target="../media/image2.emf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7">
            <a:extLst>
              <a:ext uri="{FF2B5EF4-FFF2-40B4-BE49-F238E27FC236}">
                <a16:creationId xmlns:a16="http://schemas.microsoft.com/office/drawing/2014/main" id="{D97BEA72-B423-483C-B8EF-78317B730937}"/>
              </a:ext>
            </a:extLst>
          </p:cNvPr>
          <p:cNvSpPr txBox="1">
            <a:spLocks/>
          </p:cNvSpPr>
          <p:nvPr/>
        </p:nvSpPr>
        <p:spPr>
          <a:xfrm>
            <a:off x="914402" y="3037199"/>
            <a:ext cx="4676501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Gill Sans MT" panose="020B0502020104020203" pitchFamily="34" charset="0"/>
              </a:rPr>
              <a:t>Computing Vision: Movie Production Strategy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F96D92-1335-4063-A4D1-C7C4AD8EB0AF}"/>
              </a:ext>
            </a:extLst>
          </p:cNvPr>
          <p:cNvSpPr/>
          <p:nvPr/>
        </p:nvSpPr>
        <p:spPr>
          <a:xfrm>
            <a:off x="914402" y="5148686"/>
            <a:ext cx="42263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Samuel Martin, </a:t>
            </a:r>
            <a:r>
              <a:rPr lang="en-US" sz="1600" dirty="0" err="1"/>
              <a:t>De’Angelo</a:t>
            </a:r>
            <a:r>
              <a:rPr lang="en-US" sz="1600" dirty="0"/>
              <a:t> Pillai, Patricio Solorio Cabrera, and Max Schliesman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4F773D-A48D-4A97-A1BA-583A616C916F}"/>
              </a:ext>
            </a:extLst>
          </p:cNvPr>
          <p:cNvGrpSpPr/>
          <p:nvPr/>
        </p:nvGrpSpPr>
        <p:grpSpPr>
          <a:xfrm>
            <a:off x="914402" y="4821914"/>
            <a:ext cx="3826746" cy="98460"/>
            <a:chOff x="965917" y="3411033"/>
            <a:chExt cx="2781835" cy="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9F2864-35C1-4B0F-9188-92D5056A7C4F}"/>
                </a:ext>
              </a:extLst>
            </p:cNvPr>
            <p:cNvCxnSpPr>
              <a:cxnSpLocks/>
            </p:cNvCxnSpPr>
            <p:nvPr/>
          </p:nvCxnSpPr>
          <p:spPr>
            <a:xfrm>
              <a:off x="965917" y="3411033"/>
              <a:ext cx="618184" cy="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E7DA91-3E6A-4A5E-9E7C-F599E5AAFC32}"/>
                </a:ext>
              </a:extLst>
            </p:cNvPr>
            <p:cNvCxnSpPr>
              <a:cxnSpLocks/>
            </p:cNvCxnSpPr>
            <p:nvPr/>
          </p:nvCxnSpPr>
          <p:spPr>
            <a:xfrm>
              <a:off x="1687134" y="3411033"/>
              <a:ext cx="618184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EF09EC-0899-4746-A844-7B9AA939116F}"/>
                </a:ext>
              </a:extLst>
            </p:cNvPr>
            <p:cNvCxnSpPr>
              <a:cxnSpLocks/>
            </p:cNvCxnSpPr>
            <p:nvPr/>
          </p:nvCxnSpPr>
          <p:spPr>
            <a:xfrm>
              <a:off x="2408351" y="3411033"/>
              <a:ext cx="618184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4740D8-A368-4986-9A3B-6771759140A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568" y="3411033"/>
              <a:ext cx="618184" cy="0"/>
            </a:xfrm>
            <a:prstGeom prst="line">
              <a:avLst/>
            </a:prstGeom>
            <a:ln w="63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308B388-D0FD-47E5-97E0-75D61CD8C538}"/>
              </a:ext>
            </a:extLst>
          </p:cNvPr>
          <p:cNvSpPr txBox="1">
            <a:spLocks/>
          </p:cNvSpPr>
          <p:nvPr/>
        </p:nvSpPr>
        <p:spPr>
          <a:xfrm>
            <a:off x="914402" y="2472291"/>
            <a:ext cx="4407673" cy="3482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Pod 6 Intensive Capstone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3F8E07F-B9CC-449C-82CE-3492EB8A8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26" y="2646434"/>
            <a:ext cx="2574311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4FC-9155-4F00-9B02-4A065B79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5375"/>
            <a:ext cx="10363200" cy="594360"/>
          </a:xfrm>
        </p:spPr>
        <p:txBody>
          <a:bodyPr/>
          <a:lstStyle/>
          <a:p>
            <a:r>
              <a:rPr lang="en-US" dirty="0"/>
              <a:t>Meet the team…….. (will update)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07F62-6B41-426E-BFB7-7242036D6E5C}"/>
              </a:ext>
            </a:extLst>
          </p:cNvPr>
          <p:cNvSpPr/>
          <p:nvPr/>
        </p:nvSpPr>
        <p:spPr bwMode="gray">
          <a:xfrm>
            <a:off x="1916113" y="914400"/>
            <a:ext cx="8348662" cy="35913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0" tIns="0" rIns="0" bIns="0" rtlCol="0" anchor="t" anchorCtr="0"/>
          <a:lstStyle/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7" name="Text Placeholder 30"/>
          <p:cNvSpPr txBox="1">
            <a:spLocks/>
          </p:cNvSpPr>
          <p:nvPr/>
        </p:nvSpPr>
        <p:spPr>
          <a:xfrm>
            <a:off x="1143102" y="4028105"/>
            <a:ext cx="1659416" cy="337495"/>
          </a:xfrm>
          <a:prstGeom prst="rect">
            <a:avLst/>
          </a:prstGeom>
        </p:spPr>
        <p:txBody>
          <a:bodyPr lIns="0" rIns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Open Sans"/>
                <a:ea typeface="Chronicle Display Black" charset="0"/>
                <a:cs typeface="Chronicle Display Black" charset="0"/>
              </a:rPr>
              <a:t>Samuel</a:t>
            </a:r>
            <a:r>
              <a:rPr kumimoji="0" lang="en-US" sz="160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hronicle Display Black" charset="0"/>
                <a:cs typeface="Chronicle Display Black" charset="0"/>
              </a:rPr>
              <a:t> Martin</a:t>
            </a:r>
          </a:p>
        </p:txBody>
      </p:sp>
      <p:sp>
        <p:nvSpPr>
          <p:cNvPr id="58" name="Text Placeholder 31"/>
          <p:cNvSpPr txBox="1">
            <a:spLocks/>
          </p:cNvSpPr>
          <p:nvPr/>
        </p:nvSpPr>
        <p:spPr>
          <a:xfrm>
            <a:off x="1070491" y="4270515"/>
            <a:ext cx="1856630" cy="1445982"/>
          </a:xfrm>
          <a:prstGeom prst="rect">
            <a:avLst/>
          </a:prstGeom>
        </p:spPr>
        <p:txBody>
          <a:bodyPr lIns="0" rIns="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PMD Sponsor aka Fearless leader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“Super BA”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Passionate about developing BA/Cs and making sure they don’t waste time creating slides from scratch</a:t>
            </a:r>
          </a:p>
        </p:txBody>
      </p:sp>
      <p:sp>
        <p:nvSpPr>
          <p:cNvPr id="64" name="Text Placeholder 30"/>
          <p:cNvSpPr txBox="1">
            <a:spLocks/>
          </p:cNvSpPr>
          <p:nvPr/>
        </p:nvSpPr>
        <p:spPr>
          <a:xfrm>
            <a:off x="3932239" y="4028105"/>
            <a:ext cx="1659416" cy="337495"/>
          </a:xfrm>
          <a:prstGeom prst="rect">
            <a:avLst/>
          </a:prstGeom>
        </p:spPr>
        <p:txBody>
          <a:bodyPr lIns="0" rIns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Open Sans"/>
                <a:ea typeface="Chronicle Display Black" charset="0"/>
                <a:cs typeface="Chronicle Display Black" charset="0"/>
              </a:rPr>
              <a:t>Max</a:t>
            </a:r>
            <a:r>
              <a:rPr kumimoji="0" lang="en-US" sz="160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hronicle Display Black" charset="0"/>
                <a:cs typeface="Chronicle Display Black" charset="0"/>
              </a:rPr>
              <a:t> Schliesman</a:t>
            </a:r>
          </a:p>
        </p:txBody>
      </p:sp>
      <p:sp>
        <p:nvSpPr>
          <p:cNvPr id="65" name="Text Placeholder 31"/>
          <p:cNvSpPr txBox="1">
            <a:spLocks/>
          </p:cNvSpPr>
          <p:nvPr/>
        </p:nvSpPr>
        <p:spPr>
          <a:xfrm>
            <a:off x="3891125" y="4329075"/>
            <a:ext cx="1690971" cy="1445982"/>
          </a:xfrm>
          <a:prstGeom prst="rect">
            <a:avLst/>
          </a:prstGeom>
        </p:spPr>
        <p:txBody>
          <a:bodyPr lIns="0" rIns="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Initiative Lead aka Creative Director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Wannabe BA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Loves mooching slides from her talented and more artistic peers</a:t>
            </a:r>
          </a:p>
        </p:txBody>
      </p:sp>
      <p:sp>
        <p:nvSpPr>
          <p:cNvPr id="66" name="Text Placeholder 30"/>
          <p:cNvSpPr txBox="1">
            <a:spLocks/>
          </p:cNvSpPr>
          <p:nvPr/>
        </p:nvSpPr>
        <p:spPr>
          <a:xfrm>
            <a:off x="6705147" y="4028105"/>
            <a:ext cx="1659416" cy="337495"/>
          </a:xfrm>
          <a:prstGeom prst="rect">
            <a:avLst/>
          </a:prstGeom>
        </p:spPr>
        <p:txBody>
          <a:bodyPr lIns="0" rIns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 err="1">
                <a:solidFill>
                  <a:srgbClr val="000000"/>
                </a:solidFill>
                <a:latin typeface="Open Sans"/>
                <a:ea typeface="Chronicle Display Black" charset="0"/>
                <a:cs typeface="Chronicle Display Black" charset="0"/>
              </a:rPr>
              <a:t>De’Angelo</a:t>
            </a:r>
            <a:r>
              <a:rPr lang="en-US" sz="1600" b="1" dirty="0">
                <a:solidFill>
                  <a:srgbClr val="000000"/>
                </a:solidFill>
                <a:latin typeface="Open Sans"/>
                <a:ea typeface="Chronicle Display Black" charset="0"/>
                <a:cs typeface="Chronicle Display Black" charset="0"/>
              </a:rPr>
              <a:t> Pillai</a:t>
            </a:r>
            <a:endParaRPr kumimoji="0" lang="en-US" sz="1600" b="1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Chronicle Display Black" charset="0"/>
              <a:cs typeface="Chronicle Display Black" charset="0"/>
            </a:endParaRPr>
          </a:p>
        </p:txBody>
      </p:sp>
      <p:sp>
        <p:nvSpPr>
          <p:cNvPr id="67" name="Text Placeholder 31"/>
          <p:cNvSpPr txBox="1">
            <a:spLocks/>
          </p:cNvSpPr>
          <p:nvPr/>
        </p:nvSpPr>
        <p:spPr>
          <a:xfrm>
            <a:off x="6661891" y="4270515"/>
            <a:ext cx="1801643" cy="1673085"/>
          </a:xfrm>
          <a:prstGeom prst="rect">
            <a:avLst/>
          </a:prstGeom>
        </p:spPr>
        <p:txBody>
          <a:bodyPr lIns="0" rIns="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Outreach Lead aka the reason you got so many scrapbook emails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Known for constantly saving PowerPoint after every other click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Has shamelessly pulled inspiration from this deck since its inception</a:t>
            </a:r>
          </a:p>
        </p:txBody>
      </p:sp>
      <p:sp>
        <p:nvSpPr>
          <p:cNvPr id="68" name="Text Placeholder 30"/>
          <p:cNvSpPr txBox="1">
            <a:spLocks/>
          </p:cNvSpPr>
          <p:nvPr/>
        </p:nvSpPr>
        <p:spPr>
          <a:xfrm>
            <a:off x="9275904" y="4010260"/>
            <a:ext cx="1845605" cy="337495"/>
          </a:xfrm>
          <a:prstGeom prst="rect">
            <a:avLst/>
          </a:prstGeom>
        </p:spPr>
        <p:txBody>
          <a:bodyPr lIns="0" rIns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Open Sans"/>
                <a:ea typeface="Chronicle Display Black" charset="0"/>
                <a:cs typeface="Chronicle Display Black" charset="0"/>
              </a:rPr>
              <a:t>Patricio Solorio Cabrera  </a:t>
            </a:r>
            <a:endParaRPr kumimoji="0" lang="en-US" sz="1600" b="1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Chronicle Display Black" charset="0"/>
              <a:cs typeface="Chronicle Display Black" charset="0"/>
            </a:endParaRPr>
          </a:p>
        </p:txBody>
      </p:sp>
      <p:sp>
        <p:nvSpPr>
          <p:cNvPr id="22" name="Text Placeholder 31">
            <a:extLst>
              <a:ext uri="{FF2B5EF4-FFF2-40B4-BE49-F238E27FC236}">
                <a16:creationId xmlns:a16="http://schemas.microsoft.com/office/drawing/2014/main" id="{382C6FDC-9485-48B4-BF7F-ECFA00CFD1C3}"/>
              </a:ext>
            </a:extLst>
          </p:cNvPr>
          <p:cNvSpPr txBox="1">
            <a:spLocks/>
          </p:cNvSpPr>
          <p:nvPr/>
        </p:nvSpPr>
        <p:spPr>
          <a:xfrm>
            <a:off x="9319447" y="4433583"/>
            <a:ext cx="1788314" cy="1445982"/>
          </a:xfrm>
          <a:prstGeom prst="rect">
            <a:avLst/>
          </a:prstGeom>
        </p:spPr>
        <p:txBody>
          <a:bodyPr lIns="0" rIns="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Content development aka I just sorted a lot of slides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/>
              </a:rPr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5D5EC-D8EF-474E-87E7-6CC8C43CF6EA}"/>
              </a:ext>
            </a:extLst>
          </p:cNvPr>
          <p:cNvSpPr txBox="1"/>
          <p:nvPr/>
        </p:nvSpPr>
        <p:spPr>
          <a:xfrm>
            <a:off x="1676099" y="6069127"/>
            <a:ext cx="882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Open Sans"/>
              </a:rPr>
              <a:t>(Anything else we want to say about ourselves)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6" name="Picture 5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8FC3CE5E-BC20-400F-AC59-CAD9FF13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4" y="2180525"/>
            <a:ext cx="1737360" cy="173736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2570D02-E339-45E2-815D-933C1DBC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9" y="2180525"/>
            <a:ext cx="1698388" cy="17071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2A0B6B-4DF8-46E0-ACAF-687B73E3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85" y="2189189"/>
            <a:ext cx="1759649" cy="17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42A081FC-039C-47D9-8E42-5B866BDE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26" y="2178120"/>
            <a:ext cx="1737359" cy="17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Logo, company name&#10;&#10;Description automatically generated">
            <a:extLst>
              <a:ext uri="{FF2B5EF4-FFF2-40B4-BE49-F238E27FC236}">
                <a16:creationId xmlns:a16="http://schemas.microsoft.com/office/drawing/2014/main" id="{8B454F04-F816-4AE1-BE31-9D71DCA4C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43" y="0"/>
            <a:ext cx="1516057" cy="1148813"/>
          </a:xfrm>
          <a:prstGeom prst="rect">
            <a:avLst/>
          </a:prstGeom>
        </p:spPr>
      </p:pic>
      <p:pic>
        <p:nvPicPr>
          <p:cNvPr id="1030" name="Picture 6" descr="Deloitte | EduGrowth">
            <a:extLst>
              <a:ext uri="{FF2B5EF4-FFF2-40B4-BE49-F238E27FC236}">
                <a16:creationId xmlns:a16="http://schemas.microsoft.com/office/drawing/2014/main" id="{6DEE4D0C-1AF7-439A-9A3A-21B08FDA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" y="431817"/>
            <a:ext cx="1144656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2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8A88855-676A-46A7-893E-86D286E67C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8A88855-676A-46A7-893E-86D286E67C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23D93FB-4B37-4C5C-B5DC-4F5685EED5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0CD57-0992-4792-AE6C-76602E8E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Computing Vision Case</a:t>
            </a:r>
            <a:r>
              <a:rPr lang="en-US" spc="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3C7BF-DFA6-4BA5-A230-BCA0F3C47E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pc="0" dirty="0">
                <a:solidFill>
                  <a:srgbClr val="000000"/>
                </a:solidFill>
              </a:rPr>
              <a:t>Spend optimization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4F4AA-9A82-48D1-ABE5-5D0B0A0612E8}"/>
              </a:ext>
            </a:extLst>
          </p:cNvPr>
          <p:cNvSpPr/>
          <p:nvPr/>
        </p:nvSpPr>
        <p:spPr>
          <a:xfrm>
            <a:off x="8430526" y="4530428"/>
            <a:ext cx="3944236" cy="2070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Content Placeholder 43">
            <a:extLst>
              <a:ext uri="{FF2B5EF4-FFF2-40B4-BE49-F238E27FC236}">
                <a16:creationId xmlns:a16="http://schemas.microsoft.com/office/drawing/2014/main" id="{1D51A3A7-7807-4799-A708-535ED2382F5E}"/>
              </a:ext>
            </a:extLst>
          </p:cNvPr>
          <p:cNvSpPr txBox="1">
            <a:spLocks/>
          </p:cNvSpPr>
          <p:nvPr/>
        </p:nvSpPr>
        <p:spPr>
          <a:xfrm>
            <a:off x="5397501" y="1930930"/>
            <a:ext cx="6137512" cy="5390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Computing Vision seeks a competitive advantage against other studios in the movie production industry. 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They are entering a highly congested market and need to optimize their product through data analysis. Adapting to customer conscious and subconscious preferences which enable C.V. to cater to a larger audience and drive greater profits.</a:t>
            </a:r>
            <a:endParaRPr kumimoji="0" lang="en-US" sz="1000" b="0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sp>
        <p:nvSpPr>
          <p:cNvPr id="10" name="Content Placeholder 47">
            <a:extLst>
              <a:ext uri="{FF2B5EF4-FFF2-40B4-BE49-F238E27FC236}">
                <a16:creationId xmlns:a16="http://schemas.microsoft.com/office/drawing/2014/main" id="{06BC21F1-690B-4B35-8725-4BF556FF46BA}"/>
              </a:ext>
            </a:extLst>
          </p:cNvPr>
          <p:cNvSpPr txBox="1">
            <a:spLocks/>
          </p:cNvSpPr>
          <p:nvPr/>
        </p:nvSpPr>
        <p:spPr>
          <a:xfrm>
            <a:off x="5460583" y="4586589"/>
            <a:ext cx="2969943" cy="1691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Deloitte partnered with in-region marketers to categorize non-working spend across brands to create spend transparency utilizing our </a:t>
            </a:r>
            <a:r>
              <a:rPr kumimoji="0" lang="en-US" sz="100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Excel Transparency Tool.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 Deloitte identified </a:t>
            </a:r>
            <a:r>
              <a:rPr kumimoji="0" lang="en-US" sz="100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opportunities to focus on priority categories and brands</a:t>
            </a:r>
            <a:r>
              <a:rPr kumimoji="0" lang="en-US" sz="10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 and align investments with global strategy, while shifting investment allocations to support the increased role of franchises.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0FE3AF-28F8-4850-B444-95D6C8729B95}"/>
              </a:ext>
            </a:extLst>
          </p:cNvPr>
          <p:cNvGrpSpPr/>
          <p:nvPr/>
        </p:nvGrpSpPr>
        <p:grpSpPr>
          <a:xfrm>
            <a:off x="5475850" y="4284207"/>
            <a:ext cx="1075764" cy="215444"/>
            <a:chOff x="5055419" y="4949388"/>
            <a:chExt cx="1075764" cy="2154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DCBEA3-AD3A-4DF2-BA10-EC3D24F77B7D}"/>
                </a:ext>
              </a:extLst>
            </p:cNvPr>
            <p:cNvCxnSpPr/>
            <p:nvPr/>
          </p:nvCxnSpPr>
          <p:spPr>
            <a:xfrm>
              <a:off x="5055419" y="5144638"/>
              <a:ext cx="1005840" cy="0"/>
            </a:xfrm>
            <a:prstGeom prst="line">
              <a:avLst/>
            </a:prstGeom>
            <a:ln w="7620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6F156-3C78-41B4-871D-9F6F4C1531A2}"/>
                </a:ext>
              </a:extLst>
            </p:cNvPr>
            <p:cNvSpPr txBox="1"/>
            <p:nvPr/>
          </p:nvSpPr>
          <p:spPr>
            <a:xfrm>
              <a:off x="5055419" y="4949388"/>
              <a:ext cx="10757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IMPACT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E8A4A1-E0F8-46AB-A28A-7C319B4528ED}"/>
              </a:ext>
            </a:extLst>
          </p:cNvPr>
          <p:cNvGrpSpPr/>
          <p:nvPr/>
        </p:nvGrpSpPr>
        <p:grpSpPr>
          <a:xfrm>
            <a:off x="5482222" y="2774313"/>
            <a:ext cx="1130465" cy="215444"/>
            <a:chOff x="5441429" y="3042518"/>
            <a:chExt cx="1130465" cy="2154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B5F58B-D6AF-40CC-BFB2-C271ECB01D18}"/>
                </a:ext>
              </a:extLst>
            </p:cNvPr>
            <p:cNvCxnSpPr/>
            <p:nvPr/>
          </p:nvCxnSpPr>
          <p:spPr>
            <a:xfrm>
              <a:off x="5441429" y="3226602"/>
              <a:ext cx="1097280" cy="0"/>
            </a:xfrm>
            <a:prstGeom prst="line">
              <a:avLst/>
            </a:prstGeom>
            <a:ln w="7620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C26AE3-6575-42A0-B102-A282FCF90B1C}"/>
                </a:ext>
              </a:extLst>
            </p:cNvPr>
            <p:cNvSpPr txBox="1"/>
            <p:nvPr/>
          </p:nvSpPr>
          <p:spPr>
            <a:xfrm>
              <a:off x="5441429" y="3042518"/>
              <a:ext cx="113046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SOLUTION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98F21F-8C5C-4DF2-BD35-61E5B56EB7C8}"/>
              </a:ext>
            </a:extLst>
          </p:cNvPr>
          <p:cNvSpPr txBox="1"/>
          <p:nvPr/>
        </p:nvSpPr>
        <p:spPr>
          <a:xfrm>
            <a:off x="8667282" y="4646930"/>
            <a:ext cx="29083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ESTIMATED NET SAVINGS OF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27.5%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DA3AA-07EB-4633-83F1-DBEE3E7C6C1E}"/>
              </a:ext>
            </a:extLst>
          </p:cNvPr>
          <p:cNvSpPr txBox="1"/>
          <p:nvPr/>
        </p:nvSpPr>
        <p:spPr>
          <a:xfrm>
            <a:off x="8667282" y="5658892"/>
            <a:ext cx="290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5.5%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09E08-99F8-4840-9A05-1779D829AD86}"/>
              </a:ext>
            </a:extLst>
          </p:cNvPr>
          <p:cNvSpPr/>
          <p:nvPr/>
        </p:nvSpPr>
        <p:spPr>
          <a:xfrm>
            <a:off x="10344827" y="5765800"/>
            <a:ext cx="1712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 ESTIMATED REALIZABLE POTENTIAL IN FIRST 6 MONTHS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AE80E0-C3E3-44DB-820B-037811F7C73D}"/>
              </a:ext>
            </a:extLst>
          </p:cNvPr>
          <p:cNvSpPr/>
          <p:nvPr/>
        </p:nvSpPr>
        <p:spPr>
          <a:xfrm>
            <a:off x="10344827" y="5054600"/>
            <a:ext cx="1712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 A&amp;P IMPROVEMENT POTENTIAL ACROSS FOUR  KEY OPPORTUNITY AREAS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Content Placeholder 47">
            <a:extLst>
              <a:ext uri="{FF2B5EF4-FFF2-40B4-BE49-F238E27FC236}">
                <a16:creationId xmlns:a16="http://schemas.microsoft.com/office/drawing/2014/main" id="{F59CC51D-8BE7-4BE6-BC2A-A284625B35D7}"/>
              </a:ext>
            </a:extLst>
          </p:cNvPr>
          <p:cNvSpPr txBox="1">
            <a:spLocks/>
          </p:cNvSpPr>
          <p:nvPr/>
        </p:nvSpPr>
        <p:spPr>
          <a:xfrm>
            <a:off x="5464200" y="3014077"/>
            <a:ext cx="6506019" cy="11483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Open Sans" charset="0"/>
                <a:cs typeface="Times New Roman" pitchFamily="18" charset="0"/>
              </a:rPr>
              <a:t>Developed spend baseline </a:t>
            </a:r>
            <a:r>
              <a:rPr kumimoji="0" lang="en-US" sz="1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Open Sans" charset="0"/>
                <a:cs typeface="Times New Roman" pitchFamily="18" charset="0"/>
              </a:rPr>
              <a:t>to uncover spend visibility categories to identify opportunities of ineffective spend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Open Sans" charset="0"/>
                <a:cs typeface="Times New Roman" pitchFamily="18" charset="0"/>
              </a:rPr>
              <a:t>Developed and Refined Opportunity Areas </a:t>
            </a:r>
            <a:r>
              <a:rPr kumimoji="0" lang="en-US" sz="1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Open Sans" charset="0"/>
                <a:cs typeface="Times New Roman" pitchFamily="18" charset="0"/>
              </a:rPr>
              <a:t>to identify benefits of global coordination and quick wins 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Open Sans" charset="0"/>
                <a:cs typeface="Times New Roman" pitchFamily="18" charset="0"/>
              </a:rPr>
              <a:t>Validated Opportunity Areas and Developed Pilots </a:t>
            </a:r>
            <a:r>
              <a:rPr kumimoji="0" lang="en-US" sz="1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Open Sans" charset="0"/>
                <a:cs typeface="Times New Roman" pitchFamily="18" charset="0"/>
              </a:rPr>
              <a:t>to prepare for handover and implementation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24D18D-BDAF-4A0A-8622-E36DF76BCD09}"/>
              </a:ext>
            </a:extLst>
          </p:cNvPr>
          <p:cNvGrpSpPr/>
          <p:nvPr/>
        </p:nvGrpSpPr>
        <p:grpSpPr>
          <a:xfrm>
            <a:off x="5460583" y="1661371"/>
            <a:ext cx="2446762" cy="215444"/>
            <a:chOff x="4476576" y="1587481"/>
            <a:chExt cx="2446762" cy="2154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E87F472-6D73-437C-9C96-0FED0164014B}"/>
                </a:ext>
              </a:extLst>
            </p:cNvPr>
            <p:cNvCxnSpPr/>
            <p:nvPr/>
          </p:nvCxnSpPr>
          <p:spPr>
            <a:xfrm>
              <a:off x="4503790" y="1776145"/>
              <a:ext cx="1188720" cy="0"/>
            </a:xfrm>
            <a:prstGeom prst="line">
              <a:avLst/>
            </a:prstGeom>
            <a:ln w="7620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8EF8EB-775C-4230-B586-9813453AE538}"/>
                </a:ext>
              </a:extLst>
            </p:cNvPr>
            <p:cNvSpPr txBox="1"/>
            <p:nvPr/>
          </p:nvSpPr>
          <p:spPr>
            <a:xfrm>
              <a:off x="4476576" y="1587481"/>
              <a:ext cx="244676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SITUATION</a:t>
              </a:r>
            </a:p>
          </p:txBody>
        </p:sp>
      </p:grp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0EDA8598-51E6-4F1D-A64C-AD04240A17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43" y="0"/>
            <a:ext cx="1516057" cy="1148813"/>
          </a:xfrm>
          <a:prstGeom prst="rect">
            <a:avLst/>
          </a:prstGeom>
        </p:spPr>
      </p:pic>
      <p:pic>
        <p:nvPicPr>
          <p:cNvPr id="5126" name="Picture 6" descr="Film Production HE Certificate | Catalyst">
            <a:extLst>
              <a:ext uri="{FF2B5EF4-FFF2-40B4-BE49-F238E27FC236}">
                <a16:creationId xmlns:a16="http://schemas.microsoft.com/office/drawing/2014/main" id="{79FE6952-721B-4CE3-8742-19EFF6336E2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r="237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37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888C8D5-7296-43FA-AA8F-91A7D3ED8B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888C8D5-7296-43FA-AA8F-91A7D3ED8B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F3E70F6-C92D-4957-A320-3379599CE1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1A3AB-E0F5-4AEE-981B-84D6DD0D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Discovered Through Data Analysis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1D4EB5-4D26-463F-8CBE-284EEF55EE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Subheader Placeholder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43EE10-364B-4645-84D5-1BFC37725AE8}"/>
              </a:ext>
            </a:extLst>
          </p:cNvPr>
          <p:cNvCxnSpPr>
            <a:cxnSpLocks/>
          </p:cNvCxnSpPr>
          <p:nvPr/>
        </p:nvCxnSpPr>
        <p:spPr>
          <a:xfrm flipV="1">
            <a:off x="800100" y="2484860"/>
            <a:ext cx="0" cy="24715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F3321-9A8A-4704-9CBE-2A179749ADAB}"/>
              </a:ext>
            </a:extLst>
          </p:cNvPr>
          <p:cNvCxnSpPr>
            <a:cxnSpLocks/>
          </p:cNvCxnSpPr>
          <p:nvPr/>
        </p:nvCxnSpPr>
        <p:spPr>
          <a:xfrm flipV="1">
            <a:off x="9436917" y="3255638"/>
            <a:ext cx="0" cy="17735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70CD74-DD85-4D95-82D1-03D16AE4A45E}"/>
              </a:ext>
            </a:extLst>
          </p:cNvPr>
          <p:cNvCxnSpPr>
            <a:cxnSpLocks/>
          </p:cNvCxnSpPr>
          <p:nvPr/>
        </p:nvCxnSpPr>
        <p:spPr>
          <a:xfrm flipV="1">
            <a:off x="6560072" y="2295785"/>
            <a:ext cx="0" cy="266926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3814F36-0D86-41B8-B130-87AC9E66FC59}"/>
              </a:ext>
            </a:extLst>
          </p:cNvPr>
          <p:cNvSpPr txBox="1">
            <a:spLocks/>
          </p:cNvSpPr>
          <p:nvPr/>
        </p:nvSpPr>
        <p:spPr>
          <a:xfrm>
            <a:off x="3913188" y="3024675"/>
            <a:ext cx="2372496" cy="1365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81BC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Run Time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81BC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Computing Vision produced movies should be between __ and __ to captivate the audience without boring them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CE65C7-BA24-4DF5-B1AD-7B1D1332839F}"/>
              </a:ext>
            </a:extLst>
          </p:cNvPr>
          <p:cNvSpPr/>
          <p:nvPr/>
        </p:nvSpPr>
        <p:spPr>
          <a:xfrm>
            <a:off x="6445772" y="2244112"/>
            <a:ext cx="228600" cy="228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80A01-565B-47FD-8960-95CB7922BA84}"/>
              </a:ext>
            </a:extLst>
          </p:cNvPr>
          <p:cNvCxnSpPr>
            <a:cxnSpLocks/>
          </p:cNvCxnSpPr>
          <p:nvPr/>
        </p:nvCxnSpPr>
        <p:spPr>
          <a:xfrm flipV="1">
            <a:off x="3678884" y="3068934"/>
            <a:ext cx="0" cy="21498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F2D85F0-78E4-49B8-99A5-08FB3876EAC9}"/>
              </a:ext>
            </a:extLst>
          </p:cNvPr>
          <p:cNvSpPr/>
          <p:nvPr/>
        </p:nvSpPr>
        <p:spPr>
          <a:xfrm>
            <a:off x="3564584" y="3006112"/>
            <a:ext cx="228600" cy="228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D2EAC9A-48AC-4952-9087-86E232DB42FB}"/>
              </a:ext>
            </a:extLst>
          </p:cNvPr>
          <p:cNvSpPr txBox="1">
            <a:spLocks/>
          </p:cNvSpPr>
          <p:nvPr/>
        </p:nvSpPr>
        <p:spPr>
          <a:xfrm>
            <a:off x="6783388" y="2267761"/>
            <a:ext cx="2372496" cy="1365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81BC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Investment to Rating Assessment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81BC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How much money should each movie cost to produce. What is the marginal cost of ratings percentages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36EFCE-DD3A-46B6-AA74-5AEBAE17C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4191000"/>
            <a:ext cx="12188825" cy="215827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1325BA5-88A7-4FBB-86C1-58172EE36CF4}"/>
              </a:ext>
            </a:extLst>
          </p:cNvPr>
          <p:cNvSpPr/>
          <p:nvPr/>
        </p:nvSpPr>
        <p:spPr>
          <a:xfrm>
            <a:off x="685800" y="2307906"/>
            <a:ext cx="228600" cy="228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BBEA81B-8F69-4FEF-A9D0-F78E39D1B6E6}"/>
              </a:ext>
            </a:extLst>
          </p:cNvPr>
          <p:cNvSpPr txBox="1">
            <a:spLocks/>
          </p:cNvSpPr>
          <p:nvPr/>
        </p:nvSpPr>
        <p:spPr>
          <a:xfrm>
            <a:off x="1028700" y="2335327"/>
            <a:ext cx="2372496" cy="1365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81BC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Genre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81BC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Computing Vision should specialize in …. It has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400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e ___ reviews and grosses ____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106BCC-95E8-4073-A59B-711A0CFF3D7E}"/>
              </a:ext>
            </a:extLst>
          </p:cNvPr>
          <p:cNvSpPr/>
          <p:nvPr/>
        </p:nvSpPr>
        <p:spPr>
          <a:xfrm>
            <a:off x="9322617" y="3085178"/>
            <a:ext cx="228600" cy="228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D0B57E6-5F6C-4D2E-BC98-9A19691CB381}"/>
              </a:ext>
            </a:extLst>
          </p:cNvPr>
          <p:cNvSpPr txBox="1">
            <a:spLocks/>
          </p:cNvSpPr>
          <p:nvPr/>
        </p:nvSpPr>
        <p:spPr>
          <a:xfrm>
            <a:off x="9665517" y="3135512"/>
            <a:ext cx="2372496" cy="1365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81BC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Anything Else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81BC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We will see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C96FA67F-5AD6-4CFE-AE25-50C4D11245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43" y="0"/>
            <a:ext cx="1516057" cy="1148813"/>
          </a:xfrm>
          <a:prstGeom prst="rect">
            <a:avLst/>
          </a:prstGeom>
        </p:spPr>
      </p:pic>
      <p:pic>
        <p:nvPicPr>
          <p:cNvPr id="24" name="Picture 6" descr="Deloitte | EduGrowth">
            <a:extLst>
              <a:ext uri="{FF2B5EF4-FFF2-40B4-BE49-F238E27FC236}">
                <a16:creationId xmlns:a16="http://schemas.microsoft.com/office/drawing/2014/main" id="{7DA32B80-E7FA-4B67-9C7C-E7D87ACC2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" y="431817"/>
            <a:ext cx="1144656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8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C58132-4982-41BD-8B7A-1C5F346C2C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C58132-4982-41BD-8B7A-1C5F346C2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694944"/>
            <a:ext cx="10363200" cy="594360"/>
          </a:xfrm>
        </p:spPr>
        <p:txBody>
          <a:bodyPr/>
          <a:lstStyle/>
          <a:p>
            <a:br>
              <a:rPr lang="en-US" dirty="0">
                <a:solidFill>
                  <a:srgbClr val="000000"/>
                </a:solidFill>
                <a:latin typeface="Chronicle Display Semi" pitchFamily="50" charset="0"/>
              </a:rPr>
            </a:br>
            <a:br>
              <a:rPr lang="en-US" dirty="0">
                <a:solidFill>
                  <a:srgbClr val="000000"/>
                </a:solidFill>
                <a:latin typeface="Chronicle Display Semi" pitchFamily="50" charset="0"/>
              </a:rPr>
            </a:br>
            <a:br>
              <a:rPr lang="en-US" dirty="0">
                <a:solidFill>
                  <a:srgbClr val="000000"/>
                </a:solidFill>
                <a:latin typeface="Chronicle Display Semi" pitchFamily="50" charset="0"/>
              </a:rPr>
            </a:br>
            <a:r>
              <a:rPr lang="en-US" dirty="0">
                <a:solidFill>
                  <a:srgbClr val="000000"/>
                </a:solidFill>
                <a:latin typeface="Chronicle Display Semi" pitchFamily="50" charset="0"/>
              </a:rPr>
              <a:t>Genre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787878"/>
              </a:buClr>
              <a:defRPr/>
            </a:pPr>
            <a:r>
              <a:rPr lang="en-US" spc="0" dirty="0">
                <a:solidFill>
                  <a:srgbClr val="000000"/>
                </a:solidFill>
              </a:rPr>
              <a:t> Digital use is evident throughout the entire purchase decision; but many CPGs do not use a multi-touch model to drive brand connectivity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6EBBF-57C5-43C9-A5CE-A8AFD123C8D3}"/>
              </a:ext>
            </a:extLst>
          </p:cNvPr>
          <p:cNvSpPr/>
          <p:nvPr/>
        </p:nvSpPr>
        <p:spPr>
          <a:xfrm>
            <a:off x="7468470" y="1734116"/>
            <a:ext cx="4723529" cy="4735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4" name="Rounded Rectangle 37">
            <a:extLst>
              <a:ext uri="{FF2B5EF4-FFF2-40B4-BE49-F238E27FC236}">
                <a16:creationId xmlns:a16="http://schemas.microsoft.com/office/drawing/2014/main" id="{3C78B94A-BCA0-4F6F-9931-C8AE8CCB7315}"/>
              </a:ext>
            </a:extLst>
          </p:cNvPr>
          <p:cNvSpPr/>
          <p:nvPr/>
        </p:nvSpPr>
        <p:spPr>
          <a:xfrm>
            <a:off x="765312" y="5402839"/>
            <a:ext cx="6466496" cy="8624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5" name="Rounded Rectangle 36">
            <a:extLst>
              <a:ext uri="{FF2B5EF4-FFF2-40B4-BE49-F238E27FC236}">
                <a16:creationId xmlns:a16="http://schemas.microsoft.com/office/drawing/2014/main" id="{25B377E9-F934-44C7-903D-BD4E3D00A929}"/>
              </a:ext>
            </a:extLst>
          </p:cNvPr>
          <p:cNvSpPr/>
          <p:nvPr/>
        </p:nvSpPr>
        <p:spPr>
          <a:xfrm>
            <a:off x="1560443" y="3831766"/>
            <a:ext cx="5736140" cy="8624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FF8CE09E-1EEF-4B65-8DE3-210B333E800B}"/>
              </a:ext>
            </a:extLst>
          </p:cNvPr>
          <p:cNvSpPr/>
          <p:nvPr/>
        </p:nvSpPr>
        <p:spPr>
          <a:xfrm>
            <a:off x="765312" y="2296170"/>
            <a:ext cx="6478301" cy="8624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E7133B-3A96-4895-A4D1-BF31DFB24417}"/>
              </a:ext>
            </a:extLst>
          </p:cNvPr>
          <p:cNvSpPr/>
          <p:nvPr/>
        </p:nvSpPr>
        <p:spPr>
          <a:xfrm>
            <a:off x="1275939" y="2506082"/>
            <a:ext cx="14806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FIND INSPIRATION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C25FD8-20FB-4761-BCF4-12B4F5E1E91A}"/>
              </a:ext>
            </a:extLst>
          </p:cNvPr>
          <p:cNvSpPr/>
          <p:nvPr/>
        </p:nvSpPr>
        <p:spPr>
          <a:xfrm>
            <a:off x="1935324" y="4047181"/>
            <a:ext cx="14806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BROWSE AND RESEARCH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BB9B767-A074-4736-82AC-5505EA11FFA8}"/>
              </a:ext>
            </a:extLst>
          </p:cNvPr>
          <p:cNvSpPr/>
          <p:nvPr/>
        </p:nvSpPr>
        <p:spPr>
          <a:xfrm>
            <a:off x="1374734" y="5618639"/>
            <a:ext cx="14806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SELECT AND VALIDATE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546B43-CD8B-4F1A-BEDC-74B4FD4DD104}"/>
              </a:ext>
            </a:extLst>
          </p:cNvPr>
          <p:cNvSpPr/>
          <p:nvPr/>
        </p:nvSpPr>
        <p:spPr>
          <a:xfrm>
            <a:off x="3026413" y="2359888"/>
            <a:ext cx="196383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5F3">
                    <a:lumMod val="50000"/>
                  </a:srgbClr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53%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consumers use digital to become aware of brands and products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DB538E-FFCB-443A-9247-A5B872D47185}"/>
              </a:ext>
            </a:extLst>
          </p:cNvPr>
          <p:cNvSpPr/>
          <p:nvPr/>
        </p:nvSpPr>
        <p:spPr>
          <a:xfrm>
            <a:off x="3542450" y="3900899"/>
            <a:ext cx="163142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6F200"/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84%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consumers use digital to browse / research products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5D3E72-825E-4488-B81E-6287904F0F38}"/>
              </a:ext>
            </a:extLst>
          </p:cNvPr>
          <p:cNvSpPr/>
          <p:nvPr/>
        </p:nvSpPr>
        <p:spPr>
          <a:xfrm>
            <a:off x="2959739" y="5472445"/>
            <a:ext cx="182341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4F0FF"/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64%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F0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consumers use digital to seek product advice or input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1C7617-5ED3-433A-925D-9263A184080B}"/>
              </a:ext>
            </a:extLst>
          </p:cNvPr>
          <p:cNvSpPr/>
          <p:nvPr/>
        </p:nvSpPr>
        <p:spPr>
          <a:xfrm>
            <a:off x="5222645" y="2359888"/>
            <a:ext cx="215482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5F3">
                    <a:lumMod val="50000"/>
                  </a:srgbClr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62%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said digital made it easy to learn about the products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4BAF70-AEA0-4361-A72F-D20E7E9FD42E}"/>
              </a:ext>
            </a:extLst>
          </p:cNvPr>
          <p:cNvSpPr/>
          <p:nvPr/>
        </p:nvSpPr>
        <p:spPr>
          <a:xfrm>
            <a:off x="5173876" y="3872175"/>
            <a:ext cx="2140929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6F200"/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41%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said digital made it easy to compare product information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6958E1-635F-49DE-9C29-3C35B806BB3A}"/>
              </a:ext>
            </a:extLst>
          </p:cNvPr>
          <p:cNvSpPr/>
          <p:nvPr/>
        </p:nvSpPr>
        <p:spPr>
          <a:xfrm>
            <a:off x="4992534" y="5472445"/>
            <a:ext cx="223927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4F0FF"/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45%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said digital helped them gain knowledge about the product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C7B1CA5C-545B-42D7-A7B6-6728E204A08D}"/>
              </a:ext>
            </a:extLst>
          </p:cNvPr>
          <p:cNvSpPr/>
          <p:nvPr/>
        </p:nvSpPr>
        <p:spPr>
          <a:xfrm rot="5400000">
            <a:off x="2623826" y="2645750"/>
            <a:ext cx="265505" cy="1515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E88BBF21-00A3-4F89-8217-29C577349EFC}"/>
              </a:ext>
            </a:extLst>
          </p:cNvPr>
          <p:cNvSpPr/>
          <p:nvPr/>
        </p:nvSpPr>
        <p:spPr>
          <a:xfrm rot="5400000">
            <a:off x="3270235" y="4158037"/>
            <a:ext cx="265505" cy="1515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DB18EC01-0834-455F-9F87-CD6D241AA82E}"/>
              </a:ext>
            </a:extLst>
          </p:cNvPr>
          <p:cNvSpPr/>
          <p:nvPr/>
        </p:nvSpPr>
        <p:spPr>
          <a:xfrm rot="5400000">
            <a:off x="2620345" y="5758307"/>
            <a:ext cx="265505" cy="1515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E7134B6E-C855-4D10-8E65-3470808459E3}"/>
              </a:ext>
            </a:extLst>
          </p:cNvPr>
          <p:cNvSpPr txBox="1">
            <a:spLocks/>
          </p:cNvSpPr>
          <p:nvPr/>
        </p:nvSpPr>
        <p:spPr>
          <a:xfrm>
            <a:off x="7727323" y="2218932"/>
            <a:ext cx="3874881" cy="65658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05DEC5A1-D707-419A-8EF0-5C92AC47CC4D}"/>
              </a:ext>
            </a:extLst>
          </p:cNvPr>
          <p:cNvSpPr txBox="1">
            <a:spLocks/>
          </p:cNvSpPr>
          <p:nvPr/>
        </p:nvSpPr>
        <p:spPr>
          <a:xfrm>
            <a:off x="7733802" y="2721525"/>
            <a:ext cx="4122012" cy="100584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55E89062-9766-4338-9834-82195B9A79DD}"/>
              </a:ext>
            </a:extLst>
          </p:cNvPr>
          <p:cNvSpPr txBox="1">
            <a:spLocks/>
          </p:cNvSpPr>
          <p:nvPr/>
        </p:nvSpPr>
        <p:spPr>
          <a:xfrm>
            <a:off x="7724495" y="1854819"/>
            <a:ext cx="4286460" cy="210718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30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Open Sans"/>
              </a:rPr>
              <a:t>This </a:t>
            </a:r>
            <a:r>
              <a:rPr lang="en-US" sz="1050" spc="300" dirty="0">
                <a:solidFill>
                  <a:srgbClr val="787878"/>
                </a:solidFill>
                <a:latin typeface="Open Sans"/>
              </a:rPr>
              <a:t>is Where the Graph Goes</a:t>
            </a:r>
            <a:endParaRPr kumimoji="0" lang="en-US" sz="1050" b="0" i="0" u="none" strike="noStrike" kern="1200" cap="none" spc="30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35D46815-BBB0-4C3B-908E-CB07A3AD3C33}"/>
              </a:ext>
            </a:extLst>
          </p:cNvPr>
          <p:cNvSpPr txBox="1">
            <a:spLocks/>
          </p:cNvSpPr>
          <p:nvPr/>
        </p:nvSpPr>
        <p:spPr>
          <a:xfrm>
            <a:off x="914400" y="1854819"/>
            <a:ext cx="4286460" cy="210718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30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Open Sans"/>
              </a:rPr>
              <a:t>THE DATA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7AF3036-EBC1-45B9-BFD9-4684BC0CA1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224" y="2218932"/>
            <a:ext cx="1793167" cy="3974337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252D69BB-F5AF-47FA-A26A-15916EB48B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43" y="0"/>
            <a:ext cx="1516057" cy="1148813"/>
          </a:xfrm>
          <a:prstGeom prst="rect">
            <a:avLst/>
          </a:prstGeom>
        </p:spPr>
      </p:pic>
      <p:pic>
        <p:nvPicPr>
          <p:cNvPr id="30" name="Picture 6" descr="Deloitte | EduGrowth">
            <a:extLst>
              <a:ext uri="{FF2B5EF4-FFF2-40B4-BE49-F238E27FC236}">
                <a16:creationId xmlns:a16="http://schemas.microsoft.com/office/drawing/2014/main" id="{57B7E1EC-A468-4624-8DE5-A4706FE0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" y="431817"/>
            <a:ext cx="1144656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53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C58132-4982-41BD-8B7A-1C5F346C2C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C58132-4982-41BD-8B7A-1C5F346C2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694944"/>
            <a:ext cx="10363200" cy="594360"/>
          </a:xfrm>
        </p:spPr>
        <p:txBody>
          <a:bodyPr/>
          <a:lstStyle/>
          <a:p>
            <a:br>
              <a:rPr lang="en-US" dirty="0">
                <a:solidFill>
                  <a:srgbClr val="000000"/>
                </a:solidFill>
                <a:latin typeface="Chronicle Display Semi" pitchFamily="50" charset="0"/>
              </a:rPr>
            </a:br>
            <a:br>
              <a:rPr lang="en-US" dirty="0">
                <a:solidFill>
                  <a:srgbClr val="000000"/>
                </a:solidFill>
                <a:latin typeface="Chronicle Display Semi" pitchFamily="50" charset="0"/>
              </a:rPr>
            </a:br>
            <a:r>
              <a:rPr lang="en-US" dirty="0">
                <a:solidFill>
                  <a:srgbClr val="000000"/>
                </a:solidFill>
                <a:latin typeface="Chronicle Display Semi" pitchFamily="50" charset="0"/>
              </a:rPr>
              <a:t>Ideal Run Time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rgbClr val="787878"/>
              </a:buClr>
              <a:defRPr/>
            </a:pPr>
            <a:r>
              <a:rPr lang="en-US" spc="-75" dirty="0">
                <a:solidFill>
                  <a:prstClr val="black"/>
                </a:solidFill>
                <a:cs typeface="Arial" panose="020B0604020202020204" pitchFamily="34" charset="0"/>
              </a:rPr>
              <a:t>Only 26% of companies are currently implementing digital transformation initiatives across their supply chain</a:t>
            </a:r>
          </a:p>
        </p:txBody>
      </p:sp>
      <p:sp>
        <p:nvSpPr>
          <p:cNvPr id="24" name="object 6"/>
          <p:cNvSpPr/>
          <p:nvPr/>
        </p:nvSpPr>
        <p:spPr>
          <a:xfrm>
            <a:off x="3904679" y="1720559"/>
            <a:ext cx="0" cy="4113529"/>
          </a:xfrm>
          <a:custGeom>
            <a:avLst/>
            <a:gdLst/>
            <a:ahLst/>
            <a:cxnLst/>
            <a:rect l="l" t="t" r="r" b="b"/>
            <a:pathLst>
              <a:path h="4113529">
                <a:moveTo>
                  <a:pt x="0" y="4113085"/>
                </a:moveTo>
                <a:lnTo>
                  <a:pt x="0" y="0"/>
                </a:lnTo>
              </a:path>
            </a:pathLst>
          </a:custGeom>
          <a:ln w="6350">
            <a:solidFill>
              <a:srgbClr val="B2B5B6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5" name="object 7"/>
          <p:cNvSpPr/>
          <p:nvPr/>
        </p:nvSpPr>
        <p:spPr>
          <a:xfrm>
            <a:off x="1146162" y="3808249"/>
            <a:ext cx="5485130" cy="0"/>
          </a:xfrm>
          <a:custGeom>
            <a:avLst/>
            <a:gdLst/>
            <a:ahLst/>
            <a:cxnLst/>
            <a:rect l="l" t="t" r="r" b="b"/>
            <a:pathLst>
              <a:path w="5485130">
                <a:moveTo>
                  <a:pt x="0" y="0"/>
                </a:moveTo>
                <a:lnTo>
                  <a:pt x="5484710" y="0"/>
                </a:lnTo>
              </a:path>
            </a:pathLst>
          </a:custGeom>
          <a:ln w="6350">
            <a:solidFill>
              <a:srgbClr val="B2B5B6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object 8"/>
          <p:cNvSpPr/>
          <p:nvPr/>
        </p:nvSpPr>
        <p:spPr>
          <a:xfrm>
            <a:off x="2781691" y="4722203"/>
            <a:ext cx="0" cy="408305"/>
          </a:xfrm>
          <a:custGeom>
            <a:avLst/>
            <a:gdLst/>
            <a:ahLst/>
            <a:cxnLst/>
            <a:rect l="l" t="t" r="r" b="b"/>
            <a:pathLst>
              <a:path h="408304">
                <a:moveTo>
                  <a:pt x="0" y="0"/>
                </a:moveTo>
                <a:lnTo>
                  <a:pt x="0" y="407962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" name="object 9"/>
          <p:cNvSpPr/>
          <p:nvPr/>
        </p:nvSpPr>
        <p:spPr>
          <a:xfrm>
            <a:off x="3446053" y="4984072"/>
            <a:ext cx="0" cy="372110"/>
          </a:xfrm>
          <a:custGeom>
            <a:avLst/>
            <a:gdLst/>
            <a:ahLst/>
            <a:cxnLst/>
            <a:rect l="l" t="t" r="r" b="b"/>
            <a:pathLst>
              <a:path h="372109">
                <a:moveTo>
                  <a:pt x="0" y="0"/>
                </a:moveTo>
                <a:lnTo>
                  <a:pt x="0" y="371602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object 10"/>
          <p:cNvSpPr/>
          <p:nvPr/>
        </p:nvSpPr>
        <p:spPr>
          <a:xfrm>
            <a:off x="2318332" y="3242374"/>
            <a:ext cx="0" cy="331470"/>
          </a:xfrm>
          <a:custGeom>
            <a:avLst/>
            <a:gdLst/>
            <a:ahLst/>
            <a:cxnLst/>
            <a:rect l="l" t="t" r="r" b="b"/>
            <a:pathLst>
              <a:path h="331470">
                <a:moveTo>
                  <a:pt x="0" y="0"/>
                </a:moveTo>
                <a:lnTo>
                  <a:pt x="0" y="331114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" name="object 11"/>
          <p:cNvSpPr/>
          <p:nvPr/>
        </p:nvSpPr>
        <p:spPr>
          <a:xfrm>
            <a:off x="6506368" y="3317631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0"/>
                </a:moveTo>
                <a:lnTo>
                  <a:pt x="0" y="183426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object 12"/>
          <p:cNvSpPr/>
          <p:nvPr/>
        </p:nvSpPr>
        <p:spPr>
          <a:xfrm>
            <a:off x="1146162" y="1752066"/>
            <a:ext cx="0" cy="4112260"/>
          </a:xfrm>
          <a:custGeom>
            <a:avLst/>
            <a:gdLst/>
            <a:ahLst/>
            <a:cxnLst/>
            <a:rect l="l" t="t" r="r" b="b"/>
            <a:pathLst>
              <a:path h="4112259">
                <a:moveTo>
                  <a:pt x="0" y="4111840"/>
                </a:moveTo>
                <a:lnTo>
                  <a:pt x="0" y="0"/>
                </a:lnTo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object 13"/>
          <p:cNvSpPr/>
          <p:nvPr/>
        </p:nvSpPr>
        <p:spPr>
          <a:xfrm>
            <a:off x="1146162" y="5863907"/>
            <a:ext cx="5485130" cy="0"/>
          </a:xfrm>
          <a:custGeom>
            <a:avLst/>
            <a:gdLst/>
            <a:ahLst/>
            <a:cxnLst/>
            <a:rect l="l" t="t" r="r" b="b"/>
            <a:pathLst>
              <a:path w="5485130">
                <a:moveTo>
                  <a:pt x="0" y="0"/>
                </a:moveTo>
                <a:lnTo>
                  <a:pt x="5484710" y="0"/>
                </a:lnTo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object 14"/>
          <p:cNvSpPr/>
          <p:nvPr/>
        </p:nvSpPr>
        <p:spPr>
          <a:xfrm>
            <a:off x="4683533" y="3824215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0914" y="0"/>
                </a:moveTo>
                <a:lnTo>
                  <a:pt x="103207" y="7694"/>
                </a:lnTo>
                <a:lnTo>
                  <a:pt x="61779" y="29120"/>
                </a:lnTo>
                <a:lnTo>
                  <a:pt x="29113" y="61790"/>
                </a:lnTo>
                <a:lnTo>
                  <a:pt x="7692" y="103217"/>
                </a:lnTo>
                <a:lnTo>
                  <a:pt x="0" y="150914"/>
                </a:lnTo>
                <a:lnTo>
                  <a:pt x="7692" y="198615"/>
                </a:lnTo>
                <a:lnTo>
                  <a:pt x="29113" y="240043"/>
                </a:lnTo>
                <a:lnTo>
                  <a:pt x="61779" y="272711"/>
                </a:lnTo>
                <a:lnTo>
                  <a:pt x="103207" y="294134"/>
                </a:lnTo>
                <a:lnTo>
                  <a:pt x="150914" y="301828"/>
                </a:lnTo>
                <a:lnTo>
                  <a:pt x="198610" y="294134"/>
                </a:lnTo>
                <a:lnTo>
                  <a:pt x="240037" y="272711"/>
                </a:lnTo>
                <a:lnTo>
                  <a:pt x="272707" y="240043"/>
                </a:lnTo>
                <a:lnTo>
                  <a:pt x="294133" y="198615"/>
                </a:lnTo>
                <a:lnTo>
                  <a:pt x="301828" y="150914"/>
                </a:lnTo>
                <a:lnTo>
                  <a:pt x="294133" y="103217"/>
                </a:lnTo>
                <a:lnTo>
                  <a:pt x="272707" y="61790"/>
                </a:lnTo>
                <a:lnTo>
                  <a:pt x="240037" y="29120"/>
                </a:lnTo>
                <a:lnTo>
                  <a:pt x="198610" y="7694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object 15"/>
          <p:cNvSpPr/>
          <p:nvPr/>
        </p:nvSpPr>
        <p:spPr>
          <a:xfrm>
            <a:off x="4967250" y="4593097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59">
                <a:moveTo>
                  <a:pt x="150914" y="0"/>
                </a:moveTo>
                <a:lnTo>
                  <a:pt x="103207" y="7693"/>
                </a:lnTo>
                <a:lnTo>
                  <a:pt x="61779" y="29116"/>
                </a:lnTo>
                <a:lnTo>
                  <a:pt x="29113" y="61785"/>
                </a:lnTo>
                <a:lnTo>
                  <a:pt x="7692" y="103212"/>
                </a:lnTo>
                <a:lnTo>
                  <a:pt x="0" y="150914"/>
                </a:lnTo>
                <a:lnTo>
                  <a:pt x="7692" y="198610"/>
                </a:lnTo>
                <a:lnTo>
                  <a:pt x="29113" y="240037"/>
                </a:lnTo>
                <a:lnTo>
                  <a:pt x="61779" y="272707"/>
                </a:lnTo>
                <a:lnTo>
                  <a:pt x="103207" y="294133"/>
                </a:lnTo>
                <a:lnTo>
                  <a:pt x="150914" y="301828"/>
                </a:lnTo>
                <a:lnTo>
                  <a:pt x="198610" y="294133"/>
                </a:lnTo>
                <a:lnTo>
                  <a:pt x="240037" y="272707"/>
                </a:lnTo>
                <a:lnTo>
                  <a:pt x="272707" y="240037"/>
                </a:lnTo>
                <a:lnTo>
                  <a:pt x="294133" y="198610"/>
                </a:lnTo>
                <a:lnTo>
                  <a:pt x="301828" y="150914"/>
                </a:lnTo>
                <a:lnTo>
                  <a:pt x="294133" y="103212"/>
                </a:lnTo>
                <a:lnTo>
                  <a:pt x="272707" y="61785"/>
                </a:lnTo>
                <a:lnTo>
                  <a:pt x="240037" y="29116"/>
                </a:lnTo>
                <a:lnTo>
                  <a:pt x="198610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" name="object 16"/>
          <p:cNvSpPr/>
          <p:nvPr/>
        </p:nvSpPr>
        <p:spPr>
          <a:xfrm>
            <a:off x="6361670" y="3501065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0914" y="0"/>
                </a:moveTo>
                <a:lnTo>
                  <a:pt x="103207" y="7693"/>
                </a:lnTo>
                <a:lnTo>
                  <a:pt x="61779" y="29116"/>
                </a:lnTo>
                <a:lnTo>
                  <a:pt x="29113" y="61785"/>
                </a:lnTo>
                <a:lnTo>
                  <a:pt x="7692" y="103212"/>
                </a:lnTo>
                <a:lnTo>
                  <a:pt x="0" y="150914"/>
                </a:lnTo>
                <a:lnTo>
                  <a:pt x="7692" y="198610"/>
                </a:lnTo>
                <a:lnTo>
                  <a:pt x="29113" y="240037"/>
                </a:lnTo>
                <a:lnTo>
                  <a:pt x="61779" y="272707"/>
                </a:lnTo>
                <a:lnTo>
                  <a:pt x="103207" y="294133"/>
                </a:lnTo>
                <a:lnTo>
                  <a:pt x="150914" y="301828"/>
                </a:lnTo>
                <a:lnTo>
                  <a:pt x="198610" y="294133"/>
                </a:lnTo>
                <a:lnTo>
                  <a:pt x="240037" y="272707"/>
                </a:lnTo>
                <a:lnTo>
                  <a:pt x="272707" y="240037"/>
                </a:lnTo>
                <a:lnTo>
                  <a:pt x="294133" y="198610"/>
                </a:lnTo>
                <a:lnTo>
                  <a:pt x="301828" y="150914"/>
                </a:lnTo>
                <a:lnTo>
                  <a:pt x="294133" y="103212"/>
                </a:lnTo>
                <a:lnTo>
                  <a:pt x="272707" y="61785"/>
                </a:lnTo>
                <a:lnTo>
                  <a:pt x="240037" y="29116"/>
                </a:lnTo>
                <a:lnTo>
                  <a:pt x="198610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object 17"/>
          <p:cNvSpPr/>
          <p:nvPr/>
        </p:nvSpPr>
        <p:spPr>
          <a:xfrm>
            <a:off x="2329309" y="3952362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0914" y="0"/>
                </a:moveTo>
                <a:lnTo>
                  <a:pt x="103212" y="7694"/>
                </a:lnTo>
                <a:lnTo>
                  <a:pt x="61785" y="29120"/>
                </a:lnTo>
                <a:lnTo>
                  <a:pt x="29116" y="61790"/>
                </a:lnTo>
                <a:lnTo>
                  <a:pt x="7693" y="103217"/>
                </a:lnTo>
                <a:lnTo>
                  <a:pt x="0" y="150914"/>
                </a:lnTo>
                <a:lnTo>
                  <a:pt x="7693" y="198615"/>
                </a:lnTo>
                <a:lnTo>
                  <a:pt x="29116" y="240043"/>
                </a:lnTo>
                <a:lnTo>
                  <a:pt x="61785" y="272711"/>
                </a:lnTo>
                <a:lnTo>
                  <a:pt x="103212" y="294134"/>
                </a:lnTo>
                <a:lnTo>
                  <a:pt x="150914" y="301828"/>
                </a:lnTo>
                <a:lnTo>
                  <a:pt x="198610" y="294134"/>
                </a:lnTo>
                <a:lnTo>
                  <a:pt x="240037" y="272711"/>
                </a:lnTo>
                <a:lnTo>
                  <a:pt x="272707" y="240043"/>
                </a:lnTo>
                <a:lnTo>
                  <a:pt x="294133" y="198615"/>
                </a:lnTo>
                <a:lnTo>
                  <a:pt x="301828" y="150914"/>
                </a:lnTo>
                <a:lnTo>
                  <a:pt x="294133" y="103217"/>
                </a:lnTo>
                <a:lnTo>
                  <a:pt x="272707" y="61790"/>
                </a:lnTo>
                <a:lnTo>
                  <a:pt x="240037" y="29120"/>
                </a:lnTo>
                <a:lnTo>
                  <a:pt x="198610" y="7694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object 18"/>
          <p:cNvSpPr/>
          <p:nvPr/>
        </p:nvSpPr>
        <p:spPr>
          <a:xfrm>
            <a:off x="2172357" y="357349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0914" y="0"/>
                </a:moveTo>
                <a:lnTo>
                  <a:pt x="103212" y="7693"/>
                </a:lnTo>
                <a:lnTo>
                  <a:pt x="61785" y="29116"/>
                </a:lnTo>
                <a:lnTo>
                  <a:pt x="29116" y="61785"/>
                </a:lnTo>
                <a:lnTo>
                  <a:pt x="7693" y="103212"/>
                </a:lnTo>
                <a:lnTo>
                  <a:pt x="0" y="150914"/>
                </a:lnTo>
                <a:lnTo>
                  <a:pt x="7693" y="198610"/>
                </a:lnTo>
                <a:lnTo>
                  <a:pt x="29116" y="240037"/>
                </a:lnTo>
                <a:lnTo>
                  <a:pt x="61785" y="272707"/>
                </a:lnTo>
                <a:lnTo>
                  <a:pt x="103212" y="294133"/>
                </a:lnTo>
                <a:lnTo>
                  <a:pt x="150914" y="301828"/>
                </a:lnTo>
                <a:lnTo>
                  <a:pt x="198615" y="294133"/>
                </a:lnTo>
                <a:lnTo>
                  <a:pt x="240043" y="272707"/>
                </a:lnTo>
                <a:lnTo>
                  <a:pt x="272711" y="240037"/>
                </a:lnTo>
                <a:lnTo>
                  <a:pt x="294134" y="198610"/>
                </a:lnTo>
                <a:lnTo>
                  <a:pt x="301828" y="150914"/>
                </a:lnTo>
                <a:lnTo>
                  <a:pt x="294134" y="103212"/>
                </a:lnTo>
                <a:lnTo>
                  <a:pt x="272711" y="61785"/>
                </a:lnTo>
                <a:lnTo>
                  <a:pt x="240043" y="29116"/>
                </a:lnTo>
                <a:lnTo>
                  <a:pt x="198615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object 19"/>
          <p:cNvSpPr/>
          <p:nvPr/>
        </p:nvSpPr>
        <p:spPr>
          <a:xfrm>
            <a:off x="3258920" y="4437089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59">
                <a:moveTo>
                  <a:pt x="150914" y="0"/>
                </a:moveTo>
                <a:lnTo>
                  <a:pt x="103212" y="7694"/>
                </a:lnTo>
                <a:lnTo>
                  <a:pt x="61785" y="29120"/>
                </a:lnTo>
                <a:lnTo>
                  <a:pt x="29116" y="61790"/>
                </a:lnTo>
                <a:lnTo>
                  <a:pt x="7693" y="103217"/>
                </a:lnTo>
                <a:lnTo>
                  <a:pt x="0" y="150914"/>
                </a:lnTo>
                <a:lnTo>
                  <a:pt x="7693" y="198615"/>
                </a:lnTo>
                <a:lnTo>
                  <a:pt x="29116" y="240043"/>
                </a:lnTo>
                <a:lnTo>
                  <a:pt x="61785" y="272711"/>
                </a:lnTo>
                <a:lnTo>
                  <a:pt x="103212" y="294134"/>
                </a:lnTo>
                <a:lnTo>
                  <a:pt x="150914" y="301828"/>
                </a:lnTo>
                <a:lnTo>
                  <a:pt x="198615" y="294134"/>
                </a:lnTo>
                <a:lnTo>
                  <a:pt x="240043" y="272711"/>
                </a:lnTo>
                <a:lnTo>
                  <a:pt x="272711" y="240043"/>
                </a:lnTo>
                <a:lnTo>
                  <a:pt x="294134" y="198615"/>
                </a:lnTo>
                <a:lnTo>
                  <a:pt x="301828" y="150914"/>
                </a:lnTo>
                <a:lnTo>
                  <a:pt x="294134" y="103217"/>
                </a:lnTo>
                <a:lnTo>
                  <a:pt x="272711" y="61790"/>
                </a:lnTo>
                <a:lnTo>
                  <a:pt x="240043" y="29120"/>
                </a:lnTo>
                <a:lnTo>
                  <a:pt x="198615" y="7694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object 20"/>
          <p:cNvSpPr/>
          <p:nvPr/>
        </p:nvSpPr>
        <p:spPr>
          <a:xfrm>
            <a:off x="4967250" y="2799043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0914" y="0"/>
                </a:moveTo>
                <a:lnTo>
                  <a:pt x="103207" y="7693"/>
                </a:lnTo>
                <a:lnTo>
                  <a:pt x="61779" y="29116"/>
                </a:lnTo>
                <a:lnTo>
                  <a:pt x="29113" y="61785"/>
                </a:lnTo>
                <a:lnTo>
                  <a:pt x="7692" y="103212"/>
                </a:lnTo>
                <a:lnTo>
                  <a:pt x="0" y="150914"/>
                </a:lnTo>
                <a:lnTo>
                  <a:pt x="7692" y="198610"/>
                </a:lnTo>
                <a:lnTo>
                  <a:pt x="29113" y="240037"/>
                </a:lnTo>
                <a:lnTo>
                  <a:pt x="61779" y="272707"/>
                </a:lnTo>
                <a:lnTo>
                  <a:pt x="103207" y="294133"/>
                </a:lnTo>
                <a:lnTo>
                  <a:pt x="150914" y="301828"/>
                </a:lnTo>
                <a:lnTo>
                  <a:pt x="198610" y="294133"/>
                </a:lnTo>
                <a:lnTo>
                  <a:pt x="240037" y="272707"/>
                </a:lnTo>
                <a:lnTo>
                  <a:pt x="272707" y="240037"/>
                </a:lnTo>
                <a:lnTo>
                  <a:pt x="294133" y="198610"/>
                </a:lnTo>
                <a:lnTo>
                  <a:pt x="301828" y="150914"/>
                </a:lnTo>
                <a:lnTo>
                  <a:pt x="294133" y="103212"/>
                </a:lnTo>
                <a:lnTo>
                  <a:pt x="272707" y="61785"/>
                </a:lnTo>
                <a:lnTo>
                  <a:pt x="240037" y="29116"/>
                </a:lnTo>
                <a:lnTo>
                  <a:pt x="198610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object 21"/>
          <p:cNvSpPr/>
          <p:nvPr/>
        </p:nvSpPr>
        <p:spPr>
          <a:xfrm>
            <a:off x="5057787" y="4548524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59">
                <a:moveTo>
                  <a:pt x="150914" y="0"/>
                </a:moveTo>
                <a:lnTo>
                  <a:pt x="103212" y="7693"/>
                </a:lnTo>
                <a:lnTo>
                  <a:pt x="61785" y="29116"/>
                </a:lnTo>
                <a:lnTo>
                  <a:pt x="29116" y="61785"/>
                </a:lnTo>
                <a:lnTo>
                  <a:pt x="7693" y="103212"/>
                </a:lnTo>
                <a:lnTo>
                  <a:pt x="0" y="150914"/>
                </a:lnTo>
                <a:lnTo>
                  <a:pt x="7693" y="198615"/>
                </a:lnTo>
                <a:lnTo>
                  <a:pt x="29116" y="240043"/>
                </a:lnTo>
                <a:lnTo>
                  <a:pt x="61785" y="272711"/>
                </a:lnTo>
                <a:lnTo>
                  <a:pt x="103212" y="294134"/>
                </a:lnTo>
                <a:lnTo>
                  <a:pt x="150914" y="301828"/>
                </a:lnTo>
                <a:lnTo>
                  <a:pt x="198616" y="294134"/>
                </a:lnTo>
                <a:lnTo>
                  <a:pt x="240047" y="272711"/>
                </a:lnTo>
                <a:lnTo>
                  <a:pt x="272719" y="240043"/>
                </a:lnTo>
                <a:lnTo>
                  <a:pt x="294146" y="198615"/>
                </a:lnTo>
                <a:lnTo>
                  <a:pt x="301840" y="150914"/>
                </a:lnTo>
                <a:lnTo>
                  <a:pt x="294146" y="103212"/>
                </a:lnTo>
                <a:lnTo>
                  <a:pt x="272719" y="61785"/>
                </a:lnTo>
                <a:lnTo>
                  <a:pt x="240047" y="29116"/>
                </a:lnTo>
                <a:lnTo>
                  <a:pt x="198616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object 22"/>
          <p:cNvSpPr/>
          <p:nvPr/>
        </p:nvSpPr>
        <p:spPr>
          <a:xfrm>
            <a:off x="2631126" y="44203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59">
                <a:moveTo>
                  <a:pt x="150914" y="0"/>
                </a:moveTo>
                <a:lnTo>
                  <a:pt x="103212" y="7693"/>
                </a:lnTo>
                <a:lnTo>
                  <a:pt x="61785" y="29116"/>
                </a:lnTo>
                <a:lnTo>
                  <a:pt x="29116" y="61785"/>
                </a:lnTo>
                <a:lnTo>
                  <a:pt x="7693" y="103212"/>
                </a:lnTo>
                <a:lnTo>
                  <a:pt x="0" y="150914"/>
                </a:lnTo>
                <a:lnTo>
                  <a:pt x="7693" y="198615"/>
                </a:lnTo>
                <a:lnTo>
                  <a:pt x="29116" y="240043"/>
                </a:lnTo>
                <a:lnTo>
                  <a:pt x="61785" y="272711"/>
                </a:lnTo>
                <a:lnTo>
                  <a:pt x="103212" y="294134"/>
                </a:lnTo>
                <a:lnTo>
                  <a:pt x="150914" y="301828"/>
                </a:lnTo>
                <a:lnTo>
                  <a:pt x="198615" y="294134"/>
                </a:lnTo>
                <a:lnTo>
                  <a:pt x="240043" y="272711"/>
                </a:lnTo>
                <a:lnTo>
                  <a:pt x="272711" y="240043"/>
                </a:lnTo>
                <a:lnTo>
                  <a:pt x="294134" y="198615"/>
                </a:lnTo>
                <a:lnTo>
                  <a:pt x="301828" y="150914"/>
                </a:lnTo>
                <a:lnTo>
                  <a:pt x="294134" y="103212"/>
                </a:lnTo>
                <a:lnTo>
                  <a:pt x="272711" y="61785"/>
                </a:lnTo>
                <a:lnTo>
                  <a:pt x="240043" y="29116"/>
                </a:lnTo>
                <a:lnTo>
                  <a:pt x="198615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1" name="object 23"/>
          <p:cNvSpPr/>
          <p:nvPr/>
        </p:nvSpPr>
        <p:spPr>
          <a:xfrm>
            <a:off x="3838419" y="4810387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59">
                <a:moveTo>
                  <a:pt x="150914" y="0"/>
                </a:moveTo>
                <a:lnTo>
                  <a:pt x="103217" y="7694"/>
                </a:lnTo>
                <a:lnTo>
                  <a:pt x="61790" y="29120"/>
                </a:lnTo>
                <a:lnTo>
                  <a:pt x="29120" y="61790"/>
                </a:lnTo>
                <a:lnTo>
                  <a:pt x="7694" y="103217"/>
                </a:lnTo>
                <a:lnTo>
                  <a:pt x="0" y="150914"/>
                </a:lnTo>
                <a:lnTo>
                  <a:pt x="7694" y="198615"/>
                </a:lnTo>
                <a:lnTo>
                  <a:pt x="29120" y="240043"/>
                </a:lnTo>
                <a:lnTo>
                  <a:pt x="61790" y="272711"/>
                </a:lnTo>
                <a:lnTo>
                  <a:pt x="103217" y="294134"/>
                </a:lnTo>
                <a:lnTo>
                  <a:pt x="150914" y="301828"/>
                </a:lnTo>
                <a:lnTo>
                  <a:pt x="198615" y="294134"/>
                </a:lnTo>
                <a:lnTo>
                  <a:pt x="240043" y="272711"/>
                </a:lnTo>
                <a:lnTo>
                  <a:pt x="272711" y="240043"/>
                </a:lnTo>
                <a:lnTo>
                  <a:pt x="294134" y="198615"/>
                </a:lnTo>
                <a:lnTo>
                  <a:pt x="301828" y="150914"/>
                </a:lnTo>
                <a:lnTo>
                  <a:pt x="294134" y="103217"/>
                </a:lnTo>
                <a:lnTo>
                  <a:pt x="272711" y="61790"/>
                </a:lnTo>
                <a:lnTo>
                  <a:pt x="240043" y="29120"/>
                </a:lnTo>
                <a:lnTo>
                  <a:pt x="198615" y="7694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2" name="object 24"/>
          <p:cNvSpPr/>
          <p:nvPr/>
        </p:nvSpPr>
        <p:spPr>
          <a:xfrm>
            <a:off x="3295141" y="468224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59">
                <a:moveTo>
                  <a:pt x="150914" y="0"/>
                </a:moveTo>
                <a:lnTo>
                  <a:pt x="103212" y="7694"/>
                </a:lnTo>
                <a:lnTo>
                  <a:pt x="61785" y="29120"/>
                </a:lnTo>
                <a:lnTo>
                  <a:pt x="29116" y="61790"/>
                </a:lnTo>
                <a:lnTo>
                  <a:pt x="7693" y="103217"/>
                </a:lnTo>
                <a:lnTo>
                  <a:pt x="0" y="150914"/>
                </a:lnTo>
                <a:lnTo>
                  <a:pt x="7693" y="198615"/>
                </a:lnTo>
                <a:lnTo>
                  <a:pt x="29116" y="240043"/>
                </a:lnTo>
                <a:lnTo>
                  <a:pt x="61785" y="272711"/>
                </a:lnTo>
                <a:lnTo>
                  <a:pt x="103212" y="294134"/>
                </a:lnTo>
                <a:lnTo>
                  <a:pt x="150914" y="301828"/>
                </a:lnTo>
                <a:lnTo>
                  <a:pt x="198615" y="294134"/>
                </a:lnTo>
                <a:lnTo>
                  <a:pt x="240043" y="272711"/>
                </a:lnTo>
                <a:lnTo>
                  <a:pt x="272711" y="240043"/>
                </a:lnTo>
                <a:lnTo>
                  <a:pt x="294134" y="198615"/>
                </a:lnTo>
                <a:lnTo>
                  <a:pt x="301828" y="150914"/>
                </a:lnTo>
                <a:lnTo>
                  <a:pt x="294134" y="103217"/>
                </a:lnTo>
                <a:lnTo>
                  <a:pt x="272711" y="61790"/>
                </a:lnTo>
                <a:lnTo>
                  <a:pt x="240043" y="29120"/>
                </a:lnTo>
                <a:lnTo>
                  <a:pt x="198615" y="7694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object 25"/>
          <p:cNvSpPr/>
          <p:nvPr/>
        </p:nvSpPr>
        <p:spPr>
          <a:xfrm>
            <a:off x="4882728" y="5172535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59">
                <a:moveTo>
                  <a:pt x="150914" y="0"/>
                </a:moveTo>
                <a:lnTo>
                  <a:pt x="103212" y="7694"/>
                </a:lnTo>
                <a:lnTo>
                  <a:pt x="61785" y="29121"/>
                </a:lnTo>
                <a:lnTo>
                  <a:pt x="29116" y="61793"/>
                </a:lnTo>
                <a:lnTo>
                  <a:pt x="7693" y="103223"/>
                </a:lnTo>
                <a:lnTo>
                  <a:pt x="0" y="150926"/>
                </a:lnTo>
                <a:lnTo>
                  <a:pt x="7693" y="198623"/>
                </a:lnTo>
                <a:lnTo>
                  <a:pt x="29116" y="240050"/>
                </a:lnTo>
                <a:lnTo>
                  <a:pt x="61785" y="272720"/>
                </a:lnTo>
                <a:lnTo>
                  <a:pt x="103212" y="294146"/>
                </a:lnTo>
                <a:lnTo>
                  <a:pt x="150914" y="301840"/>
                </a:lnTo>
                <a:lnTo>
                  <a:pt x="198615" y="294146"/>
                </a:lnTo>
                <a:lnTo>
                  <a:pt x="240043" y="272720"/>
                </a:lnTo>
                <a:lnTo>
                  <a:pt x="272711" y="240050"/>
                </a:lnTo>
                <a:lnTo>
                  <a:pt x="294134" y="198623"/>
                </a:lnTo>
                <a:lnTo>
                  <a:pt x="301828" y="150926"/>
                </a:lnTo>
                <a:lnTo>
                  <a:pt x="294134" y="103223"/>
                </a:lnTo>
                <a:lnTo>
                  <a:pt x="272711" y="61793"/>
                </a:lnTo>
                <a:lnTo>
                  <a:pt x="240043" y="29121"/>
                </a:lnTo>
                <a:lnTo>
                  <a:pt x="198615" y="7694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object 26"/>
          <p:cNvSpPr/>
          <p:nvPr/>
        </p:nvSpPr>
        <p:spPr>
          <a:xfrm>
            <a:off x="3796170" y="3913363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0914" y="0"/>
                </a:moveTo>
                <a:lnTo>
                  <a:pt x="103212" y="7693"/>
                </a:lnTo>
                <a:lnTo>
                  <a:pt x="61785" y="29116"/>
                </a:lnTo>
                <a:lnTo>
                  <a:pt x="29116" y="61785"/>
                </a:lnTo>
                <a:lnTo>
                  <a:pt x="7693" y="103212"/>
                </a:lnTo>
                <a:lnTo>
                  <a:pt x="0" y="150914"/>
                </a:lnTo>
                <a:lnTo>
                  <a:pt x="7693" y="198610"/>
                </a:lnTo>
                <a:lnTo>
                  <a:pt x="29116" y="240037"/>
                </a:lnTo>
                <a:lnTo>
                  <a:pt x="61785" y="272707"/>
                </a:lnTo>
                <a:lnTo>
                  <a:pt x="103212" y="294133"/>
                </a:lnTo>
                <a:lnTo>
                  <a:pt x="150914" y="301828"/>
                </a:lnTo>
                <a:lnTo>
                  <a:pt x="198610" y="294133"/>
                </a:lnTo>
                <a:lnTo>
                  <a:pt x="240037" y="272707"/>
                </a:lnTo>
                <a:lnTo>
                  <a:pt x="272707" y="240037"/>
                </a:lnTo>
                <a:lnTo>
                  <a:pt x="294133" y="198610"/>
                </a:lnTo>
                <a:lnTo>
                  <a:pt x="301828" y="150914"/>
                </a:lnTo>
                <a:lnTo>
                  <a:pt x="294133" y="103212"/>
                </a:lnTo>
                <a:lnTo>
                  <a:pt x="272707" y="61785"/>
                </a:lnTo>
                <a:lnTo>
                  <a:pt x="240037" y="29116"/>
                </a:lnTo>
                <a:lnTo>
                  <a:pt x="198610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object 27"/>
          <p:cNvSpPr/>
          <p:nvPr/>
        </p:nvSpPr>
        <p:spPr>
          <a:xfrm>
            <a:off x="3391724" y="3690498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0914" y="0"/>
                </a:moveTo>
                <a:lnTo>
                  <a:pt x="103212" y="7693"/>
                </a:lnTo>
                <a:lnTo>
                  <a:pt x="61785" y="29116"/>
                </a:lnTo>
                <a:lnTo>
                  <a:pt x="29116" y="61785"/>
                </a:lnTo>
                <a:lnTo>
                  <a:pt x="7693" y="103212"/>
                </a:lnTo>
                <a:lnTo>
                  <a:pt x="0" y="150914"/>
                </a:lnTo>
                <a:lnTo>
                  <a:pt x="7693" y="198610"/>
                </a:lnTo>
                <a:lnTo>
                  <a:pt x="29116" y="240037"/>
                </a:lnTo>
                <a:lnTo>
                  <a:pt x="61785" y="272707"/>
                </a:lnTo>
                <a:lnTo>
                  <a:pt x="103212" y="294133"/>
                </a:lnTo>
                <a:lnTo>
                  <a:pt x="150914" y="301828"/>
                </a:lnTo>
                <a:lnTo>
                  <a:pt x="198615" y="294133"/>
                </a:lnTo>
                <a:lnTo>
                  <a:pt x="240043" y="272707"/>
                </a:lnTo>
                <a:lnTo>
                  <a:pt x="272711" y="240037"/>
                </a:lnTo>
                <a:lnTo>
                  <a:pt x="294134" y="198610"/>
                </a:lnTo>
                <a:lnTo>
                  <a:pt x="301828" y="150914"/>
                </a:lnTo>
                <a:lnTo>
                  <a:pt x="294134" y="103212"/>
                </a:lnTo>
                <a:lnTo>
                  <a:pt x="272711" y="61785"/>
                </a:lnTo>
                <a:lnTo>
                  <a:pt x="240043" y="29116"/>
                </a:lnTo>
                <a:lnTo>
                  <a:pt x="198615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" name="object 28"/>
          <p:cNvSpPr/>
          <p:nvPr/>
        </p:nvSpPr>
        <p:spPr>
          <a:xfrm>
            <a:off x="3089901" y="3400774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0914" y="0"/>
                </a:moveTo>
                <a:lnTo>
                  <a:pt x="103212" y="7693"/>
                </a:lnTo>
                <a:lnTo>
                  <a:pt x="61785" y="29116"/>
                </a:lnTo>
                <a:lnTo>
                  <a:pt x="29116" y="61785"/>
                </a:lnTo>
                <a:lnTo>
                  <a:pt x="7693" y="103212"/>
                </a:lnTo>
                <a:lnTo>
                  <a:pt x="0" y="150914"/>
                </a:lnTo>
                <a:lnTo>
                  <a:pt x="7693" y="198615"/>
                </a:lnTo>
                <a:lnTo>
                  <a:pt x="29116" y="240043"/>
                </a:lnTo>
                <a:lnTo>
                  <a:pt x="61785" y="272711"/>
                </a:lnTo>
                <a:lnTo>
                  <a:pt x="103212" y="294134"/>
                </a:lnTo>
                <a:lnTo>
                  <a:pt x="150914" y="301828"/>
                </a:lnTo>
                <a:lnTo>
                  <a:pt x="198615" y="294134"/>
                </a:lnTo>
                <a:lnTo>
                  <a:pt x="240043" y="272711"/>
                </a:lnTo>
                <a:lnTo>
                  <a:pt x="272711" y="240043"/>
                </a:lnTo>
                <a:lnTo>
                  <a:pt x="294134" y="198615"/>
                </a:lnTo>
                <a:lnTo>
                  <a:pt x="301828" y="150914"/>
                </a:lnTo>
                <a:lnTo>
                  <a:pt x="294134" y="103212"/>
                </a:lnTo>
                <a:lnTo>
                  <a:pt x="272711" y="61785"/>
                </a:lnTo>
                <a:lnTo>
                  <a:pt x="240043" y="29116"/>
                </a:lnTo>
                <a:lnTo>
                  <a:pt x="198615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7" name="object 29"/>
          <p:cNvSpPr/>
          <p:nvPr/>
        </p:nvSpPr>
        <p:spPr>
          <a:xfrm>
            <a:off x="2389671" y="4336804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59">
                <a:moveTo>
                  <a:pt x="150914" y="0"/>
                </a:moveTo>
                <a:lnTo>
                  <a:pt x="103212" y="7693"/>
                </a:lnTo>
                <a:lnTo>
                  <a:pt x="61785" y="29116"/>
                </a:lnTo>
                <a:lnTo>
                  <a:pt x="29116" y="61785"/>
                </a:lnTo>
                <a:lnTo>
                  <a:pt x="7693" y="103212"/>
                </a:lnTo>
                <a:lnTo>
                  <a:pt x="0" y="150914"/>
                </a:lnTo>
                <a:lnTo>
                  <a:pt x="7693" y="198610"/>
                </a:lnTo>
                <a:lnTo>
                  <a:pt x="29116" y="240037"/>
                </a:lnTo>
                <a:lnTo>
                  <a:pt x="61785" y="272707"/>
                </a:lnTo>
                <a:lnTo>
                  <a:pt x="103212" y="294133"/>
                </a:lnTo>
                <a:lnTo>
                  <a:pt x="150914" y="301828"/>
                </a:lnTo>
                <a:lnTo>
                  <a:pt x="198615" y="294133"/>
                </a:lnTo>
                <a:lnTo>
                  <a:pt x="240043" y="272707"/>
                </a:lnTo>
                <a:lnTo>
                  <a:pt x="272711" y="240037"/>
                </a:lnTo>
                <a:lnTo>
                  <a:pt x="294134" y="198610"/>
                </a:lnTo>
                <a:lnTo>
                  <a:pt x="301828" y="150914"/>
                </a:lnTo>
                <a:lnTo>
                  <a:pt x="294134" y="103212"/>
                </a:lnTo>
                <a:lnTo>
                  <a:pt x="272711" y="61785"/>
                </a:lnTo>
                <a:lnTo>
                  <a:pt x="240043" y="29116"/>
                </a:lnTo>
                <a:lnTo>
                  <a:pt x="198615" y="7693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8" name="object 30"/>
          <p:cNvSpPr txBox="1"/>
          <p:nvPr/>
        </p:nvSpPr>
        <p:spPr>
          <a:xfrm>
            <a:off x="5029127" y="4958758"/>
            <a:ext cx="1704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Agriculture and</a:t>
            </a:r>
            <a:r>
              <a:rPr kumimoji="0" sz="1000" b="0" i="0" u="none" strike="noStrike" kern="1200" cap="none" spc="-8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Agribusiness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49" name="object 31"/>
          <p:cNvSpPr txBox="1"/>
          <p:nvPr/>
        </p:nvSpPr>
        <p:spPr>
          <a:xfrm>
            <a:off x="6196205" y="3123331"/>
            <a:ext cx="80059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Automotive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50" name="object 32"/>
          <p:cNvSpPr txBox="1"/>
          <p:nvPr/>
        </p:nvSpPr>
        <p:spPr>
          <a:xfrm>
            <a:off x="2749021" y="3922126"/>
            <a:ext cx="38490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Aerospace and</a:t>
            </a:r>
            <a:r>
              <a:rPr kumimoji="0" sz="1000" b="0" i="0" u="none" strike="noStrike" kern="1200" cap="none" spc="-8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Defense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  <a:p>
            <a:pPr marL="1270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Chemicals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51" name="object 33"/>
          <p:cNvSpPr txBox="1"/>
          <p:nvPr/>
        </p:nvSpPr>
        <p:spPr>
          <a:xfrm>
            <a:off x="1482678" y="3074472"/>
            <a:ext cx="15660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Construction and Real</a:t>
            </a:r>
            <a:r>
              <a:rPr kumimoji="0" sz="1000" b="0" i="0" u="none" strike="noStrike" kern="1200" cap="none" spc="-5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Estate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52" name="object 34"/>
          <p:cNvSpPr txBox="1"/>
          <p:nvPr/>
        </p:nvSpPr>
        <p:spPr>
          <a:xfrm>
            <a:off x="3604695" y="4505565"/>
            <a:ext cx="87756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Consumer</a:t>
            </a:r>
            <a:r>
              <a:rPr kumimoji="0" sz="1000" b="0" i="0" u="none" strike="noStrike" kern="1200" cap="none" spc="-10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Goods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53" name="object 35"/>
          <p:cNvSpPr txBox="1"/>
          <p:nvPr/>
        </p:nvSpPr>
        <p:spPr>
          <a:xfrm>
            <a:off x="5414723" y="4609737"/>
            <a:ext cx="104984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Energy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and</a:t>
            </a:r>
            <a:r>
              <a:rPr kumimoji="0" sz="1000" b="0" i="0" u="none" strike="noStrike" kern="1200" cap="none" spc="-10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Utilities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54" name="object 36"/>
          <p:cNvSpPr txBox="1"/>
          <p:nvPr/>
        </p:nvSpPr>
        <p:spPr>
          <a:xfrm>
            <a:off x="2243840" y="5166651"/>
            <a:ext cx="107429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Healthcare</a:t>
            </a:r>
            <a:r>
              <a:rPr kumimoji="0" sz="1000" b="0" i="0" u="none" strike="noStrike" kern="1200" cap="none" spc="-5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Services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73" name="object 37"/>
          <p:cNvSpPr txBox="1"/>
          <p:nvPr/>
        </p:nvSpPr>
        <p:spPr>
          <a:xfrm>
            <a:off x="4178989" y="4873999"/>
            <a:ext cx="8077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Logistics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&amp; </a:t>
            </a:r>
            <a:r>
              <a:rPr kumimoji="0" sz="1000" b="0" i="0" u="none" strike="noStrike" kern="1200" cap="none" spc="-10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Distribution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74" name="object 38"/>
          <p:cNvSpPr txBox="1"/>
          <p:nvPr/>
        </p:nvSpPr>
        <p:spPr>
          <a:xfrm>
            <a:off x="3051285" y="5373375"/>
            <a:ext cx="92603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Manufacturing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75" name="object 39"/>
          <p:cNvSpPr txBox="1"/>
          <p:nvPr/>
        </p:nvSpPr>
        <p:spPr>
          <a:xfrm>
            <a:off x="5261786" y="5247722"/>
            <a:ext cx="64192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Oil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and</a:t>
            </a:r>
            <a:r>
              <a:rPr kumimoji="0" sz="1000" b="0" i="0" u="none" strike="noStrike" kern="1200" cap="none" spc="-9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Gas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76" name="object 40"/>
          <p:cNvSpPr txBox="1"/>
          <p:nvPr/>
        </p:nvSpPr>
        <p:spPr>
          <a:xfrm>
            <a:off x="4253475" y="4229213"/>
            <a:ext cx="17500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Pharmaceuticals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and</a:t>
            </a:r>
            <a:r>
              <a:rPr kumimoji="0" sz="1000" b="0" i="0" u="none" strike="noStrike" kern="1200" cap="none" spc="-9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Biotechnology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77" name="object 41"/>
          <p:cNvSpPr txBox="1"/>
          <p:nvPr/>
        </p:nvSpPr>
        <p:spPr>
          <a:xfrm>
            <a:off x="3786823" y="3760710"/>
            <a:ext cx="3799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Retail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78" name="object 42"/>
          <p:cNvSpPr txBox="1"/>
          <p:nvPr/>
        </p:nvSpPr>
        <p:spPr>
          <a:xfrm>
            <a:off x="3481498" y="3466008"/>
            <a:ext cx="232872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Telecommunications/Communications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79" name="object 44"/>
          <p:cNvSpPr txBox="1"/>
          <p:nvPr/>
        </p:nvSpPr>
        <p:spPr>
          <a:xfrm>
            <a:off x="731930" y="5800534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3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8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0" name="object 45"/>
          <p:cNvSpPr txBox="1"/>
          <p:nvPr/>
        </p:nvSpPr>
        <p:spPr>
          <a:xfrm>
            <a:off x="732038" y="5287987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4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1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1" name="object 46"/>
          <p:cNvSpPr txBox="1"/>
          <p:nvPr/>
        </p:nvSpPr>
        <p:spPr>
          <a:xfrm>
            <a:off x="732146" y="4775440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4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4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2" name="object 47"/>
          <p:cNvSpPr txBox="1"/>
          <p:nvPr/>
        </p:nvSpPr>
        <p:spPr>
          <a:xfrm>
            <a:off x="732254" y="4257280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4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7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3" name="object 48"/>
          <p:cNvSpPr txBox="1"/>
          <p:nvPr/>
        </p:nvSpPr>
        <p:spPr>
          <a:xfrm>
            <a:off x="732362" y="3744734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5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4" name="object 49"/>
          <p:cNvSpPr txBox="1"/>
          <p:nvPr/>
        </p:nvSpPr>
        <p:spPr>
          <a:xfrm>
            <a:off x="732469" y="3232187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5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3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5" name="object 51"/>
          <p:cNvSpPr txBox="1"/>
          <p:nvPr/>
        </p:nvSpPr>
        <p:spPr>
          <a:xfrm>
            <a:off x="1133462" y="6001090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2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2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6" name="object 52"/>
          <p:cNvSpPr txBox="1"/>
          <p:nvPr/>
        </p:nvSpPr>
        <p:spPr>
          <a:xfrm>
            <a:off x="1889760" y="6001090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2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5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7" name="object 53"/>
          <p:cNvSpPr txBox="1"/>
          <p:nvPr/>
        </p:nvSpPr>
        <p:spPr>
          <a:xfrm>
            <a:off x="5439479" y="6001090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3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7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8" name="object 54"/>
          <p:cNvSpPr txBox="1"/>
          <p:nvPr/>
        </p:nvSpPr>
        <p:spPr>
          <a:xfrm>
            <a:off x="6386741" y="6001090"/>
            <a:ext cx="236854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4</a:t>
            </a:r>
            <a:r>
              <a:rPr kumimoji="0" sz="850" b="0" i="0" u="none" strike="noStrike" kern="1200" cap="none" spc="-1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.</a:t>
            </a:r>
            <a:r>
              <a:rPr kumimoji="0" sz="850" b="0" i="0" u="none" strike="noStrike" kern="1200" cap="none" spc="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r>
              <a:rPr kumimoji="0" sz="850" b="0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0</a:t>
            </a: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89" name="object 55"/>
          <p:cNvSpPr txBox="1"/>
          <p:nvPr/>
        </p:nvSpPr>
        <p:spPr>
          <a:xfrm>
            <a:off x="433142" y="3017410"/>
            <a:ext cx="153888" cy="1982343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Digi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t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a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l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ma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t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u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ri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t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y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(1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to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 1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0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s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cale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)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"/>
            </a:endParaRPr>
          </a:p>
        </p:txBody>
      </p:sp>
      <p:sp>
        <p:nvSpPr>
          <p:cNvPr id="90" name="object 56"/>
          <p:cNvSpPr txBox="1"/>
          <p:nvPr/>
        </p:nvSpPr>
        <p:spPr>
          <a:xfrm>
            <a:off x="2328204" y="6001090"/>
            <a:ext cx="2890533" cy="36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06780" algn="l"/>
                <a:tab pos="1793875" algn="l"/>
              </a:tabLst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2.80	3.10	3.40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Enterprise digital strategy horizon (in</a:t>
            </a:r>
            <a:r>
              <a:rPr kumimoji="0" sz="1050" b="1" i="0" u="none" strike="noStrike" kern="1200" cap="none" spc="-70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 </a:t>
            </a:r>
            <a:r>
              <a:rPr kumimoji="0" sz="1050" b="1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"/>
              </a:rPr>
              <a:t>years)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"/>
            </a:endParaRPr>
          </a:p>
        </p:txBody>
      </p:sp>
      <p:sp>
        <p:nvSpPr>
          <p:cNvPr id="91" name="object 57"/>
          <p:cNvSpPr/>
          <p:nvPr/>
        </p:nvSpPr>
        <p:spPr>
          <a:xfrm>
            <a:off x="3947082" y="4215190"/>
            <a:ext cx="255904" cy="89535"/>
          </a:xfrm>
          <a:custGeom>
            <a:avLst/>
            <a:gdLst/>
            <a:ahLst/>
            <a:cxnLst/>
            <a:rect l="l" t="t" r="r" b="b"/>
            <a:pathLst>
              <a:path w="255904" h="89535">
                <a:moveTo>
                  <a:pt x="0" y="0"/>
                </a:moveTo>
                <a:lnTo>
                  <a:pt x="0" y="89090"/>
                </a:lnTo>
                <a:lnTo>
                  <a:pt x="255879" y="8909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" name="object 58"/>
          <p:cNvSpPr/>
          <p:nvPr/>
        </p:nvSpPr>
        <p:spPr>
          <a:xfrm>
            <a:off x="3391730" y="355168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17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3" name="object 59"/>
          <p:cNvSpPr/>
          <p:nvPr/>
        </p:nvSpPr>
        <p:spPr>
          <a:xfrm>
            <a:off x="5269073" y="2949958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17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4" name="object 60"/>
          <p:cNvSpPr/>
          <p:nvPr/>
        </p:nvSpPr>
        <p:spPr>
          <a:xfrm>
            <a:off x="4974517" y="3963838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17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5" name="object 61"/>
          <p:cNvSpPr/>
          <p:nvPr/>
        </p:nvSpPr>
        <p:spPr>
          <a:xfrm>
            <a:off x="3684308" y="382421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30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6" name="object 62"/>
          <p:cNvSpPr/>
          <p:nvPr/>
        </p:nvSpPr>
        <p:spPr>
          <a:xfrm>
            <a:off x="3559007" y="4588004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30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7" name="object 63"/>
          <p:cNvSpPr/>
          <p:nvPr/>
        </p:nvSpPr>
        <p:spPr>
          <a:xfrm>
            <a:off x="4130476" y="496130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30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8" name="object 64"/>
          <p:cNvSpPr/>
          <p:nvPr/>
        </p:nvSpPr>
        <p:spPr>
          <a:xfrm>
            <a:off x="5346910" y="4682292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17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9" name="object 65"/>
          <p:cNvSpPr/>
          <p:nvPr/>
        </p:nvSpPr>
        <p:spPr>
          <a:xfrm>
            <a:off x="5181537" y="5323462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30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0" name="object 66"/>
          <p:cNvSpPr/>
          <p:nvPr/>
        </p:nvSpPr>
        <p:spPr>
          <a:xfrm>
            <a:off x="2630227" y="408674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17" y="0"/>
                </a:lnTo>
              </a:path>
            </a:pathLst>
          </a:custGeom>
          <a:ln w="12700">
            <a:solidFill>
              <a:schemeClr val="accent5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1" name="object 67"/>
          <p:cNvSpPr/>
          <p:nvPr/>
        </p:nvSpPr>
        <p:spPr>
          <a:xfrm>
            <a:off x="3666411" y="214773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330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2" name="object 68"/>
          <p:cNvSpPr/>
          <p:nvPr/>
        </p:nvSpPr>
        <p:spPr>
          <a:xfrm>
            <a:off x="3373617" y="19967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0914" y="0"/>
                </a:moveTo>
                <a:lnTo>
                  <a:pt x="103212" y="7694"/>
                </a:lnTo>
                <a:lnTo>
                  <a:pt x="61785" y="29120"/>
                </a:lnTo>
                <a:lnTo>
                  <a:pt x="29116" y="61790"/>
                </a:lnTo>
                <a:lnTo>
                  <a:pt x="7693" y="103217"/>
                </a:lnTo>
                <a:lnTo>
                  <a:pt x="0" y="150914"/>
                </a:lnTo>
                <a:lnTo>
                  <a:pt x="7693" y="198615"/>
                </a:lnTo>
                <a:lnTo>
                  <a:pt x="29116" y="240043"/>
                </a:lnTo>
                <a:lnTo>
                  <a:pt x="61785" y="272711"/>
                </a:lnTo>
                <a:lnTo>
                  <a:pt x="103212" y="294134"/>
                </a:lnTo>
                <a:lnTo>
                  <a:pt x="150914" y="301828"/>
                </a:lnTo>
                <a:lnTo>
                  <a:pt x="198610" y="294134"/>
                </a:lnTo>
                <a:lnTo>
                  <a:pt x="240037" y="272711"/>
                </a:lnTo>
                <a:lnTo>
                  <a:pt x="272707" y="240043"/>
                </a:lnTo>
                <a:lnTo>
                  <a:pt x="294133" y="198615"/>
                </a:lnTo>
                <a:lnTo>
                  <a:pt x="301828" y="150914"/>
                </a:lnTo>
                <a:lnTo>
                  <a:pt x="294133" y="103217"/>
                </a:lnTo>
                <a:lnTo>
                  <a:pt x="272707" y="61790"/>
                </a:lnTo>
                <a:lnTo>
                  <a:pt x="240037" y="29120"/>
                </a:lnTo>
                <a:lnTo>
                  <a:pt x="198610" y="7694"/>
                </a:lnTo>
                <a:lnTo>
                  <a:pt x="1509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3" name="object 69"/>
          <p:cNvSpPr/>
          <p:nvPr/>
        </p:nvSpPr>
        <p:spPr>
          <a:xfrm>
            <a:off x="5109368" y="488787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767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4" name="object 42"/>
          <p:cNvSpPr txBox="1"/>
          <p:nvPr/>
        </p:nvSpPr>
        <p:spPr>
          <a:xfrm>
            <a:off x="3803493" y="2082334"/>
            <a:ext cx="18840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IT and Technology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105" name="object 42"/>
          <p:cNvSpPr txBox="1"/>
          <p:nvPr/>
        </p:nvSpPr>
        <p:spPr>
          <a:xfrm>
            <a:off x="5401520" y="2887012"/>
            <a:ext cx="18840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Electronics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106" name="object 41"/>
          <p:cNvSpPr txBox="1"/>
          <p:nvPr/>
        </p:nvSpPr>
        <p:spPr>
          <a:xfrm>
            <a:off x="1391964" y="4368673"/>
            <a:ext cx="88901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5" normalizeH="0" baseline="0" noProof="0" dirty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+mn-ea"/>
                <a:cs typeface="Open Sans Light"/>
              </a:rPr>
              <a:t>Transportation, Travel, Tourism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  <a:cs typeface="Open Sans Light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587481" y="2515566"/>
            <a:ext cx="38908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use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of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digital initiatives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other industries has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resulted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a dramatic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increase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business 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benefits,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ranging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from 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ea typeface="+mn-ea"/>
                <a:cs typeface="Open Sans Light"/>
              </a:rPr>
              <a:t>greater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ea typeface="+mn-ea"/>
                <a:cs typeface="Open Sans Light"/>
              </a:rPr>
              <a:t>customer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ea typeface="+mn-ea"/>
                <a:cs typeface="Open Sans Light"/>
              </a:rPr>
              <a:t>engagement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Open Sans Light"/>
              </a:rPr>
              <a:t>to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ea typeface="+mn-ea"/>
                <a:cs typeface="Open Sans Light"/>
              </a:rPr>
              <a:t>optimized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ea typeface="+mn-ea"/>
                <a:cs typeface="Open Sans Light"/>
              </a:rPr>
              <a:t>supply 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srgbClr val="81BC00"/>
                </a:solidFill>
                <a:effectLst/>
                <a:uLnTx/>
                <a:uFillTx/>
                <a:ea typeface="+mn-ea"/>
                <a:cs typeface="Open Sans Light"/>
              </a:rPr>
              <a:t>networks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ea typeface="+mn-ea"/>
                <a:cs typeface="Open Sans Light"/>
              </a:rPr>
              <a:t>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72" name="Picture 71" descr="Logo, company name&#10;&#10;Description automatically generated">
            <a:extLst>
              <a:ext uri="{FF2B5EF4-FFF2-40B4-BE49-F238E27FC236}">
                <a16:creationId xmlns:a16="http://schemas.microsoft.com/office/drawing/2014/main" id="{2E5942E4-7E91-4DFD-8CB6-01A30A4D4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43" y="0"/>
            <a:ext cx="1516057" cy="1148813"/>
          </a:xfrm>
          <a:prstGeom prst="rect">
            <a:avLst/>
          </a:prstGeom>
        </p:spPr>
      </p:pic>
      <p:pic>
        <p:nvPicPr>
          <p:cNvPr id="108" name="Picture 6" descr="Deloitte | EduGrowth">
            <a:extLst>
              <a:ext uri="{FF2B5EF4-FFF2-40B4-BE49-F238E27FC236}">
                <a16:creationId xmlns:a16="http://schemas.microsoft.com/office/drawing/2014/main" id="{9BC0662A-D2D9-4B6A-8CE7-86F8CE9D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" y="431817"/>
            <a:ext cx="1144656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65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C58132-4982-41BD-8B7A-1C5F346C2C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C58132-4982-41BD-8B7A-1C5F346C2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694944"/>
            <a:ext cx="10363200" cy="594360"/>
          </a:xfrm>
        </p:spPr>
        <p:txBody>
          <a:bodyPr/>
          <a:lstStyle/>
          <a:p>
            <a:br>
              <a:rPr lang="en-US" dirty="0">
                <a:solidFill>
                  <a:srgbClr val="000000"/>
                </a:solidFill>
                <a:latin typeface="Chronicle Display Semi" pitchFamily="50" charset="0"/>
              </a:rPr>
            </a:br>
            <a:br>
              <a:rPr lang="en-US" dirty="0">
                <a:solidFill>
                  <a:srgbClr val="000000"/>
                </a:solidFill>
                <a:latin typeface="Chronicle Display Semi" pitchFamily="50" charset="0"/>
              </a:rPr>
            </a:br>
            <a:br>
              <a:rPr lang="en-US" dirty="0">
                <a:solidFill>
                  <a:srgbClr val="000000"/>
                </a:solidFill>
                <a:latin typeface="Chronicle Display Semi" pitchFamily="50" charset="0"/>
              </a:rPr>
            </a:br>
            <a:r>
              <a:rPr lang="en-US" dirty="0">
                <a:solidFill>
                  <a:srgbClr val="000000"/>
                </a:solidFill>
                <a:latin typeface="Chronicle Display Semi" pitchFamily="50" charset="0"/>
              </a:rPr>
              <a:t>Investment to Ratings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rgbClr val="787878"/>
              </a:buClr>
              <a:defRPr/>
            </a:pPr>
            <a:r>
              <a:rPr lang="en-US" spc="-75" dirty="0">
                <a:solidFill>
                  <a:prstClr val="black"/>
                </a:solidFill>
                <a:cs typeface="Arial" panose="020B0604020202020204" pitchFamily="34" charset="0"/>
              </a:rPr>
              <a:t>The U.S. Integrated OR market is expected to grow at 3-4% CAGR, to $2.5Bn by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Visualization &amp; Infographics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EECFC5-12F5-4D21-97B4-004BB837D2AD}"/>
              </a:ext>
            </a:extLst>
          </p:cNvPr>
          <p:cNvSpPr txBox="1"/>
          <p:nvPr/>
        </p:nvSpPr>
        <p:spPr>
          <a:xfrm>
            <a:off x="836838" y="1673152"/>
            <a:ext cx="37668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cap="all" spc="200" dirty="0">
                <a:solidFill>
                  <a:srgbClr val="000000"/>
                </a:solidFill>
              </a:rPr>
              <a:t>U.S. Total Equipment Market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9EECFC5-12F5-4D21-97B4-004BB837D2AD}"/>
              </a:ext>
            </a:extLst>
          </p:cNvPr>
          <p:cNvSpPr txBox="1"/>
          <p:nvPr/>
        </p:nvSpPr>
        <p:spPr>
          <a:xfrm>
            <a:off x="6432973" y="1673152"/>
            <a:ext cx="31692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0" dirty="0">
                <a:solidFill>
                  <a:srgbClr val="000000"/>
                </a:solidFill>
                <a:latin typeface="Open Sans"/>
              </a:rPr>
              <a:t>TAKEAWAYS</a:t>
            </a:r>
            <a:endParaRPr kumimoji="0" lang="en-US" sz="1200" b="1" i="0" u="none" strike="noStrike" kern="1200" cap="none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9" name="object 30"/>
          <p:cNvSpPr/>
          <p:nvPr/>
        </p:nvSpPr>
        <p:spPr>
          <a:xfrm flipV="1">
            <a:off x="903513" y="1930505"/>
            <a:ext cx="4495337" cy="45719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57912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6" name="object 30"/>
          <p:cNvSpPr/>
          <p:nvPr/>
        </p:nvSpPr>
        <p:spPr>
          <a:xfrm flipV="1">
            <a:off x="6432973" y="1930505"/>
            <a:ext cx="4495337" cy="45719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57912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32973" y="2177658"/>
            <a:ext cx="4384184" cy="364291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171450" indent="-171450" fontAlgn="base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en-US" sz="1200" dirty="0">
                <a:solidFill>
                  <a:prstClr val="black"/>
                </a:solidFill>
                <a:ea typeface="ＭＳ Ｐゴシック"/>
                <a:cs typeface="Arial" charset="0"/>
              </a:rPr>
              <a:t>The </a:t>
            </a:r>
            <a:r>
              <a:rPr kumimoji="1" lang="en-US" sz="1200" b="1" i="1" dirty="0">
                <a:solidFill>
                  <a:srgbClr val="012169"/>
                </a:solidFill>
                <a:ea typeface="ＭＳ Ｐゴシック"/>
                <a:cs typeface="Arial" charset="0"/>
              </a:rPr>
              <a:t>rate of innovation </a:t>
            </a:r>
            <a:r>
              <a:rPr kumimoji="1" lang="en-US" sz="1200" dirty="0">
                <a:solidFill>
                  <a:prstClr val="black"/>
                </a:solidFill>
                <a:ea typeface="ＭＳ Ｐゴシック"/>
                <a:cs typeface="Arial" charset="0"/>
              </a:rPr>
              <a:t>introducing new technologically advanced OR capabilities such as system integration, higher definition imaging, and telemedicine is a key driver of the overall U.S. OR integration and equipment market</a:t>
            </a:r>
          </a:p>
          <a:p>
            <a:pPr marL="171450" indent="-171450" fontAlgn="base">
              <a:spcBef>
                <a:spcPts val="12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en-US" sz="1200" dirty="0">
                <a:solidFill>
                  <a:prstClr val="black"/>
                </a:solidFill>
                <a:ea typeface="ＭＳ Ｐゴシック"/>
                <a:cs typeface="Arial" charset="0"/>
              </a:rPr>
              <a:t>As the </a:t>
            </a:r>
            <a:r>
              <a:rPr kumimoji="1" lang="en-US" sz="1200" b="1" i="1" dirty="0">
                <a:solidFill>
                  <a:srgbClr val="012169"/>
                </a:solidFill>
                <a:ea typeface="ＭＳ Ｐゴシック"/>
                <a:cs typeface="Arial" charset="0"/>
              </a:rPr>
              <a:t>number of OR surgeries is growing </a:t>
            </a:r>
            <a:r>
              <a:rPr kumimoji="1" lang="en-US" sz="1200" dirty="0">
                <a:solidFill>
                  <a:prstClr val="black"/>
                </a:solidFill>
                <a:ea typeface="ＭＳ Ｐゴシック"/>
                <a:cs typeface="Arial" charset="0"/>
              </a:rPr>
              <a:t>due to proliferation of chronic diseases and minimally invasive procedures targeting aging demographics, so too will hospitals’ demand for cost-effective integrated ORs</a:t>
            </a:r>
          </a:p>
          <a:p>
            <a:pPr marL="171450" indent="-171450" fontAlgn="base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en-US" sz="1200" dirty="0">
                <a:solidFill>
                  <a:prstClr val="black"/>
                </a:solidFill>
                <a:ea typeface="ＭＳ Ｐゴシック"/>
                <a:cs typeface="Arial" charset="0"/>
              </a:rPr>
              <a:t>Market trends show </a:t>
            </a:r>
            <a:r>
              <a:rPr kumimoji="1" lang="en-US" sz="1200" b="1" i="1" dirty="0">
                <a:solidFill>
                  <a:srgbClr val="012169"/>
                </a:solidFill>
                <a:ea typeface="ＭＳ Ｐゴシック"/>
                <a:cs typeface="Arial" charset="0"/>
              </a:rPr>
              <a:t>increased opportunities</a:t>
            </a:r>
            <a:r>
              <a:rPr kumimoji="1" lang="en-US" sz="1200" dirty="0">
                <a:solidFill>
                  <a:prstClr val="black"/>
                </a:solidFill>
                <a:ea typeface="ＭＳ Ｐゴシック"/>
                <a:cs typeface="Arial" charset="0"/>
              </a:rPr>
              <a:t> for vendors to bid for integrated solution packages that include service and maintenance as the install base of integrated ORs grows</a:t>
            </a:r>
          </a:p>
          <a:p>
            <a:pPr marL="171450" indent="-171450" fontAlgn="base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en-US" sz="1200" dirty="0">
                <a:solidFill>
                  <a:prstClr val="black"/>
                </a:solidFill>
                <a:ea typeface="ＭＳ Ｐゴシック"/>
                <a:cs typeface="Arial" charset="0"/>
              </a:rPr>
              <a:t>Hospitals and Ambulatory Surgical Centers (ASCs) view the OR as a revenue generator, </a:t>
            </a:r>
            <a:r>
              <a:rPr kumimoji="1" lang="en-US" sz="1200" b="1" i="1" dirty="0">
                <a:solidFill>
                  <a:srgbClr val="012169"/>
                </a:solidFill>
                <a:ea typeface="ＭＳ Ｐゴシック"/>
                <a:cs typeface="Arial" charset="0"/>
              </a:rPr>
              <a:t>prompting additional investments</a:t>
            </a:r>
            <a:r>
              <a:rPr kumimoji="1" lang="en-US" sz="1200" dirty="0">
                <a:solidFill>
                  <a:prstClr val="black"/>
                </a:solidFill>
                <a:ea typeface="ＭＳ Ｐゴシック"/>
                <a:cs typeface="Arial" charset="0"/>
              </a:rPr>
              <a:t> to increase utilization and efficiency primarily through OR renovations and system integration upgrades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12E249E-79A6-44B8-B274-C4C1136CA43F}"/>
              </a:ext>
            </a:extLst>
          </p:cNvPr>
          <p:cNvGraphicFramePr/>
          <p:nvPr/>
        </p:nvGraphicFramePr>
        <p:xfrm>
          <a:off x="542056" y="2051856"/>
          <a:ext cx="4856794" cy="441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9B94DDC4-678B-45F4-9B81-9BC745E848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43" y="0"/>
            <a:ext cx="1516057" cy="1148813"/>
          </a:xfrm>
          <a:prstGeom prst="rect">
            <a:avLst/>
          </a:prstGeom>
        </p:spPr>
      </p:pic>
      <p:pic>
        <p:nvPicPr>
          <p:cNvPr id="13" name="Picture 6" descr="Deloitte | EduGrowth">
            <a:extLst>
              <a:ext uri="{FF2B5EF4-FFF2-40B4-BE49-F238E27FC236}">
                <a16:creationId xmlns:a16="http://schemas.microsoft.com/office/drawing/2014/main" id="{7F358E26-C495-4A37-8DFA-D05906F0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" y="431817"/>
            <a:ext cx="1144656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F89E453-0D38-43BE-9B4E-D1A6C040EE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F89E453-0D38-43BE-9B4E-D1A6C040E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D8A4DCB-D3A6-4CA5-B11F-E36AE53F82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76810-B9DB-4A25-9348-F822C6E8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3325"/>
            <a:ext cx="10363200" cy="594360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DCE901-7B20-4F20-9A4D-C9D052C4A3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670CA9-57BA-412E-90B1-EBB5080E4830}"/>
              </a:ext>
            </a:extLst>
          </p:cNvPr>
          <p:cNvGrpSpPr/>
          <p:nvPr/>
        </p:nvGrpSpPr>
        <p:grpSpPr>
          <a:xfrm>
            <a:off x="563701" y="3074605"/>
            <a:ext cx="2149223" cy="2188954"/>
            <a:chOff x="818225" y="2720643"/>
            <a:chExt cx="2149223" cy="218895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1CE41D-FDD9-4EB0-BCA8-73DC5AA06BF4}"/>
                </a:ext>
              </a:extLst>
            </p:cNvPr>
            <p:cNvCxnSpPr>
              <a:cxnSpLocks/>
            </p:cNvCxnSpPr>
            <p:nvPr/>
          </p:nvCxnSpPr>
          <p:spPr>
            <a:xfrm>
              <a:off x="928288" y="2720643"/>
              <a:ext cx="195631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CD7FE7-950B-4D7D-9763-2568C00E7B75}"/>
                </a:ext>
              </a:extLst>
            </p:cNvPr>
            <p:cNvSpPr/>
            <p:nvPr/>
          </p:nvSpPr>
          <p:spPr>
            <a:xfrm>
              <a:off x="818225" y="2955216"/>
              <a:ext cx="2149223" cy="1954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Growth</a:t>
              </a:r>
            </a:p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Provides a single forum for leaders to actively decide and commit to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disproportionately investing in the key opportunities that will grow our businesses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 at the portfolio level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5134-7367-446D-AF5A-F143EEE346FE}"/>
              </a:ext>
            </a:extLst>
          </p:cNvPr>
          <p:cNvGrpSpPr/>
          <p:nvPr/>
        </p:nvGrpSpPr>
        <p:grpSpPr>
          <a:xfrm>
            <a:off x="2841857" y="3074605"/>
            <a:ext cx="2069755" cy="2004288"/>
            <a:chOff x="3090288" y="2720643"/>
            <a:chExt cx="2069755" cy="200428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B0D428-F2D7-4EA2-840F-1631A9877C04}"/>
                </a:ext>
              </a:extLst>
            </p:cNvPr>
            <p:cNvCxnSpPr>
              <a:cxnSpLocks/>
            </p:cNvCxnSpPr>
            <p:nvPr/>
          </p:nvCxnSpPr>
          <p:spPr>
            <a:xfrm>
              <a:off x="3187410" y="2720643"/>
              <a:ext cx="1956816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A0FE1E-94D6-4D6B-A0DE-90D429E3A1B4}"/>
                </a:ext>
              </a:extLst>
            </p:cNvPr>
            <p:cNvSpPr/>
            <p:nvPr/>
          </p:nvSpPr>
          <p:spPr>
            <a:xfrm>
              <a:off x="3090288" y="2955216"/>
              <a:ext cx="2069755" cy="1769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ROI</a:t>
              </a:r>
            </a:p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Allows leaders to actively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 track and manage our investments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 and provides a channel to create value-based conversations around future allocation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EA6B11-CC0D-4593-AFDE-82D8AFF16925}"/>
              </a:ext>
            </a:extLst>
          </p:cNvPr>
          <p:cNvGrpSpPr/>
          <p:nvPr/>
        </p:nvGrpSpPr>
        <p:grpSpPr>
          <a:xfrm>
            <a:off x="5039533" y="3074605"/>
            <a:ext cx="2053938" cy="2188954"/>
            <a:chOff x="5160045" y="2720643"/>
            <a:chExt cx="2053938" cy="218895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1DC50B-6588-4EA0-8A7C-3F087D3B47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7167" y="2720643"/>
              <a:ext cx="1956816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8D772A-3BC7-4001-B776-02B6E1B6FB54}"/>
                </a:ext>
              </a:extLst>
            </p:cNvPr>
            <p:cNvSpPr/>
            <p:nvPr/>
          </p:nvSpPr>
          <p:spPr>
            <a:xfrm>
              <a:off x="5160045" y="2955216"/>
              <a:ext cx="2052926" cy="1954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Performance</a:t>
              </a:r>
            </a:p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Creates the vehicle to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manage opportunity traction, and risk along the entire investment lifecycle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to ensure our C&amp;M investments are performing at or above their opportunity cost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993EB-93DF-4428-BEB0-808EC40A7836}"/>
              </a:ext>
            </a:extLst>
          </p:cNvPr>
          <p:cNvGrpSpPr/>
          <p:nvPr/>
        </p:nvGrpSpPr>
        <p:grpSpPr>
          <a:xfrm>
            <a:off x="7221392" y="3074605"/>
            <a:ext cx="2053938" cy="2188954"/>
            <a:chOff x="7229801" y="2720643"/>
            <a:chExt cx="2053938" cy="218895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0A88B0-48BC-4046-97AF-32CE98A68FD8}"/>
                </a:ext>
              </a:extLst>
            </p:cNvPr>
            <p:cNvCxnSpPr>
              <a:cxnSpLocks/>
            </p:cNvCxnSpPr>
            <p:nvPr/>
          </p:nvCxnSpPr>
          <p:spPr>
            <a:xfrm>
              <a:off x="7326923" y="2720643"/>
              <a:ext cx="1956816" cy="0"/>
            </a:xfrm>
            <a:prstGeom prst="line">
              <a:avLst/>
            </a:prstGeom>
            <a:ln w="57150">
              <a:solidFill>
                <a:srgbClr val="3DF9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8F42BB-0316-4522-BFA3-4CAC692C5BEA}"/>
                </a:ext>
              </a:extLst>
            </p:cNvPr>
            <p:cNvSpPr/>
            <p:nvPr/>
          </p:nvSpPr>
          <p:spPr>
            <a:xfrm>
              <a:off x="7229801" y="2955216"/>
              <a:ext cx="2053938" cy="1954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Efficiency</a:t>
              </a:r>
            </a:p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Delivers scale-efficiencies by creating a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single, transparent investment management process,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effectively minimizing the ad hoc analysis and reporting required for  opportunities and assets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69932E-506E-4235-B452-E255F96AC4AF}"/>
              </a:ext>
            </a:extLst>
          </p:cNvPr>
          <p:cNvGrpSpPr/>
          <p:nvPr/>
        </p:nvGrpSpPr>
        <p:grpSpPr>
          <a:xfrm>
            <a:off x="9403251" y="3074605"/>
            <a:ext cx="2163909" cy="2188954"/>
            <a:chOff x="9299555" y="2720643"/>
            <a:chExt cx="2163909" cy="21889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C09700-FEFB-4D65-A058-6C3312C7F935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77" y="2720643"/>
              <a:ext cx="195681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99B2DA-CAEE-434D-9E46-86A37B32C743}"/>
                </a:ext>
              </a:extLst>
            </p:cNvPr>
            <p:cNvSpPr/>
            <p:nvPr/>
          </p:nvSpPr>
          <p:spPr>
            <a:xfrm>
              <a:off x="9299555" y="2955216"/>
              <a:ext cx="2163909" cy="1954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Consistency</a:t>
              </a:r>
            </a:p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Establishes a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consistent message across the </a:t>
              </a:r>
              <a:r>
                <a:rPr lang="en-US" sz="12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top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on how high-value initiatives are evaluated regardless of their lifecycle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(from ideation through full maturity)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 source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E134B6-8B80-4240-AC1D-C89F42667324}"/>
              </a:ext>
            </a:extLst>
          </p:cNvPr>
          <p:cNvGrpSpPr>
            <a:grpSpLocks noChangeAspect="1"/>
          </p:cNvGrpSpPr>
          <p:nvPr/>
        </p:nvGrpSpPr>
        <p:grpSpPr>
          <a:xfrm>
            <a:off x="9500373" y="2128656"/>
            <a:ext cx="762455" cy="764771"/>
            <a:chOff x="4954588" y="824548"/>
            <a:chExt cx="522288" cy="523875"/>
          </a:xfrm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2B4351E6-9745-4597-B135-6CE8CA6B8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4588" y="824548"/>
              <a:ext cx="522288" cy="523875"/>
            </a:xfrm>
            <a:custGeom>
              <a:avLst/>
              <a:gdLst>
                <a:gd name="T0" fmla="*/ 312 w 658"/>
                <a:gd name="T1" fmla="*/ 658 h 658"/>
                <a:gd name="T2" fmla="*/ 262 w 658"/>
                <a:gd name="T3" fmla="*/ 652 h 658"/>
                <a:gd name="T4" fmla="*/ 202 w 658"/>
                <a:gd name="T5" fmla="*/ 633 h 658"/>
                <a:gd name="T6" fmla="*/ 120 w 658"/>
                <a:gd name="T7" fmla="*/ 583 h 658"/>
                <a:gd name="T8" fmla="*/ 56 w 658"/>
                <a:gd name="T9" fmla="*/ 513 h 658"/>
                <a:gd name="T10" fmla="*/ 15 w 658"/>
                <a:gd name="T11" fmla="*/ 427 h 658"/>
                <a:gd name="T12" fmla="*/ 4 w 658"/>
                <a:gd name="T13" fmla="*/ 379 h 658"/>
                <a:gd name="T14" fmla="*/ 0 w 658"/>
                <a:gd name="T15" fmla="*/ 329 h 658"/>
                <a:gd name="T16" fmla="*/ 1 w 658"/>
                <a:gd name="T17" fmla="*/ 295 h 658"/>
                <a:gd name="T18" fmla="*/ 11 w 658"/>
                <a:gd name="T19" fmla="*/ 247 h 658"/>
                <a:gd name="T20" fmla="*/ 40 w 658"/>
                <a:gd name="T21" fmla="*/ 173 h 658"/>
                <a:gd name="T22" fmla="*/ 97 w 658"/>
                <a:gd name="T23" fmla="*/ 96 h 658"/>
                <a:gd name="T24" fmla="*/ 172 w 658"/>
                <a:gd name="T25" fmla="*/ 40 h 658"/>
                <a:gd name="T26" fmla="*/ 247 w 658"/>
                <a:gd name="T27" fmla="*/ 10 h 658"/>
                <a:gd name="T28" fmla="*/ 296 w 658"/>
                <a:gd name="T29" fmla="*/ 2 h 658"/>
                <a:gd name="T30" fmla="*/ 329 w 658"/>
                <a:gd name="T31" fmla="*/ 0 h 658"/>
                <a:gd name="T32" fmla="*/ 379 w 658"/>
                <a:gd name="T33" fmla="*/ 4 h 658"/>
                <a:gd name="T34" fmla="*/ 426 w 658"/>
                <a:gd name="T35" fmla="*/ 16 h 658"/>
                <a:gd name="T36" fmla="*/ 513 w 658"/>
                <a:gd name="T37" fmla="*/ 56 h 658"/>
                <a:gd name="T38" fmla="*/ 583 w 658"/>
                <a:gd name="T39" fmla="*/ 121 h 658"/>
                <a:gd name="T40" fmla="*/ 632 w 658"/>
                <a:gd name="T41" fmla="*/ 201 h 658"/>
                <a:gd name="T42" fmla="*/ 652 w 658"/>
                <a:gd name="T43" fmla="*/ 263 h 658"/>
                <a:gd name="T44" fmla="*/ 657 w 658"/>
                <a:gd name="T45" fmla="*/ 313 h 658"/>
                <a:gd name="T46" fmla="*/ 657 w 658"/>
                <a:gd name="T47" fmla="*/ 346 h 658"/>
                <a:gd name="T48" fmla="*/ 652 w 658"/>
                <a:gd name="T49" fmla="*/ 396 h 658"/>
                <a:gd name="T50" fmla="*/ 632 w 658"/>
                <a:gd name="T51" fmla="*/ 457 h 658"/>
                <a:gd name="T52" fmla="*/ 583 w 658"/>
                <a:gd name="T53" fmla="*/ 539 h 658"/>
                <a:gd name="T54" fmla="*/ 513 w 658"/>
                <a:gd name="T55" fmla="*/ 602 h 658"/>
                <a:gd name="T56" fmla="*/ 426 w 658"/>
                <a:gd name="T57" fmla="*/ 644 h 658"/>
                <a:gd name="T58" fmla="*/ 379 w 658"/>
                <a:gd name="T59" fmla="*/ 654 h 658"/>
                <a:gd name="T60" fmla="*/ 329 w 658"/>
                <a:gd name="T61" fmla="*/ 658 h 658"/>
                <a:gd name="T62" fmla="*/ 329 w 658"/>
                <a:gd name="T63" fmla="*/ 37 h 658"/>
                <a:gd name="T64" fmla="*/ 242 w 658"/>
                <a:gd name="T65" fmla="*/ 51 h 658"/>
                <a:gd name="T66" fmla="*/ 167 w 658"/>
                <a:gd name="T67" fmla="*/ 88 h 658"/>
                <a:gd name="T68" fmla="*/ 105 w 658"/>
                <a:gd name="T69" fmla="*/ 144 h 658"/>
                <a:gd name="T70" fmla="*/ 60 w 658"/>
                <a:gd name="T71" fmla="*/ 216 h 658"/>
                <a:gd name="T72" fmla="*/ 39 w 658"/>
                <a:gd name="T73" fmla="*/ 299 h 658"/>
                <a:gd name="T74" fmla="*/ 39 w 658"/>
                <a:gd name="T75" fmla="*/ 359 h 658"/>
                <a:gd name="T76" fmla="*/ 60 w 658"/>
                <a:gd name="T77" fmla="*/ 443 h 658"/>
                <a:gd name="T78" fmla="*/ 105 w 658"/>
                <a:gd name="T79" fmla="*/ 514 h 658"/>
                <a:gd name="T80" fmla="*/ 167 w 658"/>
                <a:gd name="T81" fmla="*/ 571 h 658"/>
                <a:gd name="T82" fmla="*/ 242 w 658"/>
                <a:gd name="T83" fmla="*/ 607 h 658"/>
                <a:gd name="T84" fmla="*/ 329 w 658"/>
                <a:gd name="T85" fmla="*/ 621 h 658"/>
                <a:gd name="T86" fmla="*/ 387 w 658"/>
                <a:gd name="T87" fmla="*/ 615 h 658"/>
                <a:gd name="T88" fmla="*/ 468 w 658"/>
                <a:gd name="T89" fmla="*/ 586 h 658"/>
                <a:gd name="T90" fmla="*/ 535 w 658"/>
                <a:gd name="T91" fmla="*/ 535 h 658"/>
                <a:gd name="T92" fmla="*/ 585 w 658"/>
                <a:gd name="T93" fmla="*/ 467 h 658"/>
                <a:gd name="T94" fmla="*/ 614 w 658"/>
                <a:gd name="T95" fmla="*/ 388 h 658"/>
                <a:gd name="T96" fmla="*/ 621 w 658"/>
                <a:gd name="T97" fmla="*/ 329 h 658"/>
                <a:gd name="T98" fmla="*/ 607 w 658"/>
                <a:gd name="T99" fmla="*/ 243 h 658"/>
                <a:gd name="T100" fmla="*/ 570 w 658"/>
                <a:gd name="T101" fmla="*/ 166 h 658"/>
                <a:gd name="T102" fmla="*/ 515 w 658"/>
                <a:gd name="T103" fmla="*/ 105 h 658"/>
                <a:gd name="T104" fmla="*/ 442 w 658"/>
                <a:gd name="T105" fmla="*/ 62 h 658"/>
                <a:gd name="T106" fmla="*/ 359 w 658"/>
                <a:gd name="T107" fmla="*/ 4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8" h="658">
                  <a:moveTo>
                    <a:pt x="329" y="658"/>
                  </a:moveTo>
                  <a:lnTo>
                    <a:pt x="329" y="658"/>
                  </a:lnTo>
                  <a:lnTo>
                    <a:pt x="312" y="658"/>
                  </a:lnTo>
                  <a:lnTo>
                    <a:pt x="296" y="657"/>
                  </a:lnTo>
                  <a:lnTo>
                    <a:pt x="279" y="654"/>
                  </a:lnTo>
                  <a:lnTo>
                    <a:pt x="262" y="652"/>
                  </a:lnTo>
                  <a:lnTo>
                    <a:pt x="247" y="648"/>
                  </a:lnTo>
                  <a:lnTo>
                    <a:pt x="231" y="644"/>
                  </a:lnTo>
                  <a:lnTo>
                    <a:pt x="202" y="633"/>
                  </a:lnTo>
                  <a:lnTo>
                    <a:pt x="172" y="618"/>
                  </a:lnTo>
                  <a:lnTo>
                    <a:pt x="145" y="602"/>
                  </a:lnTo>
                  <a:lnTo>
                    <a:pt x="120" y="583"/>
                  </a:lnTo>
                  <a:lnTo>
                    <a:pt x="97" y="562"/>
                  </a:lnTo>
                  <a:lnTo>
                    <a:pt x="75" y="539"/>
                  </a:lnTo>
                  <a:lnTo>
                    <a:pt x="56" y="513"/>
                  </a:lnTo>
                  <a:lnTo>
                    <a:pt x="40" y="486"/>
                  </a:lnTo>
                  <a:lnTo>
                    <a:pt x="25" y="457"/>
                  </a:lnTo>
                  <a:lnTo>
                    <a:pt x="15" y="427"/>
                  </a:lnTo>
                  <a:lnTo>
                    <a:pt x="11" y="411"/>
                  </a:lnTo>
                  <a:lnTo>
                    <a:pt x="7" y="396"/>
                  </a:lnTo>
                  <a:lnTo>
                    <a:pt x="4" y="379"/>
                  </a:lnTo>
                  <a:lnTo>
                    <a:pt x="1" y="363"/>
                  </a:lnTo>
                  <a:lnTo>
                    <a:pt x="0" y="346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13"/>
                  </a:lnTo>
                  <a:lnTo>
                    <a:pt x="1" y="295"/>
                  </a:lnTo>
                  <a:lnTo>
                    <a:pt x="4" y="279"/>
                  </a:lnTo>
                  <a:lnTo>
                    <a:pt x="7" y="263"/>
                  </a:lnTo>
                  <a:lnTo>
                    <a:pt x="11" y="247"/>
                  </a:lnTo>
                  <a:lnTo>
                    <a:pt x="15" y="232"/>
                  </a:lnTo>
                  <a:lnTo>
                    <a:pt x="25" y="201"/>
                  </a:lnTo>
                  <a:lnTo>
                    <a:pt x="40" y="173"/>
                  </a:lnTo>
                  <a:lnTo>
                    <a:pt x="56" y="145"/>
                  </a:lnTo>
                  <a:lnTo>
                    <a:pt x="75" y="121"/>
                  </a:lnTo>
                  <a:lnTo>
                    <a:pt x="97" y="96"/>
                  </a:lnTo>
                  <a:lnTo>
                    <a:pt x="120" y="75"/>
                  </a:lnTo>
                  <a:lnTo>
                    <a:pt x="145" y="56"/>
                  </a:lnTo>
                  <a:lnTo>
                    <a:pt x="172" y="40"/>
                  </a:lnTo>
                  <a:lnTo>
                    <a:pt x="202" y="27"/>
                  </a:lnTo>
                  <a:lnTo>
                    <a:pt x="231" y="16"/>
                  </a:lnTo>
                  <a:lnTo>
                    <a:pt x="247" y="10"/>
                  </a:lnTo>
                  <a:lnTo>
                    <a:pt x="262" y="6"/>
                  </a:lnTo>
                  <a:lnTo>
                    <a:pt x="279" y="4"/>
                  </a:lnTo>
                  <a:lnTo>
                    <a:pt x="296" y="2"/>
                  </a:lnTo>
                  <a:lnTo>
                    <a:pt x="312" y="1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45" y="1"/>
                  </a:lnTo>
                  <a:lnTo>
                    <a:pt x="363" y="2"/>
                  </a:lnTo>
                  <a:lnTo>
                    <a:pt x="379" y="4"/>
                  </a:lnTo>
                  <a:lnTo>
                    <a:pt x="395" y="6"/>
                  </a:lnTo>
                  <a:lnTo>
                    <a:pt x="411" y="10"/>
                  </a:lnTo>
                  <a:lnTo>
                    <a:pt x="426" y="16"/>
                  </a:lnTo>
                  <a:lnTo>
                    <a:pt x="457" y="27"/>
                  </a:lnTo>
                  <a:lnTo>
                    <a:pt x="485" y="40"/>
                  </a:lnTo>
                  <a:lnTo>
                    <a:pt x="513" y="56"/>
                  </a:lnTo>
                  <a:lnTo>
                    <a:pt x="538" y="75"/>
                  </a:lnTo>
                  <a:lnTo>
                    <a:pt x="562" y="96"/>
                  </a:lnTo>
                  <a:lnTo>
                    <a:pt x="583" y="121"/>
                  </a:lnTo>
                  <a:lnTo>
                    <a:pt x="602" y="145"/>
                  </a:lnTo>
                  <a:lnTo>
                    <a:pt x="618" y="173"/>
                  </a:lnTo>
                  <a:lnTo>
                    <a:pt x="632" y="201"/>
                  </a:lnTo>
                  <a:lnTo>
                    <a:pt x="644" y="232"/>
                  </a:lnTo>
                  <a:lnTo>
                    <a:pt x="648" y="247"/>
                  </a:lnTo>
                  <a:lnTo>
                    <a:pt x="652" y="263"/>
                  </a:lnTo>
                  <a:lnTo>
                    <a:pt x="654" y="279"/>
                  </a:lnTo>
                  <a:lnTo>
                    <a:pt x="656" y="295"/>
                  </a:lnTo>
                  <a:lnTo>
                    <a:pt x="657" y="313"/>
                  </a:lnTo>
                  <a:lnTo>
                    <a:pt x="658" y="329"/>
                  </a:lnTo>
                  <a:lnTo>
                    <a:pt x="658" y="329"/>
                  </a:lnTo>
                  <a:lnTo>
                    <a:pt x="657" y="346"/>
                  </a:lnTo>
                  <a:lnTo>
                    <a:pt x="656" y="363"/>
                  </a:lnTo>
                  <a:lnTo>
                    <a:pt x="654" y="379"/>
                  </a:lnTo>
                  <a:lnTo>
                    <a:pt x="652" y="396"/>
                  </a:lnTo>
                  <a:lnTo>
                    <a:pt x="648" y="411"/>
                  </a:lnTo>
                  <a:lnTo>
                    <a:pt x="644" y="427"/>
                  </a:lnTo>
                  <a:lnTo>
                    <a:pt x="632" y="457"/>
                  </a:lnTo>
                  <a:lnTo>
                    <a:pt x="618" y="486"/>
                  </a:lnTo>
                  <a:lnTo>
                    <a:pt x="602" y="513"/>
                  </a:lnTo>
                  <a:lnTo>
                    <a:pt x="583" y="539"/>
                  </a:lnTo>
                  <a:lnTo>
                    <a:pt x="562" y="562"/>
                  </a:lnTo>
                  <a:lnTo>
                    <a:pt x="538" y="583"/>
                  </a:lnTo>
                  <a:lnTo>
                    <a:pt x="513" y="602"/>
                  </a:lnTo>
                  <a:lnTo>
                    <a:pt x="485" y="618"/>
                  </a:lnTo>
                  <a:lnTo>
                    <a:pt x="457" y="633"/>
                  </a:lnTo>
                  <a:lnTo>
                    <a:pt x="426" y="644"/>
                  </a:lnTo>
                  <a:lnTo>
                    <a:pt x="411" y="648"/>
                  </a:lnTo>
                  <a:lnTo>
                    <a:pt x="395" y="652"/>
                  </a:lnTo>
                  <a:lnTo>
                    <a:pt x="379" y="654"/>
                  </a:lnTo>
                  <a:lnTo>
                    <a:pt x="363" y="657"/>
                  </a:lnTo>
                  <a:lnTo>
                    <a:pt x="345" y="658"/>
                  </a:lnTo>
                  <a:lnTo>
                    <a:pt x="329" y="658"/>
                  </a:lnTo>
                  <a:lnTo>
                    <a:pt x="329" y="658"/>
                  </a:lnTo>
                  <a:close/>
                  <a:moveTo>
                    <a:pt x="329" y="37"/>
                  </a:moveTo>
                  <a:lnTo>
                    <a:pt x="329" y="37"/>
                  </a:lnTo>
                  <a:lnTo>
                    <a:pt x="300" y="40"/>
                  </a:lnTo>
                  <a:lnTo>
                    <a:pt x="270" y="44"/>
                  </a:lnTo>
                  <a:lnTo>
                    <a:pt x="242" y="51"/>
                  </a:lnTo>
                  <a:lnTo>
                    <a:pt x="215" y="62"/>
                  </a:lnTo>
                  <a:lnTo>
                    <a:pt x="191" y="74"/>
                  </a:lnTo>
                  <a:lnTo>
                    <a:pt x="167" y="88"/>
                  </a:lnTo>
                  <a:lnTo>
                    <a:pt x="144" y="105"/>
                  </a:lnTo>
                  <a:lnTo>
                    <a:pt x="124" y="123"/>
                  </a:lnTo>
                  <a:lnTo>
                    <a:pt x="105" y="144"/>
                  </a:lnTo>
                  <a:lnTo>
                    <a:pt x="87" y="166"/>
                  </a:lnTo>
                  <a:lnTo>
                    <a:pt x="73" y="191"/>
                  </a:lnTo>
                  <a:lnTo>
                    <a:pt x="60" y="216"/>
                  </a:lnTo>
                  <a:lnTo>
                    <a:pt x="51" y="243"/>
                  </a:lnTo>
                  <a:lnTo>
                    <a:pt x="43" y="271"/>
                  </a:lnTo>
                  <a:lnTo>
                    <a:pt x="39" y="299"/>
                  </a:lnTo>
                  <a:lnTo>
                    <a:pt x="38" y="329"/>
                  </a:lnTo>
                  <a:lnTo>
                    <a:pt x="38" y="329"/>
                  </a:lnTo>
                  <a:lnTo>
                    <a:pt x="39" y="359"/>
                  </a:lnTo>
                  <a:lnTo>
                    <a:pt x="43" y="388"/>
                  </a:lnTo>
                  <a:lnTo>
                    <a:pt x="51" y="416"/>
                  </a:lnTo>
                  <a:lnTo>
                    <a:pt x="60" y="443"/>
                  </a:lnTo>
                  <a:lnTo>
                    <a:pt x="73" y="467"/>
                  </a:lnTo>
                  <a:lnTo>
                    <a:pt x="87" y="492"/>
                  </a:lnTo>
                  <a:lnTo>
                    <a:pt x="105" y="514"/>
                  </a:lnTo>
                  <a:lnTo>
                    <a:pt x="124" y="535"/>
                  </a:lnTo>
                  <a:lnTo>
                    <a:pt x="144" y="553"/>
                  </a:lnTo>
                  <a:lnTo>
                    <a:pt x="167" y="571"/>
                  </a:lnTo>
                  <a:lnTo>
                    <a:pt x="191" y="586"/>
                  </a:lnTo>
                  <a:lnTo>
                    <a:pt x="215" y="598"/>
                  </a:lnTo>
                  <a:lnTo>
                    <a:pt x="242" y="607"/>
                  </a:lnTo>
                  <a:lnTo>
                    <a:pt x="270" y="615"/>
                  </a:lnTo>
                  <a:lnTo>
                    <a:pt x="300" y="619"/>
                  </a:lnTo>
                  <a:lnTo>
                    <a:pt x="329" y="621"/>
                  </a:lnTo>
                  <a:lnTo>
                    <a:pt x="329" y="621"/>
                  </a:lnTo>
                  <a:lnTo>
                    <a:pt x="359" y="619"/>
                  </a:lnTo>
                  <a:lnTo>
                    <a:pt x="387" y="615"/>
                  </a:lnTo>
                  <a:lnTo>
                    <a:pt x="415" y="607"/>
                  </a:lnTo>
                  <a:lnTo>
                    <a:pt x="442" y="598"/>
                  </a:lnTo>
                  <a:lnTo>
                    <a:pt x="468" y="586"/>
                  </a:lnTo>
                  <a:lnTo>
                    <a:pt x="492" y="571"/>
                  </a:lnTo>
                  <a:lnTo>
                    <a:pt x="515" y="553"/>
                  </a:lnTo>
                  <a:lnTo>
                    <a:pt x="535" y="535"/>
                  </a:lnTo>
                  <a:lnTo>
                    <a:pt x="554" y="514"/>
                  </a:lnTo>
                  <a:lnTo>
                    <a:pt x="570" y="492"/>
                  </a:lnTo>
                  <a:lnTo>
                    <a:pt x="585" y="467"/>
                  </a:lnTo>
                  <a:lnTo>
                    <a:pt x="597" y="443"/>
                  </a:lnTo>
                  <a:lnTo>
                    <a:pt x="607" y="416"/>
                  </a:lnTo>
                  <a:lnTo>
                    <a:pt x="614" y="388"/>
                  </a:lnTo>
                  <a:lnTo>
                    <a:pt x="618" y="359"/>
                  </a:lnTo>
                  <a:lnTo>
                    <a:pt x="621" y="329"/>
                  </a:lnTo>
                  <a:lnTo>
                    <a:pt x="621" y="329"/>
                  </a:lnTo>
                  <a:lnTo>
                    <a:pt x="618" y="299"/>
                  </a:lnTo>
                  <a:lnTo>
                    <a:pt x="614" y="271"/>
                  </a:lnTo>
                  <a:lnTo>
                    <a:pt x="607" y="243"/>
                  </a:lnTo>
                  <a:lnTo>
                    <a:pt x="597" y="216"/>
                  </a:lnTo>
                  <a:lnTo>
                    <a:pt x="585" y="191"/>
                  </a:lnTo>
                  <a:lnTo>
                    <a:pt x="570" y="166"/>
                  </a:lnTo>
                  <a:lnTo>
                    <a:pt x="554" y="144"/>
                  </a:lnTo>
                  <a:lnTo>
                    <a:pt x="535" y="123"/>
                  </a:lnTo>
                  <a:lnTo>
                    <a:pt x="515" y="105"/>
                  </a:lnTo>
                  <a:lnTo>
                    <a:pt x="492" y="88"/>
                  </a:lnTo>
                  <a:lnTo>
                    <a:pt x="468" y="74"/>
                  </a:lnTo>
                  <a:lnTo>
                    <a:pt x="442" y="62"/>
                  </a:lnTo>
                  <a:lnTo>
                    <a:pt x="415" y="51"/>
                  </a:lnTo>
                  <a:lnTo>
                    <a:pt x="387" y="44"/>
                  </a:lnTo>
                  <a:lnTo>
                    <a:pt x="359" y="40"/>
                  </a:lnTo>
                  <a:lnTo>
                    <a:pt x="329" y="37"/>
                  </a:lnTo>
                  <a:lnTo>
                    <a:pt x="329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102">
              <a:extLst>
                <a:ext uri="{FF2B5EF4-FFF2-40B4-BE49-F238E27FC236}">
                  <a16:creationId xmlns:a16="http://schemas.microsoft.com/office/drawing/2014/main" id="{64CDE384-EA58-4B8B-B745-753DF546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1" y="962660"/>
              <a:ext cx="88900" cy="88900"/>
            </a:xfrm>
            <a:custGeom>
              <a:avLst/>
              <a:gdLst>
                <a:gd name="T0" fmla="*/ 96 w 113"/>
                <a:gd name="T1" fmla="*/ 83 h 113"/>
                <a:gd name="T2" fmla="*/ 12 w 113"/>
                <a:gd name="T3" fmla="*/ 0 h 113"/>
                <a:gd name="T4" fmla="*/ 0 w 113"/>
                <a:gd name="T5" fmla="*/ 12 h 113"/>
                <a:gd name="T6" fmla="*/ 84 w 113"/>
                <a:gd name="T7" fmla="*/ 96 h 113"/>
                <a:gd name="T8" fmla="*/ 14 w 113"/>
                <a:gd name="T9" fmla="*/ 96 h 113"/>
                <a:gd name="T10" fmla="*/ 14 w 113"/>
                <a:gd name="T11" fmla="*/ 113 h 113"/>
                <a:gd name="T12" fmla="*/ 104 w 113"/>
                <a:gd name="T13" fmla="*/ 113 h 113"/>
                <a:gd name="T14" fmla="*/ 104 w 113"/>
                <a:gd name="T15" fmla="*/ 113 h 113"/>
                <a:gd name="T16" fmla="*/ 108 w 113"/>
                <a:gd name="T17" fmla="*/ 112 h 113"/>
                <a:gd name="T18" fmla="*/ 111 w 113"/>
                <a:gd name="T19" fmla="*/ 110 h 113"/>
                <a:gd name="T20" fmla="*/ 112 w 113"/>
                <a:gd name="T21" fmla="*/ 108 h 113"/>
                <a:gd name="T22" fmla="*/ 113 w 113"/>
                <a:gd name="T23" fmla="*/ 104 h 113"/>
                <a:gd name="T24" fmla="*/ 113 w 113"/>
                <a:gd name="T25" fmla="*/ 14 h 113"/>
                <a:gd name="T26" fmla="*/ 96 w 113"/>
                <a:gd name="T27" fmla="*/ 14 h 113"/>
                <a:gd name="T28" fmla="*/ 96 w 113"/>
                <a:gd name="T29" fmla="*/ 8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6" y="83"/>
                  </a:moveTo>
                  <a:lnTo>
                    <a:pt x="12" y="0"/>
                  </a:lnTo>
                  <a:lnTo>
                    <a:pt x="0" y="12"/>
                  </a:lnTo>
                  <a:lnTo>
                    <a:pt x="84" y="96"/>
                  </a:lnTo>
                  <a:lnTo>
                    <a:pt x="14" y="96"/>
                  </a:lnTo>
                  <a:lnTo>
                    <a:pt x="14" y="113"/>
                  </a:lnTo>
                  <a:lnTo>
                    <a:pt x="104" y="113"/>
                  </a:lnTo>
                  <a:lnTo>
                    <a:pt x="104" y="113"/>
                  </a:lnTo>
                  <a:lnTo>
                    <a:pt x="108" y="112"/>
                  </a:lnTo>
                  <a:lnTo>
                    <a:pt x="111" y="110"/>
                  </a:lnTo>
                  <a:lnTo>
                    <a:pt x="112" y="108"/>
                  </a:lnTo>
                  <a:lnTo>
                    <a:pt x="113" y="104"/>
                  </a:lnTo>
                  <a:lnTo>
                    <a:pt x="113" y="14"/>
                  </a:lnTo>
                  <a:lnTo>
                    <a:pt x="96" y="14"/>
                  </a:lnTo>
                  <a:lnTo>
                    <a:pt x="96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103">
              <a:extLst>
                <a:ext uri="{FF2B5EF4-FFF2-40B4-BE49-F238E27FC236}">
                  <a16:creationId xmlns:a16="http://schemas.microsoft.com/office/drawing/2014/main" id="{FC9BF16E-0BE5-4A76-B86E-09ED63CF2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1119823"/>
              <a:ext cx="88900" cy="88900"/>
            </a:xfrm>
            <a:custGeom>
              <a:avLst/>
              <a:gdLst>
                <a:gd name="T0" fmla="*/ 100 w 112"/>
                <a:gd name="T1" fmla="*/ 17 h 112"/>
                <a:gd name="T2" fmla="*/ 100 w 112"/>
                <a:gd name="T3" fmla="*/ 0 h 112"/>
                <a:gd name="T4" fmla="*/ 8 w 112"/>
                <a:gd name="T5" fmla="*/ 0 h 112"/>
                <a:gd name="T6" fmla="*/ 8 w 112"/>
                <a:gd name="T7" fmla="*/ 0 h 112"/>
                <a:gd name="T8" fmla="*/ 6 w 112"/>
                <a:gd name="T9" fmla="*/ 0 h 112"/>
                <a:gd name="T10" fmla="*/ 3 w 112"/>
                <a:gd name="T11" fmla="*/ 3 h 112"/>
                <a:gd name="T12" fmla="*/ 0 w 112"/>
                <a:gd name="T13" fmla="*/ 5 h 112"/>
                <a:gd name="T14" fmla="*/ 0 w 112"/>
                <a:gd name="T15" fmla="*/ 8 h 112"/>
                <a:gd name="T16" fmla="*/ 0 w 112"/>
                <a:gd name="T17" fmla="*/ 99 h 112"/>
                <a:gd name="T18" fmla="*/ 18 w 112"/>
                <a:gd name="T19" fmla="*/ 99 h 112"/>
                <a:gd name="T20" fmla="*/ 18 w 112"/>
                <a:gd name="T21" fmla="*/ 30 h 112"/>
                <a:gd name="T22" fmla="*/ 100 w 112"/>
                <a:gd name="T23" fmla="*/ 112 h 112"/>
                <a:gd name="T24" fmla="*/ 112 w 112"/>
                <a:gd name="T25" fmla="*/ 99 h 112"/>
                <a:gd name="T26" fmla="*/ 30 w 112"/>
                <a:gd name="T27" fmla="*/ 17 h 112"/>
                <a:gd name="T28" fmla="*/ 100 w 112"/>
                <a:gd name="T2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12">
                  <a:moveTo>
                    <a:pt x="100" y="17"/>
                  </a:moveTo>
                  <a:lnTo>
                    <a:pt x="10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99"/>
                  </a:lnTo>
                  <a:lnTo>
                    <a:pt x="18" y="99"/>
                  </a:lnTo>
                  <a:lnTo>
                    <a:pt x="18" y="30"/>
                  </a:lnTo>
                  <a:lnTo>
                    <a:pt x="100" y="112"/>
                  </a:lnTo>
                  <a:lnTo>
                    <a:pt x="112" y="99"/>
                  </a:lnTo>
                  <a:lnTo>
                    <a:pt x="30" y="17"/>
                  </a:lnTo>
                  <a:lnTo>
                    <a:pt x="10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104">
              <a:extLst>
                <a:ext uri="{FF2B5EF4-FFF2-40B4-BE49-F238E27FC236}">
                  <a16:creationId xmlns:a16="http://schemas.microsoft.com/office/drawing/2014/main" id="{5C97BEA3-B3BE-4EAF-AE97-D626DC43C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962660"/>
              <a:ext cx="88900" cy="88900"/>
            </a:xfrm>
            <a:custGeom>
              <a:avLst/>
              <a:gdLst>
                <a:gd name="T0" fmla="*/ 8 w 112"/>
                <a:gd name="T1" fmla="*/ 113 h 113"/>
                <a:gd name="T2" fmla="*/ 100 w 112"/>
                <a:gd name="T3" fmla="*/ 113 h 113"/>
                <a:gd name="T4" fmla="*/ 100 w 112"/>
                <a:gd name="T5" fmla="*/ 96 h 113"/>
                <a:gd name="T6" fmla="*/ 30 w 112"/>
                <a:gd name="T7" fmla="*/ 96 h 113"/>
                <a:gd name="T8" fmla="*/ 112 w 112"/>
                <a:gd name="T9" fmla="*/ 12 h 113"/>
                <a:gd name="T10" fmla="*/ 100 w 112"/>
                <a:gd name="T11" fmla="*/ 0 h 113"/>
                <a:gd name="T12" fmla="*/ 18 w 112"/>
                <a:gd name="T13" fmla="*/ 83 h 113"/>
                <a:gd name="T14" fmla="*/ 18 w 112"/>
                <a:gd name="T15" fmla="*/ 14 h 113"/>
                <a:gd name="T16" fmla="*/ 0 w 112"/>
                <a:gd name="T17" fmla="*/ 14 h 113"/>
                <a:gd name="T18" fmla="*/ 0 w 112"/>
                <a:gd name="T19" fmla="*/ 104 h 113"/>
                <a:gd name="T20" fmla="*/ 0 w 112"/>
                <a:gd name="T21" fmla="*/ 104 h 113"/>
                <a:gd name="T22" fmla="*/ 0 w 112"/>
                <a:gd name="T23" fmla="*/ 108 h 113"/>
                <a:gd name="T24" fmla="*/ 3 w 112"/>
                <a:gd name="T25" fmla="*/ 110 h 113"/>
                <a:gd name="T26" fmla="*/ 6 w 112"/>
                <a:gd name="T27" fmla="*/ 112 h 113"/>
                <a:gd name="T28" fmla="*/ 8 w 112"/>
                <a:gd name="T29" fmla="*/ 113 h 113"/>
                <a:gd name="T30" fmla="*/ 8 w 112"/>
                <a:gd name="T3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13">
                  <a:moveTo>
                    <a:pt x="8" y="113"/>
                  </a:moveTo>
                  <a:lnTo>
                    <a:pt x="100" y="113"/>
                  </a:lnTo>
                  <a:lnTo>
                    <a:pt x="100" y="96"/>
                  </a:lnTo>
                  <a:lnTo>
                    <a:pt x="30" y="96"/>
                  </a:lnTo>
                  <a:lnTo>
                    <a:pt x="112" y="12"/>
                  </a:lnTo>
                  <a:lnTo>
                    <a:pt x="100" y="0"/>
                  </a:lnTo>
                  <a:lnTo>
                    <a:pt x="18" y="83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3" y="110"/>
                  </a:lnTo>
                  <a:lnTo>
                    <a:pt x="6" y="112"/>
                  </a:lnTo>
                  <a:lnTo>
                    <a:pt x="8" y="113"/>
                  </a:lnTo>
                  <a:lnTo>
                    <a:pt x="8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105">
              <a:extLst>
                <a:ext uri="{FF2B5EF4-FFF2-40B4-BE49-F238E27FC236}">
                  <a16:creationId xmlns:a16="http://schemas.microsoft.com/office/drawing/2014/main" id="{94A53FEA-DEB5-4354-8208-8EC3D0C6D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1" y="1119823"/>
              <a:ext cx="88900" cy="88900"/>
            </a:xfrm>
            <a:custGeom>
              <a:avLst/>
              <a:gdLst>
                <a:gd name="T0" fmla="*/ 104 w 113"/>
                <a:gd name="T1" fmla="*/ 0 h 112"/>
                <a:gd name="T2" fmla="*/ 14 w 113"/>
                <a:gd name="T3" fmla="*/ 0 h 112"/>
                <a:gd name="T4" fmla="*/ 14 w 113"/>
                <a:gd name="T5" fmla="*/ 17 h 112"/>
                <a:gd name="T6" fmla="*/ 84 w 113"/>
                <a:gd name="T7" fmla="*/ 17 h 112"/>
                <a:gd name="T8" fmla="*/ 0 w 113"/>
                <a:gd name="T9" fmla="*/ 99 h 112"/>
                <a:gd name="T10" fmla="*/ 12 w 113"/>
                <a:gd name="T11" fmla="*/ 112 h 112"/>
                <a:gd name="T12" fmla="*/ 96 w 113"/>
                <a:gd name="T13" fmla="*/ 30 h 112"/>
                <a:gd name="T14" fmla="*/ 96 w 113"/>
                <a:gd name="T15" fmla="*/ 99 h 112"/>
                <a:gd name="T16" fmla="*/ 113 w 113"/>
                <a:gd name="T17" fmla="*/ 99 h 112"/>
                <a:gd name="T18" fmla="*/ 113 w 113"/>
                <a:gd name="T19" fmla="*/ 8 h 112"/>
                <a:gd name="T20" fmla="*/ 113 w 113"/>
                <a:gd name="T21" fmla="*/ 8 h 112"/>
                <a:gd name="T22" fmla="*/ 112 w 113"/>
                <a:gd name="T23" fmla="*/ 5 h 112"/>
                <a:gd name="T24" fmla="*/ 111 w 113"/>
                <a:gd name="T25" fmla="*/ 3 h 112"/>
                <a:gd name="T26" fmla="*/ 108 w 113"/>
                <a:gd name="T27" fmla="*/ 0 h 112"/>
                <a:gd name="T28" fmla="*/ 104 w 113"/>
                <a:gd name="T29" fmla="*/ 0 h 112"/>
                <a:gd name="T30" fmla="*/ 104 w 113"/>
                <a:gd name="T3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" h="112">
                  <a:moveTo>
                    <a:pt x="104" y="0"/>
                  </a:moveTo>
                  <a:lnTo>
                    <a:pt x="14" y="0"/>
                  </a:lnTo>
                  <a:lnTo>
                    <a:pt x="14" y="17"/>
                  </a:lnTo>
                  <a:lnTo>
                    <a:pt x="84" y="17"/>
                  </a:lnTo>
                  <a:lnTo>
                    <a:pt x="0" y="99"/>
                  </a:lnTo>
                  <a:lnTo>
                    <a:pt x="12" y="112"/>
                  </a:lnTo>
                  <a:lnTo>
                    <a:pt x="96" y="30"/>
                  </a:lnTo>
                  <a:lnTo>
                    <a:pt x="96" y="99"/>
                  </a:lnTo>
                  <a:lnTo>
                    <a:pt x="113" y="99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2" y="5"/>
                  </a:lnTo>
                  <a:lnTo>
                    <a:pt x="111" y="3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8F537DE7-CFB7-42EC-B8A0-AFD95717AEAC}"/>
              </a:ext>
            </a:extLst>
          </p:cNvPr>
          <p:cNvSpPr>
            <a:spLocks noEditPoints="1"/>
          </p:cNvSpPr>
          <p:nvPr/>
        </p:nvSpPr>
        <p:spPr bwMode="auto">
          <a:xfrm>
            <a:off x="673764" y="2128656"/>
            <a:ext cx="762455" cy="764771"/>
          </a:xfrm>
          <a:custGeom>
            <a:avLst/>
            <a:gdLst>
              <a:gd name="T0" fmla="*/ 311 w 658"/>
              <a:gd name="T1" fmla="*/ 658 h 658"/>
              <a:gd name="T2" fmla="*/ 262 w 658"/>
              <a:gd name="T3" fmla="*/ 652 h 658"/>
              <a:gd name="T4" fmla="*/ 201 w 658"/>
              <a:gd name="T5" fmla="*/ 633 h 658"/>
              <a:gd name="T6" fmla="*/ 119 w 658"/>
              <a:gd name="T7" fmla="*/ 583 h 658"/>
              <a:gd name="T8" fmla="*/ 56 w 658"/>
              <a:gd name="T9" fmla="*/ 513 h 658"/>
              <a:gd name="T10" fmla="*/ 14 w 658"/>
              <a:gd name="T11" fmla="*/ 427 h 658"/>
              <a:gd name="T12" fmla="*/ 4 w 658"/>
              <a:gd name="T13" fmla="*/ 379 h 658"/>
              <a:gd name="T14" fmla="*/ 0 w 658"/>
              <a:gd name="T15" fmla="*/ 329 h 658"/>
              <a:gd name="T16" fmla="*/ 1 w 658"/>
              <a:gd name="T17" fmla="*/ 295 h 658"/>
              <a:gd name="T18" fmla="*/ 10 w 658"/>
              <a:gd name="T19" fmla="*/ 247 h 658"/>
              <a:gd name="T20" fmla="*/ 40 w 658"/>
              <a:gd name="T21" fmla="*/ 173 h 658"/>
              <a:gd name="T22" fmla="*/ 96 w 658"/>
              <a:gd name="T23" fmla="*/ 96 h 658"/>
              <a:gd name="T24" fmla="*/ 172 w 658"/>
              <a:gd name="T25" fmla="*/ 40 h 658"/>
              <a:gd name="T26" fmla="*/ 247 w 658"/>
              <a:gd name="T27" fmla="*/ 10 h 658"/>
              <a:gd name="T28" fmla="*/ 295 w 658"/>
              <a:gd name="T29" fmla="*/ 2 h 658"/>
              <a:gd name="T30" fmla="*/ 329 w 658"/>
              <a:gd name="T31" fmla="*/ 0 h 658"/>
              <a:gd name="T32" fmla="*/ 379 w 658"/>
              <a:gd name="T33" fmla="*/ 4 h 658"/>
              <a:gd name="T34" fmla="*/ 426 w 658"/>
              <a:gd name="T35" fmla="*/ 16 h 658"/>
              <a:gd name="T36" fmla="*/ 513 w 658"/>
              <a:gd name="T37" fmla="*/ 56 h 658"/>
              <a:gd name="T38" fmla="*/ 583 w 658"/>
              <a:gd name="T39" fmla="*/ 121 h 658"/>
              <a:gd name="T40" fmla="*/ 631 w 658"/>
              <a:gd name="T41" fmla="*/ 201 h 658"/>
              <a:gd name="T42" fmla="*/ 651 w 658"/>
              <a:gd name="T43" fmla="*/ 263 h 658"/>
              <a:gd name="T44" fmla="*/ 657 w 658"/>
              <a:gd name="T45" fmla="*/ 313 h 658"/>
              <a:gd name="T46" fmla="*/ 657 w 658"/>
              <a:gd name="T47" fmla="*/ 346 h 658"/>
              <a:gd name="T48" fmla="*/ 651 w 658"/>
              <a:gd name="T49" fmla="*/ 396 h 658"/>
              <a:gd name="T50" fmla="*/ 631 w 658"/>
              <a:gd name="T51" fmla="*/ 457 h 658"/>
              <a:gd name="T52" fmla="*/ 583 w 658"/>
              <a:gd name="T53" fmla="*/ 539 h 658"/>
              <a:gd name="T54" fmla="*/ 513 w 658"/>
              <a:gd name="T55" fmla="*/ 602 h 658"/>
              <a:gd name="T56" fmla="*/ 426 w 658"/>
              <a:gd name="T57" fmla="*/ 644 h 658"/>
              <a:gd name="T58" fmla="*/ 379 w 658"/>
              <a:gd name="T59" fmla="*/ 654 h 658"/>
              <a:gd name="T60" fmla="*/ 329 w 658"/>
              <a:gd name="T61" fmla="*/ 658 h 658"/>
              <a:gd name="T62" fmla="*/ 329 w 658"/>
              <a:gd name="T63" fmla="*/ 37 h 658"/>
              <a:gd name="T64" fmla="*/ 241 w 658"/>
              <a:gd name="T65" fmla="*/ 51 h 658"/>
              <a:gd name="T66" fmla="*/ 166 w 658"/>
              <a:gd name="T67" fmla="*/ 88 h 658"/>
              <a:gd name="T68" fmla="*/ 104 w 658"/>
              <a:gd name="T69" fmla="*/ 144 h 658"/>
              <a:gd name="T70" fmla="*/ 60 w 658"/>
              <a:gd name="T71" fmla="*/ 216 h 658"/>
              <a:gd name="T72" fmla="*/ 38 w 658"/>
              <a:gd name="T73" fmla="*/ 299 h 658"/>
              <a:gd name="T74" fmla="*/ 38 w 658"/>
              <a:gd name="T75" fmla="*/ 359 h 658"/>
              <a:gd name="T76" fmla="*/ 60 w 658"/>
              <a:gd name="T77" fmla="*/ 443 h 658"/>
              <a:gd name="T78" fmla="*/ 104 w 658"/>
              <a:gd name="T79" fmla="*/ 514 h 658"/>
              <a:gd name="T80" fmla="*/ 166 w 658"/>
              <a:gd name="T81" fmla="*/ 571 h 658"/>
              <a:gd name="T82" fmla="*/ 241 w 658"/>
              <a:gd name="T83" fmla="*/ 607 h 658"/>
              <a:gd name="T84" fmla="*/ 329 w 658"/>
              <a:gd name="T85" fmla="*/ 621 h 658"/>
              <a:gd name="T86" fmla="*/ 387 w 658"/>
              <a:gd name="T87" fmla="*/ 615 h 658"/>
              <a:gd name="T88" fmla="*/ 467 w 658"/>
              <a:gd name="T89" fmla="*/ 586 h 658"/>
              <a:gd name="T90" fmla="*/ 534 w 658"/>
              <a:gd name="T91" fmla="*/ 535 h 658"/>
              <a:gd name="T92" fmla="*/ 584 w 658"/>
              <a:gd name="T93" fmla="*/ 467 h 658"/>
              <a:gd name="T94" fmla="*/ 614 w 658"/>
              <a:gd name="T95" fmla="*/ 388 h 658"/>
              <a:gd name="T96" fmla="*/ 620 w 658"/>
              <a:gd name="T97" fmla="*/ 329 h 658"/>
              <a:gd name="T98" fmla="*/ 607 w 658"/>
              <a:gd name="T99" fmla="*/ 243 h 658"/>
              <a:gd name="T100" fmla="*/ 569 w 658"/>
              <a:gd name="T101" fmla="*/ 166 h 658"/>
              <a:gd name="T102" fmla="*/ 514 w 658"/>
              <a:gd name="T103" fmla="*/ 105 h 658"/>
              <a:gd name="T104" fmla="*/ 442 w 658"/>
              <a:gd name="T105" fmla="*/ 62 h 658"/>
              <a:gd name="T106" fmla="*/ 358 w 658"/>
              <a:gd name="T107" fmla="*/ 4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8" h="658">
                <a:moveTo>
                  <a:pt x="329" y="658"/>
                </a:moveTo>
                <a:lnTo>
                  <a:pt x="329" y="658"/>
                </a:lnTo>
                <a:lnTo>
                  <a:pt x="311" y="658"/>
                </a:lnTo>
                <a:lnTo>
                  <a:pt x="295" y="657"/>
                </a:lnTo>
                <a:lnTo>
                  <a:pt x="279" y="654"/>
                </a:lnTo>
                <a:lnTo>
                  <a:pt x="262" y="652"/>
                </a:lnTo>
                <a:lnTo>
                  <a:pt x="247" y="648"/>
                </a:lnTo>
                <a:lnTo>
                  <a:pt x="231" y="644"/>
                </a:lnTo>
                <a:lnTo>
                  <a:pt x="201" y="633"/>
                </a:lnTo>
                <a:lnTo>
                  <a:pt x="172" y="618"/>
                </a:lnTo>
                <a:lnTo>
                  <a:pt x="145" y="602"/>
                </a:lnTo>
                <a:lnTo>
                  <a:pt x="119" y="583"/>
                </a:lnTo>
                <a:lnTo>
                  <a:pt x="96" y="562"/>
                </a:lnTo>
                <a:lnTo>
                  <a:pt x="75" y="539"/>
                </a:lnTo>
                <a:lnTo>
                  <a:pt x="56" y="513"/>
                </a:lnTo>
                <a:lnTo>
                  <a:pt x="40" y="486"/>
                </a:lnTo>
                <a:lnTo>
                  <a:pt x="25" y="457"/>
                </a:lnTo>
                <a:lnTo>
                  <a:pt x="14" y="427"/>
                </a:lnTo>
                <a:lnTo>
                  <a:pt x="10" y="411"/>
                </a:lnTo>
                <a:lnTo>
                  <a:pt x="6" y="396"/>
                </a:lnTo>
                <a:lnTo>
                  <a:pt x="4" y="379"/>
                </a:lnTo>
                <a:lnTo>
                  <a:pt x="1" y="363"/>
                </a:lnTo>
                <a:lnTo>
                  <a:pt x="0" y="346"/>
                </a:lnTo>
                <a:lnTo>
                  <a:pt x="0" y="329"/>
                </a:lnTo>
                <a:lnTo>
                  <a:pt x="0" y="329"/>
                </a:lnTo>
                <a:lnTo>
                  <a:pt x="0" y="313"/>
                </a:lnTo>
                <a:lnTo>
                  <a:pt x="1" y="295"/>
                </a:lnTo>
                <a:lnTo>
                  <a:pt x="4" y="279"/>
                </a:lnTo>
                <a:lnTo>
                  <a:pt x="6" y="263"/>
                </a:lnTo>
                <a:lnTo>
                  <a:pt x="10" y="247"/>
                </a:lnTo>
                <a:lnTo>
                  <a:pt x="14" y="232"/>
                </a:lnTo>
                <a:lnTo>
                  <a:pt x="25" y="201"/>
                </a:lnTo>
                <a:lnTo>
                  <a:pt x="40" y="173"/>
                </a:lnTo>
                <a:lnTo>
                  <a:pt x="56" y="145"/>
                </a:lnTo>
                <a:lnTo>
                  <a:pt x="75" y="121"/>
                </a:lnTo>
                <a:lnTo>
                  <a:pt x="96" y="96"/>
                </a:lnTo>
                <a:lnTo>
                  <a:pt x="119" y="75"/>
                </a:lnTo>
                <a:lnTo>
                  <a:pt x="145" y="56"/>
                </a:lnTo>
                <a:lnTo>
                  <a:pt x="172" y="40"/>
                </a:lnTo>
                <a:lnTo>
                  <a:pt x="201" y="27"/>
                </a:lnTo>
                <a:lnTo>
                  <a:pt x="231" y="16"/>
                </a:lnTo>
                <a:lnTo>
                  <a:pt x="247" y="10"/>
                </a:lnTo>
                <a:lnTo>
                  <a:pt x="262" y="6"/>
                </a:lnTo>
                <a:lnTo>
                  <a:pt x="279" y="4"/>
                </a:lnTo>
                <a:lnTo>
                  <a:pt x="295" y="2"/>
                </a:lnTo>
                <a:lnTo>
                  <a:pt x="311" y="1"/>
                </a:lnTo>
                <a:lnTo>
                  <a:pt x="329" y="0"/>
                </a:lnTo>
                <a:lnTo>
                  <a:pt x="329" y="0"/>
                </a:lnTo>
                <a:lnTo>
                  <a:pt x="345" y="1"/>
                </a:lnTo>
                <a:lnTo>
                  <a:pt x="362" y="2"/>
                </a:lnTo>
                <a:lnTo>
                  <a:pt x="379" y="4"/>
                </a:lnTo>
                <a:lnTo>
                  <a:pt x="395" y="6"/>
                </a:lnTo>
                <a:lnTo>
                  <a:pt x="411" y="10"/>
                </a:lnTo>
                <a:lnTo>
                  <a:pt x="426" y="16"/>
                </a:lnTo>
                <a:lnTo>
                  <a:pt x="456" y="27"/>
                </a:lnTo>
                <a:lnTo>
                  <a:pt x="485" y="40"/>
                </a:lnTo>
                <a:lnTo>
                  <a:pt x="513" y="56"/>
                </a:lnTo>
                <a:lnTo>
                  <a:pt x="537" y="75"/>
                </a:lnTo>
                <a:lnTo>
                  <a:pt x="561" y="96"/>
                </a:lnTo>
                <a:lnTo>
                  <a:pt x="583" y="121"/>
                </a:lnTo>
                <a:lnTo>
                  <a:pt x="602" y="145"/>
                </a:lnTo>
                <a:lnTo>
                  <a:pt x="618" y="173"/>
                </a:lnTo>
                <a:lnTo>
                  <a:pt x="631" y="201"/>
                </a:lnTo>
                <a:lnTo>
                  <a:pt x="643" y="232"/>
                </a:lnTo>
                <a:lnTo>
                  <a:pt x="647" y="247"/>
                </a:lnTo>
                <a:lnTo>
                  <a:pt x="651" y="263"/>
                </a:lnTo>
                <a:lnTo>
                  <a:pt x="654" y="279"/>
                </a:lnTo>
                <a:lnTo>
                  <a:pt x="655" y="295"/>
                </a:lnTo>
                <a:lnTo>
                  <a:pt x="657" y="313"/>
                </a:lnTo>
                <a:lnTo>
                  <a:pt x="658" y="329"/>
                </a:lnTo>
                <a:lnTo>
                  <a:pt x="658" y="329"/>
                </a:lnTo>
                <a:lnTo>
                  <a:pt x="657" y="346"/>
                </a:lnTo>
                <a:lnTo>
                  <a:pt x="655" y="363"/>
                </a:lnTo>
                <a:lnTo>
                  <a:pt x="654" y="379"/>
                </a:lnTo>
                <a:lnTo>
                  <a:pt x="651" y="396"/>
                </a:lnTo>
                <a:lnTo>
                  <a:pt x="647" y="411"/>
                </a:lnTo>
                <a:lnTo>
                  <a:pt x="643" y="427"/>
                </a:lnTo>
                <a:lnTo>
                  <a:pt x="631" y="457"/>
                </a:lnTo>
                <a:lnTo>
                  <a:pt x="618" y="486"/>
                </a:lnTo>
                <a:lnTo>
                  <a:pt x="602" y="513"/>
                </a:lnTo>
                <a:lnTo>
                  <a:pt x="583" y="539"/>
                </a:lnTo>
                <a:lnTo>
                  <a:pt x="561" y="562"/>
                </a:lnTo>
                <a:lnTo>
                  <a:pt x="537" y="583"/>
                </a:lnTo>
                <a:lnTo>
                  <a:pt x="513" y="602"/>
                </a:lnTo>
                <a:lnTo>
                  <a:pt x="485" y="618"/>
                </a:lnTo>
                <a:lnTo>
                  <a:pt x="456" y="633"/>
                </a:lnTo>
                <a:lnTo>
                  <a:pt x="426" y="644"/>
                </a:lnTo>
                <a:lnTo>
                  <a:pt x="411" y="648"/>
                </a:lnTo>
                <a:lnTo>
                  <a:pt x="395" y="652"/>
                </a:lnTo>
                <a:lnTo>
                  <a:pt x="379" y="654"/>
                </a:lnTo>
                <a:lnTo>
                  <a:pt x="362" y="657"/>
                </a:lnTo>
                <a:lnTo>
                  <a:pt x="345" y="658"/>
                </a:lnTo>
                <a:lnTo>
                  <a:pt x="329" y="658"/>
                </a:lnTo>
                <a:lnTo>
                  <a:pt x="329" y="658"/>
                </a:lnTo>
                <a:close/>
                <a:moveTo>
                  <a:pt x="329" y="37"/>
                </a:moveTo>
                <a:lnTo>
                  <a:pt x="329" y="37"/>
                </a:lnTo>
                <a:lnTo>
                  <a:pt x="299" y="40"/>
                </a:lnTo>
                <a:lnTo>
                  <a:pt x="270" y="44"/>
                </a:lnTo>
                <a:lnTo>
                  <a:pt x="241" y="51"/>
                </a:lnTo>
                <a:lnTo>
                  <a:pt x="215" y="62"/>
                </a:lnTo>
                <a:lnTo>
                  <a:pt x="190" y="74"/>
                </a:lnTo>
                <a:lnTo>
                  <a:pt x="166" y="88"/>
                </a:lnTo>
                <a:lnTo>
                  <a:pt x="143" y="105"/>
                </a:lnTo>
                <a:lnTo>
                  <a:pt x="123" y="123"/>
                </a:lnTo>
                <a:lnTo>
                  <a:pt x="104" y="144"/>
                </a:lnTo>
                <a:lnTo>
                  <a:pt x="87" y="166"/>
                </a:lnTo>
                <a:lnTo>
                  <a:pt x="72" y="191"/>
                </a:lnTo>
                <a:lnTo>
                  <a:pt x="60" y="216"/>
                </a:lnTo>
                <a:lnTo>
                  <a:pt x="51" y="243"/>
                </a:lnTo>
                <a:lnTo>
                  <a:pt x="43" y="271"/>
                </a:lnTo>
                <a:lnTo>
                  <a:pt x="38" y="299"/>
                </a:lnTo>
                <a:lnTo>
                  <a:pt x="37" y="329"/>
                </a:lnTo>
                <a:lnTo>
                  <a:pt x="37" y="329"/>
                </a:lnTo>
                <a:lnTo>
                  <a:pt x="38" y="359"/>
                </a:lnTo>
                <a:lnTo>
                  <a:pt x="43" y="388"/>
                </a:lnTo>
                <a:lnTo>
                  <a:pt x="51" y="416"/>
                </a:lnTo>
                <a:lnTo>
                  <a:pt x="60" y="443"/>
                </a:lnTo>
                <a:lnTo>
                  <a:pt x="72" y="467"/>
                </a:lnTo>
                <a:lnTo>
                  <a:pt x="87" y="492"/>
                </a:lnTo>
                <a:lnTo>
                  <a:pt x="104" y="514"/>
                </a:lnTo>
                <a:lnTo>
                  <a:pt x="123" y="535"/>
                </a:lnTo>
                <a:lnTo>
                  <a:pt x="143" y="553"/>
                </a:lnTo>
                <a:lnTo>
                  <a:pt x="166" y="571"/>
                </a:lnTo>
                <a:lnTo>
                  <a:pt x="190" y="586"/>
                </a:lnTo>
                <a:lnTo>
                  <a:pt x="215" y="598"/>
                </a:lnTo>
                <a:lnTo>
                  <a:pt x="241" y="607"/>
                </a:lnTo>
                <a:lnTo>
                  <a:pt x="270" y="615"/>
                </a:lnTo>
                <a:lnTo>
                  <a:pt x="299" y="619"/>
                </a:lnTo>
                <a:lnTo>
                  <a:pt x="329" y="621"/>
                </a:lnTo>
                <a:lnTo>
                  <a:pt x="329" y="621"/>
                </a:lnTo>
                <a:lnTo>
                  <a:pt x="358" y="619"/>
                </a:lnTo>
                <a:lnTo>
                  <a:pt x="387" y="615"/>
                </a:lnTo>
                <a:lnTo>
                  <a:pt x="415" y="607"/>
                </a:lnTo>
                <a:lnTo>
                  <a:pt x="442" y="598"/>
                </a:lnTo>
                <a:lnTo>
                  <a:pt x="467" y="586"/>
                </a:lnTo>
                <a:lnTo>
                  <a:pt x="491" y="571"/>
                </a:lnTo>
                <a:lnTo>
                  <a:pt x="514" y="553"/>
                </a:lnTo>
                <a:lnTo>
                  <a:pt x="534" y="535"/>
                </a:lnTo>
                <a:lnTo>
                  <a:pt x="553" y="514"/>
                </a:lnTo>
                <a:lnTo>
                  <a:pt x="569" y="492"/>
                </a:lnTo>
                <a:lnTo>
                  <a:pt x="584" y="467"/>
                </a:lnTo>
                <a:lnTo>
                  <a:pt x="596" y="443"/>
                </a:lnTo>
                <a:lnTo>
                  <a:pt x="607" y="416"/>
                </a:lnTo>
                <a:lnTo>
                  <a:pt x="614" y="388"/>
                </a:lnTo>
                <a:lnTo>
                  <a:pt x="618" y="359"/>
                </a:lnTo>
                <a:lnTo>
                  <a:pt x="620" y="329"/>
                </a:lnTo>
                <a:lnTo>
                  <a:pt x="620" y="329"/>
                </a:lnTo>
                <a:lnTo>
                  <a:pt x="618" y="299"/>
                </a:lnTo>
                <a:lnTo>
                  <a:pt x="614" y="271"/>
                </a:lnTo>
                <a:lnTo>
                  <a:pt x="607" y="243"/>
                </a:lnTo>
                <a:lnTo>
                  <a:pt x="596" y="216"/>
                </a:lnTo>
                <a:lnTo>
                  <a:pt x="584" y="191"/>
                </a:lnTo>
                <a:lnTo>
                  <a:pt x="569" y="166"/>
                </a:lnTo>
                <a:lnTo>
                  <a:pt x="553" y="144"/>
                </a:lnTo>
                <a:lnTo>
                  <a:pt x="534" y="123"/>
                </a:lnTo>
                <a:lnTo>
                  <a:pt x="514" y="105"/>
                </a:lnTo>
                <a:lnTo>
                  <a:pt x="491" y="88"/>
                </a:lnTo>
                <a:lnTo>
                  <a:pt x="467" y="74"/>
                </a:lnTo>
                <a:lnTo>
                  <a:pt x="442" y="62"/>
                </a:lnTo>
                <a:lnTo>
                  <a:pt x="415" y="51"/>
                </a:lnTo>
                <a:lnTo>
                  <a:pt x="387" y="44"/>
                </a:lnTo>
                <a:lnTo>
                  <a:pt x="358" y="40"/>
                </a:lnTo>
                <a:lnTo>
                  <a:pt x="329" y="37"/>
                </a:lnTo>
                <a:lnTo>
                  <a:pt x="329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9161CA-D264-4035-8F4D-03DD5F9B0FEF}"/>
              </a:ext>
            </a:extLst>
          </p:cNvPr>
          <p:cNvGrpSpPr>
            <a:grpSpLocks noChangeAspect="1"/>
          </p:cNvGrpSpPr>
          <p:nvPr/>
        </p:nvGrpSpPr>
        <p:grpSpPr>
          <a:xfrm>
            <a:off x="5135936" y="2128656"/>
            <a:ext cx="762445" cy="764771"/>
            <a:chOff x="6710363" y="1662113"/>
            <a:chExt cx="520700" cy="522288"/>
          </a:xfrm>
        </p:grpSpPr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34349C3E-BAB3-46EF-BD92-BD2438415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0363" y="1662113"/>
              <a:ext cx="520700" cy="522288"/>
            </a:xfrm>
            <a:custGeom>
              <a:avLst/>
              <a:gdLst>
                <a:gd name="T0" fmla="*/ 311 w 657"/>
                <a:gd name="T1" fmla="*/ 658 h 658"/>
                <a:gd name="T2" fmla="*/ 262 w 657"/>
                <a:gd name="T3" fmla="*/ 651 h 658"/>
                <a:gd name="T4" fmla="*/ 201 w 657"/>
                <a:gd name="T5" fmla="*/ 632 h 658"/>
                <a:gd name="T6" fmla="*/ 119 w 657"/>
                <a:gd name="T7" fmla="*/ 583 h 658"/>
                <a:gd name="T8" fmla="*/ 56 w 657"/>
                <a:gd name="T9" fmla="*/ 513 h 658"/>
                <a:gd name="T10" fmla="*/ 15 w 657"/>
                <a:gd name="T11" fmla="*/ 427 h 658"/>
                <a:gd name="T12" fmla="*/ 4 w 657"/>
                <a:gd name="T13" fmla="*/ 378 h 658"/>
                <a:gd name="T14" fmla="*/ 0 w 657"/>
                <a:gd name="T15" fmla="*/ 329 h 658"/>
                <a:gd name="T16" fmla="*/ 1 w 657"/>
                <a:gd name="T17" fmla="*/ 295 h 658"/>
                <a:gd name="T18" fmla="*/ 11 w 657"/>
                <a:gd name="T19" fmla="*/ 247 h 658"/>
                <a:gd name="T20" fmla="*/ 40 w 657"/>
                <a:gd name="T21" fmla="*/ 173 h 658"/>
                <a:gd name="T22" fmla="*/ 97 w 657"/>
                <a:gd name="T23" fmla="*/ 97 h 658"/>
                <a:gd name="T24" fmla="*/ 172 w 657"/>
                <a:gd name="T25" fmla="*/ 40 h 658"/>
                <a:gd name="T26" fmla="*/ 247 w 657"/>
                <a:gd name="T27" fmla="*/ 11 h 658"/>
                <a:gd name="T28" fmla="*/ 295 w 657"/>
                <a:gd name="T29" fmla="*/ 3 h 658"/>
                <a:gd name="T30" fmla="*/ 329 w 657"/>
                <a:gd name="T31" fmla="*/ 0 h 658"/>
                <a:gd name="T32" fmla="*/ 379 w 657"/>
                <a:gd name="T33" fmla="*/ 4 h 658"/>
                <a:gd name="T34" fmla="*/ 426 w 657"/>
                <a:gd name="T35" fmla="*/ 15 h 658"/>
                <a:gd name="T36" fmla="*/ 512 w 657"/>
                <a:gd name="T37" fmla="*/ 56 h 658"/>
                <a:gd name="T38" fmla="*/ 583 w 657"/>
                <a:gd name="T39" fmla="*/ 121 h 658"/>
                <a:gd name="T40" fmla="*/ 631 w 657"/>
                <a:gd name="T41" fmla="*/ 201 h 658"/>
                <a:gd name="T42" fmla="*/ 651 w 657"/>
                <a:gd name="T43" fmla="*/ 263 h 658"/>
                <a:gd name="T44" fmla="*/ 657 w 657"/>
                <a:gd name="T45" fmla="*/ 313 h 658"/>
                <a:gd name="T46" fmla="*/ 657 w 657"/>
                <a:gd name="T47" fmla="*/ 346 h 658"/>
                <a:gd name="T48" fmla="*/ 651 w 657"/>
                <a:gd name="T49" fmla="*/ 395 h 658"/>
                <a:gd name="T50" fmla="*/ 631 w 657"/>
                <a:gd name="T51" fmla="*/ 456 h 658"/>
                <a:gd name="T52" fmla="*/ 583 w 657"/>
                <a:gd name="T53" fmla="*/ 538 h 658"/>
                <a:gd name="T54" fmla="*/ 512 w 657"/>
                <a:gd name="T55" fmla="*/ 601 h 658"/>
                <a:gd name="T56" fmla="*/ 426 w 657"/>
                <a:gd name="T57" fmla="*/ 643 h 658"/>
                <a:gd name="T58" fmla="*/ 379 w 657"/>
                <a:gd name="T59" fmla="*/ 654 h 658"/>
                <a:gd name="T60" fmla="*/ 329 w 657"/>
                <a:gd name="T61" fmla="*/ 658 h 658"/>
                <a:gd name="T62" fmla="*/ 329 w 657"/>
                <a:gd name="T63" fmla="*/ 37 h 658"/>
                <a:gd name="T64" fmla="*/ 242 w 657"/>
                <a:gd name="T65" fmla="*/ 51 h 658"/>
                <a:gd name="T66" fmla="*/ 166 w 657"/>
                <a:gd name="T67" fmla="*/ 87 h 658"/>
                <a:gd name="T68" fmla="*/ 105 w 657"/>
                <a:gd name="T69" fmla="*/ 144 h 658"/>
                <a:gd name="T70" fmla="*/ 60 w 657"/>
                <a:gd name="T71" fmla="*/ 216 h 658"/>
                <a:gd name="T72" fmla="*/ 39 w 657"/>
                <a:gd name="T73" fmla="*/ 299 h 658"/>
                <a:gd name="T74" fmla="*/ 39 w 657"/>
                <a:gd name="T75" fmla="*/ 358 h 658"/>
                <a:gd name="T76" fmla="*/ 60 w 657"/>
                <a:gd name="T77" fmla="*/ 442 h 658"/>
                <a:gd name="T78" fmla="*/ 105 w 657"/>
                <a:gd name="T79" fmla="*/ 514 h 658"/>
                <a:gd name="T80" fmla="*/ 166 w 657"/>
                <a:gd name="T81" fmla="*/ 570 h 658"/>
                <a:gd name="T82" fmla="*/ 242 w 657"/>
                <a:gd name="T83" fmla="*/ 607 h 658"/>
                <a:gd name="T84" fmla="*/ 329 w 657"/>
                <a:gd name="T85" fmla="*/ 620 h 658"/>
                <a:gd name="T86" fmla="*/ 387 w 657"/>
                <a:gd name="T87" fmla="*/ 615 h 658"/>
                <a:gd name="T88" fmla="*/ 467 w 657"/>
                <a:gd name="T89" fmla="*/ 585 h 658"/>
                <a:gd name="T90" fmla="*/ 534 w 657"/>
                <a:gd name="T91" fmla="*/ 534 h 658"/>
                <a:gd name="T92" fmla="*/ 584 w 657"/>
                <a:gd name="T93" fmla="*/ 467 h 658"/>
                <a:gd name="T94" fmla="*/ 614 w 657"/>
                <a:gd name="T95" fmla="*/ 388 h 658"/>
                <a:gd name="T96" fmla="*/ 619 w 657"/>
                <a:gd name="T97" fmla="*/ 329 h 658"/>
                <a:gd name="T98" fmla="*/ 607 w 657"/>
                <a:gd name="T99" fmla="*/ 243 h 658"/>
                <a:gd name="T100" fmla="*/ 569 w 657"/>
                <a:gd name="T101" fmla="*/ 166 h 658"/>
                <a:gd name="T102" fmla="*/ 514 w 657"/>
                <a:gd name="T103" fmla="*/ 105 h 658"/>
                <a:gd name="T104" fmla="*/ 442 w 657"/>
                <a:gd name="T105" fmla="*/ 60 h 658"/>
                <a:gd name="T106" fmla="*/ 358 w 657"/>
                <a:gd name="T107" fmla="*/ 4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7" h="658">
                  <a:moveTo>
                    <a:pt x="329" y="658"/>
                  </a:moveTo>
                  <a:lnTo>
                    <a:pt x="329" y="658"/>
                  </a:lnTo>
                  <a:lnTo>
                    <a:pt x="311" y="658"/>
                  </a:lnTo>
                  <a:lnTo>
                    <a:pt x="295" y="656"/>
                  </a:lnTo>
                  <a:lnTo>
                    <a:pt x="278" y="654"/>
                  </a:lnTo>
                  <a:lnTo>
                    <a:pt x="262" y="651"/>
                  </a:lnTo>
                  <a:lnTo>
                    <a:pt x="247" y="647"/>
                  </a:lnTo>
                  <a:lnTo>
                    <a:pt x="231" y="643"/>
                  </a:lnTo>
                  <a:lnTo>
                    <a:pt x="201" y="632"/>
                  </a:lnTo>
                  <a:lnTo>
                    <a:pt x="172" y="617"/>
                  </a:lnTo>
                  <a:lnTo>
                    <a:pt x="145" y="601"/>
                  </a:lnTo>
                  <a:lnTo>
                    <a:pt x="119" y="583"/>
                  </a:lnTo>
                  <a:lnTo>
                    <a:pt x="97" y="561"/>
                  </a:lnTo>
                  <a:lnTo>
                    <a:pt x="75" y="538"/>
                  </a:lnTo>
                  <a:lnTo>
                    <a:pt x="56" y="513"/>
                  </a:lnTo>
                  <a:lnTo>
                    <a:pt x="40" y="486"/>
                  </a:lnTo>
                  <a:lnTo>
                    <a:pt x="25" y="456"/>
                  </a:lnTo>
                  <a:lnTo>
                    <a:pt x="15" y="427"/>
                  </a:lnTo>
                  <a:lnTo>
                    <a:pt x="11" y="411"/>
                  </a:lnTo>
                  <a:lnTo>
                    <a:pt x="7" y="395"/>
                  </a:lnTo>
                  <a:lnTo>
                    <a:pt x="4" y="378"/>
                  </a:lnTo>
                  <a:lnTo>
                    <a:pt x="1" y="362"/>
                  </a:lnTo>
                  <a:lnTo>
                    <a:pt x="0" y="346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13"/>
                  </a:lnTo>
                  <a:lnTo>
                    <a:pt x="1" y="295"/>
                  </a:lnTo>
                  <a:lnTo>
                    <a:pt x="4" y="279"/>
                  </a:lnTo>
                  <a:lnTo>
                    <a:pt x="7" y="263"/>
                  </a:lnTo>
                  <a:lnTo>
                    <a:pt x="11" y="247"/>
                  </a:lnTo>
                  <a:lnTo>
                    <a:pt x="15" y="231"/>
                  </a:lnTo>
                  <a:lnTo>
                    <a:pt x="25" y="201"/>
                  </a:lnTo>
                  <a:lnTo>
                    <a:pt x="40" y="173"/>
                  </a:lnTo>
                  <a:lnTo>
                    <a:pt x="56" y="145"/>
                  </a:lnTo>
                  <a:lnTo>
                    <a:pt x="75" y="121"/>
                  </a:lnTo>
                  <a:lnTo>
                    <a:pt x="97" y="97"/>
                  </a:lnTo>
                  <a:lnTo>
                    <a:pt x="119" y="75"/>
                  </a:lnTo>
                  <a:lnTo>
                    <a:pt x="145" y="56"/>
                  </a:lnTo>
                  <a:lnTo>
                    <a:pt x="172" y="40"/>
                  </a:lnTo>
                  <a:lnTo>
                    <a:pt x="201" y="27"/>
                  </a:lnTo>
                  <a:lnTo>
                    <a:pt x="231" y="15"/>
                  </a:lnTo>
                  <a:lnTo>
                    <a:pt x="247" y="11"/>
                  </a:lnTo>
                  <a:lnTo>
                    <a:pt x="262" y="7"/>
                  </a:lnTo>
                  <a:lnTo>
                    <a:pt x="278" y="4"/>
                  </a:lnTo>
                  <a:lnTo>
                    <a:pt x="295" y="3"/>
                  </a:lnTo>
                  <a:lnTo>
                    <a:pt x="311" y="1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45" y="1"/>
                  </a:lnTo>
                  <a:lnTo>
                    <a:pt x="362" y="3"/>
                  </a:lnTo>
                  <a:lnTo>
                    <a:pt x="379" y="4"/>
                  </a:lnTo>
                  <a:lnTo>
                    <a:pt x="395" y="7"/>
                  </a:lnTo>
                  <a:lnTo>
                    <a:pt x="411" y="11"/>
                  </a:lnTo>
                  <a:lnTo>
                    <a:pt x="426" y="15"/>
                  </a:lnTo>
                  <a:lnTo>
                    <a:pt x="456" y="27"/>
                  </a:lnTo>
                  <a:lnTo>
                    <a:pt x="485" y="40"/>
                  </a:lnTo>
                  <a:lnTo>
                    <a:pt x="512" y="56"/>
                  </a:lnTo>
                  <a:lnTo>
                    <a:pt x="537" y="75"/>
                  </a:lnTo>
                  <a:lnTo>
                    <a:pt x="561" y="97"/>
                  </a:lnTo>
                  <a:lnTo>
                    <a:pt x="583" y="121"/>
                  </a:lnTo>
                  <a:lnTo>
                    <a:pt x="601" y="145"/>
                  </a:lnTo>
                  <a:lnTo>
                    <a:pt x="618" y="173"/>
                  </a:lnTo>
                  <a:lnTo>
                    <a:pt x="631" y="201"/>
                  </a:lnTo>
                  <a:lnTo>
                    <a:pt x="642" y="231"/>
                  </a:lnTo>
                  <a:lnTo>
                    <a:pt x="647" y="247"/>
                  </a:lnTo>
                  <a:lnTo>
                    <a:pt x="651" y="263"/>
                  </a:lnTo>
                  <a:lnTo>
                    <a:pt x="654" y="279"/>
                  </a:lnTo>
                  <a:lnTo>
                    <a:pt x="655" y="295"/>
                  </a:lnTo>
                  <a:lnTo>
                    <a:pt x="657" y="313"/>
                  </a:lnTo>
                  <a:lnTo>
                    <a:pt x="657" y="329"/>
                  </a:lnTo>
                  <a:lnTo>
                    <a:pt x="657" y="329"/>
                  </a:lnTo>
                  <a:lnTo>
                    <a:pt x="657" y="346"/>
                  </a:lnTo>
                  <a:lnTo>
                    <a:pt x="655" y="362"/>
                  </a:lnTo>
                  <a:lnTo>
                    <a:pt x="654" y="378"/>
                  </a:lnTo>
                  <a:lnTo>
                    <a:pt x="651" y="395"/>
                  </a:lnTo>
                  <a:lnTo>
                    <a:pt x="647" y="411"/>
                  </a:lnTo>
                  <a:lnTo>
                    <a:pt x="642" y="427"/>
                  </a:lnTo>
                  <a:lnTo>
                    <a:pt x="631" y="456"/>
                  </a:lnTo>
                  <a:lnTo>
                    <a:pt x="618" y="486"/>
                  </a:lnTo>
                  <a:lnTo>
                    <a:pt x="601" y="513"/>
                  </a:lnTo>
                  <a:lnTo>
                    <a:pt x="583" y="538"/>
                  </a:lnTo>
                  <a:lnTo>
                    <a:pt x="561" y="561"/>
                  </a:lnTo>
                  <a:lnTo>
                    <a:pt x="537" y="583"/>
                  </a:lnTo>
                  <a:lnTo>
                    <a:pt x="512" y="601"/>
                  </a:lnTo>
                  <a:lnTo>
                    <a:pt x="485" y="617"/>
                  </a:lnTo>
                  <a:lnTo>
                    <a:pt x="456" y="632"/>
                  </a:lnTo>
                  <a:lnTo>
                    <a:pt x="426" y="643"/>
                  </a:lnTo>
                  <a:lnTo>
                    <a:pt x="411" y="647"/>
                  </a:lnTo>
                  <a:lnTo>
                    <a:pt x="395" y="651"/>
                  </a:lnTo>
                  <a:lnTo>
                    <a:pt x="379" y="654"/>
                  </a:lnTo>
                  <a:lnTo>
                    <a:pt x="362" y="656"/>
                  </a:lnTo>
                  <a:lnTo>
                    <a:pt x="345" y="658"/>
                  </a:lnTo>
                  <a:lnTo>
                    <a:pt x="329" y="658"/>
                  </a:lnTo>
                  <a:lnTo>
                    <a:pt x="329" y="658"/>
                  </a:lnTo>
                  <a:close/>
                  <a:moveTo>
                    <a:pt x="329" y="37"/>
                  </a:moveTo>
                  <a:lnTo>
                    <a:pt x="329" y="37"/>
                  </a:lnTo>
                  <a:lnTo>
                    <a:pt x="299" y="40"/>
                  </a:lnTo>
                  <a:lnTo>
                    <a:pt x="270" y="44"/>
                  </a:lnTo>
                  <a:lnTo>
                    <a:pt x="242" y="51"/>
                  </a:lnTo>
                  <a:lnTo>
                    <a:pt x="215" y="60"/>
                  </a:lnTo>
                  <a:lnTo>
                    <a:pt x="189" y="74"/>
                  </a:lnTo>
                  <a:lnTo>
                    <a:pt x="166" y="87"/>
                  </a:lnTo>
                  <a:lnTo>
                    <a:pt x="144" y="105"/>
                  </a:lnTo>
                  <a:lnTo>
                    <a:pt x="124" y="123"/>
                  </a:lnTo>
                  <a:lnTo>
                    <a:pt x="105" y="144"/>
                  </a:lnTo>
                  <a:lnTo>
                    <a:pt x="87" y="166"/>
                  </a:lnTo>
                  <a:lnTo>
                    <a:pt x="72" y="191"/>
                  </a:lnTo>
                  <a:lnTo>
                    <a:pt x="60" y="216"/>
                  </a:lnTo>
                  <a:lnTo>
                    <a:pt x="51" y="243"/>
                  </a:lnTo>
                  <a:lnTo>
                    <a:pt x="43" y="271"/>
                  </a:lnTo>
                  <a:lnTo>
                    <a:pt x="39" y="299"/>
                  </a:lnTo>
                  <a:lnTo>
                    <a:pt x="38" y="329"/>
                  </a:lnTo>
                  <a:lnTo>
                    <a:pt x="38" y="329"/>
                  </a:lnTo>
                  <a:lnTo>
                    <a:pt x="39" y="358"/>
                  </a:lnTo>
                  <a:lnTo>
                    <a:pt x="43" y="388"/>
                  </a:lnTo>
                  <a:lnTo>
                    <a:pt x="51" y="416"/>
                  </a:lnTo>
                  <a:lnTo>
                    <a:pt x="60" y="442"/>
                  </a:lnTo>
                  <a:lnTo>
                    <a:pt x="72" y="467"/>
                  </a:lnTo>
                  <a:lnTo>
                    <a:pt x="87" y="491"/>
                  </a:lnTo>
                  <a:lnTo>
                    <a:pt x="105" y="514"/>
                  </a:lnTo>
                  <a:lnTo>
                    <a:pt x="124" y="534"/>
                  </a:lnTo>
                  <a:lnTo>
                    <a:pt x="144" y="553"/>
                  </a:lnTo>
                  <a:lnTo>
                    <a:pt x="166" y="570"/>
                  </a:lnTo>
                  <a:lnTo>
                    <a:pt x="189" y="585"/>
                  </a:lnTo>
                  <a:lnTo>
                    <a:pt x="215" y="597"/>
                  </a:lnTo>
                  <a:lnTo>
                    <a:pt x="242" y="607"/>
                  </a:lnTo>
                  <a:lnTo>
                    <a:pt x="270" y="615"/>
                  </a:lnTo>
                  <a:lnTo>
                    <a:pt x="299" y="619"/>
                  </a:lnTo>
                  <a:lnTo>
                    <a:pt x="329" y="620"/>
                  </a:lnTo>
                  <a:lnTo>
                    <a:pt x="329" y="620"/>
                  </a:lnTo>
                  <a:lnTo>
                    <a:pt x="358" y="619"/>
                  </a:lnTo>
                  <a:lnTo>
                    <a:pt x="387" y="615"/>
                  </a:lnTo>
                  <a:lnTo>
                    <a:pt x="415" y="607"/>
                  </a:lnTo>
                  <a:lnTo>
                    <a:pt x="442" y="597"/>
                  </a:lnTo>
                  <a:lnTo>
                    <a:pt x="467" y="585"/>
                  </a:lnTo>
                  <a:lnTo>
                    <a:pt x="491" y="570"/>
                  </a:lnTo>
                  <a:lnTo>
                    <a:pt x="514" y="553"/>
                  </a:lnTo>
                  <a:lnTo>
                    <a:pt x="534" y="534"/>
                  </a:lnTo>
                  <a:lnTo>
                    <a:pt x="553" y="514"/>
                  </a:lnTo>
                  <a:lnTo>
                    <a:pt x="569" y="491"/>
                  </a:lnTo>
                  <a:lnTo>
                    <a:pt x="584" y="467"/>
                  </a:lnTo>
                  <a:lnTo>
                    <a:pt x="596" y="442"/>
                  </a:lnTo>
                  <a:lnTo>
                    <a:pt x="607" y="416"/>
                  </a:lnTo>
                  <a:lnTo>
                    <a:pt x="614" y="388"/>
                  </a:lnTo>
                  <a:lnTo>
                    <a:pt x="618" y="358"/>
                  </a:lnTo>
                  <a:lnTo>
                    <a:pt x="619" y="329"/>
                  </a:lnTo>
                  <a:lnTo>
                    <a:pt x="619" y="329"/>
                  </a:lnTo>
                  <a:lnTo>
                    <a:pt x="618" y="299"/>
                  </a:lnTo>
                  <a:lnTo>
                    <a:pt x="614" y="271"/>
                  </a:lnTo>
                  <a:lnTo>
                    <a:pt x="607" y="243"/>
                  </a:lnTo>
                  <a:lnTo>
                    <a:pt x="596" y="216"/>
                  </a:lnTo>
                  <a:lnTo>
                    <a:pt x="584" y="191"/>
                  </a:lnTo>
                  <a:lnTo>
                    <a:pt x="569" y="166"/>
                  </a:lnTo>
                  <a:lnTo>
                    <a:pt x="553" y="144"/>
                  </a:lnTo>
                  <a:lnTo>
                    <a:pt x="534" y="123"/>
                  </a:lnTo>
                  <a:lnTo>
                    <a:pt x="514" y="105"/>
                  </a:lnTo>
                  <a:lnTo>
                    <a:pt x="491" y="87"/>
                  </a:lnTo>
                  <a:lnTo>
                    <a:pt x="467" y="74"/>
                  </a:lnTo>
                  <a:lnTo>
                    <a:pt x="442" y="60"/>
                  </a:lnTo>
                  <a:lnTo>
                    <a:pt x="415" y="51"/>
                  </a:lnTo>
                  <a:lnTo>
                    <a:pt x="387" y="44"/>
                  </a:lnTo>
                  <a:lnTo>
                    <a:pt x="358" y="40"/>
                  </a:lnTo>
                  <a:lnTo>
                    <a:pt x="329" y="37"/>
                  </a:lnTo>
                  <a:lnTo>
                    <a:pt x="329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06">
              <a:extLst>
                <a:ext uri="{FF2B5EF4-FFF2-40B4-BE49-F238E27FC236}">
                  <a16:creationId xmlns:a16="http://schemas.microsoft.com/office/drawing/2014/main" id="{9E6B5C22-2D26-422A-9125-E98D57C9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5788" y="1876425"/>
              <a:ext cx="69850" cy="68263"/>
            </a:xfrm>
            <a:custGeom>
              <a:avLst/>
              <a:gdLst>
                <a:gd name="T0" fmla="*/ 44 w 87"/>
                <a:gd name="T1" fmla="*/ 0 h 86"/>
                <a:gd name="T2" fmla="*/ 44 w 87"/>
                <a:gd name="T3" fmla="*/ 0 h 86"/>
                <a:gd name="T4" fmla="*/ 35 w 87"/>
                <a:gd name="T5" fmla="*/ 1 h 86"/>
                <a:gd name="T6" fmla="*/ 26 w 87"/>
                <a:gd name="T7" fmla="*/ 2 h 86"/>
                <a:gd name="T8" fmla="*/ 20 w 87"/>
                <a:gd name="T9" fmla="*/ 6 h 86"/>
                <a:gd name="T10" fmla="*/ 13 w 87"/>
                <a:gd name="T11" fmla="*/ 12 h 86"/>
                <a:gd name="T12" fmla="*/ 8 w 87"/>
                <a:gd name="T13" fmla="*/ 19 h 86"/>
                <a:gd name="T14" fmla="*/ 4 w 87"/>
                <a:gd name="T15" fmla="*/ 27 h 86"/>
                <a:gd name="T16" fmla="*/ 1 w 87"/>
                <a:gd name="T17" fmla="*/ 35 h 86"/>
                <a:gd name="T18" fmla="*/ 0 w 87"/>
                <a:gd name="T19" fmla="*/ 43 h 86"/>
                <a:gd name="T20" fmla="*/ 0 w 87"/>
                <a:gd name="T21" fmla="*/ 43 h 86"/>
                <a:gd name="T22" fmla="*/ 1 w 87"/>
                <a:gd name="T23" fmla="*/ 52 h 86"/>
                <a:gd name="T24" fmla="*/ 4 w 87"/>
                <a:gd name="T25" fmla="*/ 60 h 86"/>
                <a:gd name="T26" fmla="*/ 8 w 87"/>
                <a:gd name="T27" fmla="*/ 67 h 86"/>
                <a:gd name="T28" fmla="*/ 13 w 87"/>
                <a:gd name="T29" fmla="*/ 74 h 86"/>
                <a:gd name="T30" fmla="*/ 20 w 87"/>
                <a:gd name="T31" fmla="*/ 79 h 86"/>
                <a:gd name="T32" fmla="*/ 26 w 87"/>
                <a:gd name="T33" fmla="*/ 83 h 86"/>
                <a:gd name="T34" fmla="*/ 35 w 87"/>
                <a:gd name="T35" fmla="*/ 86 h 86"/>
                <a:gd name="T36" fmla="*/ 44 w 87"/>
                <a:gd name="T37" fmla="*/ 86 h 86"/>
                <a:gd name="T38" fmla="*/ 44 w 87"/>
                <a:gd name="T39" fmla="*/ 86 h 86"/>
                <a:gd name="T40" fmla="*/ 52 w 87"/>
                <a:gd name="T41" fmla="*/ 86 h 86"/>
                <a:gd name="T42" fmla="*/ 60 w 87"/>
                <a:gd name="T43" fmla="*/ 83 h 86"/>
                <a:gd name="T44" fmla="*/ 68 w 87"/>
                <a:gd name="T45" fmla="*/ 79 h 86"/>
                <a:gd name="T46" fmla="*/ 75 w 87"/>
                <a:gd name="T47" fmla="*/ 74 h 86"/>
                <a:gd name="T48" fmla="*/ 79 w 87"/>
                <a:gd name="T49" fmla="*/ 67 h 86"/>
                <a:gd name="T50" fmla="*/ 83 w 87"/>
                <a:gd name="T51" fmla="*/ 60 h 86"/>
                <a:gd name="T52" fmla="*/ 86 w 87"/>
                <a:gd name="T53" fmla="*/ 52 h 86"/>
                <a:gd name="T54" fmla="*/ 87 w 87"/>
                <a:gd name="T55" fmla="*/ 43 h 86"/>
                <a:gd name="T56" fmla="*/ 87 w 87"/>
                <a:gd name="T57" fmla="*/ 43 h 86"/>
                <a:gd name="T58" fmla="*/ 86 w 87"/>
                <a:gd name="T59" fmla="*/ 35 h 86"/>
                <a:gd name="T60" fmla="*/ 83 w 87"/>
                <a:gd name="T61" fmla="*/ 27 h 86"/>
                <a:gd name="T62" fmla="*/ 79 w 87"/>
                <a:gd name="T63" fmla="*/ 19 h 86"/>
                <a:gd name="T64" fmla="*/ 75 w 87"/>
                <a:gd name="T65" fmla="*/ 12 h 86"/>
                <a:gd name="T66" fmla="*/ 68 w 87"/>
                <a:gd name="T67" fmla="*/ 6 h 86"/>
                <a:gd name="T68" fmla="*/ 60 w 87"/>
                <a:gd name="T69" fmla="*/ 2 h 86"/>
                <a:gd name="T70" fmla="*/ 52 w 87"/>
                <a:gd name="T71" fmla="*/ 1 h 86"/>
                <a:gd name="T72" fmla="*/ 44 w 87"/>
                <a:gd name="T73" fmla="*/ 0 h 86"/>
                <a:gd name="T74" fmla="*/ 44 w 87"/>
                <a:gd name="T7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44" y="0"/>
                  </a:lnTo>
                  <a:lnTo>
                    <a:pt x="35" y="1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2"/>
                  </a:lnTo>
                  <a:lnTo>
                    <a:pt x="8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4" y="60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20" y="79"/>
                  </a:lnTo>
                  <a:lnTo>
                    <a:pt x="26" y="83"/>
                  </a:lnTo>
                  <a:lnTo>
                    <a:pt x="35" y="86"/>
                  </a:lnTo>
                  <a:lnTo>
                    <a:pt x="44" y="86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60" y="83"/>
                  </a:lnTo>
                  <a:lnTo>
                    <a:pt x="68" y="79"/>
                  </a:lnTo>
                  <a:lnTo>
                    <a:pt x="75" y="74"/>
                  </a:lnTo>
                  <a:lnTo>
                    <a:pt x="79" y="67"/>
                  </a:lnTo>
                  <a:lnTo>
                    <a:pt x="83" y="60"/>
                  </a:lnTo>
                  <a:lnTo>
                    <a:pt x="86" y="52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6" y="35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5" y="12"/>
                  </a:lnTo>
                  <a:lnTo>
                    <a:pt x="68" y="6"/>
                  </a:lnTo>
                  <a:lnTo>
                    <a:pt x="60" y="2"/>
                  </a:lnTo>
                  <a:lnTo>
                    <a:pt x="52" y="1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5" name="Freeform 107">
              <a:extLst>
                <a:ext uri="{FF2B5EF4-FFF2-40B4-BE49-F238E27FC236}">
                  <a16:creationId xmlns:a16="http://schemas.microsoft.com/office/drawing/2014/main" id="{38ED1425-6B90-4B58-A2E0-A4458159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776" y="1903413"/>
              <a:ext cx="152400" cy="150813"/>
            </a:xfrm>
            <a:custGeom>
              <a:avLst/>
              <a:gdLst>
                <a:gd name="T0" fmla="*/ 156 w 191"/>
                <a:gd name="T1" fmla="*/ 110 h 191"/>
                <a:gd name="T2" fmla="*/ 152 w 191"/>
                <a:gd name="T3" fmla="*/ 108 h 191"/>
                <a:gd name="T4" fmla="*/ 145 w 191"/>
                <a:gd name="T5" fmla="*/ 108 h 191"/>
                <a:gd name="T6" fmla="*/ 143 w 191"/>
                <a:gd name="T7" fmla="*/ 110 h 191"/>
                <a:gd name="T8" fmla="*/ 140 w 191"/>
                <a:gd name="T9" fmla="*/ 117 h 191"/>
                <a:gd name="T10" fmla="*/ 140 w 191"/>
                <a:gd name="T11" fmla="*/ 121 h 191"/>
                <a:gd name="T12" fmla="*/ 159 w 191"/>
                <a:gd name="T13" fmla="*/ 140 h 191"/>
                <a:gd name="T14" fmla="*/ 80 w 191"/>
                <a:gd name="T15" fmla="*/ 140 h 191"/>
                <a:gd name="T16" fmla="*/ 57 w 191"/>
                <a:gd name="T17" fmla="*/ 135 h 191"/>
                <a:gd name="T18" fmla="*/ 37 w 191"/>
                <a:gd name="T19" fmla="*/ 122 h 191"/>
                <a:gd name="T20" fmla="*/ 25 w 191"/>
                <a:gd name="T21" fmla="*/ 102 h 191"/>
                <a:gd name="T22" fmla="*/ 19 w 191"/>
                <a:gd name="T23" fmla="*/ 80 h 191"/>
                <a:gd name="T24" fmla="*/ 21 w 191"/>
                <a:gd name="T25" fmla="*/ 67 h 191"/>
                <a:gd name="T26" fmla="*/ 30 w 191"/>
                <a:gd name="T27" fmla="*/ 46 h 191"/>
                <a:gd name="T28" fmla="*/ 46 w 191"/>
                <a:gd name="T29" fmla="*/ 30 h 191"/>
                <a:gd name="T30" fmla="*/ 68 w 191"/>
                <a:gd name="T31" fmla="*/ 20 h 191"/>
                <a:gd name="T32" fmla="*/ 116 w 191"/>
                <a:gd name="T33" fmla="*/ 19 h 191"/>
                <a:gd name="T34" fmla="*/ 116 w 191"/>
                <a:gd name="T35" fmla="*/ 15 h 191"/>
                <a:gd name="T36" fmla="*/ 116 w 191"/>
                <a:gd name="T37" fmla="*/ 10 h 191"/>
                <a:gd name="T38" fmla="*/ 116 w 191"/>
                <a:gd name="T39" fmla="*/ 0 h 191"/>
                <a:gd name="T40" fmla="*/ 80 w 191"/>
                <a:gd name="T41" fmla="*/ 0 h 191"/>
                <a:gd name="T42" fmla="*/ 64 w 191"/>
                <a:gd name="T43" fmla="*/ 2 h 191"/>
                <a:gd name="T44" fmla="*/ 35 w 191"/>
                <a:gd name="T45" fmla="*/ 14 h 191"/>
                <a:gd name="T46" fmla="*/ 14 w 191"/>
                <a:gd name="T47" fmla="*/ 35 h 191"/>
                <a:gd name="T48" fmla="*/ 2 w 191"/>
                <a:gd name="T49" fmla="*/ 63 h 191"/>
                <a:gd name="T50" fmla="*/ 0 w 191"/>
                <a:gd name="T51" fmla="*/ 80 h 191"/>
                <a:gd name="T52" fmla="*/ 2 w 191"/>
                <a:gd name="T53" fmla="*/ 88 h 191"/>
                <a:gd name="T54" fmla="*/ 7 w 191"/>
                <a:gd name="T55" fmla="*/ 110 h 191"/>
                <a:gd name="T56" fmla="*/ 23 w 191"/>
                <a:gd name="T57" fmla="*/ 136 h 191"/>
                <a:gd name="T58" fmla="*/ 49 w 191"/>
                <a:gd name="T59" fmla="*/ 152 h 191"/>
                <a:gd name="T60" fmla="*/ 72 w 191"/>
                <a:gd name="T61" fmla="*/ 157 h 191"/>
                <a:gd name="T62" fmla="*/ 159 w 191"/>
                <a:gd name="T63" fmla="*/ 159 h 191"/>
                <a:gd name="T64" fmla="*/ 143 w 191"/>
                <a:gd name="T65" fmla="*/ 175 h 191"/>
                <a:gd name="T66" fmla="*/ 140 w 191"/>
                <a:gd name="T67" fmla="*/ 182 h 191"/>
                <a:gd name="T68" fmla="*/ 140 w 191"/>
                <a:gd name="T69" fmla="*/ 184 h 191"/>
                <a:gd name="T70" fmla="*/ 143 w 191"/>
                <a:gd name="T71" fmla="*/ 188 h 191"/>
                <a:gd name="T72" fmla="*/ 149 w 191"/>
                <a:gd name="T73" fmla="*/ 191 h 191"/>
                <a:gd name="T74" fmla="*/ 152 w 191"/>
                <a:gd name="T75" fmla="*/ 190 h 191"/>
                <a:gd name="T76" fmla="*/ 188 w 191"/>
                <a:gd name="T77" fmla="*/ 156 h 191"/>
                <a:gd name="T78" fmla="*/ 190 w 191"/>
                <a:gd name="T79" fmla="*/ 152 h 191"/>
                <a:gd name="T80" fmla="*/ 191 w 191"/>
                <a:gd name="T81" fmla="*/ 149 h 191"/>
                <a:gd name="T82" fmla="*/ 190 w 191"/>
                <a:gd name="T83" fmla="*/ 145 h 191"/>
                <a:gd name="T84" fmla="*/ 188 w 191"/>
                <a:gd name="T85" fmla="*/ 14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1" h="191">
                  <a:moveTo>
                    <a:pt x="188" y="143"/>
                  </a:moveTo>
                  <a:lnTo>
                    <a:pt x="156" y="110"/>
                  </a:lnTo>
                  <a:lnTo>
                    <a:pt x="156" y="110"/>
                  </a:lnTo>
                  <a:lnTo>
                    <a:pt x="152" y="108"/>
                  </a:lnTo>
                  <a:lnTo>
                    <a:pt x="149" y="108"/>
                  </a:lnTo>
                  <a:lnTo>
                    <a:pt x="145" y="108"/>
                  </a:lnTo>
                  <a:lnTo>
                    <a:pt x="143" y="110"/>
                  </a:lnTo>
                  <a:lnTo>
                    <a:pt x="143" y="110"/>
                  </a:lnTo>
                  <a:lnTo>
                    <a:pt x="140" y="113"/>
                  </a:lnTo>
                  <a:lnTo>
                    <a:pt x="140" y="117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43" y="124"/>
                  </a:lnTo>
                  <a:lnTo>
                    <a:pt x="159" y="140"/>
                  </a:lnTo>
                  <a:lnTo>
                    <a:pt x="80" y="140"/>
                  </a:lnTo>
                  <a:lnTo>
                    <a:pt x="80" y="140"/>
                  </a:lnTo>
                  <a:lnTo>
                    <a:pt x="68" y="139"/>
                  </a:lnTo>
                  <a:lnTo>
                    <a:pt x="57" y="135"/>
                  </a:lnTo>
                  <a:lnTo>
                    <a:pt x="46" y="129"/>
                  </a:lnTo>
                  <a:lnTo>
                    <a:pt x="37" y="122"/>
                  </a:lnTo>
                  <a:lnTo>
                    <a:pt x="30" y="113"/>
                  </a:lnTo>
                  <a:lnTo>
                    <a:pt x="25" y="102"/>
                  </a:lnTo>
                  <a:lnTo>
                    <a:pt x="21" y="9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21" y="67"/>
                  </a:lnTo>
                  <a:lnTo>
                    <a:pt x="25" y="57"/>
                  </a:lnTo>
                  <a:lnTo>
                    <a:pt x="30" y="46"/>
                  </a:lnTo>
                  <a:lnTo>
                    <a:pt x="37" y="37"/>
                  </a:lnTo>
                  <a:lnTo>
                    <a:pt x="46" y="30"/>
                  </a:lnTo>
                  <a:lnTo>
                    <a:pt x="57" y="24"/>
                  </a:lnTo>
                  <a:lnTo>
                    <a:pt x="68" y="20"/>
                  </a:lnTo>
                  <a:lnTo>
                    <a:pt x="80" y="19"/>
                  </a:lnTo>
                  <a:lnTo>
                    <a:pt x="116" y="19"/>
                  </a:lnTo>
                  <a:lnTo>
                    <a:pt x="116" y="15"/>
                  </a:lnTo>
                  <a:lnTo>
                    <a:pt x="116" y="15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2" y="2"/>
                  </a:lnTo>
                  <a:lnTo>
                    <a:pt x="64" y="2"/>
                  </a:lnTo>
                  <a:lnTo>
                    <a:pt x="49" y="7"/>
                  </a:lnTo>
                  <a:lnTo>
                    <a:pt x="35" y="14"/>
                  </a:lnTo>
                  <a:lnTo>
                    <a:pt x="23" y="23"/>
                  </a:lnTo>
                  <a:lnTo>
                    <a:pt x="14" y="35"/>
                  </a:lnTo>
                  <a:lnTo>
                    <a:pt x="7" y="49"/>
                  </a:lnTo>
                  <a:lnTo>
                    <a:pt x="2" y="63"/>
                  </a:lnTo>
                  <a:lnTo>
                    <a:pt x="2" y="7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88"/>
                  </a:lnTo>
                  <a:lnTo>
                    <a:pt x="2" y="96"/>
                  </a:lnTo>
                  <a:lnTo>
                    <a:pt x="7" y="110"/>
                  </a:lnTo>
                  <a:lnTo>
                    <a:pt x="14" y="124"/>
                  </a:lnTo>
                  <a:lnTo>
                    <a:pt x="23" y="136"/>
                  </a:lnTo>
                  <a:lnTo>
                    <a:pt x="35" y="145"/>
                  </a:lnTo>
                  <a:lnTo>
                    <a:pt x="49" y="152"/>
                  </a:lnTo>
                  <a:lnTo>
                    <a:pt x="64" y="157"/>
                  </a:lnTo>
                  <a:lnTo>
                    <a:pt x="72" y="157"/>
                  </a:lnTo>
                  <a:lnTo>
                    <a:pt x="80" y="159"/>
                  </a:lnTo>
                  <a:lnTo>
                    <a:pt x="159" y="159"/>
                  </a:lnTo>
                  <a:lnTo>
                    <a:pt x="143" y="175"/>
                  </a:lnTo>
                  <a:lnTo>
                    <a:pt x="143" y="175"/>
                  </a:lnTo>
                  <a:lnTo>
                    <a:pt x="140" y="178"/>
                  </a:lnTo>
                  <a:lnTo>
                    <a:pt x="140" y="182"/>
                  </a:lnTo>
                  <a:lnTo>
                    <a:pt x="140" y="182"/>
                  </a:lnTo>
                  <a:lnTo>
                    <a:pt x="140" y="184"/>
                  </a:lnTo>
                  <a:lnTo>
                    <a:pt x="143" y="188"/>
                  </a:lnTo>
                  <a:lnTo>
                    <a:pt x="143" y="188"/>
                  </a:lnTo>
                  <a:lnTo>
                    <a:pt x="145" y="190"/>
                  </a:lnTo>
                  <a:lnTo>
                    <a:pt x="149" y="191"/>
                  </a:lnTo>
                  <a:lnTo>
                    <a:pt x="149" y="191"/>
                  </a:lnTo>
                  <a:lnTo>
                    <a:pt x="152" y="190"/>
                  </a:lnTo>
                  <a:lnTo>
                    <a:pt x="156" y="188"/>
                  </a:lnTo>
                  <a:lnTo>
                    <a:pt x="188" y="156"/>
                  </a:lnTo>
                  <a:lnTo>
                    <a:pt x="188" y="156"/>
                  </a:lnTo>
                  <a:lnTo>
                    <a:pt x="190" y="152"/>
                  </a:lnTo>
                  <a:lnTo>
                    <a:pt x="190" y="152"/>
                  </a:lnTo>
                  <a:lnTo>
                    <a:pt x="191" y="149"/>
                  </a:lnTo>
                  <a:lnTo>
                    <a:pt x="190" y="145"/>
                  </a:lnTo>
                  <a:lnTo>
                    <a:pt x="190" y="145"/>
                  </a:lnTo>
                  <a:lnTo>
                    <a:pt x="188" y="143"/>
                  </a:lnTo>
                  <a:lnTo>
                    <a:pt x="18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6" name="Freeform 108">
              <a:extLst>
                <a:ext uri="{FF2B5EF4-FFF2-40B4-BE49-F238E27FC236}">
                  <a16:creationId xmlns:a16="http://schemas.microsoft.com/office/drawing/2014/main" id="{2860FCAD-1B48-48E2-99D1-59225780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1793875"/>
              <a:ext cx="141288" cy="123825"/>
            </a:xfrm>
            <a:custGeom>
              <a:avLst/>
              <a:gdLst>
                <a:gd name="T0" fmla="*/ 99 w 178"/>
                <a:gd name="T1" fmla="*/ 0 h 157"/>
                <a:gd name="T2" fmla="*/ 9 w 178"/>
                <a:gd name="T3" fmla="*/ 0 h 157"/>
                <a:gd name="T4" fmla="*/ 9 w 178"/>
                <a:gd name="T5" fmla="*/ 0 h 157"/>
                <a:gd name="T6" fmla="*/ 5 w 178"/>
                <a:gd name="T7" fmla="*/ 0 h 157"/>
                <a:gd name="T8" fmla="*/ 2 w 178"/>
                <a:gd name="T9" fmla="*/ 3 h 157"/>
                <a:gd name="T10" fmla="*/ 0 w 178"/>
                <a:gd name="T11" fmla="*/ 5 h 157"/>
                <a:gd name="T12" fmla="*/ 0 w 178"/>
                <a:gd name="T13" fmla="*/ 9 h 157"/>
                <a:gd name="T14" fmla="*/ 0 w 178"/>
                <a:gd name="T15" fmla="*/ 9 h 157"/>
                <a:gd name="T16" fmla="*/ 0 w 178"/>
                <a:gd name="T17" fmla="*/ 12 h 157"/>
                <a:gd name="T18" fmla="*/ 2 w 178"/>
                <a:gd name="T19" fmla="*/ 16 h 157"/>
                <a:gd name="T20" fmla="*/ 5 w 178"/>
                <a:gd name="T21" fmla="*/ 17 h 157"/>
                <a:gd name="T22" fmla="*/ 9 w 178"/>
                <a:gd name="T23" fmla="*/ 19 h 157"/>
                <a:gd name="T24" fmla="*/ 99 w 178"/>
                <a:gd name="T25" fmla="*/ 19 h 157"/>
                <a:gd name="T26" fmla="*/ 99 w 178"/>
                <a:gd name="T27" fmla="*/ 19 h 157"/>
                <a:gd name="T28" fmla="*/ 111 w 178"/>
                <a:gd name="T29" fmla="*/ 20 h 157"/>
                <a:gd name="T30" fmla="*/ 123 w 178"/>
                <a:gd name="T31" fmla="*/ 23 h 157"/>
                <a:gd name="T32" fmla="*/ 132 w 178"/>
                <a:gd name="T33" fmla="*/ 28 h 157"/>
                <a:gd name="T34" fmla="*/ 142 w 178"/>
                <a:gd name="T35" fmla="*/ 36 h 157"/>
                <a:gd name="T36" fmla="*/ 150 w 178"/>
                <a:gd name="T37" fmla="*/ 44 h 157"/>
                <a:gd name="T38" fmla="*/ 155 w 178"/>
                <a:gd name="T39" fmla="*/ 55 h 157"/>
                <a:gd name="T40" fmla="*/ 158 w 178"/>
                <a:gd name="T41" fmla="*/ 66 h 157"/>
                <a:gd name="T42" fmla="*/ 159 w 178"/>
                <a:gd name="T43" fmla="*/ 78 h 157"/>
                <a:gd name="T44" fmla="*/ 159 w 178"/>
                <a:gd name="T45" fmla="*/ 78 h 157"/>
                <a:gd name="T46" fmla="*/ 158 w 178"/>
                <a:gd name="T47" fmla="*/ 90 h 157"/>
                <a:gd name="T48" fmla="*/ 155 w 178"/>
                <a:gd name="T49" fmla="*/ 102 h 157"/>
                <a:gd name="T50" fmla="*/ 150 w 178"/>
                <a:gd name="T51" fmla="*/ 111 h 157"/>
                <a:gd name="T52" fmla="*/ 142 w 178"/>
                <a:gd name="T53" fmla="*/ 121 h 157"/>
                <a:gd name="T54" fmla="*/ 132 w 178"/>
                <a:gd name="T55" fmla="*/ 129 h 157"/>
                <a:gd name="T56" fmla="*/ 123 w 178"/>
                <a:gd name="T57" fmla="*/ 134 h 157"/>
                <a:gd name="T58" fmla="*/ 111 w 178"/>
                <a:gd name="T59" fmla="*/ 137 h 157"/>
                <a:gd name="T60" fmla="*/ 99 w 178"/>
                <a:gd name="T61" fmla="*/ 138 h 157"/>
                <a:gd name="T62" fmla="*/ 63 w 178"/>
                <a:gd name="T63" fmla="*/ 138 h 157"/>
                <a:gd name="T64" fmla="*/ 63 w 178"/>
                <a:gd name="T65" fmla="*/ 144 h 157"/>
                <a:gd name="T66" fmla="*/ 63 w 178"/>
                <a:gd name="T67" fmla="*/ 144 h 157"/>
                <a:gd name="T68" fmla="*/ 64 w 178"/>
                <a:gd name="T69" fmla="*/ 148 h 157"/>
                <a:gd name="T70" fmla="*/ 64 w 178"/>
                <a:gd name="T71" fmla="*/ 148 h 157"/>
                <a:gd name="T72" fmla="*/ 63 w 178"/>
                <a:gd name="T73" fmla="*/ 153 h 157"/>
                <a:gd name="T74" fmla="*/ 63 w 178"/>
                <a:gd name="T75" fmla="*/ 157 h 157"/>
                <a:gd name="T76" fmla="*/ 99 w 178"/>
                <a:gd name="T77" fmla="*/ 157 h 157"/>
                <a:gd name="T78" fmla="*/ 99 w 178"/>
                <a:gd name="T79" fmla="*/ 157 h 157"/>
                <a:gd name="T80" fmla="*/ 107 w 178"/>
                <a:gd name="T81" fmla="*/ 157 h 157"/>
                <a:gd name="T82" fmla="*/ 115 w 178"/>
                <a:gd name="T83" fmla="*/ 156 h 157"/>
                <a:gd name="T84" fmla="*/ 130 w 178"/>
                <a:gd name="T85" fmla="*/ 152 h 157"/>
                <a:gd name="T86" fmla="*/ 143 w 178"/>
                <a:gd name="T87" fmla="*/ 144 h 157"/>
                <a:gd name="T88" fmla="*/ 155 w 178"/>
                <a:gd name="T89" fmla="*/ 134 h 157"/>
                <a:gd name="T90" fmla="*/ 165 w 178"/>
                <a:gd name="T91" fmla="*/ 122 h 157"/>
                <a:gd name="T92" fmla="*/ 173 w 178"/>
                <a:gd name="T93" fmla="*/ 109 h 157"/>
                <a:gd name="T94" fmla="*/ 177 w 178"/>
                <a:gd name="T95" fmla="*/ 94 h 157"/>
                <a:gd name="T96" fmla="*/ 178 w 178"/>
                <a:gd name="T97" fmla="*/ 86 h 157"/>
                <a:gd name="T98" fmla="*/ 178 w 178"/>
                <a:gd name="T99" fmla="*/ 78 h 157"/>
                <a:gd name="T100" fmla="*/ 178 w 178"/>
                <a:gd name="T101" fmla="*/ 78 h 157"/>
                <a:gd name="T102" fmla="*/ 178 w 178"/>
                <a:gd name="T103" fmla="*/ 70 h 157"/>
                <a:gd name="T104" fmla="*/ 177 w 178"/>
                <a:gd name="T105" fmla="*/ 63 h 157"/>
                <a:gd name="T106" fmla="*/ 173 w 178"/>
                <a:gd name="T107" fmla="*/ 48 h 157"/>
                <a:gd name="T108" fmla="*/ 165 w 178"/>
                <a:gd name="T109" fmla="*/ 35 h 157"/>
                <a:gd name="T110" fmla="*/ 155 w 178"/>
                <a:gd name="T111" fmla="*/ 23 h 157"/>
                <a:gd name="T112" fmla="*/ 143 w 178"/>
                <a:gd name="T113" fmla="*/ 13 h 157"/>
                <a:gd name="T114" fmla="*/ 130 w 178"/>
                <a:gd name="T115" fmla="*/ 5 h 157"/>
                <a:gd name="T116" fmla="*/ 115 w 178"/>
                <a:gd name="T117" fmla="*/ 1 h 157"/>
                <a:gd name="T118" fmla="*/ 107 w 178"/>
                <a:gd name="T119" fmla="*/ 0 h 157"/>
                <a:gd name="T120" fmla="*/ 99 w 178"/>
                <a:gd name="T121" fmla="*/ 0 h 157"/>
                <a:gd name="T122" fmla="*/ 99 w 178"/>
                <a:gd name="T1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157">
                  <a:moveTo>
                    <a:pt x="99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5" y="17"/>
                  </a:lnTo>
                  <a:lnTo>
                    <a:pt x="9" y="19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111" y="20"/>
                  </a:lnTo>
                  <a:lnTo>
                    <a:pt x="123" y="23"/>
                  </a:lnTo>
                  <a:lnTo>
                    <a:pt x="132" y="28"/>
                  </a:lnTo>
                  <a:lnTo>
                    <a:pt x="142" y="36"/>
                  </a:lnTo>
                  <a:lnTo>
                    <a:pt x="150" y="44"/>
                  </a:lnTo>
                  <a:lnTo>
                    <a:pt x="155" y="55"/>
                  </a:lnTo>
                  <a:lnTo>
                    <a:pt x="158" y="66"/>
                  </a:lnTo>
                  <a:lnTo>
                    <a:pt x="159" y="78"/>
                  </a:lnTo>
                  <a:lnTo>
                    <a:pt x="159" y="78"/>
                  </a:lnTo>
                  <a:lnTo>
                    <a:pt x="158" y="90"/>
                  </a:lnTo>
                  <a:lnTo>
                    <a:pt x="155" y="102"/>
                  </a:lnTo>
                  <a:lnTo>
                    <a:pt x="150" y="111"/>
                  </a:lnTo>
                  <a:lnTo>
                    <a:pt x="142" y="121"/>
                  </a:lnTo>
                  <a:lnTo>
                    <a:pt x="132" y="129"/>
                  </a:lnTo>
                  <a:lnTo>
                    <a:pt x="123" y="134"/>
                  </a:lnTo>
                  <a:lnTo>
                    <a:pt x="111" y="137"/>
                  </a:lnTo>
                  <a:lnTo>
                    <a:pt x="99" y="138"/>
                  </a:lnTo>
                  <a:lnTo>
                    <a:pt x="63" y="138"/>
                  </a:lnTo>
                  <a:lnTo>
                    <a:pt x="63" y="144"/>
                  </a:lnTo>
                  <a:lnTo>
                    <a:pt x="63" y="144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63" y="153"/>
                  </a:lnTo>
                  <a:lnTo>
                    <a:pt x="63" y="157"/>
                  </a:lnTo>
                  <a:lnTo>
                    <a:pt x="99" y="157"/>
                  </a:lnTo>
                  <a:lnTo>
                    <a:pt x="99" y="157"/>
                  </a:lnTo>
                  <a:lnTo>
                    <a:pt x="107" y="157"/>
                  </a:lnTo>
                  <a:lnTo>
                    <a:pt x="115" y="156"/>
                  </a:lnTo>
                  <a:lnTo>
                    <a:pt x="130" y="152"/>
                  </a:lnTo>
                  <a:lnTo>
                    <a:pt x="143" y="144"/>
                  </a:lnTo>
                  <a:lnTo>
                    <a:pt x="155" y="134"/>
                  </a:lnTo>
                  <a:lnTo>
                    <a:pt x="165" y="122"/>
                  </a:lnTo>
                  <a:lnTo>
                    <a:pt x="173" y="109"/>
                  </a:lnTo>
                  <a:lnTo>
                    <a:pt x="177" y="94"/>
                  </a:lnTo>
                  <a:lnTo>
                    <a:pt x="178" y="86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78" y="70"/>
                  </a:lnTo>
                  <a:lnTo>
                    <a:pt x="177" y="63"/>
                  </a:lnTo>
                  <a:lnTo>
                    <a:pt x="173" y="48"/>
                  </a:lnTo>
                  <a:lnTo>
                    <a:pt x="165" y="35"/>
                  </a:lnTo>
                  <a:lnTo>
                    <a:pt x="155" y="23"/>
                  </a:lnTo>
                  <a:lnTo>
                    <a:pt x="143" y="13"/>
                  </a:lnTo>
                  <a:lnTo>
                    <a:pt x="130" y="5"/>
                  </a:lnTo>
                  <a:lnTo>
                    <a:pt x="115" y="1"/>
                  </a:lnTo>
                  <a:lnTo>
                    <a:pt x="107" y="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7" name="Freeform 19">
            <a:extLst>
              <a:ext uri="{FF2B5EF4-FFF2-40B4-BE49-F238E27FC236}">
                <a16:creationId xmlns:a16="http://schemas.microsoft.com/office/drawing/2014/main" id="{83A8459C-5C21-4E51-B0A5-28CF432A7038}"/>
              </a:ext>
            </a:extLst>
          </p:cNvPr>
          <p:cNvSpPr>
            <a:spLocks noEditPoints="1"/>
          </p:cNvSpPr>
          <p:nvPr/>
        </p:nvSpPr>
        <p:spPr bwMode="auto">
          <a:xfrm>
            <a:off x="2935549" y="2128656"/>
            <a:ext cx="762455" cy="764771"/>
          </a:xfrm>
          <a:custGeom>
            <a:avLst/>
            <a:gdLst>
              <a:gd name="T0" fmla="*/ 313 w 659"/>
              <a:gd name="T1" fmla="*/ 659 h 659"/>
              <a:gd name="T2" fmla="*/ 264 w 659"/>
              <a:gd name="T3" fmla="*/ 652 h 659"/>
              <a:gd name="T4" fmla="*/ 202 w 659"/>
              <a:gd name="T5" fmla="*/ 634 h 659"/>
              <a:gd name="T6" fmla="*/ 121 w 659"/>
              <a:gd name="T7" fmla="*/ 584 h 659"/>
              <a:gd name="T8" fmla="*/ 57 w 659"/>
              <a:gd name="T9" fmla="*/ 514 h 659"/>
              <a:gd name="T10" fmla="*/ 15 w 659"/>
              <a:gd name="T11" fmla="*/ 428 h 659"/>
              <a:gd name="T12" fmla="*/ 4 w 659"/>
              <a:gd name="T13" fmla="*/ 380 h 659"/>
              <a:gd name="T14" fmla="*/ 0 w 659"/>
              <a:gd name="T15" fmla="*/ 330 h 659"/>
              <a:gd name="T16" fmla="*/ 3 w 659"/>
              <a:gd name="T17" fmla="*/ 296 h 659"/>
              <a:gd name="T18" fmla="*/ 11 w 659"/>
              <a:gd name="T19" fmla="*/ 248 h 659"/>
              <a:gd name="T20" fmla="*/ 41 w 659"/>
              <a:gd name="T21" fmla="*/ 174 h 659"/>
              <a:gd name="T22" fmla="*/ 97 w 659"/>
              <a:gd name="T23" fmla="*/ 97 h 659"/>
              <a:gd name="T24" fmla="*/ 174 w 659"/>
              <a:gd name="T25" fmla="*/ 41 h 659"/>
              <a:gd name="T26" fmla="*/ 248 w 659"/>
              <a:gd name="T27" fmla="*/ 11 h 659"/>
              <a:gd name="T28" fmla="*/ 296 w 659"/>
              <a:gd name="T29" fmla="*/ 3 h 659"/>
              <a:gd name="T30" fmla="*/ 330 w 659"/>
              <a:gd name="T31" fmla="*/ 0 h 659"/>
              <a:gd name="T32" fmla="*/ 379 w 659"/>
              <a:gd name="T33" fmla="*/ 5 h 659"/>
              <a:gd name="T34" fmla="*/ 428 w 659"/>
              <a:gd name="T35" fmla="*/ 15 h 659"/>
              <a:gd name="T36" fmla="*/ 514 w 659"/>
              <a:gd name="T37" fmla="*/ 57 h 659"/>
              <a:gd name="T38" fmla="*/ 584 w 659"/>
              <a:gd name="T39" fmla="*/ 121 h 659"/>
              <a:gd name="T40" fmla="*/ 633 w 659"/>
              <a:gd name="T41" fmla="*/ 202 h 659"/>
              <a:gd name="T42" fmla="*/ 652 w 659"/>
              <a:gd name="T43" fmla="*/ 264 h 659"/>
              <a:gd name="T44" fmla="*/ 659 w 659"/>
              <a:gd name="T45" fmla="*/ 314 h 659"/>
              <a:gd name="T46" fmla="*/ 659 w 659"/>
              <a:gd name="T47" fmla="*/ 347 h 659"/>
              <a:gd name="T48" fmla="*/ 652 w 659"/>
              <a:gd name="T49" fmla="*/ 396 h 659"/>
              <a:gd name="T50" fmla="*/ 633 w 659"/>
              <a:gd name="T51" fmla="*/ 457 h 659"/>
              <a:gd name="T52" fmla="*/ 584 w 659"/>
              <a:gd name="T53" fmla="*/ 539 h 659"/>
              <a:gd name="T54" fmla="*/ 514 w 659"/>
              <a:gd name="T55" fmla="*/ 603 h 659"/>
              <a:gd name="T56" fmla="*/ 428 w 659"/>
              <a:gd name="T57" fmla="*/ 644 h 659"/>
              <a:gd name="T58" fmla="*/ 379 w 659"/>
              <a:gd name="T59" fmla="*/ 655 h 659"/>
              <a:gd name="T60" fmla="*/ 330 w 659"/>
              <a:gd name="T61" fmla="*/ 659 h 659"/>
              <a:gd name="T62" fmla="*/ 330 w 659"/>
              <a:gd name="T63" fmla="*/ 38 h 659"/>
              <a:gd name="T64" fmla="*/ 243 w 659"/>
              <a:gd name="T65" fmla="*/ 52 h 659"/>
              <a:gd name="T66" fmla="*/ 167 w 659"/>
              <a:gd name="T67" fmla="*/ 89 h 659"/>
              <a:gd name="T68" fmla="*/ 105 w 659"/>
              <a:gd name="T69" fmla="*/ 144 h 659"/>
              <a:gd name="T70" fmla="*/ 62 w 659"/>
              <a:gd name="T71" fmla="*/ 217 h 659"/>
              <a:gd name="T72" fmla="*/ 41 w 659"/>
              <a:gd name="T73" fmla="*/ 300 h 659"/>
              <a:gd name="T74" fmla="*/ 41 w 659"/>
              <a:gd name="T75" fmla="*/ 359 h 659"/>
              <a:gd name="T76" fmla="*/ 62 w 659"/>
              <a:gd name="T77" fmla="*/ 443 h 659"/>
              <a:gd name="T78" fmla="*/ 105 w 659"/>
              <a:gd name="T79" fmla="*/ 515 h 659"/>
              <a:gd name="T80" fmla="*/ 167 w 659"/>
              <a:gd name="T81" fmla="*/ 572 h 659"/>
              <a:gd name="T82" fmla="*/ 243 w 659"/>
              <a:gd name="T83" fmla="*/ 608 h 659"/>
              <a:gd name="T84" fmla="*/ 330 w 659"/>
              <a:gd name="T85" fmla="*/ 621 h 659"/>
              <a:gd name="T86" fmla="*/ 389 w 659"/>
              <a:gd name="T87" fmla="*/ 616 h 659"/>
              <a:gd name="T88" fmla="*/ 468 w 659"/>
              <a:gd name="T89" fmla="*/ 586 h 659"/>
              <a:gd name="T90" fmla="*/ 535 w 659"/>
              <a:gd name="T91" fmla="*/ 535 h 659"/>
              <a:gd name="T92" fmla="*/ 586 w 659"/>
              <a:gd name="T93" fmla="*/ 468 h 659"/>
              <a:gd name="T94" fmla="*/ 616 w 659"/>
              <a:gd name="T95" fmla="*/ 389 h 659"/>
              <a:gd name="T96" fmla="*/ 621 w 659"/>
              <a:gd name="T97" fmla="*/ 330 h 659"/>
              <a:gd name="T98" fmla="*/ 608 w 659"/>
              <a:gd name="T99" fmla="*/ 244 h 659"/>
              <a:gd name="T100" fmla="*/ 571 w 659"/>
              <a:gd name="T101" fmla="*/ 167 h 659"/>
              <a:gd name="T102" fmla="*/ 515 w 659"/>
              <a:gd name="T103" fmla="*/ 105 h 659"/>
              <a:gd name="T104" fmla="*/ 444 w 659"/>
              <a:gd name="T105" fmla="*/ 62 h 659"/>
              <a:gd name="T106" fmla="*/ 359 w 659"/>
              <a:gd name="T107" fmla="*/ 41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9" h="659">
                <a:moveTo>
                  <a:pt x="330" y="659"/>
                </a:moveTo>
                <a:lnTo>
                  <a:pt x="330" y="659"/>
                </a:lnTo>
                <a:lnTo>
                  <a:pt x="313" y="659"/>
                </a:lnTo>
                <a:lnTo>
                  <a:pt x="296" y="658"/>
                </a:lnTo>
                <a:lnTo>
                  <a:pt x="280" y="655"/>
                </a:lnTo>
                <a:lnTo>
                  <a:pt x="264" y="652"/>
                </a:lnTo>
                <a:lnTo>
                  <a:pt x="248" y="648"/>
                </a:lnTo>
                <a:lnTo>
                  <a:pt x="233" y="644"/>
                </a:lnTo>
                <a:lnTo>
                  <a:pt x="202" y="634"/>
                </a:lnTo>
                <a:lnTo>
                  <a:pt x="174" y="619"/>
                </a:lnTo>
                <a:lnTo>
                  <a:pt x="145" y="603"/>
                </a:lnTo>
                <a:lnTo>
                  <a:pt x="121" y="584"/>
                </a:lnTo>
                <a:lnTo>
                  <a:pt x="97" y="562"/>
                </a:lnTo>
                <a:lnTo>
                  <a:pt x="75" y="539"/>
                </a:lnTo>
                <a:lnTo>
                  <a:pt x="57" y="514"/>
                </a:lnTo>
                <a:lnTo>
                  <a:pt x="41" y="487"/>
                </a:lnTo>
                <a:lnTo>
                  <a:pt x="27" y="457"/>
                </a:lnTo>
                <a:lnTo>
                  <a:pt x="15" y="428"/>
                </a:lnTo>
                <a:lnTo>
                  <a:pt x="11" y="412"/>
                </a:lnTo>
                <a:lnTo>
                  <a:pt x="7" y="396"/>
                </a:lnTo>
                <a:lnTo>
                  <a:pt x="4" y="380"/>
                </a:lnTo>
                <a:lnTo>
                  <a:pt x="3" y="363"/>
                </a:lnTo>
                <a:lnTo>
                  <a:pt x="2" y="347"/>
                </a:lnTo>
                <a:lnTo>
                  <a:pt x="0" y="330"/>
                </a:lnTo>
                <a:lnTo>
                  <a:pt x="0" y="330"/>
                </a:lnTo>
                <a:lnTo>
                  <a:pt x="2" y="314"/>
                </a:lnTo>
                <a:lnTo>
                  <a:pt x="3" y="296"/>
                </a:lnTo>
                <a:lnTo>
                  <a:pt x="4" y="280"/>
                </a:lnTo>
                <a:lnTo>
                  <a:pt x="7" y="264"/>
                </a:lnTo>
                <a:lnTo>
                  <a:pt x="11" y="248"/>
                </a:lnTo>
                <a:lnTo>
                  <a:pt x="15" y="233"/>
                </a:lnTo>
                <a:lnTo>
                  <a:pt x="27" y="202"/>
                </a:lnTo>
                <a:lnTo>
                  <a:pt x="41" y="174"/>
                </a:lnTo>
                <a:lnTo>
                  <a:pt x="57" y="146"/>
                </a:lnTo>
                <a:lnTo>
                  <a:pt x="75" y="121"/>
                </a:lnTo>
                <a:lnTo>
                  <a:pt x="97" y="97"/>
                </a:lnTo>
                <a:lnTo>
                  <a:pt x="121" y="76"/>
                </a:lnTo>
                <a:lnTo>
                  <a:pt x="145" y="57"/>
                </a:lnTo>
                <a:lnTo>
                  <a:pt x="174" y="41"/>
                </a:lnTo>
                <a:lnTo>
                  <a:pt x="202" y="27"/>
                </a:lnTo>
                <a:lnTo>
                  <a:pt x="233" y="15"/>
                </a:lnTo>
                <a:lnTo>
                  <a:pt x="248" y="11"/>
                </a:lnTo>
                <a:lnTo>
                  <a:pt x="264" y="7"/>
                </a:lnTo>
                <a:lnTo>
                  <a:pt x="280" y="5"/>
                </a:lnTo>
                <a:lnTo>
                  <a:pt x="296" y="3"/>
                </a:lnTo>
                <a:lnTo>
                  <a:pt x="313" y="2"/>
                </a:lnTo>
                <a:lnTo>
                  <a:pt x="330" y="0"/>
                </a:lnTo>
                <a:lnTo>
                  <a:pt x="330" y="0"/>
                </a:lnTo>
                <a:lnTo>
                  <a:pt x="347" y="2"/>
                </a:lnTo>
                <a:lnTo>
                  <a:pt x="363" y="3"/>
                </a:lnTo>
                <a:lnTo>
                  <a:pt x="379" y="5"/>
                </a:lnTo>
                <a:lnTo>
                  <a:pt x="395" y="7"/>
                </a:lnTo>
                <a:lnTo>
                  <a:pt x="411" y="11"/>
                </a:lnTo>
                <a:lnTo>
                  <a:pt x="428" y="15"/>
                </a:lnTo>
                <a:lnTo>
                  <a:pt x="457" y="27"/>
                </a:lnTo>
                <a:lnTo>
                  <a:pt x="487" y="41"/>
                </a:lnTo>
                <a:lnTo>
                  <a:pt x="514" y="57"/>
                </a:lnTo>
                <a:lnTo>
                  <a:pt x="539" y="76"/>
                </a:lnTo>
                <a:lnTo>
                  <a:pt x="562" y="97"/>
                </a:lnTo>
                <a:lnTo>
                  <a:pt x="584" y="121"/>
                </a:lnTo>
                <a:lnTo>
                  <a:pt x="602" y="146"/>
                </a:lnTo>
                <a:lnTo>
                  <a:pt x="618" y="174"/>
                </a:lnTo>
                <a:lnTo>
                  <a:pt x="633" y="202"/>
                </a:lnTo>
                <a:lnTo>
                  <a:pt x="644" y="233"/>
                </a:lnTo>
                <a:lnTo>
                  <a:pt x="648" y="248"/>
                </a:lnTo>
                <a:lnTo>
                  <a:pt x="652" y="264"/>
                </a:lnTo>
                <a:lnTo>
                  <a:pt x="655" y="280"/>
                </a:lnTo>
                <a:lnTo>
                  <a:pt x="657" y="296"/>
                </a:lnTo>
                <a:lnTo>
                  <a:pt x="659" y="314"/>
                </a:lnTo>
                <a:lnTo>
                  <a:pt x="659" y="330"/>
                </a:lnTo>
                <a:lnTo>
                  <a:pt x="659" y="330"/>
                </a:lnTo>
                <a:lnTo>
                  <a:pt x="659" y="347"/>
                </a:lnTo>
                <a:lnTo>
                  <a:pt x="657" y="363"/>
                </a:lnTo>
                <a:lnTo>
                  <a:pt x="655" y="380"/>
                </a:lnTo>
                <a:lnTo>
                  <a:pt x="652" y="396"/>
                </a:lnTo>
                <a:lnTo>
                  <a:pt x="648" y="412"/>
                </a:lnTo>
                <a:lnTo>
                  <a:pt x="644" y="428"/>
                </a:lnTo>
                <a:lnTo>
                  <a:pt x="633" y="457"/>
                </a:lnTo>
                <a:lnTo>
                  <a:pt x="618" y="487"/>
                </a:lnTo>
                <a:lnTo>
                  <a:pt x="602" y="514"/>
                </a:lnTo>
                <a:lnTo>
                  <a:pt x="584" y="539"/>
                </a:lnTo>
                <a:lnTo>
                  <a:pt x="562" y="562"/>
                </a:lnTo>
                <a:lnTo>
                  <a:pt x="539" y="584"/>
                </a:lnTo>
                <a:lnTo>
                  <a:pt x="514" y="603"/>
                </a:lnTo>
                <a:lnTo>
                  <a:pt x="487" y="619"/>
                </a:lnTo>
                <a:lnTo>
                  <a:pt x="457" y="634"/>
                </a:lnTo>
                <a:lnTo>
                  <a:pt x="428" y="644"/>
                </a:lnTo>
                <a:lnTo>
                  <a:pt x="411" y="648"/>
                </a:lnTo>
                <a:lnTo>
                  <a:pt x="395" y="652"/>
                </a:lnTo>
                <a:lnTo>
                  <a:pt x="379" y="655"/>
                </a:lnTo>
                <a:lnTo>
                  <a:pt x="363" y="658"/>
                </a:lnTo>
                <a:lnTo>
                  <a:pt x="347" y="659"/>
                </a:lnTo>
                <a:lnTo>
                  <a:pt x="330" y="659"/>
                </a:lnTo>
                <a:lnTo>
                  <a:pt x="330" y="659"/>
                </a:lnTo>
                <a:close/>
                <a:moveTo>
                  <a:pt x="330" y="38"/>
                </a:moveTo>
                <a:lnTo>
                  <a:pt x="330" y="38"/>
                </a:lnTo>
                <a:lnTo>
                  <a:pt x="300" y="41"/>
                </a:lnTo>
                <a:lnTo>
                  <a:pt x="272" y="45"/>
                </a:lnTo>
                <a:lnTo>
                  <a:pt x="243" y="52"/>
                </a:lnTo>
                <a:lnTo>
                  <a:pt x="217" y="62"/>
                </a:lnTo>
                <a:lnTo>
                  <a:pt x="191" y="74"/>
                </a:lnTo>
                <a:lnTo>
                  <a:pt x="167" y="89"/>
                </a:lnTo>
                <a:lnTo>
                  <a:pt x="144" y="105"/>
                </a:lnTo>
                <a:lnTo>
                  <a:pt x="124" y="124"/>
                </a:lnTo>
                <a:lnTo>
                  <a:pt x="105" y="144"/>
                </a:lnTo>
                <a:lnTo>
                  <a:pt x="89" y="167"/>
                </a:lnTo>
                <a:lnTo>
                  <a:pt x="74" y="191"/>
                </a:lnTo>
                <a:lnTo>
                  <a:pt x="62" y="217"/>
                </a:lnTo>
                <a:lnTo>
                  <a:pt x="51" y="244"/>
                </a:lnTo>
                <a:lnTo>
                  <a:pt x="45" y="272"/>
                </a:lnTo>
                <a:lnTo>
                  <a:pt x="41" y="300"/>
                </a:lnTo>
                <a:lnTo>
                  <a:pt x="38" y="330"/>
                </a:lnTo>
                <a:lnTo>
                  <a:pt x="38" y="330"/>
                </a:lnTo>
                <a:lnTo>
                  <a:pt x="41" y="359"/>
                </a:lnTo>
                <a:lnTo>
                  <a:pt x="45" y="389"/>
                </a:lnTo>
                <a:lnTo>
                  <a:pt x="51" y="417"/>
                </a:lnTo>
                <a:lnTo>
                  <a:pt x="62" y="443"/>
                </a:lnTo>
                <a:lnTo>
                  <a:pt x="74" y="468"/>
                </a:lnTo>
                <a:lnTo>
                  <a:pt x="89" y="492"/>
                </a:lnTo>
                <a:lnTo>
                  <a:pt x="105" y="515"/>
                </a:lnTo>
                <a:lnTo>
                  <a:pt x="124" y="535"/>
                </a:lnTo>
                <a:lnTo>
                  <a:pt x="144" y="554"/>
                </a:lnTo>
                <a:lnTo>
                  <a:pt x="167" y="572"/>
                </a:lnTo>
                <a:lnTo>
                  <a:pt x="191" y="586"/>
                </a:lnTo>
                <a:lnTo>
                  <a:pt x="217" y="599"/>
                </a:lnTo>
                <a:lnTo>
                  <a:pt x="243" y="608"/>
                </a:lnTo>
                <a:lnTo>
                  <a:pt x="272" y="616"/>
                </a:lnTo>
                <a:lnTo>
                  <a:pt x="300" y="620"/>
                </a:lnTo>
                <a:lnTo>
                  <a:pt x="330" y="621"/>
                </a:lnTo>
                <a:lnTo>
                  <a:pt x="330" y="621"/>
                </a:lnTo>
                <a:lnTo>
                  <a:pt x="359" y="620"/>
                </a:lnTo>
                <a:lnTo>
                  <a:pt x="389" y="616"/>
                </a:lnTo>
                <a:lnTo>
                  <a:pt x="417" y="608"/>
                </a:lnTo>
                <a:lnTo>
                  <a:pt x="444" y="599"/>
                </a:lnTo>
                <a:lnTo>
                  <a:pt x="468" y="586"/>
                </a:lnTo>
                <a:lnTo>
                  <a:pt x="492" y="572"/>
                </a:lnTo>
                <a:lnTo>
                  <a:pt x="515" y="554"/>
                </a:lnTo>
                <a:lnTo>
                  <a:pt x="535" y="535"/>
                </a:lnTo>
                <a:lnTo>
                  <a:pt x="554" y="515"/>
                </a:lnTo>
                <a:lnTo>
                  <a:pt x="571" y="492"/>
                </a:lnTo>
                <a:lnTo>
                  <a:pt x="586" y="468"/>
                </a:lnTo>
                <a:lnTo>
                  <a:pt x="598" y="443"/>
                </a:lnTo>
                <a:lnTo>
                  <a:pt x="608" y="417"/>
                </a:lnTo>
                <a:lnTo>
                  <a:pt x="616" y="389"/>
                </a:lnTo>
                <a:lnTo>
                  <a:pt x="620" y="359"/>
                </a:lnTo>
                <a:lnTo>
                  <a:pt x="621" y="330"/>
                </a:lnTo>
                <a:lnTo>
                  <a:pt x="621" y="330"/>
                </a:lnTo>
                <a:lnTo>
                  <a:pt x="620" y="300"/>
                </a:lnTo>
                <a:lnTo>
                  <a:pt x="616" y="272"/>
                </a:lnTo>
                <a:lnTo>
                  <a:pt x="608" y="244"/>
                </a:lnTo>
                <a:lnTo>
                  <a:pt x="598" y="217"/>
                </a:lnTo>
                <a:lnTo>
                  <a:pt x="586" y="191"/>
                </a:lnTo>
                <a:lnTo>
                  <a:pt x="571" y="167"/>
                </a:lnTo>
                <a:lnTo>
                  <a:pt x="554" y="144"/>
                </a:lnTo>
                <a:lnTo>
                  <a:pt x="535" y="124"/>
                </a:lnTo>
                <a:lnTo>
                  <a:pt x="515" y="105"/>
                </a:lnTo>
                <a:lnTo>
                  <a:pt x="492" y="89"/>
                </a:lnTo>
                <a:lnTo>
                  <a:pt x="468" y="74"/>
                </a:lnTo>
                <a:lnTo>
                  <a:pt x="444" y="62"/>
                </a:lnTo>
                <a:lnTo>
                  <a:pt x="417" y="52"/>
                </a:lnTo>
                <a:lnTo>
                  <a:pt x="389" y="45"/>
                </a:lnTo>
                <a:lnTo>
                  <a:pt x="359" y="41"/>
                </a:lnTo>
                <a:lnTo>
                  <a:pt x="330" y="38"/>
                </a:lnTo>
                <a:lnTo>
                  <a:pt x="33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930BAB-B94A-4EDD-BBA5-61148E5B75C3}"/>
              </a:ext>
            </a:extLst>
          </p:cNvPr>
          <p:cNvGrpSpPr>
            <a:grpSpLocks noChangeAspect="1"/>
          </p:cNvGrpSpPr>
          <p:nvPr/>
        </p:nvGrpSpPr>
        <p:grpSpPr>
          <a:xfrm>
            <a:off x="7318514" y="2128656"/>
            <a:ext cx="764771" cy="764771"/>
            <a:chOff x="554038" y="3342323"/>
            <a:chExt cx="522288" cy="522288"/>
          </a:xfrm>
        </p:grpSpPr>
        <p:sp>
          <p:nvSpPr>
            <p:cNvPr id="39" name="Freeform 79">
              <a:extLst>
                <a:ext uri="{FF2B5EF4-FFF2-40B4-BE49-F238E27FC236}">
                  <a16:creationId xmlns:a16="http://schemas.microsoft.com/office/drawing/2014/main" id="{C4F84D1C-1434-48A2-98BB-2C15DF43C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038" y="3342323"/>
              <a:ext cx="522288" cy="522288"/>
            </a:xfrm>
            <a:custGeom>
              <a:avLst/>
              <a:gdLst>
                <a:gd name="T0" fmla="*/ 312 w 659"/>
                <a:gd name="T1" fmla="*/ 658 h 659"/>
                <a:gd name="T2" fmla="*/ 262 w 659"/>
                <a:gd name="T3" fmla="*/ 652 h 659"/>
                <a:gd name="T4" fmla="*/ 202 w 659"/>
                <a:gd name="T5" fmla="*/ 632 h 659"/>
                <a:gd name="T6" fmla="*/ 120 w 659"/>
                <a:gd name="T7" fmla="*/ 584 h 659"/>
                <a:gd name="T8" fmla="*/ 56 w 659"/>
                <a:gd name="T9" fmla="*/ 514 h 659"/>
                <a:gd name="T10" fmla="*/ 15 w 659"/>
                <a:gd name="T11" fmla="*/ 428 h 659"/>
                <a:gd name="T12" fmla="*/ 4 w 659"/>
                <a:gd name="T13" fmla="*/ 379 h 659"/>
                <a:gd name="T14" fmla="*/ 0 w 659"/>
                <a:gd name="T15" fmla="*/ 330 h 659"/>
                <a:gd name="T16" fmla="*/ 1 w 659"/>
                <a:gd name="T17" fmla="*/ 296 h 659"/>
                <a:gd name="T18" fmla="*/ 11 w 659"/>
                <a:gd name="T19" fmla="*/ 248 h 659"/>
                <a:gd name="T20" fmla="*/ 40 w 659"/>
                <a:gd name="T21" fmla="*/ 172 h 659"/>
                <a:gd name="T22" fmla="*/ 97 w 659"/>
                <a:gd name="T23" fmla="*/ 97 h 659"/>
                <a:gd name="T24" fmla="*/ 172 w 659"/>
                <a:gd name="T25" fmla="*/ 41 h 659"/>
                <a:gd name="T26" fmla="*/ 247 w 659"/>
                <a:gd name="T27" fmla="*/ 11 h 659"/>
                <a:gd name="T28" fmla="*/ 296 w 659"/>
                <a:gd name="T29" fmla="*/ 2 h 659"/>
                <a:gd name="T30" fmla="*/ 329 w 659"/>
                <a:gd name="T31" fmla="*/ 0 h 659"/>
                <a:gd name="T32" fmla="*/ 379 w 659"/>
                <a:gd name="T33" fmla="*/ 4 h 659"/>
                <a:gd name="T34" fmla="*/ 426 w 659"/>
                <a:gd name="T35" fmla="*/ 15 h 659"/>
                <a:gd name="T36" fmla="*/ 513 w 659"/>
                <a:gd name="T37" fmla="*/ 57 h 659"/>
                <a:gd name="T38" fmla="*/ 583 w 659"/>
                <a:gd name="T39" fmla="*/ 120 h 659"/>
                <a:gd name="T40" fmla="*/ 632 w 659"/>
                <a:gd name="T41" fmla="*/ 202 h 659"/>
                <a:gd name="T42" fmla="*/ 652 w 659"/>
                <a:gd name="T43" fmla="*/ 264 h 659"/>
                <a:gd name="T44" fmla="*/ 657 w 659"/>
                <a:gd name="T45" fmla="*/ 312 h 659"/>
                <a:gd name="T46" fmla="*/ 657 w 659"/>
                <a:gd name="T47" fmla="*/ 347 h 659"/>
                <a:gd name="T48" fmla="*/ 652 w 659"/>
                <a:gd name="T49" fmla="*/ 396 h 659"/>
                <a:gd name="T50" fmla="*/ 632 w 659"/>
                <a:gd name="T51" fmla="*/ 457 h 659"/>
                <a:gd name="T52" fmla="*/ 583 w 659"/>
                <a:gd name="T53" fmla="*/ 539 h 659"/>
                <a:gd name="T54" fmla="*/ 513 w 659"/>
                <a:gd name="T55" fmla="*/ 603 h 659"/>
                <a:gd name="T56" fmla="*/ 426 w 659"/>
                <a:gd name="T57" fmla="*/ 644 h 659"/>
                <a:gd name="T58" fmla="*/ 379 w 659"/>
                <a:gd name="T59" fmla="*/ 655 h 659"/>
                <a:gd name="T60" fmla="*/ 329 w 659"/>
                <a:gd name="T61" fmla="*/ 659 h 659"/>
                <a:gd name="T62" fmla="*/ 329 w 659"/>
                <a:gd name="T63" fmla="*/ 38 h 659"/>
                <a:gd name="T64" fmla="*/ 242 w 659"/>
                <a:gd name="T65" fmla="*/ 51 h 659"/>
                <a:gd name="T66" fmla="*/ 167 w 659"/>
                <a:gd name="T67" fmla="*/ 88 h 659"/>
                <a:gd name="T68" fmla="*/ 105 w 659"/>
                <a:gd name="T69" fmla="*/ 144 h 659"/>
                <a:gd name="T70" fmla="*/ 60 w 659"/>
                <a:gd name="T71" fmla="*/ 217 h 659"/>
                <a:gd name="T72" fmla="*/ 39 w 659"/>
                <a:gd name="T73" fmla="*/ 300 h 659"/>
                <a:gd name="T74" fmla="*/ 39 w 659"/>
                <a:gd name="T75" fmla="*/ 359 h 659"/>
                <a:gd name="T76" fmla="*/ 60 w 659"/>
                <a:gd name="T77" fmla="*/ 443 h 659"/>
                <a:gd name="T78" fmla="*/ 105 w 659"/>
                <a:gd name="T79" fmla="*/ 515 h 659"/>
                <a:gd name="T80" fmla="*/ 167 w 659"/>
                <a:gd name="T81" fmla="*/ 572 h 659"/>
                <a:gd name="T82" fmla="*/ 242 w 659"/>
                <a:gd name="T83" fmla="*/ 608 h 659"/>
                <a:gd name="T84" fmla="*/ 329 w 659"/>
                <a:gd name="T85" fmla="*/ 621 h 659"/>
                <a:gd name="T86" fmla="*/ 387 w 659"/>
                <a:gd name="T87" fmla="*/ 615 h 659"/>
                <a:gd name="T88" fmla="*/ 468 w 659"/>
                <a:gd name="T89" fmla="*/ 586 h 659"/>
                <a:gd name="T90" fmla="*/ 535 w 659"/>
                <a:gd name="T91" fmla="*/ 535 h 659"/>
                <a:gd name="T92" fmla="*/ 585 w 659"/>
                <a:gd name="T93" fmla="*/ 468 h 659"/>
                <a:gd name="T94" fmla="*/ 614 w 659"/>
                <a:gd name="T95" fmla="*/ 389 h 659"/>
                <a:gd name="T96" fmla="*/ 621 w 659"/>
                <a:gd name="T97" fmla="*/ 330 h 659"/>
                <a:gd name="T98" fmla="*/ 607 w 659"/>
                <a:gd name="T99" fmla="*/ 244 h 659"/>
                <a:gd name="T100" fmla="*/ 570 w 659"/>
                <a:gd name="T101" fmla="*/ 167 h 659"/>
                <a:gd name="T102" fmla="*/ 515 w 659"/>
                <a:gd name="T103" fmla="*/ 105 h 659"/>
                <a:gd name="T104" fmla="*/ 442 w 659"/>
                <a:gd name="T105" fmla="*/ 61 h 659"/>
                <a:gd name="T106" fmla="*/ 359 w 659"/>
                <a:gd name="T107" fmla="*/ 3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9" h="659">
                  <a:moveTo>
                    <a:pt x="329" y="659"/>
                  </a:moveTo>
                  <a:lnTo>
                    <a:pt x="329" y="659"/>
                  </a:lnTo>
                  <a:lnTo>
                    <a:pt x="312" y="658"/>
                  </a:lnTo>
                  <a:lnTo>
                    <a:pt x="296" y="656"/>
                  </a:lnTo>
                  <a:lnTo>
                    <a:pt x="280" y="655"/>
                  </a:lnTo>
                  <a:lnTo>
                    <a:pt x="262" y="652"/>
                  </a:lnTo>
                  <a:lnTo>
                    <a:pt x="247" y="648"/>
                  </a:lnTo>
                  <a:lnTo>
                    <a:pt x="231" y="644"/>
                  </a:lnTo>
                  <a:lnTo>
                    <a:pt x="202" y="632"/>
                  </a:lnTo>
                  <a:lnTo>
                    <a:pt x="172" y="619"/>
                  </a:lnTo>
                  <a:lnTo>
                    <a:pt x="145" y="603"/>
                  </a:lnTo>
                  <a:lnTo>
                    <a:pt x="120" y="584"/>
                  </a:lnTo>
                  <a:lnTo>
                    <a:pt x="97" y="562"/>
                  </a:lnTo>
                  <a:lnTo>
                    <a:pt x="75" y="539"/>
                  </a:lnTo>
                  <a:lnTo>
                    <a:pt x="56" y="514"/>
                  </a:lnTo>
                  <a:lnTo>
                    <a:pt x="40" y="487"/>
                  </a:lnTo>
                  <a:lnTo>
                    <a:pt x="26" y="457"/>
                  </a:lnTo>
                  <a:lnTo>
                    <a:pt x="15" y="428"/>
                  </a:lnTo>
                  <a:lnTo>
                    <a:pt x="11" y="412"/>
                  </a:lnTo>
                  <a:lnTo>
                    <a:pt x="7" y="396"/>
                  </a:lnTo>
                  <a:lnTo>
                    <a:pt x="4" y="379"/>
                  </a:lnTo>
                  <a:lnTo>
                    <a:pt x="1" y="363"/>
                  </a:lnTo>
                  <a:lnTo>
                    <a:pt x="0" y="347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12"/>
                  </a:lnTo>
                  <a:lnTo>
                    <a:pt x="1" y="296"/>
                  </a:lnTo>
                  <a:lnTo>
                    <a:pt x="4" y="280"/>
                  </a:lnTo>
                  <a:lnTo>
                    <a:pt x="7" y="264"/>
                  </a:lnTo>
                  <a:lnTo>
                    <a:pt x="11" y="248"/>
                  </a:lnTo>
                  <a:lnTo>
                    <a:pt x="15" y="232"/>
                  </a:lnTo>
                  <a:lnTo>
                    <a:pt x="26" y="202"/>
                  </a:lnTo>
                  <a:lnTo>
                    <a:pt x="40" y="172"/>
                  </a:lnTo>
                  <a:lnTo>
                    <a:pt x="56" y="146"/>
                  </a:lnTo>
                  <a:lnTo>
                    <a:pt x="75" y="120"/>
                  </a:lnTo>
                  <a:lnTo>
                    <a:pt x="97" y="97"/>
                  </a:lnTo>
                  <a:lnTo>
                    <a:pt x="120" y="76"/>
                  </a:lnTo>
                  <a:lnTo>
                    <a:pt x="145" y="57"/>
                  </a:lnTo>
                  <a:lnTo>
                    <a:pt x="172" y="41"/>
                  </a:lnTo>
                  <a:lnTo>
                    <a:pt x="202" y="26"/>
                  </a:lnTo>
                  <a:lnTo>
                    <a:pt x="231" y="15"/>
                  </a:lnTo>
                  <a:lnTo>
                    <a:pt x="247" y="11"/>
                  </a:lnTo>
                  <a:lnTo>
                    <a:pt x="262" y="7"/>
                  </a:lnTo>
                  <a:lnTo>
                    <a:pt x="280" y="4"/>
                  </a:lnTo>
                  <a:lnTo>
                    <a:pt x="296" y="2"/>
                  </a:lnTo>
                  <a:lnTo>
                    <a:pt x="312" y="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45" y="2"/>
                  </a:lnTo>
                  <a:lnTo>
                    <a:pt x="363" y="2"/>
                  </a:lnTo>
                  <a:lnTo>
                    <a:pt x="379" y="4"/>
                  </a:lnTo>
                  <a:lnTo>
                    <a:pt x="395" y="7"/>
                  </a:lnTo>
                  <a:lnTo>
                    <a:pt x="411" y="11"/>
                  </a:lnTo>
                  <a:lnTo>
                    <a:pt x="426" y="15"/>
                  </a:lnTo>
                  <a:lnTo>
                    <a:pt x="457" y="26"/>
                  </a:lnTo>
                  <a:lnTo>
                    <a:pt x="485" y="41"/>
                  </a:lnTo>
                  <a:lnTo>
                    <a:pt x="513" y="57"/>
                  </a:lnTo>
                  <a:lnTo>
                    <a:pt x="538" y="76"/>
                  </a:lnTo>
                  <a:lnTo>
                    <a:pt x="562" y="97"/>
                  </a:lnTo>
                  <a:lnTo>
                    <a:pt x="583" y="120"/>
                  </a:lnTo>
                  <a:lnTo>
                    <a:pt x="602" y="146"/>
                  </a:lnTo>
                  <a:lnTo>
                    <a:pt x="618" y="172"/>
                  </a:lnTo>
                  <a:lnTo>
                    <a:pt x="632" y="202"/>
                  </a:lnTo>
                  <a:lnTo>
                    <a:pt x="644" y="232"/>
                  </a:lnTo>
                  <a:lnTo>
                    <a:pt x="648" y="248"/>
                  </a:lnTo>
                  <a:lnTo>
                    <a:pt x="652" y="264"/>
                  </a:lnTo>
                  <a:lnTo>
                    <a:pt x="655" y="280"/>
                  </a:lnTo>
                  <a:lnTo>
                    <a:pt x="656" y="296"/>
                  </a:lnTo>
                  <a:lnTo>
                    <a:pt x="657" y="312"/>
                  </a:lnTo>
                  <a:lnTo>
                    <a:pt x="659" y="330"/>
                  </a:lnTo>
                  <a:lnTo>
                    <a:pt x="659" y="330"/>
                  </a:lnTo>
                  <a:lnTo>
                    <a:pt x="657" y="347"/>
                  </a:lnTo>
                  <a:lnTo>
                    <a:pt x="656" y="363"/>
                  </a:lnTo>
                  <a:lnTo>
                    <a:pt x="655" y="379"/>
                  </a:lnTo>
                  <a:lnTo>
                    <a:pt x="652" y="396"/>
                  </a:lnTo>
                  <a:lnTo>
                    <a:pt x="648" y="412"/>
                  </a:lnTo>
                  <a:lnTo>
                    <a:pt x="644" y="428"/>
                  </a:lnTo>
                  <a:lnTo>
                    <a:pt x="632" y="457"/>
                  </a:lnTo>
                  <a:lnTo>
                    <a:pt x="618" y="487"/>
                  </a:lnTo>
                  <a:lnTo>
                    <a:pt x="602" y="514"/>
                  </a:lnTo>
                  <a:lnTo>
                    <a:pt x="583" y="539"/>
                  </a:lnTo>
                  <a:lnTo>
                    <a:pt x="562" y="562"/>
                  </a:lnTo>
                  <a:lnTo>
                    <a:pt x="538" y="584"/>
                  </a:lnTo>
                  <a:lnTo>
                    <a:pt x="513" y="603"/>
                  </a:lnTo>
                  <a:lnTo>
                    <a:pt x="485" y="619"/>
                  </a:lnTo>
                  <a:lnTo>
                    <a:pt x="457" y="632"/>
                  </a:lnTo>
                  <a:lnTo>
                    <a:pt x="426" y="644"/>
                  </a:lnTo>
                  <a:lnTo>
                    <a:pt x="411" y="648"/>
                  </a:lnTo>
                  <a:lnTo>
                    <a:pt x="395" y="652"/>
                  </a:lnTo>
                  <a:lnTo>
                    <a:pt x="379" y="655"/>
                  </a:lnTo>
                  <a:lnTo>
                    <a:pt x="363" y="656"/>
                  </a:lnTo>
                  <a:lnTo>
                    <a:pt x="345" y="658"/>
                  </a:lnTo>
                  <a:lnTo>
                    <a:pt x="329" y="659"/>
                  </a:lnTo>
                  <a:lnTo>
                    <a:pt x="329" y="659"/>
                  </a:lnTo>
                  <a:close/>
                  <a:moveTo>
                    <a:pt x="329" y="38"/>
                  </a:moveTo>
                  <a:lnTo>
                    <a:pt x="329" y="38"/>
                  </a:lnTo>
                  <a:lnTo>
                    <a:pt x="300" y="39"/>
                  </a:lnTo>
                  <a:lnTo>
                    <a:pt x="270" y="45"/>
                  </a:lnTo>
                  <a:lnTo>
                    <a:pt x="242" y="51"/>
                  </a:lnTo>
                  <a:lnTo>
                    <a:pt x="215" y="61"/>
                  </a:lnTo>
                  <a:lnTo>
                    <a:pt x="191" y="73"/>
                  </a:lnTo>
                  <a:lnTo>
                    <a:pt x="167" y="88"/>
                  </a:lnTo>
                  <a:lnTo>
                    <a:pt x="144" y="105"/>
                  </a:lnTo>
                  <a:lnTo>
                    <a:pt x="124" y="124"/>
                  </a:lnTo>
                  <a:lnTo>
                    <a:pt x="105" y="144"/>
                  </a:lnTo>
                  <a:lnTo>
                    <a:pt x="87" y="167"/>
                  </a:lnTo>
                  <a:lnTo>
                    <a:pt x="73" y="191"/>
                  </a:lnTo>
                  <a:lnTo>
                    <a:pt x="60" y="217"/>
                  </a:lnTo>
                  <a:lnTo>
                    <a:pt x="51" y="244"/>
                  </a:lnTo>
                  <a:lnTo>
                    <a:pt x="43" y="271"/>
                  </a:lnTo>
                  <a:lnTo>
                    <a:pt x="39" y="300"/>
                  </a:lnTo>
                  <a:lnTo>
                    <a:pt x="38" y="330"/>
                  </a:lnTo>
                  <a:lnTo>
                    <a:pt x="38" y="330"/>
                  </a:lnTo>
                  <a:lnTo>
                    <a:pt x="39" y="359"/>
                  </a:lnTo>
                  <a:lnTo>
                    <a:pt x="43" y="389"/>
                  </a:lnTo>
                  <a:lnTo>
                    <a:pt x="51" y="416"/>
                  </a:lnTo>
                  <a:lnTo>
                    <a:pt x="60" y="443"/>
                  </a:lnTo>
                  <a:lnTo>
                    <a:pt x="73" y="468"/>
                  </a:lnTo>
                  <a:lnTo>
                    <a:pt x="87" y="492"/>
                  </a:lnTo>
                  <a:lnTo>
                    <a:pt x="105" y="515"/>
                  </a:lnTo>
                  <a:lnTo>
                    <a:pt x="124" y="535"/>
                  </a:lnTo>
                  <a:lnTo>
                    <a:pt x="144" y="554"/>
                  </a:lnTo>
                  <a:lnTo>
                    <a:pt x="167" y="572"/>
                  </a:lnTo>
                  <a:lnTo>
                    <a:pt x="191" y="586"/>
                  </a:lnTo>
                  <a:lnTo>
                    <a:pt x="215" y="598"/>
                  </a:lnTo>
                  <a:lnTo>
                    <a:pt x="242" y="608"/>
                  </a:lnTo>
                  <a:lnTo>
                    <a:pt x="270" y="615"/>
                  </a:lnTo>
                  <a:lnTo>
                    <a:pt x="300" y="620"/>
                  </a:lnTo>
                  <a:lnTo>
                    <a:pt x="329" y="621"/>
                  </a:lnTo>
                  <a:lnTo>
                    <a:pt x="329" y="621"/>
                  </a:lnTo>
                  <a:lnTo>
                    <a:pt x="359" y="620"/>
                  </a:lnTo>
                  <a:lnTo>
                    <a:pt x="387" y="615"/>
                  </a:lnTo>
                  <a:lnTo>
                    <a:pt x="415" y="608"/>
                  </a:lnTo>
                  <a:lnTo>
                    <a:pt x="442" y="598"/>
                  </a:lnTo>
                  <a:lnTo>
                    <a:pt x="468" y="586"/>
                  </a:lnTo>
                  <a:lnTo>
                    <a:pt x="492" y="572"/>
                  </a:lnTo>
                  <a:lnTo>
                    <a:pt x="515" y="554"/>
                  </a:lnTo>
                  <a:lnTo>
                    <a:pt x="535" y="535"/>
                  </a:lnTo>
                  <a:lnTo>
                    <a:pt x="554" y="515"/>
                  </a:lnTo>
                  <a:lnTo>
                    <a:pt x="570" y="492"/>
                  </a:lnTo>
                  <a:lnTo>
                    <a:pt x="585" y="468"/>
                  </a:lnTo>
                  <a:lnTo>
                    <a:pt x="597" y="443"/>
                  </a:lnTo>
                  <a:lnTo>
                    <a:pt x="607" y="416"/>
                  </a:lnTo>
                  <a:lnTo>
                    <a:pt x="614" y="389"/>
                  </a:lnTo>
                  <a:lnTo>
                    <a:pt x="618" y="359"/>
                  </a:lnTo>
                  <a:lnTo>
                    <a:pt x="621" y="330"/>
                  </a:lnTo>
                  <a:lnTo>
                    <a:pt x="621" y="330"/>
                  </a:lnTo>
                  <a:lnTo>
                    <a:pt x="618" y="300"/>
                  </a:lnTo>
                  <a:lnTo>
                    <a:pt x="614" y="271"/>
                  </a:lnTo>
                  <a:lnTo>
                    <a:pt x="607" y="244"/>
                  </a:lnTo>
                  <a:lnTo>
                    <a:pt x="597" y="217"/>
                  </a:lnTo>
                  <a:lnTo>
                    <a:pt x="585" y="191"/>
                  </a:lnTo>
                  <a:lnTo>
                    <a:pt x="570" y="167"/>
                  </a:lnTo>
                  <a:lnTo>
                    <a:pt x="554" y="144"/>
                  </a:lnTo>
                  <a:lnTo>
                    <a:pt x="535" y="124"/>
                  </a:lnTo>
                  <a:lnTo>
                    <a:pt x="515" y="105"/>
                  </a:lnTo>
                  <a:lnTo>
                    <a:pt x="492" y="88"/>
                  </a:lnTo>
                  <a:lnTo>
                    <a:pt x="468" y="73"/>
                  </a:lnTo>
                  <a:lnTo>
                    <a:pt x="442" y="61"/>
                  </a:lnTo>
                  <a:lnTo>
                    <a:pt x="415" y="51"/>
                  </a:lnTo>
                  <a:lnTo>
                    <a:pt x="387" y="45"/>
                  </a:lnTo>
                  <a:lnTo>
                    <a:pt x="359" y="39"/>
                  </a:lnTo>
                  <a:lnTo>
                    <a:pt x="329" y="38"/>
                  </a:lnTo>
                  <a:lnTo>
                    <a:pt x="32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170">
              <a:extLst>
                <a:ext uri="{FF2B5EF4-FFF2-40B4-BE49-F238E27FC236}">
                  <a16:creationId xmlns:a16="http://schemas.microsoft.com/office/drawing/2014/main" id="{B53C3A93-D5AC-4B63-A104-6354EDAE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3655060"/>
              <a:ext cx="227013" cy="55563"/>
            </a:xfrm>
            <a:custGeom>
              <a:avLst/>
              <a:gdLst>
                <a:gd name="T0" fmla="*/ 278 w 286"/>
                <a:gd name="T1" fmla="*/ 0 h 69"/>
                <a:gd name="T2" fmla="*/ 278 w 286"/>
                <a:gd name="T3" fmla="*/ 0 h 69"/>
                <a:gd name="T4" fmla="*/ 274 w 286"/>
                <a:gd name="T5" fmla="*/ 1 h 69"/>
                <a:gd name="T6" fmla="*/ 272 w 286"/>
                <a:gd name="T7" fmla="*/ 2 h 69"/>
                <a:gd name="T8" fmla="*/ 270 w 286"/>
                <a:gd name="T9" fmla="*/ 5 h 69"/>
                <a:gd name="T10" fmla="*/ 269 w 286"/>
                <a:gd name="T11" fmla="*/ 9 h 69"/>
                <a:gd name="T12" fmla="*/ 269 w 286"/>
                <a:gd name="T13" fmla="*/ 52 h 69"/>
                <a:gd name="T14" fmla="*/ 18 w 286"/>
                <a:gd name="T15" fmla="*/ 52 h 69"/>
                <a:gd name="T16" fmla="*/ 18 w 286"/>
                <a:gd name="T17" fmla="*/ 9 h 69"/>
                <a:gd name="T18" fmla="*/ 18 w 286"/>
                <a:gd name="T19" fmla="*/ 9 h 69"/>
                <a:gd name="T20" fmla="*/ 16 w 286"/>
                <a:gd name="T21" fmla="*/ 5 h 69"/>
                <a:gd name="T22" fmla="*/ 15 w 286"/>
                <a:gd name="T23" fmla="*/ 2 h 69"/>
                <a:gd name="T24" fmla="*/ 12 w 286"/>
                <a:gd name="T25" fmla="*/ 1 h 69"/>
                <a:gd name="T26" fmla="*/ 8 w 286"/>
                <a:gd name="T27" fmla="*/ 0 h 69"/>
                <a:gd name="T28" fmla="*/ 8 w 286"/>
                <a:gd name="T29" fmla="*/ 0 h 69"/>
                <a:gd name="T30" fmla="*/ 6 w 286"/>
                <a:gd name="T31" fmla="*/ 1 h 69"/>
                <a:gd name="T32" fmla="*/ 3 w 286"/>
                <a:gd name="T33" fmla="*/ 2 h 69"/>
                <a:gd name="T34" fmla="*/ 0 w 286"/>
                <a:gd name="T35" fmla="*/ 5 h 69"/>
                <a:gd name="T36" fmla="*/ 0 w 286"/>
                <a:gd name="T37" fmla="*/ 9 h 69"/>
                <a:gd name="T38" fmla="*/ 0 w 286"/>
                <a:gd name="T39" fmla="*/ 60 h 69"/>
                <a:gd name="T40" fmla="*/ 0 w 286"/>
                <a:gd name="T41" fmla="*/ 60 h 69"/>
                <a:gd name="T42" fmla="*/ 0 w 286"/>
                <a:gd name="T43" fmla="*/ 64 h 69"/>
                <a:gd name="T44" fmla="*/ 3 w 286"/>
                <a:gd name="T45" fmla="*/ 67 h 69"/>
                <a:gd name="T46" fmla="*/ 6 w 286"/>
                <a:gd name="T47" fmla="*/ 68 h 69"/>
                <a:gd name="T48" fmla="*/ 8 w 286"/>
                <a:gd name="T49" fmla="*/ 69 h 69"/>
                <a:gd name="T50" fmla="*/ 278 w 286"/>
                <a:gd name="T51" fmla="*/ 69 h 69"/>
                <a:gd name="T52" fmla="*/ 278 w 286"/>
                <a:gd name="T53" fmla="*/ 69 h 69"/>
                <a:gd name="T54" fmla="*/ 281 w 286"/>
                <a:gd name="T55" fmla="*/ 68 h 69"/>
                <a:gd name="T56" fmla="*/ 284 w 286"/>
                <a:gd name="T57" fmla="*/ 67 h 69"/>
                <a:gd name="T58" fmla="*/ 286 w 286"/>
                <a:gd name="T59" fmla="*/ 64 h 69"/>
                <a:gd name="T60" fmla="*/ 286 w 286"/>
                <a:gd name="T61" fmla="*/ 60 h 69"/>
                <a:gd name="T62" fmla="*/ 286 w 286"/>
                <a:gd name="T63" fmla="*/ 9 h 69"/>
                <a:gd name="T64" fmla="*/ 286 w 286"/>
                <a:gd name="T65" fmla="*/ 9 h 69"/>
                <a:gd name="T66" fmla="*/ 286 w 286"/>
                <a:gd name="T67" fmla="*/ 5 h 69"/>
                <a:gd name="T68" fmla="*/ 284 w 286"/>
                <a:gd name="T69" fmla="*/ 2 h 69"/>
                <a:gd name="T70" fmla="*/ 281 w 286"/>
                <a:gd name="T71" fmla="*/ 1 h 69"/>
                <a:gd name="T72" fmla="*/ 278 w 286"/>
                <a:gd name="T73" fmla="*/ 0 h 69"/>
                <a:gd name="T74" fmla="*/ 278 w 286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69">
                  <a:moveTo>
                    <a:pt x="278" y="0"/>
                  </a:moveTo>
                  <a:lnTo>
                    <a:pt x="278" y="0"/>
                  </a:lnTo>
                  <a:lnTo>
                    <a:pt x="274" y="1"/>
                  </a:lnTo>
                  <a:lnTo>
                    <a:pt x="272" y="2"/>
                  </a:lnTo>
                  <a:lnTo>
                    <a:pt x="270" y="5"/>
                  </a:lnTo>
                  <a:lnTo>
                    <a:pt x="269" y="9"/>
                  </a:lnTo>
                  <a:lnTo>
                    <a:pt x="269" y="52"/>
                  </a:lnTo>
                  <a:lnTo>
                    <a:pt x="18" y="52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6" y="5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3" y="67"/>
                  </a:lnTo>
                  <a:lnTo>
                    <a:pt x="6" y="68"/>
                  </a:lnTo>
                  <a:lnTo>
                    <a:pt x="8" y="69"/>
                  </a:lnTo>
                  <a:lnTo>
                    <a:pt x="278" y="69"/>
                  </a:lnTo>
                  <a:lnTo>
                    <a:pt x="278" y="69"/>
                  </a:lnTo>
                  <a:lnTo>
                    <a:pt x="281" y="68"/>
                  </a:lnTo>
                  <a:lnTo>
                    <a:pt x="284" y="67"/>
                  </a:lnTo>
                  <a:lnTo>
                    <a:pt x="286" y="64"/>
                  </a:lnTo>
                  <a:lnTo>
                    <a:pt x="286" y="60"/>
                  </a:lnTo>
                  <a:lnTo>
                    <a:pt x="286" y="9"/>
                  </a:lnTo>
                  <a:lnTo>
                    <a:pt x="286" y="9"/>
                  </a:lnTo>
                  <a:lnTo>
                    <a:pt x="286" y="5"/>
                  </a:lnTo>
                  <a:lnTo>
                    <a:pt x="284" y="2"/>
                  </a:lnTo>
                  <a:lnTo>
                    <a:pt x="281" y="1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171">
              <a:extLst>
                <a:ext uri="{FF2B5EF4-FFF2-40B4-BE49-F238E27FC236}">
                  <a16:creationId xmlns:a16="http://schemas.microsoft.com/office/drawing/2014/main" id="{5A258A52-DBAE-49C2-A07E-C5F0FA4E8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3" y="3466148"/>
              <a:ext cx="146050" cy="195263"/>
            </a:xfrm>
            <a:custGeom>
              <a:avLst/>
              <a:gdLst>
                <a:gd name="T0" fmla="*/ 84 w 182"/>
                <a:gd name="T1" fmla="*/ 242 h 244"/>
                <a:gd name="T2" fmla="*/ 84 w 182"/>
                <a:gd name="T3" fmla="*/ 242 h 244"/>
                <a:gd name="T4" fmla="*/ 87 w 182"/>
                <a:gd name="T5" fmla="*/ 244 h 244"/>
                <a:gd name="T6" fmla="*/ 87 w 182"/>
                <a:gd name="T7" fmla="*/ 244 h 244"/>
                <a:gd name="T8" fmla="*/ 91 w 182"/>
                <a:gd name="T9" fmla="*/ 244 h 244"/>
                <a:gd name="T10" fmla="*/ 91 w 182"/>
                <a:gd name="T11" fmla="*/ 244 h 244"/>
                <a:gd name="T12" fmla="*/ 92 w 182"/>
                <a:gd name="T13" fmla="*/ 244 h 244"/>
                <a:gd name="T14" fmla="*/ 95 w 182"/>
                <a:gd name="T15" fmla="*/ 243 h 244"/>
                <a:gd name="T16" fmla="*/ 95 w 182"/>
                <a:gd name="T17" fmla="*/ 243 h 244"/>
                <a:gd name="T18" fmla="*/ 96 w 182"/>
                <a:gd name="T19" fmla="*/ 242 h 244"/>
                <a:gd name="T20" fmla="*/ 180 w 182"/>
                <a:gd name="T21" fmla="*/ 160 h 244"/>
                <a:gd name="T22" fmla="*/ 180 w 182"/>
                <a:gd name="T23" fmla="*/ 160 h 244"/>
                <a:gd name="T24" fmla="*/ 181 w 182"/>
                <a:gd name="T25" fmla="*/ 157 h 244"/>
                <a:gd name="T26" fmla="*/ 182 w 182"/>
                <a:gd name="T27" fmla="*/ 153 h 244"/>
                <a:gd name="T28" fmla="*/ 181 w 182"/>
                <a:gd name="T29" fmla="*/ 150 h 244"/>
                <a:gd name="T30" fmla="*/ 180 w 182"/>
                <a:gd name="T31" fmla="*/ 147 h 244"/>
                <a:gd name="T32" fmla="*/ 180 w 182"/>
                <a:gd name="T33" fmla="*/ 147 h 244"/>
                <a:gd name="T34" fmla="*/ 177 w 182"/>
                <a:gd name="T35" fmla="*/ 145 h 244"/>
                <a:gd name="T36" fmla="*/ 173 w 182"/>
                <a:gd name="T37" fmla="*/ 145 h 244"/>
                <a:gd name="T38" fmla="*/ 170 w 182"/>
                <a:gd name="T39" fmla="*/ 145 h 244"/>
                <a:gd name="T40" fmla="*/ 168 w 182"/>
                <a:gd name="T41" fmla="*/ 147 h 244"/>
                <a:gd name="T42" fmla="*/ 99 w 182"/>
                <a:gd name="T43" fmla="*/ 216 h 244"/>
                <a:gd name="T44" fmla="*/ 99 w 182"/>
                <a:gd name="T45" fmla="*/ 9 h 244"/>
                <a:gd name="T46" fmla="*/ 99 w 182"/>
                <a:gd name="T47" fmla="*/ 9 h 244"/>
                <a:gd name="T48" fmla="*/ 98 w 182"/>
                <a:gd name="T49" fmla="*/ 5 h 244"/>
                <a:gd name="T50" fmla="*/ 96 w 182"/>
                <a:gd name="T51" fmla="*/ 2 h 244"/>
                <a:gd name="T52" fmla="*/ 94 w 182"/>
                <a:gd name="T53" fmla="*/ 1 h 244"/>
                <a:gd name="T54" fmla="*/ 91 w 182"/>
                <a:gd name="T55" fmla="*/ 0 h 244"/>
                <a:gd name="T56" fmla="*/ 91 w 182"/>
                <a:gd name="T57" fmla="*/ 0 h 244"/>
                <a:gd name="T58" fmla="*/ 87 w 182"/>
                <a:gd name="T59" fmla="*/ 1 h 244"/>
                <a:gd name="T60" fmla="*/ 84 w 182"/>
                <a:gd name="T61" fmla="*/ 2 h 244"/>
                <a:gd name="T62" fmla="*/ 83 w 182"/>
                <a:gd name="T63" fmla="*/ 5 h 244"/>
                <a:gd name="T64" fmla="*/ 82 w 182"/>
                <a:gd name="T65" fmla="*/ 9 h 244"/>
                <a:gd name="T66" fmla="*/ 82 w 182"/>
                <a:gd name="T67" fmla="*/ 216 h 244"/>
                <a:gd name="T68" fmla="*/ 13 w 182"/>
                <a:gd name="T69" fmla="*/ 147 h 244"/>
                <a:gd name="T70" fmla="*/ 13 w 182"/>
                <a:gd name="T71" fmla="*/ 147 h 244"/>
                <a:gd name="T72" fmla="*/ 10 w 182"/>
                <a:gd name="T73" fmla="*/ 145 h 244"/>
                <a:gd name="T74" fmla="*/ 8 w 182"/>
                <a:gd name="T75" fmla="*/ 145 h 244"/>
                <a:gd name="T76" fmla="*/ 5 w 182"/>
                <a:gd name="T77" fmla="*/ 145 h 244"/>
                <a:gd name="T78" fmla="*/ 1 w 182"/>
                <a:gd name="T79" fmla="*/ 147 h 244"/>
                <a:gd name="T80" fmla="*/ 1 w 182"/>
                <a:gd name="T81" fmla="*/ 147 h 244"/>
                <a:gd name="T82" fmla="*/ 0 w 182"/>
                <a:gd name="T83" fmla="*/ 150 h 244"/>
                <a:gd name="T84" fmla="*/ 0 w 182"/>
                <a:gd name="T85" fmla="*/ 153 h 244"/>
                <a:gd name="T86" fmla="*/ 0 w 182"/>
                <a:gd name="T87" fmla="*/ 157 h 244"/>
                <a:gd name="T88" fmla="*/ 1 w 182"/>
                <a:gd name="T89" fmla="*/ 160 h 244"/>
                <a:gd name="T90" fmla="*/ 84 w 182"/>
                <a:gd name="T91" fmla="*/ 2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44">
                  <a:moveTo>
                    <a:pt x="84" y="242"/>
                  </a:moveTo>
                  <a:lnTo>
                    <a:pt x="84" y="242"/>
                  </a:lnTo>
                  <a:lnTo>
                    <a:pt x="87" y="244"/>
                  </a:lnTo>
                  <a:lnTo>
                    <a:pt x="87" y="244"/>
                  </a:lnTo>
                  <a:lnTo>
                    <a:pt x="91" y="244"/>
                  </a:lnTo>
                  <a:lnTo>
                    <a:pt x="91" y="244"/>
                  </a:lnTo>
                  <a:lnTo>
                    <a:pt x="92" y="244"/>
                  </a:lnTo>
                  <a:lnTo>
                    <a:pt x="95" y="243"/>
                  </a:lnTo>
                  <a:lnTo>
                    <a:pt x="95" y="243"/>
                  </a:lnTo>
                  <a:lnTo>
                    <a:pt x="96" y="242"/>
                  </a:lnTo>
                  <a:lnTo>
                    <a:pt x="180" y="160"/>
                  </a:lnTo>
                  <a:lnTo>
                    <a:pt x="180" y="160"/>
                  </a:lnTo>
                  <a:lnTo>
                    <a:pt x="181" y="157"/>
                  </a:lnTo>
                  <a:lnTo>
                    <a:pt x="182" y="153"/>
                  </a:lnTo>
                  <a:lnTo>
                    <a:pt x="181" y="150"/>
                  </a:lnTo>
                  <a:lnTo>
                    <a:pt x="180" y="147"/>
                  </a:lnTo>
                  <a:lnTo>
                    <a:pt x="180" y="147"/>
                  </a:lnTo>
                  <a:lnTo>
                    <a:pt x="177" y="145"/>
                  </a:lnTo>
                  <a:lnTo>
                    <a:pt x="173" y="145"/>
                  </a:lnTo>
                  <a:lnTo>
                    <a:pt x="170" y="145"/>
                  </a:lnTo>
                  <a:lnTo>
                    <a:pt x="168" y="147"/>
                  </a:lnTo>
                  <a:lnTo>
                    <a:pt x="99" y="216"/>
                  </a:lnTo>
                  <a:lnTo>
                    <a:pt x="99" y="9"/>
                  </a:lnTo>
                  <a:lnTo>
                    <a:pt x="99" y="9"/>
                  </a:lnTo>
                  <a:lnTo>
                    <a:pt x="98" y="5"/>
                  </a:lnTo>
                  <a:lnTo>
                    <a:pt x="96" y="2"/>
                  </a:lnTo>
                  <a:lnTo>
                    <a:pt x="94" y="1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87" y="1"/>
                  </a:lnTo>
                  <a:lnTo>
                    <a:pt x="84" y="2"/>
                  </a:lnTo>
                  <a:lnTo>
                    <a:pt x="83" y="5"/>
                  </a:lnTo>
                  <a:lnTo>
                    <a:pt x="82" y="9"/>
                  </a:lnTo>
                  <a:lnTo>
                    <a:pt x="82" y="216"/>
                  </a:lnTo>
                  <a:lnTo>
                    <a:pt x="13" y="147"/>
                  </a:lnTo>
                  <a:lnTo>
                    <a:pt x="13" y="147"/>
                  </a:lnTo>
                  <a:lnTo>
                    <a:pt x="10" y="145"/>
                  </a:lnTo>
                  <a:lnTo>
                    <a:pt x="8" y="145"/>
                  </a:lnTo>
                  <a:lnTo>
                    <a:pt x="5" y="145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50"/>
                  </a:lnTo>
                  <a:lnTo>
                    <a:pt x="0" y="153"/>
                  </a:lnTo>
                  <a:lnTo>
                    <a:pt x="0" y="157"/>
                  </a:lnTo>
                  <a:lnTo>
                    <a:pt x="1" y="160"/>
                  </a:lnTo>
                  <a:lnTo>
                    <a:pt x="84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42" name="Freeform 212">
            <a:extLst>
              <a:ext uri="{FF2B5EF4-FFF2-40B4-BE49-F238E27FC236}">
                <a16:creationId xmlns:a16="http://schemas.microsoft.com/office/drawing/2014/main" id="{D0FF44F8-19EB-4D6B-B328-07B4189B3088}"/>
              </a:ext>
            </a:extLst>
          </p:cNvPr>
          <p:cNvSpPr>
            <a:spLocks/>
          </p:cNvSpPr>
          <p:nvPr/>
        </p:nvSpPr>
        <p:spPr bwMode="auto">
          <a:xfrm>
            <a:off x="857136" y="2335246"/>
            <a:ext cx="395710" cy="361116"/>
          </a:xfrm>
          <a:custGeom>
            <a:avLst/>
            <a:gdLst>
              <a:gd name="T0" fmla="*/ 2 w 301"/>
              <a:gd name="T1" fmla="*/ 113 h 290"/>
              <a:gd name="T2" fmla="*/ 84 w 301"/>
              <a:gd name="T3" fmla="*/ 175 h 290"/>
              <a:gd name="T4" fmla="*/ 204 w 301"/>
              <a:gd name="T5" fmla="*/ 83 h 290"/>
              <a:gd name="T6" fmla="*/ 204 w 301"/>
              <a:gd name="T7" fmla="*/ 83 h 290"/>
              <a:gd name="T8" fmla="*/ 207 w 301"/>
              <a:gd name="T9" fmla="*/ 83 h 290"/>
              <a:gd name="T10" fmla="*/ 208 w 301"/>
              <a:gd name="T11" fmla="*/ 85 h 290"/>
              <a:gd name="T12" fmla="*/ 208 w 301"/>
              <a:gd name="T13" fmla="*/ 86 h 290"/>
              <a:gd name="T14" fmla="*/ 208 w 301"/>
              <a:gd name="T15" fmla="*/ 87 h 290"/>
              <a:gd name="T16" fmla="*/ 112 w 301"/>
              <a:gd name="T17" fmla="*/ 195 h 290"/>
              <a:gd name="T18" fmla="*/ 88 w 301"/>
              <a:gd name="T19" fmla="*/ 281 h 290"/>
              <a:gd name="T20" fmla="*/ 88 w 301"/>
              <a:gd name="T21" fmla="*/ 281 h 290"/>
              <a:gd name="T22" fmla="*/ 90 w 301"/>
              <a:gd name="T23" fmla="*/ 285 h 290"/>
              <a:gd name="T24" fmla="*/ 91 w 301"/>
              <a:gd name="T25" fmla="*/ 286 h 290"/>
              <a:gd name="T26" fmla="*/ 94 w 301"/>
              <a:gd name="T27" fmla="*/ 286 h 290"/>
              <a:gd name="T28" fmla="*/ 96 w 301"/>
              <a:gd name="T29" fmla="*/ 285 h 290"/>
              <a:gd name="T30" fmla="*/ 150 w 301"/>
              <a:gd name="T31" fmla="*/ 224 h 290"/>
              <a:gd name="T32" fmla="*/ 240 w 301"/>
              <a:gd name="T33" fmla="*/ 289 h 290"/>
              <a:gd name="T34" fmla="*/ 240 w 301"/>
              <a:gd name="T35" fmla="*/ 289 h 290"/>
              <a:gd name="T36" fmla="*/ 243 w 301"/>
              <a:gd name="T37" fmla="*/ 290 h 290"/>
              <a:gd name="T38" fmla="*/ 245 w 301"/>
              <a:gd name="T39" fmla="*/ 290 h 290"/>
              <a:gd name="T40" fmla="*/ 247 w 301"/>
              <a:gd name="T41" fmla="*/ 289 h 290"/>
              <a:gd name="T42" fmla="*/ 248 w 301"/>
              <a:gd name="T43" fmla="*/ 286 h 290"/>
              <a:gd name="T44" fmla="*/ 301 w 301"/>
              <a:gd name="T45" fmla="*/ 7 h 290"/>
              <a:gd name="T46" fmla="*/ 301 w 301"/>
              <a:gd name="T47" fmla="*/ 7 h 290"/>
              <a:gd name="T48" fmla="*/ 301 w 301"/>
              <a:gd name="T49" fmla="*/ 4 h 290"/>
              <a:gd name="T50" fmla="*/ 298 w 301"/>
              <a:gd name="T51" fmla="*/ 1 h 290"/>
              <a:gd name="T52" fmla="*/ 297 w 301"/>
              <a:gd name="T53" fmla="*/ 0 h 290"/>
              <a:gd name="T54" fmla="*/ 294 w 301"/>
              <a:gd name="T55" fmla="*/ 1 h 290"/>
              <a:gd name="T56" fmla="*/ 4 w 301"/>
              <a:gd name="T57" fmla="*/ 105 h 290"/>
              <a:gd name="T58" fmla="*/ 4 w 301"/>
              <a:gd name="T59" fmla="*/ 105 h 290"/>
              <a:gd name="T60" fmla="*/ 1 w 301"/>
              <a:gd name="T61" fmla="*/ 106 h 290"/>
              <a:gd name="T62" fmla="*/ 0 w 301"/>
              <a:gd name="T63" fmla="*/ 109 h 290"/>
              <a:gd name="T64" fmla="*/ 1 w 301"/>
              <a:gd name="T65" fmla="*/ 112 h 290"/>
              <a:gd name="T66" fmla="*/ 2 w 301"/>
              <a:gd name="T67" fmla="*/ 113 h 290"/>
              <a:gd name="T68" fmla="*/ 2 w 301"/>
              <a:gd name="T69" fmla="*/ 11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1" h="290">
                <a:moveTo>
                  <a:pt x="2" y="113"/>
                </a:moveTo>
                <a:lnTo>
                  <a:pt x="84" y="175"/>
                </a:lnTo>
                <a:lnTo>
                  <a:pt x="204" y="83"/>
                </a:lnTo>
                <a:lnTo>
                  <a:pt x="204" y="83"/>
                </a:lnTo>
                <a:lnTo>
                  <a:pt x="207" y="83"/>
                </a:lnTo>
                <a:lnTo>
                  <a:pt x="208" y="85"/>
                </a:lnTo>
                <a:lnTo>
                  <a:pt x="208" y="86"/>
                </a:lnTo>
                <a:lnTo>
                  <a:pt x="208" y="87"/>
                </a:lnTo>
                <a:lnTo>
                  <a:pt x="112" y="195"/>
                </a:lnTo>
                <a:lnTo>
                  <a:pt x="88" y="281"/>
                </a:lnTo>
                <a:lnTo>
                  <a:pt x="88" y="281"/>
                </a:lnTo>
                <a:lnTo>
                  <a:pt x="90" y="285"/>
                </a:lnTo>
                <a:lnTo>
                  <a:pt x="91" y="286"/>
                </a:lnTo>
                <a:lnTo>
                  <a:pt x="94" y="286"/>
                </a:lnTo>
                <a:lnTo>
                  <a:pt x="96" y="285"/>
                </a:lnTo>
                <a:lnTo>
                  <a:pt x="150" y="224"/>
                </a:lnTo>
                <a:lnTo>
                  <a:pt x="240" y="289"/>
                </a:lnTo>
                <a:lnTo>
                  <a:pt x="240" y="289"/>
                </a:lnTo>
                <a:lnTo>
                  <a:pt x="243" y="290"/>
                </a:lnTo>
                <a:lnTo>
                  <a:pt x="245" y="290"/>
                </a:lnTo>
                <a:lnTo>
                  <a:pt x="247" y="289"/>
                </a:lnTo>
                <a:lnTo>
                  <a:pt x="248" y="286"/>
                </a:lnTo>
                <a:lnTo>
                  <a:pt x="301" y="7"/>
                </a:lnTo>
                <a:lnTo>
                  <a:pt x="301" y="7"/>
                </a:lnTo>
                <a:lnTo>
                  <a:pt x="301" y="4"/>
                </a:lnTo>
                <a:lnTo>
                  <a:pt x="298" y="1"/>
                </a:lnTo>
                <a:lnTo>
                  <a:pt x="297" y="0"/>
                </a:lnTo>
                <a:lnTo>
                  <a:pt x="294" y="1"/>
                </a:lnTo>
                <a:lnTo>
                  <a:pt x="4" y="105"/>
                </a:lnTo>
                <a:lnTo>
                  <a:pt x="4" y="105"/>
                </a:lnTo>
                <a:lnTo>
                  <a:pt x="1" y="106"/>
                </a:lnTo>
                <a:lnTo>
                  <a:pt x="0" y="109"/>
                </a:lnTo>
                <a:lnTo>
                  <a:pt x="1" y="112"/>
                </a:lnTo>
                <a:lnTo>
                  <a:pt x="2" y="113"/>
                </a:lnTo>
                <a:lnTo>
                  <a:pt x="2" y="1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CB70FA-7789-4874-A1E0-79ACF8AA763A}"/>
              </a:ext>
            </a:extLst>
          </p:cNvPr>
          <p:cNvGrpSpPr/>
          <p:nvPr/>
        </p:nvGrpSpPr>
        <p:grpSpPr>
          <a:xfrm>
            <a:off x="3119241" y="2321133"/>
            <a:ext cx="433914" cy="406830"/>
            <a:chOff x="8033105" y="5486160"/>
            <a:chExt cx="267727" cy="251016"/>
          </a:xfrm>
          <a:solidFill>
            <a:schemeClr val="tx1"/>
          </a:solidFill>
        </p:grpSpPr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BF6EA2A7-466E-4A5C-8030-B36B57BE7F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3105" y="5486160"/>
              <a:ext cx="213544" cy="201709"/>
            </a:xfrm>
            <a:custGeom>
              <a:avLst/>
              <a:gdLst>
                <a:gd name="T0" fmla="*/ 129 w 268"/>
                <a:gd name="T1" fmla="*/ 270 h 270"/>
                <a:gd name="T2" fmla="*/ 135 w 268"/>
                <a:gd name="T3" fmla="*/ 254 h 270"/>
                <a:gd name="T4" fmla="*/ 131 w 268"/>
                <a:gd name="T5" fmla="*/ 245 h 270"/>
                <a:gd name="T6" fmla="*/ 129 w 268"/>
                <a:gd name="T7" fmla="*/ 237 h 270"/>
                <a:gd name="T8" fmla="*/ 135 w 268"/>
                <a:gd name="T9" fmla="*/ 221 h 270"/>
                <a:gd name="T10" fmla="*/ 131 w 268"/>
                <a:gd name="T11" fmla="*/ 213 h 270"/>
                <a:gd name="T12" fmla="*/ 129 w 268"/>
                <a:gd name="T13" fmla="*/ 205 h 270"/>
                <a:gd name="T14" fmla="*/ 135 w 268"/>
                <a:gd name="T15" fmla="*/ 188 h 270"/>
                <a:gd name="T16" fmla="*/ 150 w 268"/>
                <a:gd name="T17" fmla="*/ 174 h 270"/>
                <a:gd name="T18" fmla="*/ 172 w 268"/>
                <a:gd name="T19" fmla="*/ 165 h 270"/>
                <a:gd name="T20" fmla="*/ 201 w 268"/>
                <a:gd name="T21" fmla="*/ 162 h 270"/>
                <a:gd name="T22" fmla="*/ 209 w 268"/>
                <a:gd name="T23" fmla="*/ 162 h 270"/>
                <a:gd name="T24" fmla="*/ 206 w 268"/>
                <a:gd name="T25" fmla="*/ 157 h 270"/>
                <a:gd name="T26" fmla="*/ 206 w 268"/>
                <a:gd name="T27" fmla="*/ 151 h 270"/>
                <a:gd name="T28" fmla="*/ 210 w 268"/>
                <a:gd name="T29" fmla="*/ 135 h 270"/>
                <a:gd name="T30" fmla="*/ 223 w 268"/>
                <a:gd name="T31" fmla="*/ 122 h 270"/>
                <a:gd name="T32" fmla="*/ 244 w 268"/>
                <a:gd name="T33" fmla="*/ 112 h 270"/>
                <a:gd name="T34" fmla="*/ 268 w 268"/>
                <a:gd name="T35" fmla="*/ 107 h 270"/>
                <a:gd name="T36" fmla="*/ 265 w 268"/>
                <a:gd name="T37" fmla="*/ 96 h 270"/>
                <a:gd name="T38" fmla="*/ 257 w 268"/>
                <a:gd name="T39" fmla="*/ 75 h 270"/>
                <a:gd name="T40" fmla="*/ 245 w 268"/>
                <a:gd name="T41" fmla="*/ 55 h 270"/>
                <a:gd name="T42" fmla="*/ 230 w 268"/>
                <a:gd name="T43" fmla="*/ 37 h 270"/>
                <a:gd name="T44" fmla="*/ 213 w 268"/>
                <a:gd name="T45" fmla="*/ 24 h 270"/>
                <a:gd name="T46" fmla="*/ 193 w 268"/>
                <a:gd name="T47" fmla="*/ 12 h 270"/>
                <a:gd name="T48" fmla="*/ 171 w 268"/>
                <a:gd name="T49" fmla="*/ 4 h 270"/>
                <a:gd name="T50" fmla="*/ 148 w 268"/>
                <a:gd name="T51" fmla="*/ 0 h 270"/>
                <a:gd name="T52" fmla="*/ 136 w 268"/>
                <a:gd name="T53" fmla="*/ 0 h 270"/>
                <a:gd name="T54" fmla="*/ 108 w 268"/>
                <a:gd name="T55" fmla="*/ 2 h 270"/>
                <a:gd name="T56" fmla="*/ 82 w 268"/>
                <a:gd name="T57" fmla="*/ 10 h 270"/>
                <a:gd name="T58" fmla="*/ 60 w 268"/>
                <a:gd name="T59" fmla="*/ 22 h 270"/>
                <a:gd name="T60" fmla="*/ 39 w 268"/>
                <a:gd name="T61" fmla="*/ 39 h 270"/>
                <a:gd name="T62" fmla="*/ 23 w 268"/>
                <a:gd name="T63" fmla="*/ 59 h 270"/>
                <a:gd name="T64" fmla="*/ 11 w 268"/>
                <a:gd name="T65" fmla="*/ 82 h 270"/>
                <a:gd name="T66" fmla="*/ 3 w 268"/>
                <a:gd name="T67" fmla="*/ 107 h 270"/>
                <a:gd name="T68" fmla="*/ 0 w 268"/>
                <a:gd name="T69" fmla="*/ 134 h 270"/>
                <a:gd name="T70" fmla="*/ 0 w 268"/>
                <a:gd name="T71" fmla="*/ 147 h 270"/>
                <a:gd name="T72" fmla="*/ 6 w 268"/>
                <a:gd name="T73" fmla="*/ 174 h 270"/>
                <a:gd name="T74" fmla="*/ 15 w 268"/>
                <a:gd name="T75" fmla="*/ 197 h 270"/>
                <a:gd name="T76" fmla="*/ 30 w 268"/>
                <a:gd name="T77" fmla="*/ 219 h 270"/>
                <a:gd name="T78" fmla="*/ 47 w 268"/>
                <a:gd name="T79" fmla="*/ 237 h 270"/>
                <a:gd name="T80" fmla="*/ 68 w 268"/>
                <a:gd name="T81" fmla="*/ 252 h 270"/>
                <a:gd name="T82" fmla="*/ 92 w 268"/>
                <a:gd name="T83" fmla="*/ 263 h 270"/>
                <a:gd name="T84" fmla="*/ 117 w 268"/>
                <a:gd name="T85" fmla="*/ 268 h 270"/>
                <a:gd name="T86" fmla="*/ 129 w 268"/>
                <a:gd name="T87" fmla="*/ 270 h 270"/>
                <a:gd name="T88" fmla="*/ 129 w 268"/>
                <a:gd name="T89" fmla="*/ 129 h 270"/>
                <a:gd name="T90" fmla="*/ 129 w 268"/>
                <a:gd name="T91" fmla="*/ 69 h 270"/>
                <a:gd name="T92" fmla="*/ 132 w 268"/>
                <a:gd name="T93" fmla="*/ 65 h 270"/>
                <a:gd name="T94" fmla="*/ 136 w 268"/>
                <a:gd name="T95" fmla="*/ 64 h 270"/>
                <a:gd name="T96" fmla="*/ 137 w 268"/>
                <a:gd name="T97" fmla="*/ 64 h 270"/>
                <a:gd name="T98" fmla="*/ 140 w 268"/>
                <a:gd name="T99" fmla="*/ 67 h 270"/>
                <a:gd name="T100" fmla="*/ 141 w 268"/>
                <a:gd name="T101" fmla="*/ 134 h 270"/>
                <a:gd name="T102" fmla="*/ 140 w 268"/>
                <a:gd name="T103" fmla="*/ 137 h 270"/>
                <a:gd name="T104" fmla="*/ 137 w 268"/>
                <a:gd name="T105" fmla="*/ 139 h 270"/>
                <a:gd name="T106" fmla="*/ 70 w 268"/>
                <a:gd name="T107" fmla="*/ 139 h 270"/>
                <a:gd name="T108" fmla="*/ 69 w 268"/>
                <a:gd name="T109" fmla="*/ 139 h 270"/>
                <a:gd name="T110" fmla="*/ 65 w 268"/>
                <a:gd name="T111" fmla="*/ 137 h 270"/>
                <a:gd name="T112" fmla="*/ 65 w 268"/>
                <a:gd name="T113" fmla="*/ 134 h 270"/>
                <a:gd name="T114" fmla="*/ 66 w 268"/>
                <a:gd name="T115" fmla="*/ 131 h 270"/>
                <a:gd name="T116" fmla="*/ 70 w 268"/>
                <a:gd name="T117" fmla="*/ 12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270">
                  <a:moveTo>
                    <a:pt x="129" y="270"/>
                  </a:moveTo>
                  <a:lnTo>
                    <a:pt x="129" y="270"/>
                  </a:lnTo>
                  <a:lnTo>
                    <a:pt x="131" y="262"/>
                  </a:lnTo>
                  <a:lnTo>
                    <a:pt x="135" y="254"/>
                  </a:lnTo>
                  <a:lnTo>
                    <a:pt x="135" y="254"/>
                  </a:lnTo>
                  <a:lnTo>
                    <a:pt x="131" y="245"/>
                  </a:lnTo>
                  <a:lnTo>
                    <a:pt x="129" y="237"/>
                  </a:lnTo>
                  <a:lnTo>
                    <a:pt x="129" y="237"/>
                  </a:lnTo>
                  <a:lnTo>
                    <a:pt x="131" y="229"/>
                  </a:lnTo>
                  <a:lnTo>
                    <a:pt x="135" y="221"/>
                  </a:lnTo>
                  <a:lnTo>
                    <a:pt x="135" y="221"/>
                  </a:lnTo>
                  <a:lnTo>
                    <a:pt x="131" y="213"/>
                  </a:lnTo>
                  <a:lnTo>
                    <a:pt x="129" y="205"/>
                  </a:lnTo>
                  <a:lnTo>
                    <a:pt x="129" y="205"/>
                  </a:lnTo>
                  <a:lnTo>
                    <a:pt x="132" y="196"/>
                  </a:lnTo>
                  <a:lnTo>
                    <a:pt x="135" y="188"/>
                  </a:lnTo>
                  <a:lnTo>
                    <a:pt x="141" y="181"/>
                  </a:lnTo>
                  <a:lnTo>
                    <a:pt x="150" y="174"/>
                  </a:lnTo>
                  <a:lnTo>
                    <a:pt x="160" y="169"/>
                  </a:lnTo>
                  <a:lnTo>
                    <a:pt x="172" y="165"/>
                  </a:lnTo>
                  <a:lnTo>
                    <a:pt x="186" y="162"/>
                  </a:lnTo>
                  <a:lnTo>
                    <a:pt x="201" y="162"/>
                  </a:lnTo>
                  <a:lnTo>
                    <a:pt x="201" y="162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06" y="157"/>
                  </a:lnTo>
                  <a:lnTo>
                    <a:pt x="206" y="151"/>
                  </a:lnTo>
                  <a:lnTo>
                    <a:pt x="206" y="151"/>
                  </a:lnTo>
                  <a:lnTo>
                    <a:pt x="207" y="142"/>
                  </a:lnTo>
                  <a:lnTo>
                    <a:pt x="210" y="135"/>
                  </a:lnTo>
                  <a:lnTo>
                    <a:pt x="217" y="127"/>
                  </a:lnTo>
                  <a:lnTo>
                    <a:pt x="223" y="122"/>
                  </a:lnTo>
                  <a:lnTo>
                    <a:pt x="233" y="116"/>
                  </a:lnTo>
                  <a:lnTo>
                    <a:pt x="244" y="112"/>
                  </a:lnTo>
                  <a:lnTo>
                    <a:pt x="256" y="110"/>
                  </a:lnTo>
                  <a:lnTo>
                    <a:pt x="268" y="107"/>
                  </a:lnTo>
                  <a:lnTo>
                    <a:pt x="268" y="107"/>
                  </a:lnTo>
                  <a:lnTo>
                    <a:pt x="265" y="96"/>
                  </a:lnTo>
                  <a:lnTo>
                    <a:pt x="261" y="86"/>
                  </a:lnTo>
                  <a:lnTo>
                    <a:pt x="257" y="75"/>
                  </a:lnTo>
                  <a:lnTo>
                    <a:pt x="252" y="64"/>
                  </a:lnTo>
                  <a:lnTo>
                    <a:pt x="245" y="55"/>
                  </a:lnTo>
                  <a:lnTo>
                    <a:pt x="238" y="47"/>
                  </a:lnTo>
                  <a:lnTo>
                    <a:pt x="230" y="37"/>
                  </a:lnTo>
                  <a:lnTo>
                    <a:pt x="222" y="31"/>
                  </a:lnTo>
                  <a:lnTo>
                    <a:pt x="213" y="24"/>
                  </a:lnTo>
                  <a:lnTo>
                    <a:pt x="203" y="17"/>
                  </a:lnTo>
                  <a:lnTo>
                    <a:pt x="193" y="12"/>
                  </a:lnTo>
                  <a:lnTo>
                    <a:pt x="182" y="8"/>
                  </a:lnTo>
                  <a:lnTo>
                    <a:pt x="171" y="4"/>
                  </a:lnTo>
                  <a:lnTo>
                    <a:pt x="159" y="1"/>
                  </a:lnTo>
                  <a:lnTo>
                    <a:pt x="148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21" y="0"/>
                  </a:lnTo>
                  <a:lnTo>
                    <a:pt x="108" y="2"/>
                  </a:lnTo>
                  <a:lnTo>
                    <a:pt x="96" y="5"/>
                  </a:lnTo>
                  <a:lnTo>
                    <a:pt x="82" y="10"/>
                  </a:lnTo>
                  <a:lnTo>
                    <a:pt x="72" y="16"/>
                  </a:lnTo>
                  <a:lnTo>
                    <a:pt x="60" y="22"/>
                  </a:lnTo>
                  <a:lnTo>
                    <a:pt x="49" y="31"/>
                  </a:lnTo>
                  <a:lnTo>
                    <a:pt x="39" y="39"/>
                  </a:lnTo>
                  <a:lnTo>
                    <a:pt x="31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2"/>
                  </a:lnTo>
                  <a:lnTo>
                    <a:pt x="6" y="94"/>
                  </a:lnTo>
                  <a:lnTo>
                    <a:pt x="3" y="107"/>
                  </a:lnTo>
                  <a:lnTo>
                    <a:pt x="0" y="121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10" y="186"/>
                  </a:lnTo>
                  <a:lnTo>
                    <a:pt x="15" y="197"/>
                  </a:lnTo>
                  <a:lnTo>
                    <a:pt x="22" y="209"/>
                  </a:lnTo>
                  <a:lnTo>
                    <a:pt x="30" y="219"/>
                  </a:lnTo>
                  <a:lnTo>
                    <a:pt x="38" y="228"/>
                  </a:lnTo>
                  <a:lnTo>
                    <a:pt x="47" y="237"/>
                  </a:lnTo>
                  <a:lnTo>
                    <a:pt x="57" y="245"/>
                  </a:lnTo>
                  <a:lnTo>
                    <a:pt x="68" y="252"/>
                  </a:lnTo>
                  <a:lnTo>
                    <a:pt x="80" y="258"/>
                  </a:lnTo>
                  <a:lnTo>
                    <a:pt x="92" y="263"/>
                  </a:lnTo>
                  <a:lnTo>
                    <a:pt x="104" y="266"/>
                  </a:lnTo>
                  <a:lnTo>
                    <a:pt x="117" y="268"/>
                  </a:lnTo>
                  <a:lnTo>
                    <a:pt x="129" y="270"/>
                  </a:lnTo>
                  <a:lnTo>
                    <a:pt x="129" y="270"/>
                  </a:lnTo>
                  <a:close/>
                  <a:moveTo>
                    <a:pt x="70" y="129"/>
                  </a:moveTo>
                  <a:lnTo>
                    <a:pt x="129" y="129"/>
                  </a:lnTo>
                  <a:lnTo>
                    <a:pt x="129" y="69"/>
                  </a:lnTo>
                  <a:lnTo>
                    <a:pt x="129" y="69"/>
                  </a:lnTo>
                  <a:lnTo>
                    <a:pt x="131" y="67"/>
                  </a:lnTo>
                  <a:lnTo>
                    <a:pt x="132" y="65"/>
                  </a:lnTo>
                  <a:lnTo>
                    <a:pt x="133" y="64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0" y="67"/>
                  </a:lnTo>
                  <a:lnTo>
                    <a:pt x="141" y="69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0" y="137"/>
                  </a:lnTo>
                  <a:lnTo>
                    <a:pt x="139" y="138"/>
                  </a:lnTo>
                  <a:lnTo>
                    <a:pt x="137" y="139"/>
                  </a:lnTo>
                  <a:lnTo>
                    <a:pt x="136" y="139"/>
                  </a:lnTo>
                  <a:lnTo>
                    <a:pt x="70" y="139"/>
                  </a:lnTo>
                  <a:lnTo>
                    <a:pt x="70" y="139"/>
                  </a:lnTo>
                  <a:lnTo>
                    <a:pt x="69" y="139"/>
                  </a:lnTo>
                  <a:lnTo>
                    <a:pt x="66" y="138"/>
                  </a:lnTo>
                  <a:lnTo>
                    <a:pt x="65" y="137"/>
                  </a:lnTo>
                  <a:lnTo>
                    <a:pt x="65" y="134"/>
                  </a:lnTo>
                  <a:lnTo>
                    <a:pt x="65" y="134"/>
                  </a:lnTo>
                  <a:lnTo>
                    <a:pt x="65" y="133"/>
                  </a:lnTo>
                  <a:lnTo>
                    <a:pt x="66" y="131"/>
                  </a:lnTo>
                  <a:lnTo>
                    <a:pt x="69" y="130"/>
                  </a:lnTo>
                  <a:lnTo>
                    <a:pt x="70" y="129"/>
                  </a:lnTo>
                  <a:lnTo>
                    <a:pt x="70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FE67F49D-B061-48A8-87BB-1DF0AA54E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215" y="5574314"/>
              <a:ext cx="95617" cy="49307"/>
            </a:xfrm>
            <a:custGeom>
              <a:avLst/>
              <a:gdLst>
                <a:gd name="T0" fmla="*/ 59 w 119"/>
                <a:gd name="T1" fmla="*/ 0 h 66"/>
                <a:gd name="T2" fmla="*/ 59 w 119"/>
                <a:gd name="T3" fmla="*/ 0 h 66"/>
                <a:gd name="T4" fmla="*/ 47 w 119"/>
                <a:gd name="T5" fmla="*/ 1 h 66"/>
                <a:gd name="T6" fmla="*/ 36 w 119"/>
                <a:gd name="T7" fmla="*/ 3 h 66"/>
                <a:gd name="T8" fmla="*/ 25 w 119"/>
                <a:gd name="T9" fmla="*/ 5 h 66"/>
                <a:gd name="T10" fmla="*/ 17 w 119"/>
                <a:gd name="T11" fmla="*/ 9 h 66"/>
                <a:gd name="T12" fmla="*/ 9 w 119"/>
                <a:gd name="T13" fmla="*/ 15 h 66"/>
                <a:gd name="T14" fmla="*/ 4 w 119"/>
                <a:gd name="T15" fmla="*/ 20 h 66"/>
                <a:gd name="T16" fmla="*/ 1 w 119"/>
                <a:gd name="T17" fmla="*/ 27 h 66"/>
                <a:gd name="T18" fmla="*/ 0 w 119"/>
                <a:gd name="T19" fmla="*/ 33 h 66"/>
                <a:gd name="T20" fmla="*/ 0 w 119"/>
                <a:gd name="T21" fmla="*/ 33 h 66"/>
                <a:gd name="T22" fmla="*/ 1 w 119"/>
                <a:gd name="T23" fmla="*/ 39 h 66"/>
                <a:gd name="T24" fmla="*/ 4 w 119"/>
                <a:gd name="T25" fmla="*/ 46 h 66"/>
                <a:gd name="T26" fmla="*/ 4 w 119"/>
                <a:gd name="T27" fmla="*/ 46 h 66"/>
                <a:gd name="T28" fmla="*/ 16 w 119"/>
                <a:gd name="T29" fmla="*/ 48 h 66"/>
                <a:gd name="T30" fmla="*/ 27 w 119"/>
                <a:gd name="T31" fmla="*/ 52 h 66"/>
                <a:gd name="T32" fmla="*/ 36 w 119"/>
                <a:gd name="T33" fmla="*/ 58 h 66"/>
                <a:gd name="T34" fmla="*/ 44 w 119"/>
                <a:gd name="T35" fmla="*/ 64 h 66"/>
                <a:gd name="T36" fmla="*/ 44 w 119"/>
                <a:gd name="T37" fmla="*/ 64 h 66"/>
                <a:gd name="T38" fmla="*/ 59 w 119"/>
                <a:gd name="T39" fmla="*/ 66 h 66"/>
                <a:gd name="T40" fmla="*/ 59 w 119"/>
                <a:gd name="T41" fmla="*/ 66 h 66"/>
                <a:gd name="T42" fmla="*/ 71 w 119"/>
                <a:gd name="T43" fmla="*/ 64 h 66"/>
                <a:gd name="T44" fmla="*/ 83 w 119"/>
                <a:gd name="T45" fmla="*/ 63 h 66"/>
                <a:gd name="T46" fmla="*/ 92 w 119"/>
                <a:gd name="T47" fmla="*/ 60 h 66"/>
                <a:gd name="T48" fmla="*/ 102 w 119"/>
                <a:gd name="T49" fmla="*/ 56 h 66"/>
                <a:gd name="T50" fmla="*/ 108 w 119"/>
                <a:gd name="T51" fmla="*/ 51 h 66"/>
                <a:gd name="T52" fmla="*/ 114 w 119"/>
                <a:gd name="T53" fmla="*/ 46 h 66"/>
                <a:gd name="T54" fmla="*/ 118 w 119"/>
                <a:gd name="T55" fmla="*/ 39 h 66"/>
                <a:gd name="T56" fmla="*/ 119 w 119"/>
                <a:gd name="T57" fmla="*/ 33 h 66"/>
                <a:gd name="T58" fmla="*/ 119 w 119"/>
                <a:gd name="T59" fmla="*/ 33 h 66"/>
                <a:gd name="T60" fmla="*/ 118 w 119"/>
                <a:gd name="T61" fmla="*/ 27 h 66"/>
                <a:gd name="T62" fmla="*/ 114 w 119"/>
                <a:gd name="T63" fmla="*/ 20 h 66"/>
                <a:gd name="T64" fmla="*/ 108 w 119"/>
                <a:gd name="T65" fmla="*/ 15 h 66"/>
                <a:gd name="T66" fmla="*/ 102 w 119"/>
                <a:gd name="T67" fmla="*/ 9 h 66"/>
                <a:gd name="T68" fmla="*/ 92 w 119"/>
                <a:gd name="T69" fmla="*/ 5 h 66"/>
                <a:gd name="T70" fmla="*/ 83 w 119"/>
                <a:gd name="T71" fmla="*/ 3 h 66"/>
                <a:gd name="T72" fmla="*/ 71 w 119"/>
                <a:gd name="T73" fmla="*/ 1 h 66"/>
                <a:gd name="T74" fmla="*/ 59 w 119"/>
                <a:gd name="T75" fmla="*/ 0 h 66"/>
                <a:gd name="T76" fmla="*/ 59 w 119"/>
                <a:gd name="T7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9" h="66">
                  <a:moveTo>
                    <a:pt x="59" y="0"/>
                  </a:moveTo>
                  <a:lnTo>
                    <a:pt x="59" y="0"/>
                  </a:lnTo>
                  <a:lnTo>
                    <a:pt x="47" y="1"/>
                  </a:lnTo>
                  <a:lnTo>
                    <a:pt x="36" y="3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9" y="15"/>
                  </a:lnTo>
                  <a:lnTo>
                    <a:pt x="4" y="20"/>
                  </a:lnTo>
                  <a:lnTo>
                    <a:pt x="1" y="2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16" y="48"/>
                  </a:lnTo>
                  <a:lnTo>
                    <a:pt x="27" y="52"/>
                  </a:lnTo>
                  <a:lnTo>
                    <a:pt x="36" y="58"/>
                  </a:lnTo>
                  <a:lnTo>
                    <a:pt x="44" y="64"/>
                  </a:lnTo>
                  <a:lnTo>
                    <a:pt x="44" y="6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71" y="64"/>
                  </a:lnTo>
                  <a:lnTo>
                    <a:pt x="83" y="63"/>
                  </a:lnTo>
                  <a:lnTo>
                    <a:pt x="92" y="60"/>
                  </a:lnTo>
                  <a:lnTo>
                    <a:pt x="102" y="56"/>
                  </a:lnTo>
                  <a:lnTo>
                    <a:pt x="108" y="51"/>
                  </a:lnTo>
                  <a:lnTo>
                    <a:pt x="114" y="46"/>
                  </a:lnTo>
                  <a:lnTo>
                    <a:pt x="118" y="39"/>
                  </a:lnTo>
                  <a:lnTo>
                    <a:pt x="119" y="33"/>
                  </a:lnTo>
                  <a:lnTo>
                    <a:pt x="119" y="33"/>
                  </a:lnTo>
                  <a:lnTo>
                    <a:pt x="118" y="27"/>
                  </a:lnTo>
                  <a:lnTo>
                    <a:pt x="114" y="20"/>
                  </a:lnTo>
                  <a:lnTo>
                    <a:pt x="108" y="15"/>
                  </a:lnTo>
                  <a:lnTo>
                    <a:pt x="102" y="9"/>
                  </a:lnTo>
                  <a:lnTo>
                    <a:pt x="92" y="5"/>
                  </a:lnTo>
                  <a:lnTo>
                    <a:pt x="83" y="3"/>
                  </a:lnTo>
                  <a:lnTo>
                    <a:pt x="71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BE3E54B2-6AD2-4BDE-B358-E2C300E83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8242" y="5641551"/>
              <a:ext cx="52590" cy="31377"/>
            </a:xfrm>
            <a:custGeom>
              <a:avLst/>
              <a:gdLst>
                <a:gd name="T0" fmla="*/ 66 w 67"/>
                <a:gd name="T1" fmla="*/ 0 h 40"/>
                <a:gd name="T2" fmla="*/ 66 w 67"/>
                <a:gd name="T3" fmla="*/ 0 h 40"/>
                <a:gd name="T4" fmla="*/ 54 w 67"/>
                <a:gd name="T5" fmla="*/ 8 h 40"/>
                <a:gd name="T6" fmla="*/ 40 w 67"/>
                <a:gd name="T7" fmla="*/ 13 h 40"/>
                <a:gd name="T8" fmla="*/ 26 w 67"/>
                <a:gd name="T9" fmla="*/ 17 h 40"/>
                <a:gd name="T10" fmla="*/ 7 w 67"/>
                <a:gd name="T11" fmla="*/ 19 h 40"/>
                <a:gd name="T12" fmla="*/ 7 w 67"/>
                <a:gd name="T13" fmla="*/ 19 h 40"/>
                <a:gd name="T14" fmla="*/ 0 w 67"/>
                <a:gd name="T15" fmla="*/ 19 h 40"/>
                <a:gd name="T16" fmla="*/ 0 w 67"/>
                <a:gd name="T17" fmla="*/ 19 h 40"/>
                <a:gd name="T18" fmla="*/ 1 w 67"/>
                <a:gd name="T19" fmla="*/ 24 h 40"/>
                <a:gd name="T20" fmla="*/ 1 w 67"/>
                <a:gd name="T21" fmla="*/ 29 h 40"/>
                <a:gd name="T22" fmla="*/ 1 w 67"/>
                <a:gd name="T23" fmla="*/ 29 h 40"/>
                <a:gd name="T24" fmla="*/ 1 w 67"/>
                <a:gd name="T25" fmla="*/ 35 h 40"/>
                <a:gd name="T26" fmla="*/ 0 w 67"/>
                <a:gd name="T27" fmla="*/ 40 h 40"/>
                <a:gd name="T28" fmla="*/ 0 w 67"/>
                <a:gd name="T29" fmla="*/ 40 h 40"/>
                <a:gd name="T30" fmla="*/ 7 w 67"/>
                <a:gd name="T31" fmla="*/ 40 h 40"/>
                <a:gd name="T32" fmla="*/ 7 w 67"/>
                <a:gd name="T33" fmla="*/ 40 h 40"/>
                <a:gd name="T34" fmla="*/ 19 w 67"/>
                <a:gd name="T35" fmla="*/ 40 h 40"/>
                <a:gd name="T36" fmla="*/ 31 w 67"/>
                <a:gd name="T37" fmla="*/ 37 h 40"/>
                <a:gd name="T38" fmla="*/ 40 w 67"/>
                <a:gd name="T39" fmla="*/ 35 h 40"/>
                <a:gd name="T40" fmla="*/ 50 w 67"/>
                <a:gd name="T41" fmla="*/ 31 h 40"/>
                <a:gd name="T42" fmla="*/ 56 w 67"/>
                <a:gd name="T43" fmla="*/ 27 h 40"/>
                <a:gd name="T44" fmla="*/ 62 w 67"/>
                <a:gd name="T45" fmla="*/ 20 h 40"/>
                <a:gd name="T46" fmla="*/ 66 w 67"/>
                <a:gd name="T47" fmla="*/ 15 h 40"/>
                <a:gd name="T48" fmla="*/ 67 w 67"/>
                <a:gd name="T49" fmla="*/ 8 h 40"/>
                <a:gd name="T50" fmla="*/ 67 w 67"/>
                <a:gd name="T51" fmla="*/ 8 h 40"/>
                <a:gd name="T52" fmla="*/ 66 w 67"/>
                <a:gd name="T53" fmla="*/ 0 h 40"/>
                <a:gd name="T54" fmla="*/ 66 w 67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40">
                  <a:moveTo>
                    <a:pt x="66" y="0"/>
                  </a:moveTo>
                  <a:lnTo>
                    <a:pt x="66" y="0"/>
                  </a:lnTo>
                  <a:lnTo>
                    <a:pt x="54" y="8"/>
                  </a:lnTo>
                  <a:lnTo>
                    <a:pt x="40" y="13"/>
                  </a:lnTo>
                  <a:lnTo>
                    <a:pt x="26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9" y="40"/>
                  </a:lnTo>
                  <a:lnTo>
                    <a:pt x="31" y="37"/>
                  </a:lnTo>
                  <a:lnTo>
                    <a:pt x="40" y="35"/>
                  </a:lnTo>
                  <a:lnTo>
                    <a:pt x="50" y="31"/>
                  </a:lnTo>
                  <a:lnTo>
                    <a:pt x="56" y="27"/>
                  </a:lnTo>
                  <a:lnTo>
                    <a:pt x="62" y="20"/>
                  </a:lnTo>
                  <a:lnTo>
                    <a:pt x="66" y="15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E76154AA-2DBE-4927-B5C1-1C29D3D9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8242" y="5617644"/>
              <a:ext cx="52590" cy="29883"/>
            </a:xfrm>
            <a:custGeom>
              <a:avLst/>
              <a:gdLst>
                <a:gd name="T0" fmla="*/ 66 w 67"/>
                <a:gd name="T1" fmla="*/ 0 h 40"/>
                <a:gd name="T2" fmla="*/ 66 w 67"/>
                <a:gd name="T3" fmla="*/ 0 h 40"/>
                <a:gd name="T4" fmla="*/ 54 w 67"/>
                <a:gd name="T5" fmla="*/ 8 h 40"/>
                <a:gd name="T6" fmla="*/ 40 w 67"/>
                <a:gd name="T7" fmla="*/ 13 h 40"/>
                <a:gd name="T8" fmla="*/ 26 w 67"/>
                <a:gd name="T9" fmla="*/ 17 h 40"/>
                <a:gd name="T10" fmla="*/ 7 w 67"/>
                <a:gd name="T11" fmla="*/ 18 h 40"/>
                <a:gd name="T12" fmla="*/ 7 w 67"/>
                <a:gd name="T13" fmla="*/ 18 h 40"/>
                <a:gd name="T14" fmla="*/ 0 w 67"/>
                <a:gd name="T15" fmla="*/ 18 h 40"/>
                <a:gd name="T16" fmla="*/ 0 w 67"/>
                <a:gd name="T17" fmla="*/ 18 h 40"/>
                <a:gd name="T18" fmla="*/ 1 w 67"/>
                <a:gd name="T19" fmla="*/ 24 h 40"/>
                <a:gd name="T20" fmla="*/ 1 w 67"/>
                <a:gd name="T21" fmla="*/ 29 h 40"/>
                <a:gd name="T22" fmla="*/ 1 w 67"/>
                <a:gd name="T23" fmla="*/ 29 h 40"/>
                <a:gd name="T24" fmla="*/ 1 w 67"/>
                <a:gd name="T25" fmla="*/ 35 h 40"/>
                <a:gd name="T26" fmla="*/ 0 w 67"/>
                <a:gd name="T27" fmla="*/ 40 h 40"/>
                <a:gd name="T28" fmla="*/ 0 w 67"/>
                <a:gd name="T29" fmla="*/ 40 h 40"/>
                <a:gd name="T30" fmla="*/ 7 w 67"/>
                <a:gd name="T31" fmla="*/ 40 h 40"/>
                <a:gd name="T32" fmla="*/ 7 w 67"/>
                <a:gd name="T33" fmla="*/ 40 h 40"/>
                <a:gd name="T34" fmla="*/ 19 w 67"/>
                <a:gd name="T35" fmla="*/ 39 h 40"/>
                <a:gd name="T36" fmla="*/ 31 w 67"/>
                <a:gd name="T37" fmla="*/ 37 h 40"/>
                <a:gd name="T38" fmla="*/ 40 w 67"/>
                <a:gd name="T39" fmla="*/ 35 h 40"/>
                <a:gd name="T40" fmla="*/ 50 w 67"/>
                <a:gd name="T41" fmla="*/ 30 h 40"/>
                <a:gd name="T42" fmla="*/ 56 w 67"/>
                <a:gd name="T43" fmla="*/ 25 h 40"/>
                <a:gd name="T44" fmla="*/ 62 w 67"/>
                <a:gd name="T45" fmla="*/ 20 h 40"/>
                <a:gd name="T46" fmla="*/ 66 w 67"/>
                <a:gd name="T47" fmla="*/ 14 h 40"/>
                <a:gd name="T48" fmla="*/ 67 w 67"/>
                <a:gd name="T49" fmla="*/ 8 h 40"/>
                <a:gd name="T50" fmla="*/ 67 w 67"/>
                <a:gd name="T51" fmla="*/ 8 h 40"/>
                <a:gd name="T52" fmla="*/ 66 w 67"/>
                <a:gd name="T53" fmla="*/ 0 h 40"/>
                <a:gd name="T54" fmla="*/ 66 w 67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40">
                  <a:moveTo>
                    <a:pt x="66" y="0"/>
                  </a:moveTo>
                  <a:lnTo>
                    <a:pt x="66" y="0"/>
                  </a:lnTo>
                  <a:lnTo>
                    <a:pt x="54" y="8"/>
                  </a:lnTo>
                  <a:lnTo>
                    <a:pt x="40" y="13"/>
                  </a:lnTo>
                  <a:lnTo>
                    <a:pt x="26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9" y="39"/>
                  </a:lnTo>
                  <a:lnTo>
                    <a:pt x="31" y="37"/>
                  </a:lnTo>
                  <a:lnTo>
                    <a:pt x="40" y="35"/>
                  </a:lnTo>
                  <a:lnTo>
                    <a:pt x="50" y="30"/>
                  </a:lnTo>
                  <a:lnTo>
                    <a:pt x="56" y="25"/>
                  </a:lnTo>
                  <a:lnTo>
                    <a:pt x="62" y="20"/>
                  </a:lnTo>
                  <a:lnTo>
                    <a:pt x="66" y="14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B1CAEA4A-8814-47DB-BA3C-554CDDE06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8242" y="5666950"/>
              <a:ext cx="52590" cy="29883"/>
            </a:xfrm>
            <a:custGeom>
              <a:avLst/>
              <a:gdLst>
                <a:gd name="T0" fmla="*/ 7 w 67"/>
                <a:gd name="T1" fmla="*/ 39 h 39"/>
                <a:gd name="T2" fmla="*/ 7 w 67"/>
                <a:gd name="T3" fmla="*/ 39 h 39"/>
                <a:gd name="T4" fmla="*/ 19 w 67"/>
                <a:gd name="T5" fmla="*/ 39 h 39"/>
                <a:gd name="T6" fmla="*/ 31 w 67"/>
                <a:gd name="T7" fmla="*/ 37 h 39"/>
                <a:gd name="T8" fmla="*/ 40 w 67"/>
                <a:gd name="T9" fmla="*/ 34 h 39"/>
                <a:gd name="T10" fmla="*/ 50 w 67"/>
                <a:gd name="T11" fmla="*/ 30 h 39"/>
                <a:gd name="T12" fmla="*/ 56 w 67"/>
                <a:gd name="T13" fmla="*/ 26 h 39"/>
                <a:gd name="T14" fmla="*/ 62 w 67"/>
                <a:gd name="T15" fmla="*/ 21 h 39"/>
                <a:gd name="T16" fmla="*/ 66 w 67"/>
                <a:gd name="T17" fmla="*/ 14 h 39"/>
                <a:gd name="T18" fmla="*/ 67 w 67"/>
                <a:gd name="T19" fmla="*/ 7 h 39"/>
                <a:gd name="T20" fmla="*/ 67 w 67"/>
                <a:gd name="T21" fmla="*/ 7 h 39"/>
                <a:gd name="T22" fmla="*/ 66 w 67"/>
                <a:gd name="T23" fmla="*/ 0 h 39"/>
                <a:gd name="T24" fmla="*/ 66 w 67"/>
                <a:gd name="T25" fmla="*/ 0 h 39"/>
                <a:gd name="T26" fmla="*/ 54 w 67"/>
                <a:gd name="T27" fmla="*/ 7 h 39"/>
                <a:gd name="T28" fmla="*/ 40 w 67"/>
                <a:gd name="T29" fmla="*/ 13 h 39"/>
                <a:gd name="T30" fmla="*/ 26 w 67"/>
                <a:gd name="T31" fmla="*/ 17 h 39"/>
                <a:gd name="T32" fmla="*/ 7 w 67"/>
                <a:gd name="T33" fmla="*/ 18 h 39"/>
                <a:gd name="T34" fmla="*/ 7 w 67"/>
                <a:gd name="T35" fmla="*/ 18 h 39"/>
                <a:gd name="T36" fmla="*/ 0 w 67"/>
                <a:gd name="T37" fmla="*/ 18 h 39"/>
                <a:gd name="T38" fmla="*/ 0 w 67"/>
                <a:gd name="T39" fmla="*/ 18 h 39"/>
                <a:gd name="T40" fmla="*/ 1 w 67"/>
                <a:gd name="T41" fmla="*/ 23 h 39"/>
                <a:gd name="T42" fmla="*/ 1 w 67"/>
                <a:gd name="T43" fmla="*/ 29 h 39"/>
                <a:gd name="T44" fmla="*/ 1 w 67"/>
                <a:gd name="T45" fmla="*/ 29 h 39"/>
                <a:gd name="T46" fmla="*/ 1 w 67"/>
                <a:gd name="T47" fmla="*/ 34 h 39"/>
                <a:gd name="T48" fmla="*/ 0 w 67"/>
                <a:gd name="T49" fmla="*/ 39 h 39"/>
                <a:gd name="T50" fmla="*/ 0 w 67"/>
                <a:gd name="T51" fmla="*/ 39 h 39"/>
                <a:gd name="T52" fmla="*/ 7 w 67"/>
                <a:gd name="T53" fmla="*/ 39 h 39"/>
                <a:gd name="T54" fmla="*/ 7 w 67"/>
                <a:gd name="T5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39">
                  <a:moveTo>
                    <a:pt x="7" y="39"/>
                  </a:moveTo>
                  <a:lnTo>
                    <a:pt x="7" y="39"/>
                  </a:lnTo>
                  <a:lnTo>
                    <a:pt x="19" y="39"/>
                  </a:lnTo>
                  <a:lnTo>
                    <a:pt x="31" y="37"/>
                  </a:lnTo>
                  <a:lnTo>
                    <a:pt x="40" y="34"/>
                  </a:lnTo>
                  <a:lnTo>
                    <a:pt x="50" y="30"/>
                  </a:lnTo>
                  <a:lnTo>
                    <a:pt x="56" y="26"/>
                  </a:lnTo>
                  <a:lnTo>
                    <a:pt x="62" y="21"/>
                  </a:lnTo>
                  <a:lnTo>
                    <a:pt x="66" y="14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4" y="7"/>
                  </a:lnTo>
                  <a:lnTo>
                    <a:pt x="40" y="13"/>
                  </a:lnTo>
                  <a:lnTo>
                    <a:pt x="26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4B7EEE19-23D0-4B49-96CE-05709CAE1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251" y="5707293"/>
              <a:ext cx="94024" cy="29883"/>
            </a:xfrm>
            <a:custGeom>
              <a:avLst/>
              <a:gdLst>
                <a:gd name="T0" fmla="*/ 2 w 119"/>
                <a:gd name="T1" fmla="*/ 0 h 40"/>
                <a:gd name="T2" fmla="*/ 2 w 119"/>
                <a:gd name="T3" fmla="*/ 0 h 40"/>
                <a:gd name="T4" fmla="*/ 0 w 119"/>
                <a:gd name="T5" fmla="*/ 7 h 40"/>
                <a:gd name="T6" fmla="*/ 0 w 119"/>
                <a:gd name="T7" fmla="*/ 7 h 40"/>
                <a:gd name="T8" fmla="*/ 0 w 119"/>
                <a:gd name="T9" fmla="*/ 14 h 40"/>
                <a:gd name="T10" fmla="*/ 4 w 119"/>
                <a:gd name="T11" fmla="*/ 20 h 40"/>
                <a:gd name="T12" fmla="*/ 10 w 119"/>
                <a:gd name="T13" fmla="*/ 26 h 40"/>
                <a:gd name="T14" fmla="*/ 17 w 119"/>
                <a:gd name="T15" fmla="*/ 31 h 40"/>
                <a:gd name="T16" fmla="*/ 26 w 119"/>
                <a:gd name="T17" fmla="*/ 35 h 40"/>
                <a:gd name="T18" fmla="*/ 35 w 119"/>
                <a:gd name="T19" fmla="*/ 38 h 40"/>
                <a:gd name="T20" fmla="*/ 47 w 119"/>
                <a:gd name="T21" fmla="*/ 39 h 40"/>
                <a:gd name="T22" fmla="*/ 60 w 119"/>
                <a:gd name="T23" fmla="*/ 40 h 40"/>
                <a:gd name="T24" fmla="*/ 60 w 119"/>
                <a:gd name="T25" fmla="*/ 40 h 40"/>
                <a:gd name="T26" fmla="*/ 72 w 119"/>
                <a:gd name="T27" fmla="*/ 39 h 40"/>
                <a:gd name="T28" fmla="*/ 82 w 119"/>
                <a:gd name="T29" fmla="*/ 38 h 40"/>
                <a:gd name="T30" fmla="*/ 93 w 119"/>
                <a:gd name="T31" fmla="*/ 35 h 40"/>
                <a:gd name="T32" fmla="*/ 101 w 119"/>
                <a:gd name="T33" fmla="*/ 31 h 40"/>
                <a:gd name="T34" fmla="*/ 109 w 119"/>
                <a:gd name="T35" fmla="*/ 26 h 40"/>
                <a:gd name="T36" fmla="*/ 115 w 119"/>
                <a:gd name="T37" fmla="*/ 20 h 40"/>
                <a:gd name="T38" fmla="*/ 117 w 119"/>
                <a:gd name="T39" fmla="*/ 14 h 40"/>
                <a:gd name="T40" fmla="*/ 119 w 119"/>
                <a:gd name="T41" fmla="*/ 7 h 40"/>
                <a:gd name="T42" fmla="*/ 119 w 119"/>
                <a:gd name="T43" fmla="*/ 7 h 40"/>
                <a:gd name="T44" fmla="*/ 117 w 119"/>
                <a:gd name="T45" fmla="*/ 0 h 40"/>
                <a:gd name="T46" fmla="*/ 117 w 119"/>
                <a:gd name="T47" fmla="*/ 0 h 40"/>
                <a:gd name="T48" fmla="*/ 107 w 119"/>
                <a:gd name="T49" fmla="*/ 8 h 40"/>
                <a:gd name="T50" fmla="*/ 93 w 119"/>
                <a:gd name="T51" fmla="*/ 14 h 40"/>
                <a:gd name="T52" fmla="*/ 77 w 119"/>
                <a:gd name="T53" fmla="*/ 18 h 40"/>
                <a:gd name="T54" fmla="*/ 60 w 119"/>
                <a:gd name="T55" fmla="*/ 18 h 40"/>
                <a:gd name="T56" fmla="*/ 60 w 119"/>
                <a:gd name="T57" fmla="*/ 18 h 40"/>
                <a:gd name="T58" fmla="*/ 42 w 119"/>
                <a:gd name="T59" fmla="*/ 18 h 40"/>
                <a:gd name="T60" fmla="*/ 26 w 119"/>
                <a:gd name="T61" fmla="*/ 14 h 40"/>
                <a:gd name="T62" fmla="*/ 13 w 119"/>
                <a:gd name="T63" fmla="*/ 8 h 40"/>
                <a:gd name="T64" fmla="*/ 2 w 119"/>
                <a:gd name="T65" fmla="*/ 0 h 40"/>
                <a:gd name="T66" fmla="*/ 2 w 119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40">
                  <a:moveTo>
                    <a:pt x="2" y="0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20"/>
                  </a:lnTo>
                  <a:lnTo>
                    <a:pt x="10" y="26"/>
                  </a:lnTo>
                  <a:lnTo>
                    <a:pt x="17" y="31"/>
                  </a:lnTo>
                  <a:lnTo>
                    <a:pt x="26" y="35"/>
                  </a:lnTo>
                  <a:lnTo>
                    <a:pt x="35" y="38"/>
                  </a:lnTo>
                  <a:lnTo>
                    <a:pt x="47" y="39"/>
                  </a:lnTo>
                  <a:lnTo>
                    <a:pt x="60" y="40"/>
                  </a:lnTo>
                  <a:lnTo>
                    <a:pt x="60" y="40"/>
                  </a:lnTo>
                  <a:lnTo>
                    <a:pt x="72" y="39"/>
                  </a:lnTo>
                  <a:lnTo>
                    <a:pt x="82" y="38"/>
                  </a:lnTo>
                  <a:lnTo>
                    <a:pt x="93" y="35"/>
                  </a:lnTo>
                  <a:lnTo>
                    <a:pt x="101" y="31"/>
                  </a:lnTo>
                  <a:lnTo>
                    <a:pt x="109" y="26"/>
                  </a:lnTo>
                  <a:lnTo>
                    <a:pt x="115" y="20"/>
                  </a:lnTo>
                  <a:lnTo>
                    <a:pt x="117" y="14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7" y="8"/>
                  </a:lnTo>
                  <a:lnTo>
                    <a:pt x="93" y="14"/>
                  </a:lnTo>
                  <a:lnTo>
                    <a:pt x="77" y="18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2" y="18"/>
                  </a:lnTo>
                  <a:lnTo>
                    <a:pt x="26" y="14"/>
                  </a:lnTo>
                  <a:lnTo>
                    <a:pt x="13" y="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C2840389-14BA-4CB8-866C-FC384AD45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251" y="5683386"/>
              <a:ext cx="94024" cy="28389"/>
            </a:xfrm>
            <a:custGeom>
              <a:avLst/>
              <a:gdLst>
                <a:gd name="T0" fmla="*/ 117 w 119"/>
                <a:gd name="T1" fmla="*/ 0 h 39"/>
                <a:gd name="T2" fmla="*/ 117 w 119"/>
                <a:gd name="T3" fmla="*/ 0 h 39"/>
                <a:gd name="T4" fmla="*/ 107 w 119"/>
                <a:gd name="T5" fmla="*/ 7 h 39"/>
                <a:gd name="T6" fmla="*/ 93 w 119"/>
                <a:gd name="T7" fmla="*/ 13 h 39"/>
                <a:gd name="T8" fmla="*/ 77 w 119"/>
                <a:gd name="T9" fmla="*/ 16 h 39"/>
                <a:gd name="T10" fmla="*/ 60 w 119"/>
                <a:gd name="T11" fmla="*/ 17 h 39"/>
                <a:gd name="T12" fmla="*/ 60 w 119"/>
                <a:gd name="T13" fmla="*/ 17 h 39"/>
                <a:gd name="T14" fmla="*/ 42 w 119"/>
                <a:gd name="T15" fmla="*/ 16 h 39"/>
                <a:gd name="T16" fmla="*/ 26 w 119"/>
                <a:gd name="T17" fmla="*/ 13 h 39"/>
                <a:gd name="T18" fmla="*/ 13 w 119"/>
                <a:gd name="T19" fmla="*/ 7 h 39"/>
                <a:gd name="T20" fmla="*/ 2 w 119"/>
                <a:gd name="T21" fmla="*/ 0 h 39"/>
                <a:gd name="T22" fmla="*/ 2 w 119"/>
                <a:gd name="T23" fmla="*/ 0 h 39"/>
                <a:gd name="T24" fmla="*/ 0 w 119"/>
                <a:gd name="T25" fmla="*/ 7 h 39"/>
                <a:gd name="T26" fmla="*/ 0 w 119"/>
                <a:gd name="T27" fmla="*/ 7 h 39"/>
                <a:gd name="T28" fmla="*/ 0 w 119"/>
                <a:gd name="T29" fmla="*/ 13 h 39"/>
                <a:gd name="T30" fmla="*/ 4 w 119"/>
                <a:gd name="T31" fmla="*/ 20 h 39"/>
                <a:gd name="T32" fmla="*/ 10 w 119"/>
                <a:gd name="T33" fmla="*/ 25 h 39"/>
                <a:gd name="T34" fmla="*/ 17 w 119"/>
                <a:gd name="T35" fmla="*/ 29 h 39"/>
                <a:gd name="T36" fmla="*/ 26 w 119"/>
                <a:gd name="T37" fmla="*/ 33 h 39"/>
                <a:gd name="T38" fmla="*/ 35 w 119"/>
                <a:gd name="T39" fmla="*/ 38 h 39"/>
                <a:gd name="T40" fmla="*/ 47 w 119"/>
                <a:gd name="T41" fmla="*/ 39 h 39"/>
                <a:gd name="T42" fmla="*/ 60 w 119"/>
                <a:gd name="T43" fmla="*/ 39 h 39"/>
                <a:gd name="T44" fmla="*/ 60 w 119"/>
                <a:gd name="T45" fmla="*/ 39 h 39"/>
                <a:gd name="T46" fmla="*/ 72 w 119"/>
                <a:gd name="T47" fmla="*/ 39 h 39"/>
                <a:gd name="T48" fmla="*/ 82 w 119"/>
                <a:gd name="T49" fmla="*/ 38 h 39"/>
                <a:gd name="T50" fmla="*/ 93 w 119"/>
                <a:gd name="T51" fmla="*/ 33 h 39"/>
                <a:gd name="T52" fmla="*/ 101 w 119"/>
                <a:gd name="T53" fmla="*/ 29 h 39"/>
                <a:gd name="T54" fmla="*/ 109 w 119"/>
                <a:gd name="T55" fmla="*/ 25 h 39"/>
                <a:gd name="T56" fmla="*/ 115 w 119"/>
                <a:gd name="T57" fmla="*/ 20 h 39"/>
                <a:gd name="T58" fmla="*/ 117 w 119"/>
                <a:gd name="T59" fmla="*/ 13 h 39"/>
                <a:gd name="T60" fmla="*/ 119 w 119"/>
                <a:gd name="T61" fmla="*/ 7 h 39"/>
                <a:gd name="T62" fmla="*/ 119 w 119"/>
                <a:gd name="T63" fmla="*/ 7 h 39"/>
                <a:gd name="T64" fmla="*/ 117 w 119"/>
                <a:gd name="T65" fmla="*/ 0 h 39"/>
                <a:gd name="T66" fmla="*/ 117 w 119"/>
                <a:gd name="T6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39">
                  <a:moveTo>
                    <a:pt x="117" y="0"/>
                  </a:moveTo>
                  <a:lnTo>
                    <a:pt x="117" y="0"/>
                  </a:lnTo>
                  <a:lnTo>
                    <a:pt x="107" y="7"/>
                  </a:lnTo>
                  <a:lnTo>
                    <a:pt x="93" y="13"/>
                  </a:lnTo>
                  <a:lnTo>
                    <a:pt x="77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42" y="16"/>
                  </a:lnTo>
                  <a:lnTo>
                    <a:pt x="26" y="13"/>
                  </a:lnTo>
                  <a:lnTo>
                    <a:pt x="13" y="7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20"/>
                  </a:lnTo>
                  <a:lnTo>
                    <a:pt x="10" y="25"/>
                  </a:lnTo>
                  <a:lnTo>
                    <a:pt x="17" y="29"/>
                  </a:lnTo>
                  <a:lnTo>
                    <a:pt x="26" y="33"/>
                  </a:lnTo>
                  <a:lnTo>
                    <a:pt x="35" y="38"/>
                  </a:lnTo>
                  <a:lnTo>
                    <a:pt x="47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72" y="39"/>
                  </a:lnTo>
                  <a:lnTo>
                    <a:pt x="82" y="38"/>
                  </a:lnTo>
                  <a:lnTo>
                    <a:pt x="93" y="33"/>
                  </a:lnTo>
                  <a:lnTo>
                    <a:pt x="101" y="29"/>
                  </a:lnTo>
                  <a:lnTo>
                    <a:pt x="109" y="25"/>
                  </a:lnTo>
                  <a:lnTo>
                    <a:pt x="115" y="20"/>
                  </a:lnTo>
                  <a:lnTo>
                    <a:pt x="117" y="13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79A54B8D-F291-4B9F-8C2E-2E9A2F749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251" y="5659480"/>
              <a:ext cx="94024" cy="28389"/>
            </a:xfrm>
            <a:custGeom>
              <a:avLst/>
              <a:gdLst>
                <a:gd name="T0" fmla="*/ 117 w 119"/>
                <a:gd name="T1" fmla="*/ 0 h 39"/>
                <a:gd name="T2" fmla="*/ 117 w 119"/>
                <a:gd name="T3" fmla="*/ 0 h 39"/>
                <a:gd name="T4" fmla="*/ 107 w 119"/>
                <a:gd name="T5" fmla="*/ 6 h 39"/>
                <a:gd name="T6" fmla="*/ 93 w 119"/>
                <a:gd name="T7" fmla="*/ 12 h 39"/>
                <a:gd name="T8" fmla="*/ 77 w 119"/>
                <a:gd name="T9" fmla="*/ 16 h 39"/>
                <a:gd name="T10" fmla="*/ 60 w 119"/>
                <a:gd name="T11" fmla="*/ 17 h 39"/>
                <a:gd name="T12" fmla="*/ 60 w 119"/>
                <a:gd name="T13" fmla="*/ 17 h 39"/>
                <a:gd name="T14" fmla="*/ 42 w 119"/>
                <a:gd name="T15" fmla="*/ 16 h 39"/>
                <a:gd name="T16" fmla="*/ 26 w 119"/>
                <a:gd name="T17" fmla="*/ 12 h 39"/>
                <a:gd name="T18" fmla="*/ 13 w 119"/>
                <a:gd name="T19" fmla="*/ 6 h 39"/>
                <a:gd name="T20" fmla="*/ 2 w 119"/>
                <a:gd name="T21" fmla="*/ 0 h 39"/>
                <a:gd name="T22" fmla="*/ 2 w 119"/>
                <a:gd name="T23" fmla="*/ 0 h 39"/>
                <a:gd name="T24" fmla="*/ 0 w 119"/>
                <a:gd name="T25" fmla="*/ 6 h 39"/>
                <a:gd name="T26" fmla="*/ 0 w 119"/>
                <a:gd name="T27" fmla="*/ 6 h 39"/>
                <a:gd name="T28" fmla="*/ 0 w 119"/>
                <a:gd name="T29" fmla="*/ 13 h 39"/>
                <a:gd name="T30" fmla="*/ 4 w 119"/>
                <a:gd name="T31" fmla="*/ 20 h 39"/>
                <a:gd name="T32" fmla="*/ 10 w 119"/>
                <a:gd name="T33" fmla="*/ 25 h 39"/>
                <a:gd name="T34" fmla="*/ 17 w 119"/>
                <a:gd name="T35" fmla="*/ 29 h 39"/>
                <a:gd name="T36" fmla="*/ 26 w 119"/>
                <a:gd name="T37" fmla="*/ 33 h 39"/>
                <a:gd name="T38" fmla="*/ 35 w 119"/>
                <a:gd name="T39" fmla="*/ 36 h 39"/>
                <a:gd name="T40" fmla="*/ 47 w 119"/>
                <a:gd name="T41" fmla="*/ 39 h 39"/>
                <a:gd name="T42" fmla="*/ 60 w 119"/>
                <a:gd name="T43" fmla="*/ 39 h 39"/>
                <a:gd name="T44" fmla="*/ 60 w 119"/>
                <a:gd name="T45" fmla="*/ 39 h 39"/>
                <a:gd name="T46" fmla="*/ 72 w 119"/>
                <a:gd name="T47" fmla="*/ 39 h 39"/>
                <a:gd name="T48" fmla="*/ 82 w 119"/>
                <a:gd name="T49" fmla="*/ 36 h 39"/>
                <a:gd name="T50" fmla="*/ 93 w 119"/>
                <a:gd name="T51" fmla="*/ 33 h 39"/>
                <a:gd name="T52" fmla="*/ 101 w 119"/>
                <a:gd name="T53" fmla="*/ 29 h 39"/>
                <a:gd name="T54" fmla="*/ 109 w 119"/>
                <a:gd name="T55" fmla="*/ 25 h 39"/>
                <a:gd name="T56" fmla="*/ 115 w 119"/>
                <a:gd name="T57" fmla="*/ 20 h 39"/>
                <a:gd name="T58" fmla="*/ 117 w 119"/>
                <a:gd name="T59" fmla="*/ 13 h 39"/>
                <a:gd name="T60" fmla="*/ 119 w 119"/>
                <a:gd name="T61" fmla="*/ 6 h 39"/>
                <a:gd name="T62" fmla="*/ 119 w 119"/>
                <a:gd name="T63" fmla="*/ 6 h 39"/>
                <a:gd name="T64" fmla="*/ 117 w 119"/>
                <a:gd name="T65" fmla="*/ 0 h 39"/>
                <a:gd name="T66" fmla="*/ 117 w 119"/>
                <a:gd name="T6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39">
                  <a:moveTo>
                    <a:pt x="117" y="0"/>
                  </a:moveTo>
                  <a:lnTo>
                    <a:pt x="117" y="0"/>
                  </a:lnTo>
                  <a:lnTo>
                    <a:pt x="107" y="6"/>
                  </a:lnTo>
                  <a:lnTo>
                    <a:pt x="93" y="12"/>
                  </a:lnTo>
                  <a:lnTo>
                    <a:pt x="77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42" y="16"/>
                  </a:lnTo>
                  <a:lnTo>
                    <a:pt x="26" y="12"/>
                  </a:lnTo>
                  <a:lnTo>
                    <a:pt x="13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20"/>
                  </a:lnTo>
                  <a:lnTo>
                    <a:pt x="10" y="25"/>
                  </a:lnTo>
                  <a:lnTo>
                    <a:pt x="17" y="29"/>
                  </a:lnTo>
                  <a:lnTo>
                    <a:pt x="26" y="33"/>
                  </a:lnTo>
                  <a:lnTo>
                    <a:pt x="35" y="36"/>
                  </a:lnTo>
                  <a:lnTo>
                    <a:pt x="47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72" y="39"/>
                  </a:lnTo>
                  <a:lnTo>
                    <a:pt x="82" y="36"/>
                  </a:lnTo>
                  <a:lnTo>
                    <a:pt x="93" y="33"/>
                  </a:lnTo>
                  <a:lnTo>
                    <a:pt x="101" y="29"/>
                  </a:lnTo>
                  <a:lnTo>
                    <a:pt x="109" y="25"/>
                  </a:lnTo>
                  <a:lnTo>
                    <a:pt x="115" y="20"/>
                  </a:lnTo>
                  <a:lnTo>
                    <a:pt x="117" y="13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3210CA3D-4F62-4BE8-A789-A9AE8C9B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251" y="5616150"/>
              <a:ext cx="94024" cy="47812"/>
            </a:xfrm>
            <a:custGeom>
              <a:avLst/>
              <a:gdLst>
                <a:gd name="T0" fmla="*/ 60 w 119"/>
                <a:gd name="T1" fmla="*/ 0 h 64"/>
                <a:gd name="T2" fmla="*/ 60 w 119"/>
                <a:gd name="T3" fmla="*/ 0 h 64"/>
                <a:gd name="T4" fmla="*/ 47 w 119"/>
                <a:gd name="T5" fmla="*/ 0 h 64"/>
                <a:gd name="T6" fmla="*/ 35 w 119"/>
                <a:gd name="T7" fmla="*/ 3 h 64"/>
                <a:gd name="T8" fmla="*/ 26 w 119"/>
                <a:gd name="T9" fmla="*/ 5 h 64"/>
                <a:gd name="T10" fmla="*/ 17 w 119"/>
                <a:gd name="T11" fmla="*/ 9 h 64"/>
                <a:gd name="T12" fmla="*/ 10 w 119"/>
                <a:gd name="T13" fmla="*/ 13 h 64"/>
                <a:gd name="T14" fmla="*/ 4 w 119"/>
                <a:gd name="T15" fmla="*/ 19 h 64"/>
                <a:gd name="T16" fmla="*/ 0 w 119"/>
                <a:gd name="T17" fmla="*/ 25 h 64"/>
                <a:gd name="T18" fmla="*/ 0 w 119"/>
                <a:gd name="T19" fmla="*/ 32 h 64"/>
                <a:gd name="T20" fmla="*/ 0 w 119"/>
                <a:gd name="T21" fmla="*/ 32 h 64"/>
                <a:gd name="T22" fmla="*/ 0 w 119"/>
                <a:gd name="T23" fmla="*/ 39 h 64"/>
                <a:gd name="T24" fmla="*/ 4 w 119"/>
                <a:gd name="T25" fmla="*/ 44 h 64"/>
                <a:gd name="T26" fmla="*/ 10 w 119"/>
                <a:gd name="T27" fmla="*/ 50 h 64"/>
                <a:gd name="T28" fmla="*/ 17 w 119"/>
                <a:gd name="T29" fmla="*/ 55 h 64"/>
                <a:gd name="T30" fmla="*/ 26 w 119"/>
                <a:gd name="T31" fmla="*/ 59 h 64"/>
                <a:gd name="T32" fmla="*/ 35 w 119"/>
                <a:gd name="T33" fmla="*/ 62 h 64"/>
                <a:gd name="T34" fmla="*/ 47 w 119"/>
                <a:gd name="T35" fmla="*/ 64 h 64"/>
                <a:gd name="T36" fmla="*/ 60 w 119"/>
                <a:gd name="T37" fmla="*/ 64 h 64"/>
                <a:gd name="T38" fmla="*/ 60 w 119"/>
                <a:gd name="T39" fmla="*/ 64 h 64"/>
                <a:gd name="T40" fmla="*/ 72 w 119"/>
                <a:gd name="T41" fmla="*/ 64 h 64"/>
                <a:gd name="T42" fmla="*/ 82 w 119"/>
                <a:gd name="T43" fmla="*/ 62 h 64"/>
                <a:gd name="T44" fmla="*/ 93 w 119"/>
                <a:gd name="T45" fmla="*/ 59 h 64"/>
                <a:gd name="T46" fmla="*/ 101 w 119"/>
                <a:gd name="T47" fmla="*/ 55 h 64"/>
                <a:gd name="T48" fmla="*/ 109 w 119"/>
                <a:gd name="T49" fmla="*/ 50 h 64"/>
                <a:gd name="T50" fmla="*/ 115 w 119"/>
                <a:gd name="T51" fmla="*/ 44 h 64"/>
                <a:gd name="T52" fmla="*/ 117 w 119"/>
                <a:gd name="T53" fmla="*/ 39 h 64"/>
                <a:gd name="T54" fmla="*/ 119 w 119"/>
                <a:gd name="T55" fmla="*/ 32 h 64"/>
                <a:gd name="T56" fmla="*/ 119 w 119"/>
                <a:gd name="T57" fmla="*/ 32 h 64"/>
                <a:gd name="T58" fmla="*/ 117 w 119"/>
                <a:gd name="T59" fmla="*/ 25 h 64"/>
                <a:gd name="T60" fmla="*/ 115 w 119"/>
                <a:gd name="T61" fmla="*/ 19 h 64"/>
                <a:gd name="T62" fmla="*/ 109 w 119"/>
                <a:gd name="T63" fmla="*/ 13 h 64"/>
                <a:gd name="T64" fmla="*/ 101 w 119"/>
                <a:gd name="T65" fmla="*/ 9 h 64"/>
                <a:gd name="T66" fmla="*/ 93 w 119"/>
                <a:gd name="T67" fmla="*/ 5 h 64"/>
                <a:gd name="T68" fmla="*/ 82 w 119"/>
                <a:gd name="T69" fmla="*/ 3 h 64"/>
                <a:gd name="T70" fmla="*/ 72 w 119"/>
                <a:gd name="T71" fmla="*/ 0 h 64"/>
                <a:gd name="T72" fmla="*/ 60 w 119"/>
                <a:gd name="T73" fmla="*/ 0 h 64"/>
                <a:gd name="T74" fmla="*/ 60 w 119"/>
                <a:gd name="T7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" h="64">
                  <a:moveTo>
                    <a:pt x="60" y="0"/>
                  </a:moveTo>
                  <a:lnTo>
                    <a:pt x="60" y="0"/>
                  </a:lnTo>
                  <a:lnTo>
                    <a:pt x="47" y="0"/>
                  </a:lnTo>
                  <a:lnTo>
                    <a:pt x="35" y="3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0" y="13"/>
                  </a:lnTo>
                  <a:lnTo>
                    <a:pt x="4" y="19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10" y="50"/>
                  </a:lnTo>
                  <a:lnTo>
                    <a:pt x="17" y="55"/>
                  </a:lnTo>
                  <a:lnTo>
                    <a:pt x="26" y="59"/>
                  </a:lnTo>
                  <a:lnTo>
                    <a:pt x="35" y="62"/>
                  </a:lnTo>
                  <a:lnTo>
                    <a:pt x="47" y="64"/>
                  </a:lnTo>
                  <a:lnTo>
                    <a:pt x="60" y="64"/>
                  </a:lnTo>
                  <a:lnTo>
                    <a:pt x="60" y="64"/>
                  </a:lnTo>
                  <a:lnTo>
                    <a:pt x="72" y="64"/>
                  </a:lnTo>
                  <a:lnTo>
                    <a:pt x="82" y="62"/>
                  </a:lnTo>
                  <a:lnTo>
                    <a:pt x="93" y="59"/>
                  </a:lnTo>
                  <a:lnTo>
                    <a:pt x="101" y="55"/>
                  </a:lnTo>
                  <a:lnTo>
                    <a:pt x="109" y="50"/>
                  </a:lnTo>
                  <a:lnTo>
                    <a:pt x="115" y="44"/>
                  </a:lnTo>
                  <a:lnTo>
                    <a:pt x="117" y="39"/>
                  </a:lnTo>
                  <a:lnTo>
                    <a:pt x="119" y="32"/>
                  </a:lnTo>
                  <a:lnTo>
                    <a:pt x="119" y="32"/>
                  </a:lnTo>
                  <a:lnTo>
                    <a:pt x="117" y="25"/>
                  </a:lnTo>
                  <a:lnTo>
                    <a:pt x="115" y="19"/>
                  </a:lnTo>
                  <a:lnTo>
                    <a:pt x="109" y="13"/>
                  </a:lnTo>
                  <a:lnTo>
                    <a:pt x="101" y="9"/>
                  </a:lnTo>
                  <a:lnTo>
                    <a:pt x="93" y="5"/>
                  </a:lnTo>
                  <a:lnTo>
                    <a:pt x="82" y="3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53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7CAA233F-7E7D-4CBE-868B-3B8DEADD5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43" y="0"/>
            <a:ext cx="1516057" cy="1148813"/>
          </a:xfrm>
          <a:prstGeom prst="rect">
            <a:avLst/>
          </a:prstGeom>
        </p:spPr>
      </p:pic>
      <p:pic>
        <p:nvPicPr>
          <p:cNvPr id="54" name="Picture 6" descr="Deloitte | EduGrowth">
            <a:extLst>
              <a:ext uri="{FF2B5EF4-FFF2-40B4-BE49-F238E27FC236}">
                <a16:creationId xmlns:a16="http://schemas.microsoft.com/office/drawing/2014/main" id="{305B8DD9-C95D-4D12-8FDF-7927EA905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" y="431817"/>
            <a:ext cx="1144656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70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soJGsUQue61PenWq2EK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zwamWJRxav7sz7hdJ6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UoAc.BQfK0YN9EwcnC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bnXoDMTQao8s2M4zLvu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981</Words>
  <Application>Microsoft Office PowerPoint</Application>
  <PresentationFormat>Widescreen</PresentationFormat>
  <Paragraphs>129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Chronicle Display Black</vt:lpstr>
      <vt:lpstr>Chronicle Display Semi</vt:lpstr>
      <vt:lpstr>Gill Sans MT</vt:lpstr>
      <vt:lpstr>Open Sans</vt:lpstr>
      <vt:lpstr>Verdana</vt:lpstr>
      <vt:lpstr>Wingdings</vt:lpstr>
      <vt:lpstr>Office Theme</vt:lpstr>
      <vt:lpstr>think-cell Slide</vt:lpstr>
      <vt:lpstr>PowerPoint Presentation</vt:lpstr>
      <vt:lpstr>Meet the team…….. (will update)</vt:lpstr>
      <vt:lpstr>Computing Vision Case </vt:lpstr>
      <vt:lpstr>Insights Discovered Through Data Analysis</vt:lpstr>
      <vt:lpstr>   Genre Analysis </vt:lpstr>
      <vt:lpstr>  Ideal Run Time </vt:lpstr>
      <vt:lpstr>   Investment to Ratings Assessment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Schliesman, Max</dc:creator>
  <cp:lastModifiedBy>Schliesman, Max</cp:lastModifiedBy>
  <cp:revision>2</cp:revision>
  <dcterms:created xsi:type="dcterms:W3CDTF">2023-02-27T19:34:10Z</dcterms:created>
  <dcterms:modified xsi:type="dcterms:W3CDTF">2023-02-28T16:43:39Z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2023-02-27T19:34:10Z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f2dd3281-575b-4b60-bd45-f06c576673fb</vt:lpwstr>
  </property>
  <property fmtid="{D5CDD505-2E9C-101B-9397-08002B2CF9AE}" pid="8" name="MSIP_Label_ea60d57e-af5b-4752-ac57-3e4f28ca11dc_ContentBits">
    <vt:lpwstr>0</vt:lpwstr>
  </property>
</Properties>
</file>