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940A5F-8095-4BB9-9BA1-8B4624CCC5A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A97984-4796-4F4D-8B46-64C27DF1DF5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22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0A5F-8095-4BB9-9BA1-8B4624CCC5A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984-4796-4F4D-8B46-64C27DF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2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0A5F-8095-4BB9-9BA1-8B4624CCC5A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984-4796-4F4D-8B46-64C27DF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0A5F-8095-4BB9-9BA1-8B4624CCC5A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984-4796-4F4D-8B46-64C27DF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9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40A5F-8095-4BB9-9BA1-8B4624CCC5A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97984-4796-4F4D-8B46-64C27DF1DF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64211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0A5F-8095-4BB9-9BA1-8B4624CCC5A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984-4796-4F4D-8B46-64C27DF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4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0A5F-8095-4BB9-9BA1-8B4624CCC5A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984-4796-4F4D-8B46-64C27DF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0A5F-8095-4BB9-9BA1-8B4624CCC5A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984-4796-4F4D-8B46-64C27DF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0A5F-8095-4BB9-9BA1-8B4624CCC5A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7984-4796-4F4D-8B46-64C27DF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40A5F-8095-4BB9-9BA1-8B4624CCC5A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97984-4796-4F4D-8B46-64C27DF1DF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05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40A5F-8095-4BB9-9BA1-8B4624CCC5A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97984-4796-4F4D-8B46-64C27DF1DF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10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9940A5F-8095-4BB9-9BA1-8B4624CCC5A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A97984-4796-4F4D-8B46-64C27DF1DF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33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feature_selection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#module-sklearn.feature_selection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3610-CD2D-4A09-AF9F-312D5F53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Attrition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DB7B8-9858-4F62-8F9C-884B3BF97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Hiya </a:t>
            </a:r>
            <a:r>
              <a:rPr lang="en-US" dirty="0" err="1"/>
              <a:t>Gaine</a:t>
            </a:r>
            <a:endParaRPr lang="en-US" dirty="0"/>
          </a:p>
          <a:p>
            <a:r>
              <a:rPr lang="en-US" dirty="0"/>
              <a:t>Jul 2020</a:t>
            </a:r>
          </a:p>
        </p:txBody>
      </p:sp>
    </p:spTree>
    <p:extLst>
      <p:ext uri="{BB962C8B-B14F-4D97-AF65-F5344CB8AC3E}">
        <p14:creationId xmlns:p14="http://schemas.microsoft.com/office/powerpoint/2010/main" val="360965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DF5F9E-30B9-43D7-89A6-4750ABA6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- TOP FACTORS CONTD.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F96FCB-48D5-4E1F-90DF-FAA3580AD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35" y="1428750"/>
            <a:ext cx="8748129" cy="49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4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F296-8B59-4295-A77E-EE341ECB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</a:rPr>
              <a:t>Overtime and Business Travel</a:t>
            </a: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72E3FBA-7C31-47C6-A6DC-B1D299FD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47825"/>
            <a:ext cx="69056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83A2D-366C-4506-8BD3-12B41CAFCD07}"/>
              </a:ext>
            </a:extLst>
          </p:cNvPr>
          <p:cNvSpPr txBox="1"/>
          <p:nvPr/>
        </p:nvSpPr>
        <p:spPr>
          <a:xfrm>
            <a:off x="8518957" y="1647825"/>
            <a:ext cx="32340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Overtime and Business Travel - two most important factors affecting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There is a 33% chance of employee churn among employees doing 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Employees who travel frequently  are 1.6X and 3X times more likely to leave compared to employees who travel rarely and do not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7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F296-8B59-4295-A77E-EE341ECB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</a:rPr>
              <a:t>Job Level and Stock Option Level</a:t>
            </a:r>
            <a:endParaRPr lang="en-US" dirty="0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1D490761-E325-4462-8A69-4A297DD4C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0"/>
            <a:ext cx="4520119" cy="509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31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F296-8B59-4295-A77E-EE341ECB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</a:rPr>
              <a:t>Monthly Income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3CE2DD6-B84A-4988-BE37-0E224C34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0"/>
            <a:ext cx="48863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96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F296-8B59-4295-A77E-EE341ECB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</a:rPr>
              <a:t>Job Role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11BBE33-091C-4D8B-8163-B69C8D701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0"/>
            <a:ext cx="7967608" cy="435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23C6D-1663-4830-BF45-F9C691B79EAB}"/>
              </a:ext>
            </a:extLst>
          </p:cNvPr>
          <p:cNvSpPr txBox="1"/>
          <p:nvPr/>
        </p:nvSpPr>
        <p:spPr>
          <a:xfrm>
            <a:off x="9445885" y="1426417"/>
            <a:ext cx="2343711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tx2"/>
                </a:solidFill>
              </a:rPr>
              <a:t>Job Roles with highest attrition rates: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Sales Representative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Laboratory Technician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Human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Sales Executive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Research Scientist</a:t>
            </a:r>
          </a:p>
        </p:txBody>
      </p:sp>
    </p:spTree>
    <p:extLst>
      <p:ext uri="{BB962C8B-B14F-4D97-AF65-F5344CB8AC3E}">
        <p14:creationId xmlns:p14="http://schemas.microsoft.com/office/powerpoint/2010/main" val="15476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F296-8B59-4295-A77E-EE341ECB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</a:rPr>
              <a:t>Age, Gender and Marital Status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5A64BC2-3DB5-4C2F-8FDA-29693929C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0"/>
            <a:ext cx="8631614" cy="388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5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7EF3-3A2B-4FAD-990F-16B8E823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47DD-EA3A-4F47-A327-4EE1E143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25078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C7B7-B67D-42AD-9EDC-6C65DE06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FC54-F748-4036-B979-17EFDE37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Poke </a:t>
            </a:r>
            <a:r>
              <a:rPr lang="en-US" dirty="0" err="1"/>
              <a:t>portland</a:t>
            </a:r>
            <a:r>
              <a:rPr lang="en-US" dirty="0"/>
              <a:t> jean shorts cred waistcoat </a:t>
            </a:r>
            <a:r>
              <a:rPr lang="en-US" dirty="0" err="1"/>
              <a:t>williamsburg</a:t>
            </a:r>
            <a:r>
              <a:rPr lang="en-US" dirty="0"/>
              <a:t>. Poke </a:t>
            </a:r>
            <a:r>
              <a:rPr lang="en-US" dirty="0" err="1"/>
              <a:t>kickstarter</a:t>
            </a:r>
            <a:r>
              <a:rPr lang="en-US" dirty="0"/>
              <a:t> </a:t>
            </a:r>
            <a:r>
              <a:rPr lang="en-US" dirty="0" err="1"/>
              <a:t>kogi</a:t>
            </a:r>
            <a:r>
              <a:rPr lang="en-US" dirty="0"/>
              <a:t> messenger bag echo park paleo </a:t>
            </a:r>
            <a:r>
              <a:rPr lang="en-US" dirty="0" err="1"/>
              <a:t>bushwick</a:t>
            </a:r>
            <a:r>
              <a:rPr lang="en-US" dirty="0"/>
              <a:t> </a:t>
            </a:r>
            <a:r>
              <a:rPr lang="en-US" dirty="0" err="1"/>
              <a:t>tumblr</a:t>
            </a:r>
            <a:r>
              <a:rPr lang="en-US" dirty="0"/>
              <a:t> tofu. </a:t>
            </a:r>
          </a:p>
          <a:p>
            <a:r>
              <a:rPr lang="en-US" dirty="0"/>
              <a:t>Live-edge yuccie poutine artisan blue bottle fixie gentrify. </a:t>
            </a:r>
          </a:p>
          <a:p>
            <a:r>
              <a:rPr lang="en-US" dirty="0" err="1"/>
              <a:t>Migas</a:t>
            </a:r>
            <a:r>
              <a:rPr lang="en-US" dirty="0"/>
              <a:t> freegan jianbing raw denim </a:t>
            </a:r>
            <a:r>
              <a:rPr lang="en-US" dirty="0" err="1"/>
              <a:t>microdosing</a:t>
            </a:r>
            <a:r>
              <a:rPr lang="en-US" dirty="0"/>
              <a:t>. Normcore </a:t>
            </a:r>
            <a:r>
              <a:rPr lang="en-US" dirty="0" err="1"/>
              <a:t>knausgaard</a:t>
            </a:r>
            <a:r>
              <a:rPr lang="en-US" dirty="0"/>
              <a:t> roof party, next level enamel pin flannel sriracha hoodie raclette </a:t>
            </a:r>
            <a:r>
              <a:rPr lang="en-US" dirty="0" err="1"/>
              <a:t>kickstarter</a:t>
            </a:r>
            <a:r>
              <a:rPr lang="en-US" dirty="0"/>
              <a:t>. </a:t>
            </a:r>
          </a:p>
          <a:p>
            <a:r>
              <a:rPr lang="en-US" dirty="0"/>
              <a:t>Chambray tofu </a:t>
            </a:r>
            <a:r>
              <a:rPr lang="en-US" dirty="0" err="1"/>
              <a:t>microdosing</a:t>
            </a:r>
            <a:r>
              <a:rPr lang="en-US" dirty="0"/>
              <a:t> typewriter farm-to-table letterpress copper mug raw denim post-ironic crucifix normcore heirloom gentrify.</a:t>
            </a:r>
          </a:p>
        </p:txBody>
      </p:sp>
    </p:spTree>
    <p:extLst>
      <p:ext uri="{BB962C8B-B14F-4D97-AF65-F5344CB8AC3E}">
        <p14:creationId xmlns:p14="http://schemas.microsoft.com/office/powerpoint/2010/main" val="11912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65DF-0F1A-495A-A94E-FE54D3B3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724D-977B-4274-97AF-6A1F7891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created a synthetic dataset that can be use to understand how various factors affect employee attrition and satisfaction. </a:t>
            </a:r>
          </a:p>
          <a:p>
            <a:r>
              <a:rPr lang="en-US" dirty="0"/>
              <a:t>Some of the variables include education, job involvement, performance rating, and work-life balance.</a:t>
            </a:r>
          </a:p>
          <a:p>
            <a:r>
              <a:rPr lang="en-US" dirty="0"/>
              <a:t>We will explore this dataset and see if there are any significant variables that indeed affect employee satisfaction and attrition. </a:t>
            </a:r>
          </a:p>
          <a:p>
            <a:r>
              <a:rPr lang="en-US" dirty="0"/>
              <a:t>Then take it a step further and see if we can rank the variables from most important to the least.</a:t>
            </a:r>
          </a:p>
        </p:txBody>
      </p:sp>
    </p:spTree>
    <p:extLst>
      <p:ext uri="{BB962C8B-B14F-4D97-AF65-F5344CB8AC3E}">
        <p14:creationId xmlns:p14="http://schemas.microsoft.com/office/powerpoint/2010/main" val="249996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2CCD-2D4D-490B-8E71-23967986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83E8-0541-4F9F-B4AF-3C192A0E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to determine biggest contributing factors towards employee attrition</a:t>
            </a:r>
          </a:p>
          <a:p>
            <a:r>
              <a:rPr lang="en-US" dirty="0"/>
              <a:t>Methods used for feature selection – chi-squared and mutual information. Library used - </a:t>
            </a:r>
            <a:r>
              <a:rPr lang="en-US" dirty="0" err="1"/>
              <a:t>scikitlearn</a:t>
            </a:r>
            <a:endParaRPr lang="en-US" dirty="0"/>
          </a:p>
          <a:p>
            <a:r>
              <a:rPr lang="en-US" dirty="0"/>
              <a:t>Data visualization and analysis to better understand how and to what extent the factors affect employee decision to leave</a:t>
            </a:r>
          </a:p>
          <a:p>
            <a:r>
              <a:rPr lang="en-US" dirty="0"/>
              <a:t>Data visualization libraries used – seaborn and </a:t>
            </a:r>
            <a:r>
              <a:rPr lang="en-US" dirty="0" err="1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8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C974-F1AC-4A69-BB63-11B551AA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FEATURE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4BBDD-6A07-49A8-B678-2A1220E1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685800"/>
            <a:ext cx="5372100" cy="464197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Chi-square test measures dependence between stochastic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function “weeds out” the features that are the most likely to be independent of class and therefore irrelevant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test has been used to determine the top 15 most important features (independent variable) in the dataset that affect Attrition (target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feature_selection.SelectKBest</a:t>
            </a:r>
            <a:r>
              <a:rPr lang="en-US" sz="2000" dirty="0"/>
              <a:t>(chi2) function has been used from the </a:t>
            </a:r>
            <a:r>
              <a:rPr lang="en-US" sz="2000" dirty="0" err="1"/>
              <a:t>sklearn</a:t>
            </a:r>
            <a:r>
              <a:rPr lang="en-US" sz="2000" dirty="0"/>
              <a:t> library to compute the chi 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B949B-29C8-49AD-93E5-8BA08479E4A2}"/>
              </a:ext>
            </a:extLst>
          </p:cNvPr>
          <p:cNvSpPr txBox="1"/>
          <p:nvPr/>
        </p:nvSpPr>
        <p:spPr>
          <a:xfrm>
            <a:off x="8189945" y="6578081"/>
            <a:ext cx="40020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https://scikit-learn.org/stable/modules/classes.html#module-sklearn.feature_selection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5953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2F48-DE4C-441D-9436-E82A2BFC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- TOP FACTORS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85685-1D72-4848-84E5-3C16F08E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18" y="1484736"/>
            <a:ext cx="8847363" cy="48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6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C974-F1AC-4A69-BB63-11B551AA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743200"/>
          </a:xfrm>
        </p:spPr>
        <p:txBody>
          <a:bodyPr/>
          <a:lstStyle/>
          <a:p>
            <a:r>
              <a:rPr lang="en-US" dirty="0"/>
              <a:t>MUTUAL INFORMATION FEATURE SELECTION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4BBDD-6A07-49A8-B678-2A1220E1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685800"/>
            <a:ext cx="5372100" cy="464197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Mutual Information test estimates mutual information for a discrete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Mutual information (MI) between two random variables is a non-negative value, which measures the dependency between the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test has been used to determine the top 15 most important features (independent variable) in the dataset that affect Attrition (target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feature_selection.SelectKBest</a:t>
            </a:r>
            <a:r>
              <a:rPr lang="en-US" sz="2000" dirty="0"/>
              <a:t>(</a:t>
            </a:r>
            <a:r>
              <a:rPr lang="en-US" sz="2000" dirty="0" err="1"/>
              <a:t>mutual_info_classif</a:t>
            </a:r>
            <a:r>
              <a:rPr lang="en-US" sz="2000" dirty="0"/>
              <a:t>) function has been used from the </a:t>
            </a:r>
            <a:r>
              <a:rPr lang="en-US" sz="2000" dirty="0" err="1"/>
              <a:t>sklearn</a:t>
            </a:r>
            <a:r>
              <a:rPr lang="en-US" sz="2000" dirty="0"/>
              <a:t> library to compute the mutual information 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B949B-29C8-49AD-93E5-8BA08479E4A2}"/>
              </a:ext>
            </a:extLst>
          </p:cNvPr>
          <p:cNvSpPr txBox="1"/>
          <p:nvPr/>
        </p:nvSpPr>
        <p:spPr>
          <a:xfrm>
            <a:off x="8189945" y="6578081"/>
            <a:ext cx="40020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https://scikit-learn.org/stable/modules/classes.html#module-sklearn.feature_selection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0217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2F48-DE4C-441D-9436-E82A2BFC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06" y="685800"/>
            <a:ext cx="10776856" cy="1485900"/>
          </a:xfrm>
        </p:spPr>
        <p:txBody>
          <a:bodyPr/>
          <a:lstStyle/>
          <a:p>
            <a:r>
              <a:rPr lang="en-US" dirty="0"/>
              <a:t>MUTUAL INFORMATION - TOP FACTORS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664963-B659-4E76-BE5A-7790CACA7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26" y="1484736"/>
            <a:ext cx="9171015" cy="49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7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A37A96-1F05-4322-A1A6-6255B27C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- TOP FACTORS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614435-41C8-4DAA-951A-C0E205F93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36269"/>
              </p:ext>
            </p:extLst>
          </p:nvPr>
        </p:nvGraphicFramePr>
        <p:xfrm>
          <a:off x="5103843" y="1428750"/>
          <a:ext cx="5868957" cy="4506013"/>
        </p:xfrm>
        <a:graphic>
          <a:graphicData uri="http://schemas.openxmlformats.org/drawingml/2006/table">
            <a:tbl>
              <a:tblPr/>
              <a:tblGrid>
                <a:gridCol w="996045">
                  <a:extLst>
                    <a:ext uri="{9D8B030D-6E8A-4147-A177-3AD203B41FA5}">
                      <a16:colId xmlns:a16="http://schemas.microsoft.com/office/drawing/2014/main" val="3725491869"/>
                    </a:ext>
                  </a:extLst>
                </a:gridCol>
                <a:gridCol w="1186967">
                  <a:extLst>
                    <a:ext uri="{9D8B030D-6E8A-4147-A177-3AD203B41FA5}">
                      <a16:colId xmlns:a16="http://schemas.microsoft.com/office/drawing/2014/main" val="2138165306"/>
                    </a:ext>
                  </a:extLst>
                </a:gridCol>
                <a:gridCol w="1057878">
                  <a:extLst>
                    <a:ext uri="{9D8B030D-6E8A-4147-A177-3AD203B41FA5}">
                      <a16:colId xmlns:a16="http://schemas.microsoft.com/office/drawing/2014/main" val="1824532939"/>
                    </a:ext>
                  </a:extLst>
                </a:gridCol>
                <a:gridCol w="2628067">
                  <a:extLst>
                    <a:ext uri="{9D8B030D-6E8A-4147-A177-3AD203B41FA5}">
                      <a16:colId xmlns:a16="http://schemas.microsoft.com/office/drawing/2014/main" val="773628388"/>
                    </a:ext>
                  </a:extLst>
                </a:gridCol>
              </a:tblGrid>
              <a:tr h="1458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mi_score</a:t>
                      </a:r>
                      <a:endParaRPr lang="en-US" sz="1200" b="1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chi2_score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Total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feature_name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01583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1.0000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0.8130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1.8130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OverTime</a:t>
                      </a:r>
                      <a:endParaRPr lang="en-US" sz="1100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3671"/>
                  </a:ext>
                </a:extLst>
              </a:tr>
              <a:tr h="345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0.4820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0.7127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1.1947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MaritalStatus_Single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29941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0.1894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1.0000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1.1894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JobLevel</a:t>
                      </a:r>
                      <a:endParaRPr lang="en-US" sz="1100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1350"/>
                  </a:ext>
                </a:extLst>
              </a:tr>
              <a:tr h="345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0.1023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0.9377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1.0400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YearsInCurrentRole</a:t>
                      </a:r>
                      <a:endParaRPr lang="en-US" sz="1100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65767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0.1249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0.8889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1.0138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MonthlyIncome</a:t>
                      </a:r>
                      <a:endParaRPr lang="en-US" sz="1100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323517"/>
                  </a:ext>
                </a:extLst>
              </a:tr>
              <a:tr h="345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0.5371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0.3794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0.9165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JobRole_Sales</a:t>
                      </a:r>
                      <a:r>
                        <a:rPr lang="en-US" sz="1100" dirty="0">
                          <a:effectLst/>
                        </a:rPr>
                        <a:t> Representative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54409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0.0612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0.7425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0.8037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Age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935053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0.0556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0.6341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0.6897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YearsAtCompany</a:t>
                      </a:r>
                      <a:endParaRPr lang="en-US" sz="1100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90696"/>
                  </a:ext>
                </a:extLst>
              </a:tr>
              <a:tr h="4044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0.1049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0.5827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0.6876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Department_Sales</a:t>
                      </a:r>
                      <a:endParaRPr lang="en-US" sz="1100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77235"/>
                  </a:ext>
                </a:extLst>
              </a:tr>
              <a:tr h="345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0.2477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0.4011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0.6488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BusinessTravel_Travel_Frequently</a:t>
                      </a:r>
                      <a:endParaRPr lang="en-US" sz="1100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976595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0.1319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0.5095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0.6414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StockOptionLevel</a:t>
                      </a:r>
                      <a:endParaRPr lang="en-US" sz="1100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77838"/>
                  </a:ext>
                </a:extLst>
              </a:tr>
              <a:tr h="345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0.0079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0.6314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0.6393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YearsSinceLastPromotion</a:t>
                      </a:r>
                      <a:endParaRPr lang="en-US" sz="1100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288714"/>
                  </a:ext>
                </a:extLst>
              </a:tr>
              <a:tr h="345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0.1377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0.4336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0.5713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MaritalStatus_Divorced</a:t>
                      </a:r>
                      <a:endParaRPr lang="en-US" sz="1100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78513"/>
                  </a:ext>
                </a:extLst>
              </a:tr>
              <a:tr h="345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0.0903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0.4309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0.5212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TotalWorkingYears</a:t>
                      </a:r>
                      <a:endParaRPr lang="en-US" sz="1100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62277"/>
                  </a:ext>
                </a:extLst>
              </a:tr>
              <a:tr h="19731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0.0089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0.4444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0.4533</a:t>
                      </a: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WorkLifeBalance</a:t>
                      </a:r>
                      <a:endParaRPr lang="en-US" sz="1100" dirty="0">
                        <a:effectLst/>
                      </a:endParaRPr>
                    </a:p>
                  </a:txBody>
                  <a:tcPr marL="40698" marR="40698" marT="20349" marB="203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4056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EC9C56D-1374-45BA-8186-DB8F601DE124}"/>
              </a:ext>
            </a:extLst>
          </p:cNvPr>
          <p:cNvSpPr txBox="1"/>
          <p:nvPr/>
        </p:nvSpPr>
        <p:spPr>
          <a:xfrm>
            <a:off x="1371600" y="2171700"/>
            <a:ext cx="330303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tx2"/>
                </a:solidFill>
              </a:rPr>
              <a:t>Steps to find top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 chi2 and mi scores are scaled to the same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Average score is calculated and 15 features with highest average score are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On the right are the top ranked features and their chi2, mi and total scores</a:t>
            </a:r>
          </a:p>
        </p:txBody>
      </p:sp>
    </p:spTree>
    <p:extLst>
      <p:ext uri="{BB962C8B-B14F-4D97-AF65-F5344CB8AC3E}">
        <p14:creationId xmlns:p14="http://schemas.microsoft.com/office/powerpoint/2010/main" val="25229567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556</TotalTime>
  <Words>657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Crop</vt:lpstr>
      <vt:lpstr>Employee Attrition Factors</vt:lpstr>
      <vt:lpstr>BUSINESS PROBLEM</vt:lpstr>
      <vt:lpstr>DATA SOURCES</vt:lpstr>
      <vt:lpstr>APPROACH</vt:lpstr>
      <vt:lpstr>CHI-SQUARED FEATURE SELECTION</vt:lpstr>
      <vt:lpstr>CHI-SQUARED - TOP FACTORS</vt:lpstr>
      <vt:lpstr>MUTUAL INFORMATION FEATURE SELECTION </vt:lpstr>
      <vt:lpstr>MUTUAL INFORMATION - TOP FACTORS</vt:lpstr>
      <vt:lpstr>COMBINED - TOP FACTORS</vt:lpstr>
      <vt:lpstr>COMBINED - TOP FACTORS CONTD.</vt:lpstr>
      <vt:lpstr>Overtime and Business Travel</vt:lpstr>
      <vt:lpstr>Job Level and Stock Option Level</vt:lpstr>
      <vt:lpstr>Monthly Income</vt:lpstr>
      <vt:lpstr>Job Role</vt:lpstr>
      <vt:lpstr>Age, Gender and Marital Status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Sayantan Dutt</dc:creator>
  <cp:lastModifiedBy>Sayantan Dutt</cp:lastModifiedBy>
  <cp:revision>33</cp:revision>
  <dcterms:created xsi:type="dcterms:W3CDTF">2020-07-28T05:15:08Z</dcterms:created>
  <dcterms:modified xsi:type="dcterms:W3CDTF">2020-07-28T14:31:23Z</dcterms:modified>
</cp:coreProperties>
</file>