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466B-D7C2-4BE3-80BE-AB494798A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D9D2-00A5-4EEC-ACBD-4DE44DB1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3C7A-5D7B-499E-8459-60037D42A1B2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522-23A3-40A0-837D-E6EDD3B8D648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DF4-7A64-4A7D-B0DA-864C21313E67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FD5E-D8E7-4895-89D3-2B0EA100018A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85E-1B39-40E5-A247-75926E56F05B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23-D327-4B29-91C1-C6B098E5A011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67E5-54B8-441F-B4AC-0DA208F039CB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FF8D-0F4C-48B8-93CB-599D5F74BAA0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6A9A-E408-4BC3-859C-38686AED981C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6BC-C1D9-4E48-BB5B-179ACC25B58C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D77F-201C-4667-AB77-33F14A683147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133E355-512B-48AD-A1AA-8F32A4E654F5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667000"/>
            <a:ext cx="7848600" cy="1828800"/>
          </a:xfrm>
        </p:spPr>
        <p:txBody>
          <a:bodyPr>
            <a:normAutofit/>
          </a:bodyPr>
          <a:lstStyle/>
          <a:p>
            <a:r>
              <a:rPr lang="en-US" sz="3600" dirty="0"/>
              <a:t>A Study </a:t>
            </a:r>
            <a:r>
              <a:rPr lang="en-US" sz="3600" dirty="0" smtClean="0"/>
              <a:t>of Amsterdam’s </a:t>
            </a:r>
            <a:r>
              <a:rPr lang="en-US" sz="3600" dirty="0" err="1" smtClean="0"/>
              <a:t>Airbnb</a:t>
            </a:r>
            <a:r>
              <a:rPr lang="en-US" sz="3600" dirty="0" smtClean="0"/>
              <a:t> Rentals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Hiya Gaine</a:t>
            </a:r>
          </a:p>
          <a:p>
            <a:r>
              <a:rPr lang="en-US" sz="1800" dirty="0" smtClean="0"/>
              <a:t>Apr 2020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136339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study should help: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dirty="0" err="1"/>
              <a:t>airbnb</a:t>
            </a:r>
            <a:r>
              <a:rPr lang="en-US" dirty="0"/>
              <a:t> hosts </a:t>
            </a:r>
            <a:r>
              <a:rPr lang="en-US" dirty="0" smtClean="0"/>
              <a:t>to project the </a:t>
            </a:r>
            <a:r>
              <a:rPr lang="en-US" dirty="0"/>
              <a:t>revenue they can expect from their </a:t>
            </a:r>
            <a:r>
              <a:rPr lang="en-US" dirty="0" smtClean="0"/>
              <a:t>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</a:t>
            </a:r>
            <a:r>
              <a:rPr lang="en-US" dirty="0"/>
              <a:t>hosts </a:t>
            </a:r>
            <a:r>
              <a:rPr lang="en-US" dirty="0" smtClean="0"/>
              <a:t>to </a:t>
            </a:r>
            <a:r>
              <a:rPr lang="en-US" dirty="0"/>
              <a:t>maximize their profits </a:t>
            </a:r>
            <a:r>
              <a:rPr lang="en-US" dirty="0" smtClean="0"/>
              <a:t>and </a:t>
            </a:r>
            <a:r>
              <a:rPr lang="en-US" dirty="0"/>
              <a:t>get some valuable </a:t>
            </a:r>
            <a:r>
              <a:rPr lang="en-US" dirty="0" smtClean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Tourists </a:t>
            </a:r>
            <a:r>
              <a:rPr lang="en-US" dirty="0"/>
              <a:t>looking to book short term rentals should also get a fair idea of when they are most likely to get </a:t>
            </a:r>
            <a:r>
              <a:rPr lang="en-US" dirty="0" smtClean="0"/>
              <a:t>accommodation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197608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attempt </a:t>
            </a:r>
            <a:r>
              <a:rPr lang="en-US" dirty="0"/>
              <a:t>to answer the following questions </a:t>
            </a:r>
            <a:r>
              <a:rPr lang="en-US" dirty="0" smtClean="0"/>
              <a:t>for Amsterdam’s </a:t>
            </a:r>
            <a:r>
              <a:rPr lang="en-US" dirty="0" err="1"/>
              <a:t>airbnb</a:t>
            </a:r>
            <a:r>
              <a:rPr lang="en-US" dirty="0"/>
              <a:t> hosts and travelers: 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factors that drive the listing price?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maximize the revenue earned from a rental?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factors that drive the popularity of a vacation home?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increase the popularity of a rental?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are </a:t>
            </a:r>
            <a:r>
              <a:rPr lang="en-US" dirty="0" err="1"/>
              <a:t>airbnbs</a:t>
            </a:r>
            <a:r>
              <a:rPr lang="en-US" dirty="0"/>
              <a:t> most likely to be available?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Data Sources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2197608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Foursquare API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Venue Categories - Hierarchical list of categories applied to </a:t>
            </a:r>
            <a:r>
              <a:rPr lang="en-US" dirty="0" smtClean="0"/>
              <a:t>venues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Venue </a:t>
            </a:r>
            <a:r>
              <a:rPr lang="en-US" dirty="0"/>
              <a:t>Search - List of venues near the current </a:t>
            </a:r>
            <a:r>
              <a:rPr lang="en-US" dirty="0" smtClean="0"/>
              <a:t>location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Publicly available </a:t>
            </a:r>
            <a:r>
              <a:rPr lang="en-US" dirty="0" err="1"/>
              <a:t>Airbnb</a:t>
            </a:r>
            <a:r>
              <a:rPr lang="en-US" dirty="0"/>
              <a:t> listing </a:t>
            </a:r>
            <a:r>
              <a:rPr lang="en-US" dirty="0" smtClean="0"/>
              <a:t>data: 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Information and metrics for listings in Amsterdam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Detailed Calendar Data for listings in </a:t>
            </a:r>
            <a:r>
              <a:rPr lang="en-US" dirty="0" smtClean="0"/>
              <a:t>Amsterdam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/>
              <a:t>file of </a:t>
            </a:r>
            <a:r>
              <a:rPr lang="en-US" dirty="0" err="1"/>
              <a:t>neighbourhoods</a:t>
            </a:r>
            <a:r>
              <a:rPr lang="en-US" dirty="0"/>
              <a:t> of Amsterdam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2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Price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b="1" dirty="0" smtClean="0"/>
              <a:t>room type and </a:t>
            </a:r>
            <a:r>
              <a:rPr lang="en-US" dirty="0"/>
              <a:t>Minimum </a:t>
            </a:r>
            <a:r>
              <a:rPr lang="en-US" dirty="0" smtClean="0"/>
              <a:t>stay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905000"/>
            <a:ext cx="3918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</a:t>
            </a:r>
            <a:r>
              <a:rPr lang="en-US" dirty="0"/>
              <a:t>price of entire house/apt listings are almost USD </a:t>
            </a:r>
            <a:r>
              <a:rPr lang="en-US" dirty="0" smtClean="0"/>
              <a:t>150/night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</a:t>
            </a:r>
            <a:r>
              <a:rPr lang="en-US" dirty="0"/>
              <a:t>price of private rooms are around USD </a:t>
            </a:r>
            <a:r>
              <a:rPr lang="en-US" dirty="0" smtClean="0"/>
              <a:t>80/night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</a:t>
            </a:r>
            <a:r>
              <a:rPr lang="en-US" dirty="0"/>
              <a:t>price of </a:t>
            </a:r>
            <a:r>
              <a:rPr lang="en-US" dirty="0" smtClean="0"/>
              <a:t>shared </a:t>
            </a:r>
            <a:r>
              <a:rPr lang="en-US" dirty="0" err="1" smtClean="0"/>
              <a:t>romms</a:t>
            </a:r>
            <a:r>
              <a:rPr lang="en-US" dirty="0" smtClean="0"/>
              <a:t> are around USD </a:t>
            </a:r>
            <a:r>
              <a:rPr lang="en-US" dirty="0"/>
              <a:t>60/night. </a:t>
            </a:r>
            <a:endParaRPr lang="en-US" dirty="0"/>
          </a:p>
        </p:txBody>
      </p:sp>
      <p:pic>
        <p:nvPicPr>
          <p:cNvPr id="9" name="Picture 8" descr="C:\Users\BH15132\Downloads\room_type_price_boxplot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3657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BH15132\Downloads\price_min_night_lineplo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7315200" cy="25285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Price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b="1" dirty="0" err="1" smtClean="0"/>
              <a:t>LOCAtion</a:t>
            </a:r>
            <a:endParaRPr lang="en-US" dirty="0"/>
          </a:p>
        </p:txBody>
      </p:sp>
      <p:pic>
        <p:nvPicPr>
          <p:cNvPr id="4" name="Picture 3" descr="C:\Users\BH15132\Downloads\ma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48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5343144"/>
            <a:ext cx="392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Expensive Neighborhood: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Centrum-</a:t>
            </a:r>
            <a:r>
              <a:rPr lang="en-US" dirty="0" err="1" smtClean="0"/>
              <a:t>Oost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Centrum-West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81500" y="5343144"/>
            <a:ext cx="392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Least Expensive Neighborhood: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Bijlmer</a:t>
            </a:r>
            <a:r>
              <a:rPr lang="en-US" dirty="0" smtClean="0"/>
              <a:t>-Centrum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Bijlmer-Oost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9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ANALYSIS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Technique: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Clusters: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Features: </a:t>
            </a:r>
            <a:r>
              <a:rPr lang="en-US" dirty="0" smtClean="0"/>
              <a:t>Room Type, Location, Minimum Nights, Price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3505200"/>
            <a:ext cx="7086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55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81800" cy="1371600"/>
          </a:xfrm>
        </p:spPr>
        <p:txBody>
          <a:bodyPr/>
          <a:lstStyle/>
          <a:p>
            <a:r>
              <a:rPr lang="en-US" dirty="0"/>
              <a:t>Popularity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Nearby VENUES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C:\Users\BH15132\Downloads\review_venues_scatter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BH15132\Downloads\review_venues_scatter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75176"/>
            <a:ext cx="8153400" cy="2325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/>
          <a:lstStyle/>
          <a:p>
            <a:r>
              <a:rPr lang="en-US" dirty="0"/>
              <a:t>Popularity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 </a:t>
            </a:r>
            <a:r>
              <a:rPr lang="en-US" dirty="0"/>
              <a:t>Technique: </a:t>
            </a:r>
            <a:r>
              <a:rPr lang="en-US" dirty="0" smtClean="0"/>
              <a:t>k-nearest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neighbors: 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Jaccard</a:t>
            </a:r>
            <a:r>
              <a:rPr lang="en-US" dirty="0"/>
              <a:t> Index = 0.8562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F1-score </a:t>
            </a:r>
            <a:r>
              <a:rPr lang="en-US" dirty="0"/>
              <a:t>= </a:t>
            </a:r>
            <a:r>
              <a:rPr lang="en-US" dirty="0" smtClean="0"/>
              <a:t>0.8335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Confusion Matrix: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15126"/>
              </p:ext>
            </p:extLst>
          </p:nvPr>
        </p:nvGraphicFramePr>
        <p:xfrm>
          <a:off x="723900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Actual </a:t>
                      </a:r>
                      <a:r>
                        <a:rPr lang="en-US" sz="1200" dirty="0" smtClean="0">
                          <a:effectLst/>
                        </a:rPr>
                        <a:t>Positive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Actual Negative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Predicted Positive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23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Predicted Negative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120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8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62800" cy="1371600"/>
          </a:xfrm>
        </p:spPr>
        <p:txBody>
          <a:bodyPr/>
          <a:lstStyle/>
          <a:p>
            <a:r>
              <a:rPr lang="en-US" dirty="0"/>
              <a:t>Availability </a:t>
            </a:r>
            <a:r>
              <a:rPr lang="en-US" dirty="0" smtClean="0"/>
              <a:t>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C:\Users\BH15132\Downloads\downsampling_monthly_means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9154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BH15132\Downloads\daily_occupanc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879215" cy="26079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343400" y="4098309"/>
            <a:ext cx="448289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Availability by Month over next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Highest Availability – September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Lowest Availability – January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Occupancy by 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Highest Occupancy – Saturday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Lowest Occupancy – Monday, Tuesday</a:t>
            </a:r>
          </a:p>
        </p:txBody>
      </p:sp>
    </p:spTree>
    <p:extLst>
      <p:ext uri="{BB962C8B-B14F-4D97-AF65-F5344CB8AC3E}">
        <p14:creationId xmlns:p14="http://schemas.microsoft.com/office/powerpoint/2010/main" val="1194723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</TotalTime>
  <Words>326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A Study of Amsterdam’s Airbnb Rentals</vt:lpstr>
      <vt:lpstr>Business Problem</vt:lpstr>
      <vt:lpstr>Data Sources</vt:lpstr>
      <vt:lpstr>Price Analysis room type and Minimum stay</vt:lpstr>
      <vt:lpstr>Price Analysis LOCAtion</vt:lpstr>
      <vt:lpstr>PRICE ANALYSIS RESULTS</vt:lpstr>
      <vt:lpstr>Popularity Analysis Nearby VENUES</vt:lpstr>
      <vt:lpstr>Popularity Analysis RESULTS</vt:lpstr>
      <vt:lpstr>Availability Analysis 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Amsterdam Airbnb Rentals   - A Study in analytics</dc:title>
  <dc:creator>Hiya Gaine (contractor)</dc:creator>
  <cp:lastModifiedBy>Hiya Gaine</cp:lastModifiedBy>
  <cp:revision>28</cp:revision>
  <dcterms:created xsi:type="dcterms:W3CDTF">2006-08-16T00:00:00Z</dcterms:created>
  <dcterms:modified xsi:type="dcterms:W3CDTF">2020-04-24T01:35:32Z</dcterms:modified>
</cp:coreProperties>
</file>