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6" r:id="rId10"/>
    <p:sldId id="269" r:id="rId11"/>
    <p:sldId id="268" r:id="rId12"/>
    <p:sldId id="265" r:id="rId13"/>
    <p:sldId id="271" r:id="rId14"/>
    <p:sldId id="272" r:id="rId15"/>
    <p:sldId id="270" r:id="rId16"/>
    <p:sldId id="277" r:id="rId17"/>
    <p:sldId id="278" r:id="rId18"/>
    <p:sldId id="273" r:id="rId19"/>
    <p:sldId id="274" r:id="rId20"/>
    <p:sldId id="275" r:id="rId21"/>
    <p:sldId id="276" r:id="rId22"/>
    <p:sldId id="307" r:id="rId23"/>
    <p:sldId id="279" r:id="rId24"/>
    <p:sldId id="282" r:id="rId25"/>
    <p:sldId id="280" r:id="rId26"/>
    <p:sldId id="281" r:id="rId27"/>
    <p:sldId id="283" r:id="rId28"/>
    <p:sldId id="285" r:id="rId29"/>
    <p:sldId id="286" r:id="rId30"/>
    <p:sldId id="30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BBF2F-2ADE-4A53-9756-ACB3340BDCA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69A94-2AE4-453A-90D3-4D8AFD2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F61C2-7FCD-4C73-9E3E-44434DE7792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7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B4B-26D4-4E3F-B1F3-BBDBDADDBEDC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2922-179E-4B7B-863F-F49504442B59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6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8B1-0E7E-47E2-9C66-7653900853E1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B9BE-998F-4345-BD63-CD31A1285708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0F55-2B45-40C7-831F-EE55ADD59A20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8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39A-0A65-4CF2-B76C-2B9F8C253806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ED2-2FAE-4BAA-9A37-980FB69394BE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9A97-9A75-4D59-8826-5F78FA291A8C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F880-A198-4855-AB7F-70CE94D86C82}" type="datetime1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EB7E-6733-4AB4-987B-9AEA46C49E40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78E6-5B40-4BCB-9681-7464B284FCDE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41D9-EA62-47E1-98B6-8A3FAD36DB24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5BB8-54EF-46AC-8295-7502AC60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col.asp" TargetMode="External"/><Relationship Id="rId3" Type="http://schemas.openxmlformats.org/officeDocument/2006/relationships/hyperlink" Target="https://www.w3schools.com/tags/tag_th.asp" TargetMode="External"/><Relationship Id="rId7" Type="http://schemas.openxmlformats.org/officeDocument/2006/relationships/hyperlink" Target="https://www.w3schools.com/tags/tag_colgroup.asp" TargetMode="External"/><Relationship Id="rId2" Type="http://schemas.openxmlformats.org/officeDocument/2006/relationships/hyperlink" Target="https://www.w3schools.com/tags/tag_tab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aption.asp" TargetMode="External"/><Relationship Id="rId11" Type="http://schemas.openxmlformats.org/officeDocument/2006/relationships/hyperlink" Target="https://www.w3schools.com/tags/tag_tfoot.asp" TargetMode="External"/><Relationship Id="rId5" Type="http://schemas.openxmlformats.org/officeDocument/2006/relationships/hyperlink" Target="https://www.w3schools.com/tags/tag_td.asp" TargetMode="External"/><Relationship Id="rId10" Type="http://schemas.openxmlformats.org/officeDocument/2006/relationships/hyperlink" Target="https://www.w3schools.com/tags/tag_tbody.asp" TargetMode="External"/><Relationship Id="rId4" Type="http://schemas.openxmlformats.org/officeDocument/2006/relationships/hyperlink" Target="https://www.w3schools.com/tags/tag_tr.asp" TargetMode="External"/><Relationship Id="rId9" Type="http://schemas.openxmlformats.org/officeDocument/2006/relationships/hyperlink" Target="https://www.w3schools.com/tags/tag_thead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6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html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Element that implies some meaning to the content</a:t>
            </a:r>
          </a:p>
          <a:p>
            <a:pPr algn="just"/>
            <a:r>
              <a:rPr lang="en-US" dirty="0"/>
              <a:t>Human and/or machine can understand meaning of content surrounded by a semantic element better</a:t>
            </a:r>
          </a:p>
          <a:p>
            <a:pPr algn="just"/>
            <a:r>
              <a:rPr lang="en-US" dirty="0"/>
              <a:t>May help search engine ranking, i.e., SEO </a:t>
            </a:r>
          </a:p>
          <a:p>
            <a:pPr algn="just"/>
            <a:r>
              <a:rPr lang="en-US" dirty="0"/>
              <a:t>Semantic elements allow for a more meaningful expression of the structure of our HTML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80-3E68-4BC4-8316-5CFA4A3AB10A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7" y="295276"/>
            <a:ext cx="10515600" cy="1066645"/>
          </a:xfrm>
        </p:spPr>
        <p:txBody>
          <a:bodyPr/>
          <a:lstStyle/>
          <a:p>
            <a:r>
              <a:rPr lang="en-US" dirty="0"/>
              <a:t>Content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1" y="2484727"/>
            <a:ext cx="5157787" cy="3693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Block-Level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00" y="3006726"/>
            <a:ext cx="5157787" cy="2662670"/>
          </a:xfrm>
        </p:spPr>
        <p:txBody>
          <a:bodyPr/>
          <a:lstStyle/>
          <a:p>
            <a:pPr algn="just"/>
            <a:r>
              <a:rPr lang="en-US" dirty="0"/>
              <a:t>Render to begin on a new line (by default) </a:t>
            </a:r>
          </a:p>
          <a:p>
            <a:pPr algn="just"/>
            <a:r>
              <a:rPr lang="en-US" dirty="0"/>
              <a:t>May contain inline or other block-level elements</a:t>
            </a:r>
          </a:p>
          <a:p>
            <a:pPr algn="just"/>
            <a:r>
              <a:rPr lang="en-US" dirty="0"/>
              <a:t>Roughly Flow Content  (HTML5 category)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484727"/>
            <a:ext cx="5183188" cy="3693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Inline Elements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06726"/>
            <a:ext cx="5183188" cy="2662670"/>
          </a:xfrm>
        </p:spPr>
        <p:txBody>
          <a:bodyPr/>
          <a:lstStyle/>
          <a:p>
            <a:pPr algn="just"/>
            <a:r>
              <a:rPr lang="en-US" dirty="0"/>
              <a:t>Render on the same line  (by default)</a:t>
            </a:r>
          </a:p>
          <a:p>
            <a:pPr algn="just"/>
            <a:r>
              <a:rPr lang="en-US" dirty="0"/>
              <a:t>May only contain other inline elements </a:t>
            </a:r>
          </a:p>
          <a:p>
            <a:pPr algn="just"/>
            <a:r>
              <a:rPr lang="en-US" dirty="0"/>
              <a:t>Roughly Phrasing Content (HTML5 category)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9469" y="1704110"/>
            <a:ext cx="1020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description of the element's expected contents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9469" y="5822085"/>
            <a:ext cx="918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W3C content models:</a:t>
            </a:r>
            <a:r>
              <a:rPr lang="en-US" dirty="0"/>
              <a:t> https://www.w3.org/TR/2011/WD-html5-20110525/content-models.html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6DA5-CD1B-43B9-B4EF-D5DE7C5D1FDD}" type="datetime1">
              <a:rPr lang="en-US" smtClean="0"/>
              <a:t>6/27/2022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validator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Markup Validation Service: </a:t>
            </a:r>
            <a:r>
              <a:rPr lang="en-US" dirty="0">
                <a:hlinkClick r:id="rId2"/>
              </a:rPr>
              <a:t>https://validator.w3.org/</a:t>
            </a:r>
            <a:endParaRPr lang="en-US" dirty="0"/>
          </a:p>
          <a:p>
            <a:r>
              <a:rPr lang="en-US" dirty="0"/>
              <a:t>HTML/CSS component support: https://caniuse.com/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6442-14F9-4CCC-B411-C25B4676AF80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dirty="0"/>
              <a:t>HTML Character Entity References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733" y="1243734"/>
            <a:ext cx="6142533" cy="435133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EB7E-F6D1-4017-A5AE-F76212F547C7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Character Entity 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avoid rendering issues </a:t>
            </a:r>
          </a:p>
          <a:p>
            <a:r>
              <a:rPr lang="en-US" dirty="0"/>
              <a:t>Safeguard against more limited character encoding </a:t>
            </a:r>
          </a:p>
          <a:p>
            <a:r>
              <a:rPr lang="en-US" dirty="0"/>
              <a:t>Provide characters not available on a keyboard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2EAE-BDF3-4BD2-9919-6079A6CF98BE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provide a natural and commonly used grouping of content </a:t>
            </a:r>
          </a:p>
          <a:p>
            <a:r>
              <a:rPr lang="en-US" dirty="0"/>
              <a:t>Very often, lists are used for structuring navigation portions of the web page</a:t>
            </a:r>
          </a:p>
          <a:p>
            <a:r>
              <a:rPr lang="en-US" dirty="0"/>
              <a:t>Lists are segregated into three types, namely :</a:t>
            </a:r>
          </a:p>
          <a:p>
            <a:pPr lvl="1"/>
            <a:r>
              <a:rPr lang="en-US" b="1" dirty="0"/>
              <a:t>Ordered lists </a:t>
            </a:r>
            <a:r>
              <a:rPr lang="en-US" dirty="0"/>
              <a:t>: lists are numbered according to the standard chosen</a:t>
            </a:r>
          </a:p>
          <a:p>
            <a:pPr lvl="1"/>
            <a:r>
              <a:rPr lang="en-US" b="1" dirty="0"/>
              <a:t>Unordered lists </a:t>
            </a:r>
            <a:r>
              <a:rPr lang="en-US" dirty="0"/>
              <a:t>: lists are arranged in bulleted sequence</a:t>
            </a:r>
          </a:p>
          <a:p>
            <a:pPr lvl="1"/>
            <a:r>
              <a:rPr lang="en-US" b="1" dirty="0"/>
              <a:t>Definition lists </a:t>
            </a:r>
            <a:r>
              <a:rPr lang="en-US" dirty="0"/>
              <a:t>: list consists of a term followed by its definition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6687-5BBE-40C9-9AD6-F8F0B649C135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They are delimited by the &lt;UL&gt; and &lt;/UL&gt; tags. Each item in the list is delimited by the &lt;LI&gt; and &lt;/LI&gt; tags.</a:t>
            </a:r>
          </a:p>
          <a:p>
            <a:r>
              <a:rPr lang="en-US" dirty="0"/>
              <a:t>The syntax of the &lt;UL&gt; tag is: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	&lt;UL TYPE=“ ”&gt; &lt;LI&gt; &lt;/LI&gt; &lt;/UL&gt;</a:t>
            </a:r>
          </a:p>
          <a:p>
            <a:pPr>
              <a:buFont typeface="Wingdings 2" pitchFamily="18" charset="2"/>
              <a:buNone/>
            </a:pPr>
            <a:r>
              <a:rPr lang="en-US" u="sng" dirty="0"/>
              <a:t>Attributes</a:t>
            </a:r>
          </a:p>
          <a:p>
            <a:pPr marL="742950" lvl="1" indent="-285750"/>
            <a:r>
              <a:rPr lang="en-US" sz="2600" dirty="0"/>
              <a:t>TYPE= “DISC”, “SQUARE” or “CIRCLE”.</a:t>
            </a:r>
          </a:p>
          <a:p>
            <a:pPr marL="742950" lvl="1" indent="-285750">
              <a:buFont typeface="Wingdings 2" pitchFamily="18" charset="2"/>
              <a:buNone/>
            </a:pPr>
            <a:r>
              <a:rPr lang="en-US" sz="2600" dirty="0"/>
              <a:t>	disc (solid bullet), square (solid block) or a circle (hollow bullet) </a:t>
            </a:r>
          </a:p>
          <a:p>
            <a:pPr marL="800100" lvl="1" indent="-342900"/>
            <a:r>
              <a:rPr lang="en-US" dirty="0"/>
              <a:t>The default appearance for list is disc</a:t>
            </a:r>
          </a:p>
          <a:p>
            <a:r>
              <a:rPr lang="en-US" dirty="0"/>
              <a:t>&lt;/LI&gt; is optional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F4BC-E2A9-4703-BF55-036C39C3E167}" type="datetime1">
              <a:rPr lang="en-US" smtClean="0"/>
              <a:t>6/27/2022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9"/>
          <p:cNvSpPr txBox="1">
            <a:spLocks noChangeArrowheads="1"/>
          </p:cNvSpPr>
          <p:nvPr/>
        </p:nvSpPr>
        <p:spPr bwMode="auto">
          <a:xfrm>
            <a:off x="1828800" y="249381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400">
              <a:latin typeface="Constantia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Constantia" pitchFamily="18" charset="0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1828800" y="4267200"/>
            <a:ext cx="8534400" cy="2286000"/>
          </a:xfrm>
          <a:prstGeom prst="rect">
            <a:avLst/>
          </a:prstGeom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FEB80A"/>
              </a:buClr>
              <a:buSzPct val="95000"/>
              <a:defRPr/>
            </a:pPr>
            <a:r>
              <a:rPr lang="en-US" sz="2200" dirty="0"/>
              <a:t> 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905000" y="228600"/>
            <a:ext cx="8229600" cy="584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4600" dirty="0">
                <a:latin typeface="+mn-lt"/>
              </a:rPr>
              <a:t>Ordered Lists</a:t>
            </a:r>
            <a:endParaRPr lang="en-US" sz="2800" dirty="0">
              <a:latin typeface="+mn-lt"/>
            </a:endParaRPr>
          </a:p>
        </p:txBody>
      </p:sp>
      <p:sp>
        <p:nvSpPr>
          <p:cNvPr id="22534" name="Rectangle 3"/>
          <p:cNvSpPr txBox="1">
            <a:spLocks/>
          </p:cNvSpPr>
          <p:nvPr/>
        </p:nvSpPr>
        <p:spPr bwMode="auto">
          <a:xfrm>
            <a:off x="1828800" y="762000"/>
            <a:ext cx="8458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sz="2400"/>
          </a:p>
          <a:p>
            <a:pPr algn="just" eaLnBrk="1" hangingPunct="1"/>
            <a:endParaRPr lang="en-US" sz="2400"/>
          </a:p>
          <a:p>
            <a:pPr eaLnBrk="1" hangingPunct="1"/>
            <a:endParaRPr lang="en-US" sz="2400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057400" y="1219200"/>
            <a:ext cx="822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They are used when the items in the list have a natural order. </a:t>
            </a:r>
          </a:p>
          <a:p>
            <a:pPr>
              <a:buFontTx/>
              <a:buChar char="•"/>
            </a:pPr>
            <a:r>
              <a:rPr lang="en-US" sz="2400" dirty="0"/>
              <a:t> To make an ordered list, simply change the &lt;UL&gt; tag to &lt;OL&gt;.</a:t>
            </a:r>
          </a:p>
          <a:p>
            <a:r>
              <a:rPr lang="en-US" sz="2400" u="sng" dirty="0"/>
              <a:t>Attributes</a:t>
            </a:r>
          </a:p>
          <a:p>
            <a:pPr lvl="1"/>
            <a:r>
              <a:rPr lang="en-US" sz="2400" dirty="0"/>
              <a:t>TYPE=  (1 | A | a | I | </a:t>
            </a:r>
            <a:r>
              <a:rPr lang="en-US" sz="2400" dirty="0" err="1"/>
              <a:t>i</a:t>
            </a:r>
            <a:r>
              <a:rPr lang="en-US" sz="2400" dirty="0"/>
              <a:t> ) – changes the style of the list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		1 – Arabic numbers</a:t>
            </a:r>
          </a:p>
          <a:p>
            <a:pPr lvl="4"/>
            <a:r>
              <a:rPr lang="en-US" sz="2400" dirty="0"/>
              <a:t>A – Uppercase alphanumeric</a:t>
            </a:r>
          </a:p>
          <a:p>
            <a:pPr lvl="4"/>
            <a:r>
              <a:rPr lang="en-US" sz="2400" dirty="0"/>
              <a:t> a – lowercase alphanumeric</a:t>
            </a:r>
          </a:p>
          <a:p>
            <a:pPr lvl="4"/>
            <a:r>
              <a:rPr lang="en-US" sz="2400" dirty="0"/>
              <a:t>I -   Uppercase roman numerals</a:t>
            </a:r>
          </a:p>
          <a:p>
            <a:pPr lvl="4"/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– lowercase roman numerals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Start = value – indicates where the list numbering should begin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5C44-63A0-4172-91F0-FBDEE680D2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FD7F-A065-4369-965E-75D75A17CD36}" type="datetime1">
              <a:rPr lang="en-US" smtClean="0"/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7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link moves us from the current page to a destination that is specified in the HTML page or resource</a:t>
            </a:r>
          </a:p>
          <a:p>
            <a:r>
              <a:rPr lang="en-US" dirty="0"/>
              <a:t>The Anchor tag (&lt;a&gt;&lt;/a&gt;) is used to create links between different objects like HTML pages, files, web sites etc. </a:t>
            </a:r>
          </a:p>
          <a:p>
            <a:pPr>
              <a:buFont typeface="Wingdings 2" pitchFamily="18" charset="2"/>
              <a:buNone/>
            </a:pPr>
            <a:r>
              <a:rPr lang="en-US" u="sng" dirty="0"/>
              <a:t>Attribute</a:t>
            </a:r>
          </a:p>
          <a:p>
            <a:pPr lvl="2"/>
            <a:r>
              <a:rPr lang="en-US" dirty="0"/>
              <a:t>HREF -- defines the destination of the link.</a:t>
            </a:r>
          </a:p>
          <a:p>
            <a:pPr lvl="2"/>
            <a:r>
              <a:rPr lang="en-US" dirty="0"/>
              <a:t>TARGET -- is used to specify where to open the linked document</a:t>
            </a:r>
          </a:p>
          <a:p>
            <a:pPr lvl="2"/>
            <a:r>
              <a:rPr lang="en-IN" dirty="0"/>
              <a:t>NAME -- attribute is used to create a bookmark inside an HTML document</a:t>
            </a:r>
            <a:endParaRPr lang="en-US" dirty="0"/>
          </a:p>
          <a:p>
            <a:r>
              <a:rPr lang="en-US" dirty="0"/>
              <a:t>Internal linking to other pages in the site</a:t>
            </a:r>
          </a:p>
          <a:p>
            <a:r>
              <a:rPr lang="en-US" dirty="0"/>
              <a:t>External linking to other web sites</a:t>
            </a:r>
          </a:p>
          <a:p>
            <a:r>
              <a:rPr lang="en-US" dirty="0"/>
              <a:t>Linking to sections of a document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0D20-58AE-4EDE-B2F7-919773D953C4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can enhance your site</a:t>
            </a:r>
          </a:p>
          <a:p>
            <a:r>
              <a:rPr lang="en-US" dirty="0"/>
              <a:t>Remember to specify width and height attributes whenever possible</a:t>
            </a:r>
          </a:p>
          <a:p>
            <a:r>
              <a:rPr lang="en-US" dirty="0"/>
              <a:t>Specify the alternate attribute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CDCD-3D58-468A-9654-070463E81715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 </a:t>
            </a:r>
            <a:r>
              <a:rPr lang="en-US" dirty="0" err="1"/>
              <a:t>HyperText</a:t>
            </a:r>
            <a:r>
              <a:rPr lang="en-US" dirty="0"/>
              <a:t> Markup Language</a:t>
            </a:r>
          </a:p>
          <a:p>
            <a:r>
              <a:rPr lang="en-US" dirty="0"/>
              <a:t>Is a language for describing web pages</a:t>
            </a:r>
          </a:p>
          <a:p>
            <a:r>
              <a:rPr lang="en-US" dirty="0"/>
              <a:t>Current Standard version HTML 5</a:t>
            </a:r>
          </a:p>
          <a:p>
            <a:r>
              <a:rPr lang="en-US" dirty="0"/>
              <a:t>World Wide Web Consortium (W3C)</a:t>
            </a:r>
          </a:p>
          <a:p>
            <a:r>
              <a:rPr lang="en-US" dirty="0"/>
              <a:t>WHATWG (Web Hypertext Application Technology Working Group)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EBCD-9ABC-4D53-AD75-137BB828527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i="1" dirty="0"/>
              <a:t>Absolute Vs. Relative Pathnames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An absolute pathname includes the full pathname of the file.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This means that if you move your files or change your directory, you have to edit every IMG tag in your document.</a:t>
            </a:r>
          </a:p>
          <a:p>
            <a:pPr>
              <a:lnSpc>
                <a:spcPct val="80000"/>
              </a:lnSpc>
            </a:pPr>
            <a:r>
              <a:rPr lang="en-US" i="1" dirty="0"/>
              <a:t> Example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i="1" dirty="0"/>
              <a:t>   	&lt;IMG SRC=“D:\</a:t>
            </a:r>
            <a:r>
              <a:rPr lang="en-US" i="1" dirty="0" err="1"/>
              <a:t>htmleg</a:t>
            </a:r>
            <a:r>
              <a:rPr lang="en-US" i="1" dirty="0"/>
              <a:t>\Images\picture.jpg”&gt;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i="1" dirty="0"/>
              <a:t>	&lt;IMG SRC=“http://xyz.com/Images/picture.jpg”&gt;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24F-A81E-4D5C-84A4-C615DF66D80A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7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dirty="0"/>
              <a:t>A relative pathname indicates the pathname of the image file relative to the pathname of the file. This is the recommended naming convention.</a:t>
            </a:r>
          </a:p>
          <a:p>
            <a:pPr algn="just">
              <a:lnSpc>
                <a:spcPct val="80000"/>
              </a:lnSpc>
            </a:pPr>
            <a:r>
              <a:rPr lang="en-US" i="1" dirty="0"/>
              <a:t>	Example : &lt;IMG SRC=“picture.jpg”&gt;</a:t>
            </a:r>
          </a:p>
          <a:p>
            <a:pPr algn="just">
              <a:lnSpc>
                <a:spcPct val="80000"/>
              </a:lnSpc>
            </a:pPr>
            <a:r>
              <a:rPr lang="en-US" i="1" dirty="0"/>
              <a:t>	Example : &lt;IMG SRC=“images/picture.jpg”&gt;</a:t>
            </a:r>
          </a:p>
          <a:p>
            <a:pPr algn="just">
              <a:lnSpc>
                <a:spcPct val="80000"/>
              </a:lnSpc>
            </a:pPr>
            <a:r>
              <a:rPr lang="en-US" i="1" dirty="0"/>
              <a:t>	If your image file is stored one directory level up from your HTML file, use two dots(..) in the pathname to move up a directory level.</a:t>
            </a:r>
          </a:p>
          <a:p>
            <a:pPr algn="just">
              <a:lnSpc>
                <a:spcPct val="80000"/>
              </a:lnSpc>
              <a:buFont typeface="Wingdings 2" pitchFamily="18" charset="2"/>
              <a:buNone/>
            </a:pPr>
            <a:r>
              <a:rPr lang="en-US" i="1" dirty="0"/>
              <a:t>	Example : &lt;IMG SRC=“../picture.jpg”&gt;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1DA6-9454-4693-AB77-841E20427E9F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A4C92-C18B-4A35-B3C8-24B2BC43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3F0B5773-B60D-4C5B-9812-B7EDF211E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46330"/>
              </p:ext>
            </p:extLst>
          </p:nvPr>
        </p:nvGraphicFramePr>
        <p:xfrm>
          <a:off x="1434904" y="1552401"/>
          <a:ext cx="9805182" cy="4359558"/>
        </p:xfrm>
        <a:graphic>
          <a:graphicData uri="http://schemas.openxmlformats.org/drawingml/2006/table">
            <a:tbl>
              <a:tblPr/>
              <a:tblGrid>
                <a:gridCol w="2110154">
                  <a:extLst>
                    <a:ext uri="{9D8B030D-6E8A-4147-A177-3AD203B41FA5}">
                      <a16:colId xmlns:a16="http://schemas.microsoft.com/office/drawing/2014/main" xmlns="" val="2493865738"/>
                    </a:ext>
                  </a:extLst>
                </a:gridCol>
                <a:gridCol w="7695028">
                  <a:extLst>
                    <a:ext uri="{9D8B030D-6E8A-4147-A177-3AD203B41FA5}">
                      <a16:colId xmlns:a16="http://schemas.microsoft.com/office/drawing/2014/main" xmlns="" val="1222365446"/>
                    </a:ext>
                  </a:extLst>
                </a:gridCol>
              </a:tblGrid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Tag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134363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2"/>
                        </a:rPr>
                        <a:t>&lt;table&gt;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7514249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3"/>
                        </a:rPr>
                        <a:t>&lt;th&gt;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header cell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143732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4"/>
                        </a:rPr>
                        <a:t>&lt;tr&gt;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row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7176214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5"/>
                        </a:rPr>
                        <a:t>&lt;td&gt;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cell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4334442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6"/>
                        </a:rPr>
                        <a:t>&lt;caption&gt;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table caption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3221797"/>
                  </a:ext>
                </a:extLst>
              </a:tr>
              <a:tr h="581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7"/>
                        </a:rPr>
                        <a:t>&lt;colgroup&gt;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Specifies a group of one or more columns in a table for formatting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5771017"/>
                  </a:ext>
                </a:extLst>
              </a:tr>
              <a:tr h="581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8"/>
                        </a:rPr>
                        <a:t>&lt;col&gt;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Specifies column properties for each column within a &lt;colgroup&gt; element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5011012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9"/>
                        </a:rPr>
                        <a:t>&lt;thead&gt;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Groups the header content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746727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10"/>
                        </a:rPr>
                        <a:t>&lt;tbody&gt;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Groups the body content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1337708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11"/>
                        </a:rPr>
                        <a:t>&lt;tfoot&gt;</a:t>
                      </a:r>
                      <a:endParaRPr lang="en-US" sz="1500">
                        <a:effectLst/>
                      </a:endParaRP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Groups the footer content in a table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433754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0A9C2C-46CE-4915-830A-B2CCF02D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E71-9D40-4C39-B676-C365D55EF1C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58F2C8-2EE2-42EA-AB8E-24E29F78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F84CAB-E4F0-4558-94DD-827C7D97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 form is container with labels and the form fields</a:t>
            </a:r>
          </a:p>
          <a:p>
            <a:r>
              <a:rPr lang="en-US" dirty="0"/>
              <a:t>Example forms used in websites and applications</a:t>
            </a:r>
          </a:p>
          <a:p>
            <a:pPr lvl="1"/>
            <a:r>
              <a:rPr lang="en-US" dirty="0"/>
              <a:t>Login/registration</a:t>
            </a:r>
          </a:p>
          <a:p>
            <a:pPr lvl="1"/>
            <a:r>
              <a:rPr lang="en-US" dirty="0"/>
              <a:t>Purchase order</a:t>
            </a:r>
          </a:p>
          <a:p>
            <a:pPr lvl="1"/>
            <a:r>
              <a:rPr lang="en-US" dirty="0"/>
              <a:t>Ticket reservation</a:t>
            </a:r>
          </a:p>
          <a:p>
            <a:pPr lvl="1"/>
            <a:r>
              <a:rPr lang="en-US" dirty="0"/>
              <a:t>Room booking</a:t>
            </a:r>
          </a:p>
          <a:p>
            <a:pPr lvl="1"/>
            <a:r>
              <a:rPr lang="en-US" dirty="0"/>
              <a:t>Payment checkout</a:t>
            </a:r>
          </a:p>
          <a:p>
            <a:pPr lvl="1"/>
            <a:r>
              <a:rPr lang="en-US" dirty="0"/>
              <a:t>Newsletter/subscription</a:t>
            </a:r>
          </a:p>
          <a:p>
            <a:pPr lvl="1"/>
            <a:r>
              <a:rPr lang="en-US" dirty="0"/>
              <a:t>Consultation/audit request</a:t>
            </a:r>
          </a:p>
          <a:p>
            <a:pPr lvl="1"/>
            <a:r>
              <a:rPr lang="en-US" dirty="0"/>
              <a:t>Donation</a:t>
            </a:r>
          </a:p>
          <a:p>
            <a:pPr lvl="1"/>
            <a:r>
              <a:rPr lang="en-US" dirty="0"/>
              <a:t>Survey</a:t>
            </a:r>
          </a:p>
          <a:p>
            <a:pPr lvl="1"/>
            <a:r>
              <a:rPr lang="en-US" dirty="0"/>
              <a:t>Custom form.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8A89-37E7-4B93-9C75-7572F3D19E0B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dirty="0"/>
              <a:t>Usability issues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/>
              <a:t>- Group Similar categories</a:t>
            </a:r>
          </a:p>
          <a:p>
            <a:pPr lvl="1">
              <a:lnSpc>
                <a:spcPct val="80000"/>
              </a:lnSpc>
              <a:buFontTx/>
              <a:buChar char="-"/>
              <a:defRPr/>
            </a:pPr>
            <a:r>
              <a:rPr lang="en-US" dirty="0"/>
              <a:t>Easy access to the form elements</a:t>
            </a:r>
          </a:p>
          <a:p>
            <a:r>
              <a:rPr lang="en-US" altLang="en-US" sz="2400" dirty="0"/>
              <a:t>Design issues</a:t>
            </a:r>
          </a:p>
          <a:p>
            <a:pPr lvl="1"/>
            <a:r>
              <a:rPr lang="en-US" altLang="en-US" dirty="0"/>
              <a:t>Text emphases</a:t>
            </a:r>
            <a:endParaRPr lang="en-US" altLang="en-US" sz="2800" dirty="0"/>
          </a:p>
          <a:p>
            <a:pPr lvl="2">
              <a:buFontTx/>
              <a:buChar char="-"/>
            </a:pPr>
            <a:r>
              <a:rPr lang="en-US" altLang="en-US" dirty="0"/>
              <a:t>Use headings</a:t>
            </a:r>
          </a:p>
          <a:p>
            <a:pPr lvl="2">
              <a:buFontTx/>
              <a:buChar char="-"/>
            </a:pPr>
            <a:r>
              <a:rPr lang="en-US" altLang="en-US" dirty="0"/>
              <a:t>Input specifiers</a:t>
            </a:r>
          </a:p>
          <a:p>
            <a:pPr lvl="2">
              <a:buFontTx/>
              <a:buChar char="-"/>
            </a:pPr>
            <a:r>
              <a:rPr lang="en-US" altLang="en-US" dirty="0"/>
              <a:t>Messages</a:t>
            </a:r>
          </a:p>
          <a:p>
            <a:pPr lvl="3">
              <a:buFontTx/>
              <a:buChar char="-"/>
            </a:pPr>
            <a:r>
              <a:rPr lang="en-US" altLang="en-US" dirty="0"/>
              <a:t>Tooltips</a:t>
            </a:r>
          </a:p>
          <a:p>
            <a:pPr lvl="3">
              <a:buFontTx/>
              <a:buChar char="-"/>
            </a:pPr>
            <a:r>
              <a:rPr lang="en-US" altLang="en-US" dirty="0"/>
              <a:t>Help messages</a:t>
            </a:r>
          </a:p>
          <a:p>
            <a:pPr lvl="3">
              <a:buFontTx/>
              <a:buChar char="-"/>
            </a:pPr>
            <a:r>
              <a:rPr lang="en-US" altLang="en-US" dirty="0"/>
              <a:t>Validation messages</a:t>
            </a:r>
          </a:p>
          <a:p>
            <a:pPr lvl="1">
              <a:buNone/>
            </a:pPr>
            <a:r>
              <a:rPr lang="en-US" altLang="en-US" dirty="0"/>
              <a:t>- Visual separate groups</a:t>
            </a:r>
          </a:p>
          <a:p>
            <a:pPr lvl="1">
              <a:buNone/>
            </a:pPr>
            <a:r>
              <a:rPr lang="en-US" altLang="en-US" dirty="0"/>
              <a:t>- Use line breaks and spacing appropriately</a:t>
            </a:r>
          </a:p>
          <a:p>
            <a:r>
              <a:rPr lang="en-US" altLang="en-US" sz="2400" dirty="0"/>
              <a:t>The information collected from the form can then be used for processing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8B2A-EC56-4AC1-924E-2866AF883AB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1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Designing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Single-column layout</a:t>
            </a:r>
          </a:p>
          <a:p>
            <a:pPr lvl="1"/>
            <a:r>
              <a:rPr lang="en-US" dirty="0"/>
              <a:t>Read from top to bottom which creates a simple interaction with a form</a:t>
            </a:r>
          </a:p>
          <a:p>
            <a:pPr lvl="1"/>
            <a:r>
              <a:rPr lang="en-US" dirty="0"/>
              <a:t>Avoid zigzag field placements</a:t>
            </a:r>
            <a:endParaRPr lang="en-US" b="1" dirty="0"/>
          </a:p>
          <a:p>
            <a:r>
              <a:rPr lang="en-US" b="1" dirty="0"/>
              <a:t>Path to completion and align</a:t>
            </a:r>
          </a:p>
          <a:p>
            <a:pPr lvl="1"/>
            <a:r>
              <a:rPr lang="en-US" dirty="0"/>
              <a:t>Left-align is better than center-align as the best way to reduce the path to completion time</a:t>
            </a:r>
          </a:p>
          <a:p>
            <a:pPr lvl="1"/>
            <a:r>
              <a:rPr lang="en-US" dirty="0"/>
              <a:t>Left-align eyes don’t need to jump across the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27FE-94A2-44CF-AFED-23B8596C5815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5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Designing best practices..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wizard for long forms and progress bar</a:t>
            </a:r>
          </a:p>
          <a:p>
            <a:r>
              <a:rPr lang="en-US" b="1" dirty="0"/>
              <a:t>Group related information</a:t>
            </a:r>
          </a:p>
          <a:p>
            <a:r>
              <a:rPr lang="en-US" b="1" dirty="0"/>
              <a:t>Mention optional and required field/s</a:t>
            </a:r>
          </a:p>
          <a:p>
            <a:r>
              <a:rPr lang="en-US" b="1" dirty="0"/>
              <a:t>Use autocomplete</a:t>
            </a:r>
          </a:p>
          <a:p>
            <a:r>
              <a:rPr lang="en-US" b="1" dirty="0"/>
              <a:t>Choose the input format wisely</a:t>
            </a:r>
          </a:p>
          <a:p>
            <a:r>
              <a:rPr lang="en-US" b="1" dirty="0"/>
              <a:t>Call to action</a:t>
            </a:r>
          </a:p>
          <a:p>
            <a:r>
              <a:rPr lang="en-US" b="1" dirty="0"/>
              <a:t>Use inline form field validation</a:t>
            </a:r>
          </a:p>
          <a:p>
            <a:r>
              <a:rPr lang="en-US" b="1" dirty="0"/>
              <a:t>Use styles effectively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775E-F0CC-47C8-B0BF-507C14135DFE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0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key attributes within the form tag are</a:t>
            </a:r>
          </a:p>
          <a:p>
            <a:pPr lvl="1">
              <a:buNone/>
            </a:pPr>
            <a:r>
              <a:rPr lang="en-US" altLang="en-US" sz="1800" dirty="0"/>
              <a:t>- ACTION – indicates the program on the HTTP server that will process the output from the form</a:t>
            </a:r>
          </a:p>
          <a:p>
            <a:pPr lvl="1">
              <a:buNone/>
            </a:pPr>
            <a:r>
              <a:rPr lang="en-US" altLang="en-US" sz="1800" dirty="0"/>
              <a:t>- METHOD – tells the browser how to send the data to the server with the POST and the GET method.</a:t>
            </a:r>
          </a:p>
          <a:p>
            <a:r>
              <a:rPr lang="en-US" altLang="en-US" sz="2400" dirty="0"/>
              <a:t>Ex: </a:t>
            </a:r>
          </a:p>
          <a:p>
            <a:r>
              <a:rPr lang="en-US" altLang="en-US" sz="1800" dirty="0"/>
              <a:t>&lt;FORM METHOD = “POST” ACTION = “http://www.XYZ.reg.php”&gt;</a:t>
            </a:r>
          </a:p>
          <a:p>
            <a:pPr lvl="1">
              <a:buNone/>
            </a:pPr>
            <a:r>
              <a:rPr lang="en-US" altLang="en-US" sz="1800" dirty="0"/>
              <a:t>Input elements…..</a:t>
            </a:r>
          </a:p>
          <a:p>
            <a:pPr lvl="1">
              <a:buNone/>
            </a:pPr>
            <a:r>
              <a:rPr lang="en-US" altLang="en-US" sz="1800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FE1-81D9-4943-B914-975A0E6A42A0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5C44-63A0-4172-91F0-FBDEE680D24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GET: Form data is sent in URL of GET request</a:t>
            </a:r>
          </a:p>
          <a:p>
            <a:r>
              <a:rPr lang="en-US" dirty="0"/>
              <a:t>POST: Form data is sent in HTTP message body of POST request</a:t>
            </a: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GET request can be cached</a:t>
            </a:r>
          </a:p>
          <a:p>
            <a:pPr lvl="1"/>
            <a:r>
              <a:rPr lang="en-US" dirty="0"/>
              <a:t>GET request remains in browser history and or server log</a:t>
            </a:r>
          </a:p>
          <a:p>
            <a:pPr lvl="1"/>
            <a:r>
              <a:rPr lang="en-US" dirty="0"/>
              <a:t>GET request can be bookmarked</a:t>
            </a:r>
          </a:p>
          <a:p>
            <a:r>
              <a:rPr lang="en-US" dirty="0"/>
              <a:t>GET request cannot be used to send sensitive data</a:t>
            </a:r>
          </a:p>
          <a:p>
            <a:r>
              <a:rPr lang="en-US" dirty="0"/>
              <a:t>GET request have length restriction</a:t>
            </a:r>
          </a:p>
          <a:p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en-US" dirty="0"/>
              <a:t> encoding type is used in GET</a:t>
            </a:r>
          </a:p>
          <a:p>
            <a:pPr lvl="1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9041F51-C38C-4719-A03A-C4477582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2CAE-ADD4-4195-AD96-FC4C87BF7E32}" type="datetime1">
              <a:rPr lang="en-US" smtClean="0"/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8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methods..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5C44-63A0-4172-91F0-FBDEE680D24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POST request cannot be cached</a:t>
            </a:r>
          </a:p>
          <a:p>
            <a:pPr lvl="1"/>
            <a:r>
              <a:rPr lang="en-US" dirty="0"/>
              <a:t>POST parameters are not stored in browser history and or server log</a:t>
            </a:r>
          </a:p>
          <a:p>
            <a:pPr lvl="1"/>
            <a:r>
              <a:rPr lang="en-US" dirty="0"/>
              <a:t>POST request cannot be bookmarked</a:t>
            </a:r>
          </a:p>
          <a:p>
            <a:r>
              <a:rPr lang="en-US" dirty="0"/>
              <a:t>POST request can be used to send sensitive data</a:t>
            </a:r>
          </a:p>
          <a:p>
            <a:r>
              <a:rPr lang="en-US" dirty="0"/>
              <a:t>POST request has no length restriction</a:t>
            </a:r>
          </a:p>
          <a:p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en-US" dirty="0"/>
              <a:t> or multipart/form-data encoding type is used in GET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BD3E7FF-3723-4CAF-9168-52E61EDC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579A-0D6B-49C8-9B6E-518B5E77A561}" type="datetime1">
              <a:rPr lang="en-US" smtClean="0"/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872"/>
            <a:ext cx="10515600" cy="4724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03F3-1B2C-4F1A-A269-F8CF610FCC8D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2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&lt;label for="male"&gt;Male&lt;/label&gt;</a:t>
            </a:r>
          </a:p>
          <a:p>
            <a:pPr marL="0" indent="0">
              <a:buNone/>
            </a:pPr>
            <a:r>
              <a:rPr lang="en-US" sz="2400" dirty="0"/>
              <a:t>&lt;input type="radio" name="gender" id="male" value="male"&gt;&lt;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&lt;label for="female"&gt;Female&lt;/label&gt;</a:t>
            </a:r>
          </a:p>
          <a:p>
            <a:pPr marL="0" indent="0">
              <a:buNone/>
            </a:pPr>
            <a:r>
              <a:rPr lang="en-US" sz="2400" dirty="0"/>
              <a:t>&lt;input type="radio" name="gender" id="female" value="female"&gt;&lt;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&lt;label for="other"&gt;Other&lt;/label&gt;</a:t>
            </a:r>
          </a:p>
          <a:p>
            <a:pPr marL="0" indent="0">
              <a:buNone/>
            </a:pPr>
            <a:r>
              <a:rPr lang="en-US" sz="2400" dirty="0"/>
              <a:t>&lt;input type="radio" name="gender" id="other" value="other"&gt;</a:t>
            </a:r>
          </a:p>
          <a:p>
            <a:r>
              <a:rPr lang="en-US" dirty="0"/>
              <a:t>It provides a usability improvement for mouse users</a:t>
            </a:r>
          </a:p>
          <a:p>
            <a:r>
              <a:rPr lang="en-US" dirty="0"/>
              <a:t>If the user clicks on the text within the &lt;label&gt; element, it toggles the control.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DC3A-5A6F-499C-99D9-D23DC0E8D89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8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tag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47800"/>
            <a:ext cx="10106891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The input element is used to select user information.</a:t>
            </a:r>
          </a:p>
          <a:p>
            <a:pPr eaLnBrk="1" hangingPunct="1"/>
            <a:r>
              <a:rPr lang="en-US" altLang="en-US" sz="2400" dirty="0"/>
              <a:t>An input element can vary in many ways, depending on the type attribute. </a:t>
            </a:r>
          </a:p>
          <a:p>
            <a:pPr eaLnBrk="1" hangingPunct="1"/>
            <a:r>
              <a:rPr lang="en-US" altLang="en-US" sz="2400" dirty="0"/>
              <a:t>An input element can be of type text field, checkbox, password, radio button, submit button, and more.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attributes for the INPUT tag 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type</a:t>
            </a:r>
            <a:r>
              <a:rPr lang="en-US" altLang="en-US" dirty="0"/>
              <a:t> = (text |</a:t>
            </a:r>
            <a:r>
              <a:rPr lang="en-US" altLang="en-US" dirty="0" err="1"/>
              <a:t>password|checkbox|radio|file|hidden|button</a:t>
            </a:r>
            <a:r>
              <a:rPr lang="en-US" altLang="en-US" dirty="0"/>
              <a:t>| </a:t>
            </a:r>
            <a:r>
              <a:rPr lang="en-US" altLang="en-US" dirty="0" err="1"/>
              <a:t>image|submit|reset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name</a:t>
            </a:r>
            <a:r>
              <a:rPr lang="en-US" altLang="en-US" dirty="0"/>
              <a:t>: is used to specify a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/>
              <a:t>value</a:t>
            </a:r>
            <a:r>
              <a:rPr lang="en-US" altLang="en-US" dirty="0" err="1"/>
              <a:t>:“text</a:t>
            </a:r>
            <a:r>
              <a:rPr lang="en-US" altLang="en-US" dirty="0"/>
              <a:t>” is used along with radio buttons and checkboxes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/>
              <a:t>size</a:t>
            </a:r>
            <a:r>
              <a:rPr lang="en-US" altLang="en-US" dirty="0" err="1"/>
              <a:t>:“n</a:t>
            </a:r>
            <a:r>
              <a:rPr lang="en-US" altLang="en-US" dirty="0"/>
              <a:t>” – indicates visible size.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/>
              <a:t>maxlength</a:t>
            </a:r>
            <a:r>
              <a:rPr lang="en-US" altLang="en-US" dirty="0"/>
              <a:t> : “n” in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checked: </a:t>
            </a:r>
            <a:r>
              <a:rPr lang="en-US" altLang="en-US" dirty="0"/>
              <a:t>specifies element should be pre-selected when loaded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5355CA-0622-4E65-A863-F3F4082C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A4F6-CD39-4D3C-A859-FB3C718C2FBA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F8B945-16A6-4D6A-BFC0-1056CF65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Example for text box, radio button &amp; check box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&lt;FORM&gt;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First Name : &lt;input type="text" name="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" size="20" </a:t>
            </a:r>
            <a:r>
              <a:rPr lang="en-US" altLang="en-US" sz="2000" dirty="0" err="1"/>
              <a:t>maxlength</a:t>
            </a:r>
            <a:r>
              <a:rPr lang="en-US" altLang="en-US" sz="2000" dirty="0"/>
              <a:t>="30“/&gt;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&lt;input type="radio" name=“gender" value="male“  checked /&gt; Male&lt;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 &gt;</a:t>
            </a:r>
            <a:br>
              <a:rPr lang="en-US" altLang="en-US" sz="2000" dirty="0"/>
            </a:br>
            <a:r>
              <a:rPr lang="en-US" altLang="en-US" sz="2000" dirty="0"/>
              <a:t>&lt;input type="radio" name=“gender" value="female" /&gt; Female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/>
              <a:t>&lt;input type="checkbox" name="vehicle" value="Bike" /&gt; I have a bike&lt;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 /&gt;</a:t>
            </a:r>
            <a:br>
              <a:rPr lang="en-US" altLang="en-US" sz="2000" dirty="0"/>
            </a:br>
            <a:r>
              <a:rPr lang="en-US" altLang="en-US" sz="2000" dirty="0"/>
              <a:t>&lt;input type="checkbox" name="vehicle" value="Car" /&gt; I have a car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&lt;/FORM&gt;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55B7BB-8D92-4DF6-912E-4B0C7774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86BF-10A7-4180-9293-6D474A10C1EE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084367-95AF-45A3-A29E-23FCCC1C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50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Password &amp; Hidden fields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Password fields work like text fields but display “*” in browser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&lt;input type = “password” name=“</a:t>
            </a:r>
            <a:r>
              <a:rPr lang="en-US" altLang="en-US" dirty="0" err="1"/>
              <a:t>newpass</a:t>
            </a:r>
            <a:r>
              <a:rPr lang="en-US" altLang="en-US" dirty="0"/>
              <a:t>” size=“10” </a:t>
            </a:r>
            <a:r>
              <a:rPr lang="en-US" altLang="en-US" dirty="0" err="1"/>
              <a:t>maxlength</a:t>
            </a:r>
            <a:r>
              <a:rPr lang="en-US" altLang="en-US" dirty="0"/>
              <a:t>= “10” /&gt;</a:t>
            </a:r>
          </a:p>
          <a:p>
            <a:pPr marL="0" indent="0"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Hidden fields are not visible in the browser but can be used to pass information to programs receiving input.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&lt;input type=“hidden”  name = “success”  value = “http://www.xmission.com/...”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Better to place them on the top after FORM tag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EE20D6-F6C8-451A-9BC4-55A355A8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1F3-B7D9-4565-940B-D6396CD4A54C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208AEB-4679-4926-A05A-51F79D9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32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insert a button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818" y="1309256"/>
            <a:ext cx="9240982" cy="48307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&lt;input type="submit" /&gt; defines a submit button.</a:t>
            </a:r>
          </a:p>
          <a:p>
            <a:pPr lvl="1" eaLnBrk="1" hangingPunct="1"/>
            <a:r>
              <a:rPr lang="en-US" altLang="en-US" sz="2000" dirty="0"/>
              <a:t>A submit button is used to send form data to a server. </a:t>
            </a:r>
          </a:p>
          <a:p>
            <a:pPr lvl="1" eaLnBrk="1" hangingPunct="1"/>
            <a:r>
              <a:rPr lang="en-US" altLang="en-US" sz="2000" dirty="0"/>
              <a:t>The data is sent to the page specified in the form's action attribute. </a:t>
            </a:r>
          </a:p>
          <a:p>
            <a:pPr lvl="1" eaLnBrk="1" hangingPunct="1"/>
            <a:r>
              <a:rPr lang="en-US" altLang="en-US" sz="2000" dirty="0"/>
              <a:t>The file defined in the action attribute usually does something with the received input:</a:t>
            </a:r>
          </a:p>
          <a:p>
            <a:pPr eaLnBrk="1" hangingPunct="1"/>
            <a:r>
              <a:rPr lang="en-US" altLang="en-US" sz="2000" dirty="0"/>
              <a:t>&lt;form name="input" action="html_form_action.asp" method="get"&gt;</a:t>
            </a:r>
            <a:br>
              <a:rPr lang="en-US" altLang="en-US" sz="2000" dirty="0"/>
            </a:br>
            <a:r>
              <a:rPr lang="en-US" altLang="en-US" sz="2000" dirty="0"/>
              <a:t>	Username: &lt;input type="text" name="user" /&gt;</a:t>
            </a:r>
            <a:br>
              <a:rPr lang="en-US" altLang="en-US" sz="2000" dirty="0"/>
            </a:br>
            <a:r>
              <a:rPr lang="en-US" altLang="en-US" sz="2000" dirty="0"/>
              <a:t>	&lt;input type="submit" value="Submit" /&gt;</a:t>
            </a:r>
            <a:br>
              <a:rPr lang="en-US" altLang="en-US" sz="2000" dirty="0"/>
            </a:br>
            <a:r>
              <a:rPr lang="en-US" altLang="en-US" sz="2000" dirty="0"/>
              <a:t>&lt;/form&gt;</a:t>
            </a:r>
          </a:p>
          <a:p>
            <a:pPr eaLnBrk="1" hangingPunct="1"/>
            <a:r>
              <a:rPr lang="en-US" altLang="en-US" sz="2000" dirty="0"/>
              <a:t>To define an ordinary button</a:t>
            </a:r>
          </a:p>
          <a:p>
            <a:pPr lvl="1" eaLnBrk="1" hangingPunct="1"/>
            <a:r>
              <a:rPr lang="en-IN" altLang="en-US" sz="2000" dirty="0"/>
              <a:t>&lt;input type="button" value="Hello world!"&gt;</a:t>
            </a:r>
          </a:p>
          <a:p>
            <a:pPr eaLnBrk="1" hangingPunct="1"/>
            <a:r>
              <a:rPr lang="en-US" altLang="en-US" sz="2000" dirty="0"/>
              <a:t>To define an image instead of submit button</a:t>
            </a:r>
            <a:endParaRPr lang="en-IN" altLang="en-US" sz="2000" dirty="0"/>
          </a:p>
          <a:p>
            <a:pPr lvl="1" eaLnBrk="1" hangingPunct="1"/>
            <a:r>
              <a:rPr lang="en-US" altLang="en-US" sz="2000" dirty="0"/>
              <a:t>&lt;input type=“image” </a:t>
            </a:r>
            <a:r>
              <a:rPr lang="en-US" altLang="en-US" sz="2000" dirty="0" err="1"/>
              <a:t>src</a:t>
            </a:r>
            <a:r>
              <a:rPr lang="en-US" altLang="en-US" sz="2000" dirty="0"/>
              <a:t>=“submit.gif” alt=“Submit” /&gt;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FE5104-9040-44E9-AC2C-7E41F6DB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D581-6856-4EEB-AFC1-D8247E5B0F5A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F7EE4B-64E9-42AC-97BF-BE49C76D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5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Field &amp; Text Area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File fields allow visitors to upload files like pictures, scanned documents, spreadsheets etc.</a:t>
            </a:r>
          </a:p>
          <a:p>
            <a:pPr lvl="1" eaLnBrk="1" hangingPunct="1"/>
            <a:r>
              <a:rPr lang="en-IN" altLang="en-US" sz="2000" dirty="0"/>
              <a:t>&lt;input type="file" name="pic" 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Text areas are places within  a form for extensive text input. &lt;</a:t>
            </a:r>
            <a:r>
              <a:rPr lang="en-US" altLang="en-US" sz="2400" dirty="0" err="1"/>
              <a:t>textarea</a:t>
            </a:r>
            <a:r>
              <a:rPr lang="en-US" altLang="en-US" sz="2400" dirty="0"/>
              <a:t>&gt;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Attributes include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name, rows, cols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Ex: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&lt;</a:t>
            </a:r>
            <a:r>
              <a:rPr lang="en-US" altLang="en-US" sz="2000" dirty="0" err="1"/>
              <a:t>textarea</a:t>
            </a:r>
            <a:r>
              <a:rPr lang="en-US" altLang="en-US" sz="2000" dirty="0"/>
              <a:t> name=“comments” cols =“30” rows = “5”&gt; </a:t>
            </a:r>
            <a:r>
              <a:rPr lang="en-US" altLang="en-US" sz="2000" dirty="0" err="1"/>
              <a:t>pl</a:t>
            </a:r>
            <a:r>
              <a:rPr lang="en-US" altLang="en-US" sz="2000" dirty="0"/>
              <a:t> type comments if any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&lt;/</a:t>
            </a:r>
            <a:r>
              <a:rPr lang="en-US" altLang="en-US" sz="2000" dirty="0" err="1"/>
              <a:t>textarea</a:t>
            </a:r>
            <a:r>
              <a:rPr lang="en-US" altLang="en-US" sz="2000" dirty="0"/>
              <a:t>&gt;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746364-00AB-440A-9587-F72FA7D4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5CA9-8CCC-4FA5-A4B4-9EE7837D9259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7330B2-E380-4B5D-A386-9C61BB9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Fields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&lt;select&gt;: Sets an area in a form for a select field that can look like a drop down list or a larger select field</a:t>
            </a:r>
          </a:p>
          <a:p>
            <a:pPr eaLnBrk="1" hangingPunct="1"/>
            <a:r>
              <a:rPr lang="en-US" altLang="en-US" dirty="0"/>
              <a:t>Attributes include</a:t>
            </a:r>
          </a:p>
          <a:p>
            <a:pPr lvl="1" eaLnBrk="1" hangingPunct="1"/>
            <a:r>
              <a:rPr lang="en-US" altLang="en-US" b="1" dirty="0"/>
              <a:t>name</a:t>
            </a:r>
            <a:r>
              <a:rPr lang="en-US" altLang="en-US" dirty="0"/>
              <a:t> – used for form processing</a:t>
            </a:r>
          </a:p>
          <a:p>
            <a:pPr lvl="1" eaLnBrk="1" hangingPunct="1"/>
            <a:r>
              <a:rPr lang="en-US" altLang="en-US" b="1" dirty="0"/>
              <a:t>size</a:t>
            </a:r>
            <a:r>
              <a:rPr lang="en-US" altLang="en-US" dirty="0"/>
              <a:t> – sets visible size for the select field</a:t>
            </a:r>
          </a:p>
          <a:p>
            <a:pPr lvl="1" eaLnBrk="1" hangingPunct="1"/>
            <a:r>
              <a:rPr lang="en-US" altLang="en-US" b="1" dirty="0"/>
              <a:t>multiple</a:t>
            </a:r>
            <a:r>
              <a:rPr lang="en-US" altLang="en-US" dirty="0"/>
              <a:t> – accepts more than one selection</a:t>
            </a:r>
          </a:p>
          <a:p>
            <a:pPr lvl="1" eaLnBrk="1" hangingPunct="1"/>
            <a:r>
              <a:rPr lang="en-US" altLang="en-US" b="1" dirty="0"/>
              <a:t>selected</a:t>
            </a:r>
            <a:r>
              <a:rPr lang="en-US" altLang="en-US" dirty="0"/>
              <a:t> – indicates default selection</a:t>
            </a:r>
          </a:p>
          <a:p>
            <a:r>
              <a:rPr lang="en-US" altLang="en-US" dirty="0"/>
              <a:t>Elements to include</a:t>
            </a:r>
          </a:p>
          <a:p>
            <a:pPr lvl="1"/>
            <a:r>
              <a:rPr lang="en-US" altLang="en-US" dirty="0"/>
              <a:t>Option –  used to specify list values or items</a:t>
            </a:r>
          </a:p>
          <a:p>
            <a:pPr lvl="1"/>
            <a:r>
              <a:rPr lang="en-US" dirty="0" err="1"/>
              <a:t>Optgroup</a:t>
            </a:r>
            <a:r>
              <a:rPr lang="en-US" dirty="0"/>
              <a:t>- is used to group related options in list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5AECB6-5C8F-4A22-B5E2-0C24193F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4C99-24AC-4CE2-B873-C9CEF43FB3A5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762870-2BE6-474C-9282-DFADFED5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2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for select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&lt;form&gt;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US" altLang="en-US" dirty="0"/>
              <a:t>&lt;select name="</a:t>
            </a:r>
            <a:r>
              <a:rPr lang="en-US" altLang="en-US" dirty="0" err="1"/>
              <a:t>referal</a:t>
            </a:r>
            <a:r>
              <a:rPr lang="en-US" altLang="en-US" dirty="0"/>
              <a:t>" multiple&gt;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US" altLang="en-US" dirty="0"/>
              <a:t>&lt;option value ="print" selected&gt;print ads</a:t>
            </a:r>
            <a:r>
              <a:rPr lang="en-US" dirty="0"/>
              <a:t> &lt;/option&gt;</a:t>
            </a:r>
            <a:endParaRPr lang="en-US" altLang="en-US" dirty="0"/>
          </a:p>
          <a:p>
            <a:pPr marL="548640" lvl="2" indent="0">
              <a:lnSpc>
                <a:spcPct val="80000"/>
              </a:lnSpc>
              <a:buNone/>
            </a:pPr>
            <a:r>
              <a:rPr lang="en-US" altLang="en-US" dirty="0"/>
              <a:t>&lt;option value ="visit"&gt;</a:t>
            </a:r>
            <a:r>
              <a:rPr lang="en-US" altLang="en-US" dirty="0" err="1"/>
              <a:t>instore</a:t>
            </a:r>
            <a:r>
              <a:rPr lang="en-US" altLang="en-US" dirty="0"/>
              <a:t> visits</a:t>
            </a:r>
            <a:r>
              <a:rPr lang="en-US" dirty="0"/>
              <a:t> &lt;/option&gt;</a:t>
            </a:r>
            <a:endParaRPr lang="en-US" altLang="en-US" dirty="0"/>
          </a:p>
          <a:p>
            <a:pPr marL="548640" lvl="2" indent="0">
              <a:lnSpc>
                <a:spcPct val="80000"/>
              </a:lnSpc>
              <a:buNone/>
            </a:pPr>
            <a:r>
              <a:rPr lang="en-US" altLang="en-US" dirty="0"/>
              <a:t>&lt;option value ="rec"&gt;recommendation</a:t>
            </a:r>
            <a:r>
              <a:rPr lang="en-US" dirty="0"/>
              <a:t> &lt;/option&gt;</a:t>
            </a:r>
            <a:endParaRPr lang="en-US" altLang="en-US" dirty="0"/>
          </a:p>
          <a:p>
            <a:pPr marL="274320" lvl="1" indent="0">
              <a:lnSpc>
                <a:spcPct val="80000"/>
              </a:lnSpc>
              <a:buNone/>
            </a:pPr>
            <a:r>
              <a:rPr lang="en-US" altLang="en-US" dirty="0"/>
              <a:t>&lt;/select&gt;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en-US" altLang="en-US" dirty="0"/>
              <a:t>&lt;input type="submit" value="submit"&gt;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en-US" altLang="en-US" dirty="0"/>
              <a:t>&lt;input type="reset" value</a:t>
            </a:r>
            <a:r>
              <a:rPr lang="en-US" altLang="en-US"/>
              <a:t>="reset“&gt;</a:t>
            </a: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&lt;/form&gt;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10539F-4AFC-4311-926E-6F970143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A30-7389-4F20-A76D-0DC86D8C7D4D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C8EF5C-E400-4469-B0F7-BFBD290C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59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</a:t>
            </a:r>
            <a:r>
              <a:rPr lang="en-US" dirty="0" err="1"/>
              <a:t>optgroup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&lt;select name="c"&gt;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optgroup</a:t>
            </a:r>
            <a:r>
              <a:rPr lang="en-US" dirty="0"/>
              <a:t> label="8.01 Physics I: Classical Mechanics"&gt;</a:t>
            </a:r>
          </a:p>
          <a:p>
            <a:pPr marL="0" indent="0">
              <a:buNone/>
            </a:pPr>
            <a:r>
              <a:rPr lang="en-US" dirty="0"/>
              <a:t>    &lt;option value="8.01.1"&gt;Lecture 01: Powers of Ten</a:t>
            </a:r>
          </a:p>
          <a:p>
            <a:pPr marL="0" indent="0">
              <a:buNone/>
            </a:pPr>
            <a:r>
              <a:rPr lang="en-US" dirty="0"/>
              <a:t>    &lt;option value="8.01.2"&gt;Lecture 02: 1D Kinematics</a:t>
            </a:r>
          </a:p>
          <a:p>
            <a:pPr marL="0" indent="0">
              <a:buNone/>
            </a:pPr>
            <a:r>
              <a:rPr lang="en-US" dirty="0"/>
              <a:t>    &lt;option value="8.01.3"&gt;Lecture 03: Vectors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optgroup</a:t>
            </a:r>
            <a:r>
              <a:rPr lang="en-US" dirty="0"/>
              <a:t> label="8.02 Electricity and </a:t>
            </a:r>
            <a:r>
              <a:rPr lang="en-US" dirty="0" err="1"/>
              <a:t>Magnestism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&lt;option value="8.02.1"&gt;Lecture 01: What holds our world together?</a:t>
            </a:r>
          </a:p>
          <a:p>
            <a:pPr marL="0" indent="0">
              <a:buNone/>
            </a:pPr>
            <a:r>
              <a:rPr lang="en-US" dirty="0"/>
              <a:t>    &lt;option value="8.02.2"&gt;Lecture 02: Electric Field</a:t>
            </a:r>
          </a:p>
          <a:p>
            <a:pPr marL="0" indent="0">
              <a:buNone/>
            </a:pPr>
            <a:r>
              <a:rPr lang="en-US" dirty="0"/>
              <a:t>    &lt;option value="8.02.3"&gt;Lecture 03: Electric Flux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optgroup</a:t>
            </a:r>
            <a:r>
              <a:rPr lang="en-US" dirty="0"/>
              <a:t> label="8.03 Physics III: Vibrations and Waves"&gt;</a:t>
            </a:r>
          </a:p>
          <a:p>
            <a:pPr marL="0" indent="0">
              <a:buNone/>
            </a:pPr>
            <a:r>
              <a:rPr lang="en-US" dirty="0"/>
              <a:t>    &lt;option value="8.03.1"&gt;Lecture 01: Periodic Phenomenon</a:t>
            </a:r>
          </a:p>
          <a:p>
            <a:pPr marL="0" indent="0">
              <a:buNone/>
            </a:pPr>
            <a:r>
              <a:rPr lang="en-US" dirty="0"/>
              <a:t>    &lt;option value="8.03.2"&gt;Lecture 02: Beats</a:t>
            </a:r>
          </a:p>
          <a:p>
            <a:pPr marL="0" indent="0">
              <a:buNone/>
            </a:pPr>
            <a:r>
              <a:rPr lang="en-US" dirty="0"/>
              <a:t>    &lt;option value="8.03.3"&gt;Lecture 03: Forced Oscillations with Damping</a:t>
            </a:r>
          </a:p>
          <a:p>
            <a:pPr marL="0" indent="0">
              <a:buNone/>
            </a:pPr>
            <a:r>
              <a:rPr lang="en-US" dirty="0"/>
              <a:t>  &lt;/select&gt;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44DEE3-A601-487B-A03E-B166B2EC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3B6E-37AD-44DD-BDA1-86A9187E5E89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AE7DF8-F409-4702-A2D1-9D9172F5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1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for field set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&lt;html&gt;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&lt;body&gt;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&lt;form&gt;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  &lt;</a:t>
            </a:r>
            <a:r>
              <a:rPr lang="en-US" altLang="en-US" sz="2400" dirty="0" err="1"/>
              <a:t>fieldset</a:t>
            </a:r>
            <a:r>
              <a:rPr lang="en-US" altLang="en-US" sz="2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         &lt;legend&gt;Health information:&lt;/legend&gt;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                       Height &lt;input type="text" size="3"&gt;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                        Weight &lt;input type="text" size="3"&gt;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   &lt;/</a:t>
            </a:r>
            <a:r>
              <a:rPr lang="en-US" altLang="en-US" sz="2400" dirty="0" err="1"/>
              <a:t>fieldset</a:t>
            </a:r>
            <a:r>
              <a:rPr lang="en-US" altLang="en-US" sz="2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&lt;form&gt;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&lt;/body&gt;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&lt;/html&gt;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1AC1EB-EE0B-4FE3-8CA4-DF432EBA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28D-BAC8-4FA0-AD96-12B482C16592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BA4AA8-5D16-4C25-AB57-95435638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HTML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695131"/>
              </p:ext>
            </p:extLst>
          </p:nvPr>
        </p:nvGraphicFramePr>
        <p:xfrm>
          <a:off x="2452255" y="1825625"/>
          <a:ext cx="6379217" cy="435133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3928672058"/>
                    </a:ext>
                  </a:extLst>
                </a:gridCol>
                <a:gridCol w="4398017">
                  <a:extLst>
                    <a:ext uri="{9D8B030D-6E8A-4147-A177-3AD203B41FA5}">
                      <a16:colId xmlns:a16="http://schemas.microsoft.com/office/drawing/2014/main" xmlns="" val="1568608926"/>
                    </a:ext>
                  </a:extLst>
                </a:gridCol>
              </a:tblGrid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Year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Version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0588473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1989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 Berners-Lee invented www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0371207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1991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 Berners-Lee invented HTML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2329295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1993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Dave Raggett drafted HTML+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895912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1995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HTML Working Group defined HTML 2.0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459749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1997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 3.2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6516617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1999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 4.01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7526762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2000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XHTML 1.0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6991406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2008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WHATWG HTML5 First Public Draft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5660110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2012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WHATWG HTML5 Living Standard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8753595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2014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HTML5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6733338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2016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Candidate Recommendation: HTML 5.1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6354173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2017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HTML5.1 2nd Edition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5989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2017</a:t>
                      </a:r>
                    </a:p>
                  </a:txBody>
                  <a:tcPr marL="101667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W3C Recommendation: HTML5.2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8720057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9CD5-C1AE-42A0-9C36-AB926DB7A30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3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element new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date</a:t>
            </a:r>
          </a:p>
          <a:p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email</a:t>
            </a:r>
          </a:p>
          <a:p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month</a:t>
            </a:r>
          </a:p>
          <a:p>
            <a:r>
              <a:rPr lang="en-US" dirty="0"/>
              <a:t>week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range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C494DB-D2BE-45A5-9381-A779FA95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99A-95FB-4C97-9248-0999E2CE82A3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F6E1BE-589C-4266-AE73-18EB2AB1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31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element </a:t>
            </a:r>
            <a:r>
              <a:rPr lang="en-US"/>
              <a:t>new attributes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autocomplete</a:t>
            </a:r>
          </a:p>
          <a:p>
            <a:r>
              <a:rPr lang="en-US" dirty="0"/>
              <a:t>autofocus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disabled</a:t>
            </a:r>
          </a:p>
          <a:p>
            <a:r>
              <a:rPr lang="en-US" dirty="0" err="1"/>
              <a:t>readonly</a:t>
            </a:r>
            <a:endParaRPr lang="en-US" dirty="0"/>
          </a:p>
          <a:p>
            <a:r>
              <a:rPr lang="en-US" dirty="0"/>
              <a:t>multiple</a:t>
            </a:r>
          </a:p>
          <a:p>
            <a:r>
              <a:rPr lang="en-US" dirty="0"/>
              <a:t>pattern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required</a:t>
            </a:r>
          </a:p>
          <a:p>
            <a:r>
              <a:rPr lang="en-US" dirty="0"/>
              <a:t>step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CBE7C-482F-4CB9-918C-188E596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156A-D81F-4820-B71B-EE0CACA5390A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9CCB82-81FA-4EED-8737-CF021A8C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7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</a:t>
            </a:r>
            <a:r>
              <a:rPr lang="en-US" dirty="0" err="1"/>
              <a:t>Datalist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 list=“items"&gt;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datalist</a:t>
            </a:r>
            <a:r>
              <a:rPr lang="en-US" dirty="0"/>
              <a:t> id=“items"&gt;</a:t>
            </a:r>
            <a:br>
              <a:rPr lang="en-US" dirty="0"/>
            </a:br>
            <a:r>
              <a:rPr lang="en-US" dirty="0"/>
              <a:t>    &lt;option value=“Item1"&gt;</a:t>
            </a:r>
            <a:br>
              <a:rPr lang="en-US" dirty="0"/>
            </a:br>
            <a:r>
              <a:rPr lang="en-US" dirty="0"/>
              <a:t>    &lt;option value=“Item2"&gt;</a:t>
            </a:r>
            <a:br>
              <a:rPr lang="en-US" dirty="0"/>
            </a:br>
            <a:r>
              <a:rPr lang="en-US" dirty="0"/>
              <a:t>     &lt;option value=“Item3"&gt;</a:t>
            </a:r>
            <a:br>
              <a:rPr lang="en-US" dirty="0"/>
            </a:br>
            <a:r>
              <a:rPr lang="en-US" dirty="0"/>
              <a:t>     &lt;option value=“Item4"&gt;</a:t>
            </a:r>
            <a:br>
              <a:rPr lang="en-US" dirty="0"/>
            </a:br>
            <a:r>
              <a:rPr lang="en-US" dirty="0"/>
              <a:t>     &lt;option value=“Item5"&gt;   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datalist</a:t>
            </a:r>
            <a:r>
              <a:rPr lang="en-US" dirty="0"/>
              <a:t>&gt; 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51F70C-FA1F-4023-BB89-DC99208C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F79E-EFE0-49F7-8B89-CE49E102A9FF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7B86C-115C-425C-BD91-C9530CEF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9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Understood semantics of the element and its attribute set</a:t>
            </a:r>
          </a:p>
          <a:p>
            <a:r>
              <a:rPr lang="en-US" dirty="0"/>
              <a:t>Compared the block-level and inline-level content elements</a:t>
            </a:r>
          </a:p>
          <a:p>
            <a:r>
              <a:rPr lang="en-US" dirty="0"/>
              <a:t>Discussed the importance of UX best practices when designing the form</a:t>
            </a:r>
          </a:p>
          <a:p>
            <a:r>
              <a:rPr lang="en-US" dirty="0"/>
              <a:t>Advantages of using relative </a:t>
            </a:r>
            <a:r>
              <a:rPr lang="en-US"/>
              <a:t>path conventions 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6023-3683-49D2-8193-7D0E85DC1020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HTML 5</a:t>
            </a:r>
          </a:p>
          <a:p>
            <a:pPr lvl="1"/>
            <a:r>
              <a:rPr lang="en-US" dirty="0"/>
              <a:t>&lt;!DOCTYPE html&gt;</a:t>
            </a:r>
          </a:p>
          <a:p>
            <a:r>
              <a:rPr lang="en-US" b="1" dirty="0"/>
              <a:t>HTML 4.01 Strict</a:t>
            </a:r>
          </a:p>
          <a:p>
            <a:r>
              <a:rPr lang="en-US" dirty="0"/>
              <a:t>&lt;!DOCTYPE HTML PUBLIC "-//W3C//DTD HTML 4.01//EN" "http://www.w3.org/TR/html4/strict.dtd"&gt;</a:t>
            </a:r>
          </a:p>
          <a:p>
            <a:r>
              <a:rPr lang="en-US" b="1" dirty="0"/>
              <a:t>HTML 4.01 Transitional</a:t>
            </a:r>
          </a:p>
          <a:p>
            <a:r>
              <a:rPr lang="en-US" dirty="0"/>
              <a:t>&lt;!DOCTYPE HTML PUBLIC "-//W3C//DTD HTML 4.01 Transitional//EN" "http://www.w3.org/TR/html4/loose.dtd"&gt;</a:t>
            </a:r>
          </a:p>
          <a:p>
            <a:r>
              <a:rPr lang="en-US" b="1" dirty="0"/>
              <a:t>HTML 4.01 Frameset</a:t>
            </a:r>
          </a:p>
          <a:p>
            <a:r>
              <a:rPr lang="en-US" dirty="0"/>
              <a:t>&lt;!DOCTYPE HTML PUBLIC "-//W3C//DTD HTML 4.01 Frameset//EN" "http://www.w3.org/TR/html4/frameset.dtd"&gt;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3A5F-DF89-4631-810E-877D3DD67FAD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Quirks mode</a:t>
            </a:r>
            <a:r>
              <a:rPr lang="en-US" dirty="0"/>
              <a:t> refers to a technique used by some web browsers for the sake of maintaining backward compatibility with web pages designed for old web browsers</a:t>
            </a:r>
          </a:p>
          <a:p>
            <a:pPr algn="just"/>
            <a:r>
              <a:rPr lang="en-US" b="1" dirty="0"/>
              <a:t>Standards mode</a:t>
            </a:r>
            <a:r>
              <a:rPr lang="en-US" dirty="0"/>
              <a:t> strictly complying with </a:t>
            </a:r>
            <a:r>
              <a:rPr lang="en-US" b="1" dirty="0"/>
              <a:t>W3C</a:t>
            </a:r>
            <a:r>
              <a:rPr lang="en-US" dirty="0"/>
              <a:t> and  </a:t>
            </a:r>
            <a:r>
              <a:rPr lang="en-US" b="1" dirty="0"/>
              <a:t>Internet Engineering Task Force</a:t>
            </a:r>
            <a:r>
              <a:rPr lang="en-US" dirty="0"/>
              <a:t> (IETF) standards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175-E429-4282-B71E-96C324EAE749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Anatomy of HTML Elements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5C44-63A0-4172-91F0-FBDEE680D2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HTML elements are written with a </a:t>
            </a:r>
            <a:r>
              <a:rPr lang="en-US" sz="3600" b="1" dirty="0"/>
              <a:t>start</a:t>
            </a:r>
            <a:r>
              <a:rPr lang="en-US" sz="3600" dirty="0"/>
              <a:t> tag, with an </a:t>
            </a:r>
            <a:r>
              <a:rPr lang="en-US" sz="3600" b="1" dirty="0"/>
              <a:t>end</a:t>
            </a:r>
            <a:r>
              <a:rPr lang="en-US" sz="3600" dirty="0"/>
              <a:t> tag, with the </a:t>
            </a:r>
            <a:r>
              <a:rPr lang="en-US" sz="3600" b="1" dirty="0"/>
              <a:t>content</a:t>
            </a:r>
            <a:r>
              <a:rPr lang="en-US" sz="3600" dirty="0"/>
              <a:t> in between:</a:t>
            </a:r>
          </a:p>
          <a:p>
            <a:r>
              <a:rPr lang="en-US" sz="3600" dirty="0"/>
              <a:t>&lt;</a:t>
            </a:r>
            <a:r>
              <a:rPr lang="en-US" sz="3600" dirty="0" err="1"/>
              <a:t>tagname</a:t>
            </a:r>
            <a:r>
              <a:rPr lang="en-US" sz="3600" dirty="0"/>
              <a:t>&gt;content&lt;/</a:t>
            </a:r>
            <a:r>
              <a:rPr lang="en-US" sz="3600" dirty="0" err="1"/>
              <a:t>tagname</a:t>
            </a:r>
            <a:r>
              <a:rPr lang="en-US" sz="3600" dirty="0"/>
              <a:t>&gt;</a:t>
            </a:r>
          </a:p>
          <a:p>
            <a:r>
              <a:rPr lang="en-US" sz="3600" dirty="0" err="1"/>
              <a:t>Eg</a:t>
            </a:r>
            <a:r>
              <a:rPr lang="en-US" sz="3600" dirty="0"/>
              <a:t>. &lt;h1&gt;</a:t>
            </a:r>
            <a:r>
              <a:rPr lang="en-US" sz="3600" dirty="0" err="1"/>
              <a:t>Manipal</a:t>
            </a:r>
            <a:r>
              <a:rPr lang="en-US" sz="3600" dirty="0"/>
              <a:t> University&lt;/h1&gt;</a:t>
            </a:r>
          </a:p>
          <a:p>
            <a:pPr lvl="1" indent="-246888">
              <a:spcBef>
                <a:spcPct val="25000"/>
              </a:spcBef>
              <a:buNone/>
              <a:defRPr/>
            </a:pPr>
            <a:endParaRPr lang="en-US" dirty="0"/>
          </a:p>
          <a:p>
            <a:pPr lvl="1" indent="-246888">
              <a:spcBef>
                <a:spcPct val="25000"/>
              </a:spcBef>
              <a:buNone/>
              <a:defRPr/>
            </a:pPr>
            <a:endParaRPr lang="en-US" dirty="0"/>
          </a:p>
          <a:p>
            <a:pPr marL="0" indent="0">
              <a:buNone/>
            </a:pPr>
            <a:endParaRPr lang="en-US" sz="3600" dirty="0">
              <a:cs typeface="Times New Roman" pitchFamily="18" charset="0"/>
            </a:endParaRPr>
          </a:p>
          <a:p>
            <a:r>
              <a:rPr lang="en-US" sz="3600" dirty="0">
                <a:cs typeface="Times New Roman" pitchFamily="18" charset="0"/>
              </a:rPr>
              <a:t>Container Tags come in pairs (paired tags)</a:t>
            </a:r>
          </a:p>
          <a:p>
            <a:pPr lvl="1"/>
            <a:r>
              <a:rPr lang="en-US" sz="3600" dirty="0" err="1">
                <a:cs typeface="Times New Roman" pitchFamily="18" charset="0"/>
              </a:rPr>
              <a:t>Eg</a:t>
            </a:r>
            <a:r>
              <a:rPr lang="en-US" sz="3600" dirty="0">
                <a:cs typeface="Times New Roman" pitchFamily="18" charset="0"/>
              </a:rPr>
              <a:t>.  &lt;P&gt;This is in Center&lt;/P&gt;</a:t>
            </a:r>
          </a:p>
          <a:p>
            <a:r>
              <a:rPr lang="en-US" sz="3600" dirty="0">
                <a:cs typeface="Times New Roman" pitchFamily="18" charset="0"/>
              </a:rPr>
              <a:t>Empty Tags do not</a:t>
            </a:r>
          </a:p>
          <a:p>
            <a:pPr lvl="1"/>
            <a:r>
              <a:rPr lang="en-US" sz="3600" dirty="0" err="1">
                <a:cs typeface="Times New Roman" pitchFamily="18" charset="0"/>
              </a:rPr>
              <a:t>Eg</a:t>
            </a:r>
            <a:r>
              <a:rPr lang="en-US" sz="3600" dirty="0">
                <a:cs typeface="Times New Roman" pitchFamily="18" charset="0"/>
              </a:rPr>
              <a:t>. &lt;BR/&gt;, &lt;HR/&gt; (Break and Horizontal line)</a:t>
            </a:r>
            <a:endParaRPr lang="en-US" sz="3600" b="1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3453245"/>
            <a:ext cx="7772400" cy="723900"/>
          </a:xfrm>
          <a:prstGeom prst="rect">
            <a:avLst/>
          </a:prstGeom>
        </p:spPr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HTML Tag types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4A7-ACA2-4063-ACE6-66AC51716F88}" type="datetime1">
              <a:rPr lang="en-US" smtClean="0"/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attributes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5C44-63A0-4172-91F0-FBDEE680D2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9372600" cy="4572000"/>
          </a:xfrm>
        </p:spPr>
        <p:txBody>
          <a:bodyPr>
            <a:noAutofit/>
          </a:bodyPr>
          <a:lstStyle/>
          <a:p>
            <a:pPr marL="400050">
              <a:buClr>
                <a:schemeClr val="accent3"/>
              </a:buClr>
              <a:defRPr/>
            </a:pPr>
            <a:r>
              <a:rPr lang="en-US" dirty="0"/>
              <a:t>Attributes provide additional information about HTML elements</a:t>
            </a:r>
            <a:endParaRPr lang="en-US" altLang="ko-KR" dirty="0">
              <a:ea typeface="굴림" charset="-127"/>
              <a:cs typeface="Times New Roman" pitchFamily="18" charset="0"/>
            </a:endParaRPr>
          </a:p>
          <a:p>
            <a:pPr marL="400050">
              <a:buClr>
                <a:schemeClr val="accent3"/>
              </a:buClr>
              <a:defRPr/>
            </a:pPr>
            <a:r>
              <a:rPr lang="en-US" altLang="ko-KR" dirty="0">
                <a:ea typeface="굴림" charset="-127"/>
                <a:cs typeface="Times New Roman" pitchFamily="18" charset="0"/>
              </a:rPr>
              <a:t>ATTRIBUTE="value", the value should really be in quotes. </a:t>
            </a:r>
          </a:p>
          <a:p>
            <a:pPr marL="400050">
              <a:buClr>
                <a:schemeClr val="accent3"/>
              </a:buClr>
              <a:defRPr/>
            </a:pPr>
            <a:r>
              <a:rPr lang="en-US" altLang="ko-KR" dirty="0">
                <a:ea typeface="굴림" charset="-127"/>
                <a:cs typeface="Times New Roman" pitchFamily="18" charset="0"/>
              </a:rPr>
              <a:t> For example, &lt;p style=“</a:t>
            </a:r>
            <a:r>
              <a:rPr lang="en-US" altLang="ko-KR" dirty="0" err="1">
                <a:ea typeface="굴림" charset="-127"/>
                <a:cs typeface="Times New Roman" pitchFamily="18" charset="0"/>
              </a:rPr>
              <a:t>color:green</a:t>
            </a:r>
            <a:r>
              <a:rPr lang="en-US" altLang="ko-KR" dirty="0">
                <a:ea typeface="굴림" charset="-127"/>
                <a:cs typeface="Times New Roman" pitchFamily="18" charset="0"/>
              </a:rPr>
              <a:t>;”&gt;</a:t>
            </a:r>
          </a:p>
          <a:p>
            <a:pPr>
              <a:buClr>
                <a:schemeClr val="accent3"/>
              </a:buClr>
              <a:defRPr/>
            </a:pPr>
            <a:r>
              <a:rPr lang="en-US" altLang="ko-KR" dirty="0">
                <a:ea typeface="굴림" charset="-127"/>
                <a:cs typeface="Times New Roman" pitchFamily="18" charset="0"/>
              </a:rPr>
              <a:t>Tags can also have default attributes. </a:t>
            </a:r>
          </a:p>
          <a:p>
            <a:pPr>
              <a:buClr>
                <a:schemeClr val="accent3"/>
              </a:buClr>
              <a:defRPr/>
            </a:pPr>
            <a:r>
              <a:rPr lang="en-US" altLang="ko-KR" dirty="0">
                <a:ea typeface="굴림" charset="-127"/>
                <a:cs typeface="Times New Roman" pitchFamily="18" charset="0"/>
              </a:rPr>
              <a:t>Some browsers don't support the some tags and some attributes. 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12D-B52C-46CF-A3B4-21014D4F6AE6}" type="datetime1">
              <a:rPr lang="en-US" smtClean="0"/>
              <a:t>6/27/2022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1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bare minimum HTML document</a:t>
            </a:r>
          </a:p>
          <a:p>
            <a:r>
              <a:rPr lang="en-US" dirty="0"/>
              <a:t>HTML version declaration</a:t>
            </a:r>
          </a:p>
          <a:p>
            <a:r>
              <a:rPr lang="en-US" dirty="0"/>
              <a:t>&lt;html&gt; – &lt;meta&gt; – &lt;head&gt; – &lt;title&gt; – &lt;body&gt; </a:t>
            </a:r>
          </a:p>
          <a:p>
            <a:r>
              <a:rPr lang="en-US" dirty="0"/>
              <a:t>Sequential (top to bottom) rendering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74A6-4B3F-4B6A-B588-6480CE63F9EB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Tojo Thomas, Dept. of DSCA, MIT, MAHE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5BB8-54EF-46AC-8295-7502AC60E5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7A14CA634AE469B96691D94FD32F7" ma:contentTypeVersion="13" ma:contentTypeDescription="Create a new document." ma:contentTypeScope="" ma:versionID="004e0c0ab143f8cf91b32d349cc1d6fe">
  <xsd:schema xmlns:xsd="http://www.w3.org/2001/XMLSchema" xmlns:xs="http://www.w3.org/2001/XMLSchema" xmlns:p="http://schemas.microsoft.com/office/2006/metadata/properties" xmlns:ns2="cec7fef7-e975-4ca8-918d-7eb5d545cf95" xmlns:ns3="6555ff34-ecb9-4dd7-8026-f8d44bab36a6" targetNamespace="http://schemas.microsoft.com/office/2006/metadata/properties" ma:root="true" ma:fieldsID="031f11a8c35f8f92336b2f5273747930" ns2:_="" ns3:_="">
    <xsd:import namespace="cec7fef7-e975-4ca8-918d-7eb5d545cf95"/>
    <xsd:import namespace="6555ff34-ecb9-4dd7-8026-f8d44bab3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7fef7-e975-4ca8-918d-7eb5d545c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ff34-ecb9-4dd7-8026-f8d44bab3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56fa0ee-5118-448d-ac54-87e27872924d}" ma:internalName="TaxCatchAll" ma:showField="CatchAllData" ma:web="6555ff34-ecb9-4dd7-8026-f8d44bab36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55ff34-ecb9-4dd7-8026-f8d44bab36a6" xsi:nil="true"/>
    <lcf76f155ced4ddcb4097134ff3c332f xmlns="cec7fef7-e975-4ca8-918d-7eb5d545cf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BBEE3F-DF3F-411E-AF79-B22F17010F89}"/>
</file>

<file path=customXml/itemProps2.xml><?xml version="1.0" encoding="utf-8"?>
<ds:datastoreItem xmlns:ds="http://schemas.openxmlformats.org/officeDocument/2006/customXml" ds:itemID="{CD06CDB0-2BAE-4994-8BA2-57F102566394}"/>
</file>

<file path=customXml/itemProps3.xml><?xml version="1.0" encoding="utf-8"?>
<ds:datastoreItem xmlns:ds="http://schemas.openxmlformats.org/officeDocument/2006/customXml" ds:itemID="{65F97E10-35D7-4ACD-AA8A-E62D0374DA53}"/>
</file>

<file path=docProps/app.xml><?xml version="1.0" encoding="utf-8"?>
<Properties xmlns="http://schemas.openxmlformats.org/officeDocument/2006/extended-properties" xmlns:vt="http://schemas.openxmlformats.org/officeDocument/2006/docPropsVTypes">
  <TotalTime>12182</TotalTime>
  <Words>2751</Words>
  <Application>Microsoft Office PowerPoint</Application>
  <PresentationFormat>Custom</PresentationFormat>
  <Paragraphs>509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HTML</vt:lpstr>
      <vt:lpstr>About HTML</vt:lpstr>
      <vt:lpstr>First HTML page</vt:lpstr>
      <vt:lpstr>Evolution of HTML</vt:lpstr>
      <vt:lpstr>HTML DOCTYPE</vt:lpstr>
      <vt:lpstr>Browser Mode</vt:lpstr>
      <vt:lpstr>Anatomy of HTML Elements </vt:lpstr>
      <vt:lpstr>HTML Element attributes</vt:lpstr>
      <vt:lpstr>Basic Document Structure</vt:lpstr>
      <vt:lpstr>Semantic html element </vt:lpstr>
      <vt:lpstr>Content Models</vt:lpstr>
      <vt:lpstr>HTML validator</vt:lpstr>
      <vt:lpstr>HTML Character Entity References </vt:lpstr>
      <vt:lpstr>HTML Character Entity References </vt:lpstr>
      <vt:lpstr>List elements</vt:lpstr>
      <vt:lpstr>Unordered Lists</vt:lpstr>
      <vt:lpstr>PowerPoint Presentation</vt:lpstr>
      <vt:lpstr>Creating Links</vt:lpstr>
      <vt:lpstr>Images</vt:lpstr>
      <vt:lpstr>Path Convention</vt:lpstr>
      <vt:lpstr>Path Convention</vt:lpstr>
      <vt:lpstr>Table tags</vt:lpstr>
      <vt:lpstr>HTML Form</vt:lpstr>
      <vt:lpstr>HTML Form design</vt:lpstr>
      <vt:lpstr>HTML Form Designing best practices</vt:lpstr>
      <vt:lpstr>HTML Form Designing best practices..</vt:lpstr>
      <vt:lpstr>Form tag</vt:lpstr>
      <vt:lpstr>Form methods</vt:lpstr>
      <vt:lpstr>Form methods..</vt:lpstr>
      <vt:lpstr>Label</vt:lpstr>
      <vt:lpstr>INPUT tag</vt:lpstr>
      <vt:lpstr>Examples</vt:lpstr>
      <vt:lpstr>Password &amp; Hidden fields</vt:lpstr>
      <vt:lpstr>To insert a button</vt:lpstr>
      <vt:lpstr>File Field &amp; Text Area</vt:lpstr>
      <vt:lpstr>Select Fields</vt:lpstr>
      <vt:lpstr>Example for select</vt:lpstr>
      <vt:lpstr>Example on optgroup</vt:lpstr>
      <vt:lpstr>Example for field set</vt:lpstr>
      <vt:lpstr>INPUT element new types</vt:lpstr>
      <vt:lpstr>INPUT element new attributes</vt:lpstr>
      <vt:lpstr>Example on Datalist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MAHE;akshaybhat</dc:creator>
  <cp:lastModifiedBy>TOJO</cp:lastModifiedBy>
  <cp:revision>73</cp:revision>
  <dcterms:created xsi:type="dcterms:W3CDTF">2020-01-04T07:28:56Z</dcterms:created>
  <dcterms:modified xsi:type="dcterms:W3CDTF">2022-06-27T05:02:45Z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0x01010027F7A14CA634AE469B96691D94FD32F7</vt:lpwstr>
  </property>
</Properties>
</file>