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66.xml" ContentType="application/vnd.openxmlformats-officedocument.presentationml.slide+xml"/>
  <Override PartName="/ppt/slides/slide6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7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8.xml" ContentType="application/vnd.openxmlformats-officedocument.presentationml.slide+xml"/>
  <Override PartName="/ppt/slides/slide14.xml" ContentType="application/vnd.openxmlformats-officedocument.presentationml.slide+xml"/>
  <Override PartName="/ppt/slides/slide8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87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slides/slide78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77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82.xml" ContentType="application/vnd.openxmlformats-officedocument.presentationml.slide+xml"/>
  <Override PartName="/ppt/slides/slide8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4"/>
  </p:notesMasterIdLst>
  <p:sldIdLst>
    <p:sldId id="256" r:id="rId2"/>
    <p:sldId id="287" r:id="rId3"/>
    <p:sldId id="289" r:id="rId4"/>
    <p:sldId id="263" r:id="rId5"/>
    <p:sldId id="264" r:id="rId6"/>
    <p:sldId id="270" r:id="rId7"/>
    <p:sldId id="271" r:id="rId8"/>
    <p:sldId id="332" r:id="rId9"/>
    <p:sldId id="266" r:id="rId10"/>
    <p:sldId id="267" r:id="rId11"/>
    <p:sldId id="333" r:id="rId12"/>
    <p:sldId id="331" r:id="rId13"/>
    <p:sldId id="328" r:id="rId14"/>
    <p:sldId id="376" r:id="rId15"/>
    <p:sldId id="329" r:id="rId16"/>
    <p:sldId id="377" r:id="rId17"/>
    <p:sldId id="330" r:id="rId18"/>
    <p:sldId id="378" r:id="rId19"/>
    <p:sldId id="350" r:id="rId20"/>
    <p:sldId id="352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411" r:id="rId29"/>
    <p:sldId id="412" r:id="rId30"/>
    <p:sldId id="413" r:id="rId31"/>
    <p:sldId id="414" r:id="rId32"/>
    <p:sldId id="415" r:id="rId33"/>
    <p:sldId id="379" r:id="rId34"/>
    <p:sldId id="380" r:id="rId35"/>
    <p:sldId id="381" r:id="rId36"/>
    <p:sldId id="382" r:id="rId37"/>
    <p:sldId id="369" r:id="rId38"/>
    <p:sldId id="370" r:id="rId39"/>
    <p:sldId id="371" r:id="rId40"/>
    <p:sldId id="373" r:id="rId41"/>
    <p:sldId id="374" r:id="rId42"/>
    <p:sldId id="388" r:id="rId43"/>
    <p:sldId id="316" r:id="rId44"/>
    <p:sldId id="346" r:id="rId45"/>
    <p:sldId id="347" r:id="rId46"/>
    <p:sldId id="348" r:id="rId47"/>
    <p:sldId id="349" r:id="rId48"/>
    <p:sldId id="383" r:id="rId49"/>
    <p:sldId id="386" r:id="rId50"/>
    <p:sldId id="384" r:id="rId51"/>
    <p:sldId id="385" r:id="rId52"/>
    <p:sldId id="366" r:id="rId53"/>
    <p:sldId id="365" r:id="rId54"/>
    <p:sldId id="367" r:id="rId55"/>
    <p:sldId id="416" r:id="rId56"/>
    <p:sldId id="375" r:id="rId57"/>
    <p:sldId id="417" r:id="rId58"/>
    <p:sldId id="421" r:id="rId59"/>
    <p:sldId id="422" r:id="rId60"/>
    <p:sldId id="418" r:id="rId61"/>
    <p:sldId id="419" r:id="rId62"/>
    <p:sldId id="420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9" r:id="rId82"/>
    <p:sldId id="408" r:id="rId83"/>
    <p:sldId id="338" r:id="rId84"/>
    <p:sldId id="339" r:id="rId85"/>
    <p:sldId id="340" r:id="rId86"/>
    <p:sldId id="341" r:id="rId87"/>
    <p:sldId id="342" r:id="rId88"/>
    <p:sldId id="343" r:id="rId89"/>
    <p:sldId id="410" r:id="rId90"/>
    <p:sldId id="423" r:id="rId91"/>
    <p:sldId id="424" r:id="rId92"/>
    <p:sldId id="425" r:id="rId9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6" autoAdjust="0"/>
    <p:restoredTop sz="92007" autoAdjust="0"/>
  </p:normalViewPr>
  <p:slideViewPr>
    <p:cSldViewPr>
      <p:cViewPr varScale="1">
        <p:scale>
          <a:sx n="67" d="100"/>
          <a:sy n="67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customXml" Target="../customXml/item1.xml"/><Relationship Id="rId10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B815268-3DA1-41DB-BD23-991ADB2F936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F09E64-B4BF-4575-9E46-CA8150C0F9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5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0FD6D-4B92-4177-A23E-0FA44512F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07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ECA20-A2D3-4EC1-B49B-626DCE706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135CA-949E-41E9-81BD-F971C5D99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21C58-A900-40AC-ABB9-5A7F1B64E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25BD3-543D-4462-A168-2FCA5D562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7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42DF4-B03B-4D93-8057-682232D91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06D7-C59A-4FD3-B12B-F5E2441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89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1823D-882D-48D3-993B-63A0E7FF6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9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AA1DD-9FE0-4C7D-A1DA-1C56F69D0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9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53D55-98B5-462C-A448-CF1EA27C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0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1114-8F65-4997-9FB7-A27544428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6E746352-C096-41E5-93FE-81734F2CD3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26" r:id="rId2"/>
    <p:sldLayoutId id="2147484134" r:id="rId3"/>
    <p:sldLayoutId id="2147484127" r:id="rId4"/>
    <p:sldLayoutId id="2147484128" r:id="rId5"/>
    <p:sldLayoutId id="2147484129" r:id="rId6"/>
    <p:sldLayoutId id="2147484130" r:id="rId7"/>
    <p:sldLayoutId id="2147484135" r:id="rId8"/>
    <p:sldLayoutId id="2147484136" r:id="rId9"/>
    <p:sldLayoutId id="2147484131" r:id="rId10"/>
    <p:sldLayoutId id="214748413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event_onkeydown.asp" TargetMode="External"/><Relationship Id="rId13" Type="http://schemas.openxmlformats.org/officeDocument/2006/relationships/hyperlink" Target="http://w3schools.com/jsref/event_onmousemove.asp" TargetMode="External"/><Relationship Id="rId18" Type="http://schemas.openxmlformats.org/officeDocument/2006/relationships/hyperlink" Target="http://w3schools.com/jsref/event_onselect.asp" TargetMode="External"/><Relationship Id="rId3" Type="http://schemas.openxmlformats.org/officeDocument/2006/relationships/hyperlink" Target="http://w3schools.com/jsref/event_onchange.asp" TargetMode="External"/><Relationship Id="rId7" Type="http://schemas.openxmlformats.org/officeDocument/2006/relationships/hyperlink" Target="http://w3schools.com/jsref/event_onfocus.asp" TargetMode="External"/><Relationship Id="rId12" Type="http://schemas.openxmlformats.org/officeDocument/2006/relationships/hyperlink" Target="http://w3schools.com/jsref/event_onmousedown.asp" TargetMode="External"/><Relationship Id="rId17" Type="http://schemas.openxmlformats.org/officeDocument/2006/relationships/hyperlink" Target="http://w3schools.com/jsref/event_onresize.asp" TargetMode="External"/><Relationship Id="rId2" Type="http://schemas.openxmlformats.org/officeDocument/2006/relationships/hyperlink" Target="http://w3schools.com/jsref/event_onblur.asp" TargetMode="External"/><Relationship Id="rId16" Type="http://schemas.openxmlformats.org/officeDocument/2006/relationships/hyperlink" Target="http://w3schools.com/jsref/event_onmouseu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event_onerror.asp" TargetMode="External"/><Relationship Id="rId11" Type="http://schemas.openxmlformats.org/officeDocument/2006/relationships/hyperlink" Target="http://w3schools.com/jsref/event_onload.asp" TargetMode="External"/><Relationship Id="rId5" Type="http://schemas.openxmlformats.org/officeDocument/2006/relationships/hyperlink" Target="http://w3schools.com/jsref/event_ondblclick.asp" TargetMode="External"/><Relationship Id="rId15" Type="http://schemas.openxmlformats.org/officeDocument/2006/relationships/hyperlink" Target="http://w3schools.com/jsref/event_onmouseover.asp" TargetMode="External"/><Relationship Id="rId10" Type="http://schemas.openxmlformats.org/officeDocument/2006/relationships/hyperlink" Target="http://w3schools.com/jsref/event_onkeyup.asp" TargetMode="External"/><Relationship Id="rId19" Type="http://schemas.openxmlformats.org/officeDocument/2006/relationships/hyperlink" Target="http://w3schools.com/jsref/event_onunload.asp" TargetMode="External"/><Relationship Id="rId4" Type="http://schemas.openxmlformats.org/officeDocument/2006/relationships/hyperlink" Target="http://w3schools.com/jsref/event_onclick.asp" TargetMode="External"/><Relationship Id="rId9" Type="http://schemas.openxmlformats.org/officeDocument/2006/relationships/hyperlink" Target="http://w3schools.com/jsref/event_onkeypress.asp" TargetMode="External"/><Relationship Id="rId14" Type="http://schemas.openxmlformats.org/officeDocument/2006/relationships/hyperlink" Target="http://w3schools.com/jsref/event_onmouseou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month.asp" TargetMode="External"/><Relationship Id="rId3" Type="http://schemas.openxmlformats.org/officeDocument/2006/relationships/hyperlink" Target="http://www.w3schools.com/jsref/jsref_getday.asp" TargetMode="External"/><Relationship Id="rId7" Type="http://schemas.openxmlformats.org/officeDocument/2006/relationships/hyperlink" Target="http://www.w3schools.com/jsref/jsref_getminutes.asp" TargetMode="External"/><Relationship Id="rId2" Type="http://schemas.openxmlformats.org/officeDocument/2006/relationships/hyperlink" Target="http://www.w3schools.com/jsref/jsref_get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milliseconds.asp" TargetMode="External"/><Relationship Id="rId11" Type="http://schemas.openxmlformats.org/officeDocument/2006/relationships/hyperlink" Target="http://www.w3schools.com/jsref/jsref_gettimezoneoffset.asp" TargetMode="External"/><Relationship Id="rId5" Type="http://schemas.openxmlformats.org/officeDocument/2006/relationships/hyperlink" Target="http://www.w3schools.com/jsref/jsref_gethours.asp" TargetMode="External"/><Relationship Id="rId10" Type="http://schemas.openxmlformats.org/officeDocument/2006/relationships/hyperlink" Target="http://www.w3schools.com/jsref/jsref_gettime.asp" TargetMode="External"/><Relationship Id="rId4" Type="http://schemas.openxmlformats.org/officeDocument/2006/relationships/hyperlink" Target="http://www.w3schools.com/jsref/jsref_getfullyear.asp" TargetMode="External"/><Relationship Id="rId9" Type="http://schemas.openxmlformats.org/officeDocument/2006/relationships/hyperlink" Target="http://www.w3schools.com/jsref/jsref_getseconds.asp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utcmonth.asp" TargetMode="External"/><Relationship Id="rId3" Type="http://schemas.openxmlformats.org/officeDocument/2006/relationships/hyperlink" Target="http://www.w3schools.com/jsref/jsref_getutcday.asp" TargetMode="External"/><Relationship Id="rId7" Type="http://schemas.openxmlformats.org/officeDocument/2006/relationships/hyperlink" Target="http://www.w3schools.com/jsref/jsref_getutcminutes.asp" TargetMode="External"/><Relationship Id="rId2" Type="http://schemas.openxmlformats.org/officeDocument/2006/relationships/hyperlink" Target="http://www.w3schools.com/jsref/jsref_g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utcmilliseconds.asp" TargetMode="External"/><Relationship Id="rId5" Type="http://schemas.openxmlformats.org/officeDocument/2006/relationships/hyperlink" Target="http://www.w3schools.com/jsref/jsref_getutchours.asp" TargetMode="External"/><Relationship Id="rId4" Type="http://schemas.openxmlformats.org/officeDocument/2006/relationships/hyperlink" Target="http://www.w3schools.com/jsref/jsref_getutcfullyear.asp" TargetMode="External"/><Relationship Id="rId9" Type="http://schemas.openxmlformats.org/officeDocument/2006/relationships/hyperlink" Target="http://www.w3schools.com/jsref/jsref_getutcseconds.asp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minutes.asp" TargetMode="External"/><Relationship Id="rId3" Type="http://schemas.openxmlformats.org/officeDocument/2006/relationships/hyperlink" Target="http://www.w3schools.com/jsref/jsref_parse.asp" TargetMode="External"/><Relationship Id="rId7" Type="http://schemas.openxmlformats.org/officeDocument/2006/relationships/hyperlink" Target="http://www.w3schools.com/jsref/jsref_setmilliseconds.asp" TargetMode="External"/><Relationship Id="rId2" Type="http://schemas.openxmlformats.org/officeDocument/2006/relationships/hyperlink" Target="http://www.w3schools.com/jsref/jsref_now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hours.asp" TargetMode="External"/><Relationship Id="rId11" Type="http://schemas.openxmlformats.org/officeDocument/2006/relationships/hyperlink" Target="http://www.w3schools.com/jsref/jsref_settime.asp" TargetMode="External"/><Relationship Id="rId5" Type="http://schemas.openxmlformats.org/officeDocument/2006/relationships/hyperlink" Target="http://www.w3schools.com/jsref/jsref_setfullyear.asp" TargetMode="External"/><Relationship Id="rId10" Type="http://schemas.openxmlformats.org/officeDocument/2006/relationships/hyperlink" Target="http://www.w3schools.com/jsref/jsref_setseconds.asp" TargetMode="External"/><Relationship Id="rId4" Type="http://schemas.openxmlformats.org/officeDocument/2006/relationships/hyperlink" Target="http://www.w3schools.com/jsref/jsref_setdate.asp" TargetMode="External"/><Relationship Id="rId9" Type="http://schemas.openxmlformats.org/officeDocument/2006/relationships/hyperlink" Target="http://www.w3schools.com/jsref/jsref_setmonth.asp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utcseconds.asp" TargetMode="External"/><Relationship Id="rId3" Type="http://schemas.openxmlformats.org/officeDocument/2006/relationships/hyperlink" Target="http://www.w3schools.com/jsref/jsref_setutcfullyear.asp" TargetMode="External"/><Relationship Id="rId7" Type="http://schemas.openxmlformats.org/officeDocument/2006/relationships/hyperlink" Target="http://www.w3schools.com/jsref/jsref_setutcmonth.asp" TargetMode="External"/><Relationship Id="rId2" Type="http://schemas.openxmlformats.org/officeDocument/2006/relationships/hyperlink" Target="http://www.w3schools.com/jsref/jsref_s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utcminutes.asp" TargetMode="External"/><Relationship Id="rId5" Type="http://schemas.openxmlformats.org/officeDocument/2006/relationships/hyperlink" Target="http://www.w3schools.com/jsref/jsref_setutcmilliseconds.asp" TargetMode="External"/><Relationship Id="rId4" Type="http://schemas.openxmlformats.org/officeDocument/2006/relationships/hyperlink" Target="http://www.w3schools.com/jsref/jsref_setutchours.asp" TargetMode="External"/><Relationship Id="rId9" Type="http://schemas.openxmlformats.org/officeDocument/2006/relationships/hyperlink" Target="http://www.w3schools.com/jsref/jsref_todatestring.asp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totimestring.asp" TargetMode="External"/><Relationship Id="rId3" Type="http://schemas.openxmlformats.org/officeDocument/2006/relationships/hyperlink" Target="http://www.w3schools.com/jsref/jsref_tojson.asp" TargetMode="External"/><Relationship Id="rId7" Type="http://schemas.openxmlformats.org/officeDocument/2006/relationships/hyperlink" Target="http://www.w3schools.com/jsref/jsref_tostring_date.asp" TargetMode="External"/><Relationship Id="rId2" Type="http://schemas.openxmlformats.org/officeDocument/2006/relationships/hyperlink" Target="http://www.w3schools.com/jsref/jsref_toisostr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tolocalestring.asp" TargetMode="External"/><Relationship Id="rId5" Type="http://schemas.openxmlformats.org/officeDocument/2006/relationships/hyperlink" Target="http://www.w3schools.com/jsref/jsref_tolocaletimestring.asp" TargetMode="External"/><Relationship Id="rId10" Type="http://schemas.openxmlformats.org/officeDocument/2006/relationships/hyperlink" Target="http://www.w3schools.com/jsref/jsref_utc.asp" TargetMode="External"/><Relationship Id="rId4" Type="http://schemas.openxmlformats.org/officeDocument/2006/relationships/hyperlink" Target="http://www.w3schools.com/jsref/jsref_tolocaledatestring.asp" TargetMode="External"/><Relationship Id="rId9" Type="http://schemas.openxmlformats.org/officeDocument/2006/relationships/hyperlink" Target="http://www.w3schools.com/jsref/jsref_toutcstring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lastindexof.asp" TargetMode="External"/><Relationship Id="rId3" Type="http://schemas.openxmlformats.org/officeDocument/2006/relationships/hyperlink" Target="http://www.w3schools.com/jsref/jsref_charcodeat.asp" TargetMode="External"/><Relationship Id="rId7" Type="http://schemas.openxmlformats.org/officeDocument/2006/relationships/hyperlink" Target="http://www.w3schools.com/jsref/jsref_indexof.asp" TargetMode="External"/><Relationship Id="rId2" Type="http://schemas.openxmlformats.org/officeDocument/2006/relationships/hyperlink" Target="http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includes.asp" TargetMode="External"/><Relationship Id="rId5" Type="http://schemas.openxmlformats.org/officeDocument/2006/relationships/hyperlink" Target="http://www.w3schools.com/jsref/jsref_endswith.asp" TargetMode="External"/><Relationship Id="rId4" Type="http://schemas.openxmlformats.org/officeDocument/2006/relationships/hyperlink" Target="http://www.w3schools.com/jsref/jsref_concat_string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tartswith.asp" TargetMode="External"/><Relationship Id="rId3" Type="http://schemas.openxmlformats.org/officeDocument/2006/relationships/hyperlink" Target="http://www.w3schools.com/jsref/jsref_repeat.asp" TargetMode="External"/><Relationship Id="rId7" Type="http://schemas.openxmlformats.org/officeDocument/2006/relationships/hyperlink" Target="http://www.w3schools.com/jsref/jsref_split.asp" TargetMode="External"/><Relationship Id="rId2" Type="http://schemas.openxmlformats.org/officeDocument/2006/relationships/hyperlink" Target="http://www.w3schools.com/jsref/jsref_mat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lice_string.asp" TargetMode="External"/><Relationship Id="rId5" Type="http://schemas.openxmlformats.org/officeDocument/2006/relationships/hyperlink" Target="http://www.w3schools.com/jsref/jsref_search.asp" TargetMode="External"/><Relationship Id="rId4" Type="http://schemas.openxmlformats.org/officeDocument/2006/relationships/hyperlink" Target="http://www.w3schools.com/jsref/jsref_replace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substring.asp" TargetMode="External"/><Relationship Id="rId7" Type="http://schemas.openxmlformats.org/officeDocument/2006/relationships/hyperlink" Target="http://www.w3schools.com/jsref/jsref_trim_string.asp" TargetMode="External"/><Relationship Id="rId2" Type="http://schemas.openxmlformats.org/officeDocument/2006/relationships/hyperlink" Target="http://www.w3schools.com/jsref/jsref_subst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touppercase.asp" TargetMode="External"/><Relationship Id="rId5" Type="http://schemas.openxmlformats.org/officeDocument/2006/relationships/hyperlink" Target="http://www.w3schools.com/jsref/jsref_tostring_string.asp" TargetMode="External"/><Relationship Id="rId4" Type="http://schemas.openxmlformats.org/officeDocument/2006/relationships/hyperlink" Target="http://www.w3schools.com/jsref/jsref_tolowercase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jsref_regexp_ndollar.asp" TargetMode="External"/><Relationship Id="rId3" Type="http://schemas.openxmlformats.org/officeDocument/2006/relationships/hyperlink" Target="http://w3schools.com/jsref/jsref_regexp_zeromore.asp" TargetMode="External"/><Relationship Id="rId7" Type="http://schemas.openxmlformats.org/officeDocument/2006/relationships/hyperlink" Target="http://w3schools.com/jsref/jsref_regexp_nxcomma.asp" TargetMode="External"/><Relationship Id="rId2" Type="http://schemas.openxmlformats.org/officeDocument/2006/relationships/hyperlink" Target="http://w3schools.com/jsref/jsref_regexp_onemor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jsref_regexp_nxy.asp" TargetMode="External"/><Relationship Id="rId11" Type="http://schemas.openxmlformats.org/officeDocument/2006/relationships/hyperlink" Target="http://w3schools.com/jsref/jsref_regexp_nfollow_not.asp" TargetMode="External"/><Relationship Id="rId5" Type="http://schemas.openxmlformats.org/officeDocument/2006/relationships/hyperlink" Target="http://w3schools.com/jsref/jsref_regexp_nx.asp" TargetMode="External"/><Relationship Id="rId10" Type="http://schemas.openxmlformats.org/officeDocument/2006/relationships/hyperlink" Target="http://w3schools.com/jsref/jsref_regexp_nfollow.asp" TargetMode="External"/><Relationship Id="rId4" Type="http://schemas.openxmlformats.org/officeDocument/2006/relationships/hyperlink" Target="http://w3schools.com/jsref/jsref_regexp_zeroone.asp" TargetMode="External"/><Relationship Id="rId9" Type="http://schemas.openxmlformats.org/officeDocument/2006/relationships/hyperlink" Target="http://w3schools.com/jsref/jsref_regexp_ncaret.as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ref/jsref_regexp_ignorecase.asp" TargetMode="External"/><Relationship Id="rId2" Type="http://schemas.openxmlformats.org/officeDocument/2006/relationships/hyperlink" Target="http://w3schools.com/jsref/jsref_regexp_globa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jsref_regexp_test.asp" TargetMode="External"/><Relationship Id="rId5" Type="http://schemas.openxmlformats.org/officeDocument/2006/relationships/hyperlink" Target="http://w3schools.com/jsref/jsref_regexp_exec.asp" TargetMode="External"/><Relationship Id="rId4" Type="http://schemas.openxmlformats.org/officeDocument/2006/relationships/hyperlink" Target="http://w3schools.com/jsref/jsref_regexp_multiline.as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form.as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prop_form_name.asp" TargetMode="External"/><Relationship Id="rId3" Type="http://schemas.openxmlformats.org/officeDocument/2006/relationships/hyperlink" Target="https://www.w3schools.com/jsref/prop_form_action.asp" TargetMode="External"/><Relationship Id="rId7" Type="http://schemas.openxmlformats.org/officeDocument/2006/relationships/hyperlink" Target="https://www.w3schools.com/jsref/prop_form_method.asp" TargetMode="External"/><Relationship Id="rId2" Type="http://schemas.openxmlformats.org/officeDocument/2006/relationships/hyperlink" Target="https://www.w3schools.com/jsref/prop_form_accept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prop_form_length.asp" TargetMode="External"/><Relationship Id="rId5" Type="http://schemas.openxmlformats.org/officeDocument/2006/relationships/hyperlink" Target="https://www.w3schools.com/jsref/prop_form_enctype.asp" TargetMode="External"/><Relationship Id="rId10" Type="http://schemas.openxmlformats.org/officeDocument/2006/relationships/hyperlink" Target="https://www.w3schools.com/jsref/prop_form_target.asp" TargetMode="External"/><Relationship Id="rId4" Type="http://schemas.openxmlformats.org/officeDocument/2006/relationships/hyperlink" Target="https://www.w3schools.com/jsref/prop_form_autocomplete.asp" TargetMode="External"/><Relationship Id="rId9" Type="http://schemas.openxmlformats.org/officeDocument/2006/relationships/hyperlink" Target="https://www.w3schools.com/jsref/prop_form_novalidate.as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form_submit.asp" TargetMode="External"/><Relationship Id="rId2" Type="http://schemas.openxmlformats.org/officeDocument/2006/relationships/hyperlink" Target="https://www.w3schools.com/jsref/met_form_rese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obj_keyboardevent.asp" TargetMode="External"/><Relationship Id="rId2" Type="http://schemas.openxmlformats.org/officeDocument/2006/relationships/hyperlink" Target="https://www.w3schools.com/jsref/obj_mouseev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DHTML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Introduction </a:t>
            </a:r>
            <a:br>
              <a:rPr altLang="en-US"/>
            </a:br>
            <a:r>
              <a:rPr altLang="en-US"/>
              <a:t>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Where to Put the JavaScript?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4A7F9-A29B-4F22-A892-CBF57B695434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Using an External JavaScript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To run the same JavaScript on several pages, without having to write the same script on every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Write a JavaScript in an external file. Save the external JavaScript file with a .js file extension.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external script cannot contain the &lt;script&gt; tag!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To use the external script, point to the .js file in the "src" attribute of the &lt;script&gt; tag: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&lt;HEAD&gt; 	&lt;script src="xxx.js"&gt; ….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&lt;/HEAD&gt; </a:t>
            </a:r>
            <a:endParaRPr lang="en-IN" altLang="en-US" sz="2000"/>
          </a:p>
          <a:p>
            <a:pPr eaLnBrk="1" hangingPunct="1"/>
            <a:r>
              <a:rPr lang="en-IN" altLang="en-US" sz="2000"/>
              <a:t>Best Practise :  </a:t>
            </a:r>
          </a:p>
          <a:p>
            <a:pPr lvl="1" eaLnBrk="1" hangingPunct="1"/>
            <a:r>
              <a:rPr lang="en-IN" altLang="en-US" sz="1600"/>
              <a:t>Execute a JavaScript when an </a:t>
            </a:r>
            <a:r>
              <a:rPr lang="en-IN" altLang="en-US" sz="1600" b="1"/>
              <a:t>event</a:t>
            </a:r>
            <a:r>
              <a:rPr lang="en-IN" altLang="en-US" sz="1600"/>
              <a:t> occurs, such as when a user clicks a button. </a:t>
            </a:r>
          </a:p>
          <a:p>
            <a:pPr lvl="1" eaLnBrk="1" hangingPunct="1"/>
            <a:r>
              <a:rPr lang="en-IN" altLang="en-US" sz="1600"/>
              <a:t>When this is the case we can put the script inside a </a:t>
            </a:r>
            <a:r>
              <a:rPr lang="en-IN" altLang="en-US" sz="1600" b="1"/>
              <a:t>function</a:t>
            </a:r>
            <a:r>
              <a:rPr lang="en-IN" altLang="en-US" sz="1600"/>
              <a:t>.</a:t>
            </a:r>
          </a:p>
          <a:p>
            <a:pPr eaLnBrk="1" hangingPunct="1"/>
            <a:r>
              <a:rPr lang="en-IN" altLang="en-US" sz="2000"/>
              <a:t>Events are normally used in combination with functions (like calling a function when an event occurs).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318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5400" dirty="0">
                <a:solidFill>
                  <a:schemeClr val="tx1"/>
                </a:solidFill>
              </a:rPr>
              <a:t>JavaScript Functions</a:t>
            </a:r>
            <a:endParaRPr lang="en-US" altLang="en-US" sz="3600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89511-335B-48AA-AB0C-29FD638BE11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410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Functions can be defined both in the &lt;head&gt; and in the &lt;body&gt; section of a document. </a:t>
            </a:r>
          </a:p>
          <a:p>
            <a:pPr eaLnBrk="1" hangingPunct="1"/>
            <a:r>
              <a:rPr lang="en-US" altLang="en-US" sz="2000" dirty="0"/>
              <a:t>Syntax : 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function </a:t>
            </a:r>
            <a:r>
              <a:rPr lang="en-US" altLang="en-US" sz="2000" i="1" dirty="0" err="1"/>
              <a:t>functionname</a:t>
            </a:r>
            <a:r>
              <a:rPr lang="en-US" altLang="en-US" sz="2000" dirty="0"/>
              <a:t>(</a:t>
            </a:r>
            <a:r>
              <a:rPr lang="en-US" altLang="en-US" sz="2000" i="1" dirty="0"/>
              <a:t>var1,var2,...,</a:t>
            </a:r>
            <a:r>
              <a:rPr lang="en-US" altLang="en-US" sz="2000" i="1" dirty="0" err="1"/>
              <a:t>varX</a:t>
            </a:r>
            <a:r>
              <a:rPr lang="en-US" altLang="en-US" sz="2000" dirty="0"/>
              <a:t>){</a:t>
            </a:r>
            <a:br>
              <a:rPr lang="en-US" altLang="en-US" sz="2000" dirty="0"/>
            </a:br>
            <a:r>
              <a:rPr lang="en-US" altLang="en-US" sz="2000" i="1" dirty="0"/>
              <a:t>some code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Function name(parameters) In JavaScript parameters are passed as arrays. </a:t>
            </a:r>
          </a:p>
          <a:p>
            <a:pPr eaLnBrk="1" hangingPunct="1"/>
            <a:r>
              <a:rPr lang="en-US" altLang="en-US" sz="2000" dirty="0"/>
              <a:t>A function with no parameters must include the parentheses () after the function name.</a:t>
            </a:r>
          </a:p>
          <a:p>
            <a:pPr eaLnBrk="1" hangingPunct="1"/>
            <a:r>
              <a:rPr lang="en-US" altLang="en-US" sz="2000" dirty="0"/>
              <a:t>The word </a:t>
            </a:r>
            <a:r>
              <a:rPr lang="en-US" altLang="en-US" sz="2000" i="1" dirty="0"/>
              <a:t>function</a:t>
            </a:r>
            <a:r>
              <a:rPr lang="en-US" altLang="en-US" sz="2000" dirty="0"/>
              <a:t> must be written in </a:t>
            </a:r>
            <a:r>
              <a:rPr lang="en-US" altLang="en-US" sz="2000" b="1" dirty="0"/>
              <a:t>lowercase letters</a:t>
            </a:r>
            <a:r>
              <a:rPr lang="en-US" altLang="en-US" sz="2000" dirty="0"/>
              <a:t>, otherwise a JavaScript error occurs. </a:t>
            </a:r>
          </a:p>
          <a:p>
            <a:pPr eaLnBrk="1" hangingPunct="1"/>
            <a:r>
              <a:rPr lang="en-US" altLang="en-US" sz="2000" b="1" dirty="0"/>
              <a:t>The return statement </a:t>
            </a:r>
            <a:r>
              <a:rPr lang="en-US" altLang="en-US" sz="2000" dirty="0"/>
              <a:t>is used to specify the value that is returned from the function.</a:t>
            </a:r>
          </a:p>
          <a:p>
            <a:pPr eaLnBrk="1" hangingPunct="1"/>
            <a:endParaRPr lang="en-US" altLang="en-US" sz="1500" dirty="0"/>
          </a:p>
          <a:p>
            <a:pPr eaLnBrk="1" hangingPunct="1">
              <a:buFontTx/>
              <a:buNone/>
            </a:pP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HTML DOM Event Object</a:t>
            </a:r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36745-EE21-4FF0-8D78-8E06663F966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371600"/>
          <a:ext cx="7772400" cy="48768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5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verdana"/>
                        </a:rPr>
                        <a:t>Attribute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verdana"/>
                        </a:rPr>
                        <a:t>W3C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onblur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element loses focus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134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onchange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content of an element, the selection, or the checked state have changed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onclick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clicks on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ondblclick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double-clicks on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onerror</a:t>
                      </a:r>
                      <a:endParaRPr lang="en-IN" sz="1000" dirty="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error occurs while loading an external file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onfocus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element gets focus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onkeydown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is pressing a key or holding down a key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onkeypress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is pressing a key or holding down a key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onkeyup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keyboard key is released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onload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object has been loaded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2"/>
                        </a:rPr>
                        <a:t>onmousedown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presses a mouse button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3"/>
                        </a:rPr>
                        <a:t>onmousemove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moves the mouse pointer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4"/>
                        </a:rPr>
                        <a:t>onmouseout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moves the mouse pointer out of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5"/>
                        </a:rPr>
                        <a:t>onmouseover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mouse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6"/>
                        </a:rPr>
                        <a:t>onmouseup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releases a mouse button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7"/>
                        </a:rPr>
                        <a:t>onresize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size of an element has changed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8"/>
                        </a:rPr>
                        <a:t>onselect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after some text has been selected in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9"/>
                        </a:rPr>
                        <a:t>onunload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The event occurs before the browser closes the document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Alert Box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33AC-8D50-46B2-9BF2-59EA44D7D94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 alert box is often used if you want to make sure information comes through to the user.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When an alert box pops up, the user will have to click "OK" to proceed.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Syntax : alert("</a:t>
            </a:r>
            <a:r>
              <a:rPr lang="en-US" dirty="0" err="1"/>
              <a:t>sometext</a:t>
            </a:r>
            <a:r>
              <a:rPr lang="en-US" dirty="0"/>
              <a:t>"); 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Alert box 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&lt;html&gt;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&lt;head&gt;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&lt;script type="text/javascript"&gt;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function displaymessage()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 alert("Hello World!");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}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&lt;form&gt; &lt;input type="button" value="Click me!"      onclick="displaymessage()" 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&lt;/form&gt;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&lt;/body&gt;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&lt;/html&gt; </a:t>
            </a:r>
          </a:p>
          <a:p>
            <a:endParaRPr lang="en-US" alt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D7094-DC36-4AF5-909B-158F59F538C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Confirm box</a:t>
            </a:r>
          </a:p>
        </p:txBody>
      </p:sp>
      <p:sp>
        <p:nvSpPr>
          <p:cNvPr id="2150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CF0B5-FFE1-48B6-9807-2B6AEA4F3EB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is often used if you want the user to verify or accept something.</a:t>
            </a:r>
          </a:p>
          <a:p>
            <a:pPr eaLnBrk="1" hangingPunct="1"/>
            <a:r>
              <a:rPr lang="en-US" altLang="en-US" sz="2400"/>
              <a:t>When a confirm box pops up, the user will have to click either "OK" or "Cancel" to proceed. </a:t>
            </a:r>
          </a:p>
          <a:p>
            <a:pPr eaLnBrk="1" hangingPunct="1"/>
            <a:r>
              <a:rPr lang="en-US" altLang="en-US" sz="2400"/>
              <a:t>If the user clicks "OK", the box returns true. If the user clicks "Cancel", the box returns false.</a:t>
            </a:r>
            <a:endParaRPr lang="en-US" altLang="en-US" sz="2400" b="1"/>
          </a:p>
          <a:p>
            <a:pPr eaLnBrk="1" hangingPunct="1"/>
            <a:r>
              <a:rPr lang="en-US" altLang="en-US" sz="2400" b="1"/>
              <a:t>Syntax: </a:t>
            </a:r>
            <a:r>
              <a:rPr lang="en-US" altLang="en-US" sz="2400"/>
              <a:t>confirm("sometext");</a:t>
            </a:r>
            <a:endParaRPr lang="en-US" altLang="en-US" sz="54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Confirm Box 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1447800"/>
            <a:ext cx="406082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&lt;script type="text/javascript"&gt;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function disp_confirm()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var r=confirm("Press a button");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if (r==true)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document.write("You pressed OK!");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document.write("You pressed Cancel!");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&lt;/head&gt;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&lt;input type="button" onclick="disp_confirm()" value="Display a confirm box" 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&lt;/html&gt;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84484E-ECB6-4E4F-9E7F-7D4E608E6FAE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Prompt Box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235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830B3-7482-42C2-AFCB-3C71183898B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prompt box is often used if you want the user to input a value before entering a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When a prompt box pops up, the user will have to click either "OK" or "Cancel" to proceed after entering an input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the user clicks "OK" the box returns the input value. If the user clicks "Cancel" the box returns null.</a:t>
            </a:r>
            <a:endParaRPr lang="en-US" altLang="en-US" sz="2800" b="1"/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Syntax: </a:t>
            </a:r>
            <a:r>
              <a:rPr lang="en-US" altLang="en-US" sz="2800"/>
              <a:t>prompt("sometext","defaultvalue");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Prompt Box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46640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&lt;script type="text/javascript"&gt;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function disp_prompt()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var name=prompt("Please enter your name","");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if (name!=null&amp;&amp;name!=“”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document.write("Hello " + name + "! How are you today?");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&lt;/script&gt;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4580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&lt;input type="button" onclick="disp_prompt()" value="Display a prompt box" 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&lt;/html&gt;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66F7A-CCAD-4C89-8165-458363B365FA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Primitive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Number</a:t>
            </a:r>
          </a:p>
          <a:p>
            <a:pPr lvl="1"/>
            <a:r>
              <a:rPr lang="en-US" altLang="en-US"/>
              <a:t>Boolean</a:t>
            </a:r>
          </a:p>
          <a:p>
            <a:r>
              <a:rPr lang="en-US" altLang="en-US"/>
              <a:t>Composite</a:t>
            </a:r>
          </a:p>
          <a:p>
            <a:pPr lvl="1"/>
            <a:r>
              <a:rPr lang="en-US" altLang="en-US"/>
              <a:t>Array</a:t>
            </a:r>
          </a:p>
          <a:p>
            <a:pPr lvl="1"/>
            <a:r>
              <a:rPr lang="en-US" altLang="en-US"/>
              <a:t>Object</a:t>
            </a:r>
          </a:p>
          <a:p>
            <a:r>
              <a:rPr lang="en-US" altLang="en-US"/>
              <a:t>Special</a:t>
            </a:r>
          </a:p>
          <a:p>
            <a:pPr lvl="1"/>
            <a:r>
              <a:rPr lang="en-US" altLang="en-US"/>
              <a:t>Null</a:t>
            </a:r>
          </a:p>
          <a:p>
            <a:pPr lvl="1"/>
            <a:r>
              <a:rPr lang="en-US" altLang="en-US"/>
              <a:t>Undefined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064E55-71E8-4426-8E05-F6A2BBF7938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Drawbacks of HTML &amp; CSS</a:t>
            </a:r>
          </a:p>
        </p:txBody>
      </p:sp>
      <p:sp>
        <p:nvSpPr>
          <p:cNvPr id="81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Tojo</a:t>
            </a:r>
            <a:r>
              <a:rPr lang="en-US" alt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 Thomas, 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Dept. of Computer Applications</a:t>
            </a:r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EBC414-DA30-4044-9493-1A99AC09F89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 good for publishing only static documents.</a:t>
            </a:r>
          </a:p>
          <a:p>
            <a:pPr eaLnBrk="1" hangingPunct="1"/>
            <a:r>
              <a:rPr lang="en-US" altLang="en-US" sz="2800"/>
              <a:t>The content cannot be changed once it has been delivered to the browser .</a:t>
            </a:r>
          </a:p>
          <a:p>
            <a:pPr eaLnBrk="1" hangingPunct="1"/>
            <a:r>
              <a:rPr lang="en-US" altLang="en-US" sz="2800"/>
              <a:t>Though CSS-2 and CSS-3 have bought in some interactivity, the scope is limited.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Date object</a:t>
            </a:r>
          </a:p>
        </p:txBody>
      </p:sp>
      <p:sp>
        <p:nvSpPr>
          <p:cNvPr id="266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A280E1-5165-4102-A09C-98986FF36EA7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IN" altLang="en-US" sz="1400" dirty="0"/>
              <a:t>Are created with the Date() constructor.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Date() // current date and time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Date(milliseconds) //milliseconds since 1970/01/01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</a:t>
            </a:r>
            <a:r>
              <a:rPr lang="en-IN" altLang="en-US" sz="1400" dirty="0" err="1"/>
              <a:t>dateString</a:t>
            </a:r>
            <a:r>
              <a:rPr lang="en-IN" altLang="en-US" sz="14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Date(year, month, day, hours, minutes, seconds, milliseconds)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Methods include date(), </a:t>
            </a:r>
            <a:r>
              <a:rPr lang="en-US" altLang="en-US" sz="1400" dirty="0" err="1"/>
              <a:t>getDay</a:t>
            </a:r>
            <a:r>
              <a:rPr lang="en-US" altLang="en-US" sz="1400" dirty="0"/>
              <a:t>(),</a:t>
            </a:r>
            <a:r>
              <a:rPr lang="en-US" altLang="en-US" sz="1400" dirty="0" err="1"/>
              <a:t>getMonth</a:t>
            </a:r>
            <a:r>
              <a:rPr lang="en-US" altLang="en-US" sz="1400" dirty="0"/>
              <a:t>(),</a:t>
            </a:r>
            <a:r>
              <a:rPr lang="en-US" altLang="en-US" sz="1400" dirty="0" err="1"/>
              <a:t>getTime</a:t>
            </a:r>
            <a:r>
              <a:rPr lang="en-US" altLang="en-US" sz="1400" dirty="0"/>
              <a:t>(), </a:t>
            </a:r>
            <a:r>
              <a:rPr lang="en-US" altLang="en-US" sz="1400" dirty="0" err="1"/>
              <a:t>setDate</a:t>
            </a:r>
            <a:r>
              <a:rPr lang="en-US" altLang="en-US" sz="1400" dirty="0"/>
              <a:t>(),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1: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To set a Date object to a specific date (14th January 2010):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var </a:t>
            </a:r>
            <a:r>
              <a:rPr lang="en-US" altLang="en-US" sz="1400" dirty="0" err="1"/>
              <a:t>myDate</a:t>
            </a:r>
            <a:r>
              <a:rPr lang="en-US" altLang="en-US" sz="1400" dirty="0"/>
              <a:t>=new Date();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myDate.setFullYear</a:t>
            </a:r>
            <a:r>
              <a:rPr lang="en-US" altLang="en-US" sz="1400" dirty="0"/>
              <a:t>(2010,2,7);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var </a:t>
            </a:r>
            <a:r>
              <a:rPr lang="en-US" altLang="en-US" sz="1400" dirty="0" err="1"/>
              <a:t>myDate</a:t>
            </a:r>
            <a:r>
              <a:rPr lang="en-US" altLang="en-US" sz="1400" dirty="0"/>
              <a:t>=new Date();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myDate.setDate</a:t>
            </a:r>
            <a:r>
              <a:rPr lang="en-US" altLang="en-US" sz="1400" dirty="0"/>
              <a:t>(</a:t>
            </a:r>
            <a:r>
              <a:rPr lang="en-US" altLang="en-US" sz="1400" dirty="0" err="1"/>
              <a:t>myDate.getDate</a:t>
            </a:r>
            <a:r>
              <a:rPr lang="en-US" altLang="en-US" sz="1400" dirty="0"/>
              <a:t>()+5);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3: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1400" dirty="0"/>
              <a:t>var </a:t>
            </a:r>
            <a:r>
              <a:rPr lang="en-IN" altLang="en-US" sz="1400" dirty="0" err="1"/>
              <a:t>myDate</a:t>
            </a:r>
            <a:r>
              <a:rPr lang="en-IN" altLang="en-US" sz="1400" dirty="0"/>
              <a:t>=new Date();</a:t>
            </a:r>
            <a:br>
              <a:rPr lang="en-IN" altLang="en-US" sz="1400" dirty="0"/>
            </a:br>
            <a:r>
              <a:rPr lang="en-IN" altLang="en-US" sz="1400" dirty="0" err="1"/>
              <a:t>myDate.setFullYear</a:t>
            </a:r>
            <a:r>
              <a:rPr lang="en-IN" altLang="en-US" sz="1400" dirty="0"/>
              <a:t>(2015,2,14);</a:t>
            </a:r>
            <a:br>
              <a:rPr lang="en-IN" altLang="en-US" sz="1400" dirty="0"/>
            </a:br>
            <a:r>
              <a:rPr lang="en-IN" altLang="en-US" sz="1400" dirty="0"/>
              <a:t>var today = new Date();</a:t>
            </a:r>
            <a:br>
              <a:rPr lang="en-IN" altLang="en-US" sz="1400" dirty="0"/>
            </a:br>
            <a:r>
              <a:rPr lang="en-IN" altLang="en-US" sz="1400" dirty="0"/>
              <a:t>if (</a:t>
            </a:r>
            <a:r>
              <a:rPr lang="en-IN" altLang="en-US" sz="1400" dirty="0" err="1"/>
              <a:t>myDate</a:t>
            </a:r>
            <a:r>
              <a:rPr lang="en-IN" altLang="en-US" sz="1400" dirty="0"/>
              <a:t>&gt;today)   {</a:t>
            </a:r>
            <a:br>
              <a:rPr lang="en-IN" altLang="en-US" sz="1400" dirty="0"/>
            </a:br>
            <a:r>
              <a:rPr lang="en-IN" altLang="en-US" sz="1400" dirty="0"/>
              <a:t>  </a:t>
            </a:r>
            <a:r>
              <a:rPr lang="en-IN" altLang="en-US" sz="1400" dirty="0" err="1"/>
              <a:t>document.write</a:t>
            </a:r>
            <a:r>
              <a:rPr lang="en-IN" altLang="en-US" sz="1400" dirty="0"/>
              <a:t>("Today is before 14th January 2015");}</a:t>
            </a:r>
            <a:br>
              <a:rPr lang="en-IN" altLang="en-US" sz="1400" dirty="0"/>
            </a:br>
            <a:r>
              <a:rPr lang="en-IN" altLang="en-US" sz="1400" dirty="0"/>
              <a:t>else   {</a:t>
            </a:r>
            <a:br>
              <a:rPr lang="en-IN" altLang="en-US" sz="1400" dirty="0"/>
            </a:br>
            <a:r>
              <a:rPr lang="en-IN" altLang="en-US" sz="1400" dirty="0"/>
              <a:t>  </a:t>
            </a:r>
            <a:r>
              <a:rPr lang="en-IN" altLang="en-US" sz="1400" dirty="0" err="1"/>
              <a:t>document.write</a:t>
            </a:r>
            <a:r>
              <a:rPr lang="en-IN" altLang="en-US" sz="1400" dirty="0"/>
              <a:t>("Today is after 14th January 2015");  }</a:t>
            </a:r>
            <a:endParaRPr lang="en-US" alt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Date object</a:t>
            </a:r>
          </a:p>
        </p:txBody>
      </p:sp>
      <p:sp>
        <p:nvSpPr>
          <p:cNvPr id="276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C6DA0-D403-43B8-ABC4-E9BBE60AAE5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Date() // current date and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Date(milliseconds) //milliseconds since 1970/01/01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Date(dateString)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/>
              <a:t>var d = new Date("July 21, 1983 01:15:00");</a:t>
            </a:r>
            <a:endParaRPr lang="en-IN" altLang="en-US" sz="2800"/>
          </a:p>
          <a:p>
            <a:pPr lvl="1" eaLnBrk="1" hangingPunct="1">
              <a:lnSpc>
                <a:spcPct val="80000"/>
              </a:lnSpc>
            </a:pPr>
            <a:r>
              <a:rPr lang="en-IN" altLang="en-US" sz="3200"/>
              <a:t>new Date(year, month, day, hours, minutes, seconds, milliseconds)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2800"/>
              <a:t> var d = new Date(1986,07,09,08,17,06,88);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&lt;html&gt;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&lt;head&gt;&lt;script&gt;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d = new Date(1986,07,09,08,17,06,88);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</a:t>
            </a:r>
            <a:r>
              <a:rPr lang="en-US" sz="1800" dirty="0" err="1"/>
              <a:t>d.toString</a:t>
            </a:r>
            <a:r>
              <a:rPr lang="en-US" sz="1800" dirty="0"/>
              <a:t>();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}&lt;/script&gt;&lt;/head&gt;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&lt;body&gt;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&lt;p&gt;Click the button to display the date.&lt;/p&gt;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&lt;input type="button"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()"&gt;Click&lt;/button&gt;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&lt;p id="demo"&gt;&lt;/p&gt;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&lt;/body&gt;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1800" dirty="0"/>
              <a:t>&lt;/html&gt;</a:t>
            </a:r>
          </a:p>
          <a:p>
            <a:pPr>
              <a:defRPr/>
            </a:pPr>
            <a:r>
              <a:rPr lang="en-US" sz="1800" dirty="0"/>
              <a:t>Sat Aug 09 1986 08:17:06 GMT+0530 (India Standard Time)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AC4484-2680-4EB0-8879-F2898F945BA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630363"/>
          <a:ext cx="7772400" cy="420687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getDate()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month (from 1-31)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getDay()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week (from 0-6)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getFullYear()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year (four digits)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getHours()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hour (from 0-23)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getMilliseconds()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milliseconds (from 0-999)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getMinutes()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minutes (from 0-59)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getMonth()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month (from 0-11)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getSeconds()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seconds (from 0-59)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getTime()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number of milliseconds since midnight Jan 1 1970, and a specified date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getTimezoneOffset()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time difference between UTC time and local time, in minutes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97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72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0B1115-45CC-4FB9-A098-E1FB9F61DFBB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6938963" cy="4924428"/>
        </p:xfrm>
        <a:graphic>
          <a:graphicData uri="http://schemas.openxmlformats.org/drawingml/2006/table">
            <a:tbl>
              <a:tblPr/>
              <a:tblGrid>
                <a:gridCol w="1828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0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270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getUTCDate</a:t>
                      </a:r>
                      <a:r>
                        <a:rPr lang="en-US" sz="1800" dirty="0">
                          <a:hlinkClick r:id="rId2"/>
                        </a:rPr>
                        <a:t>()</a:t>
                      </a:r>
                      <a:endParaRPr lang="en-US" sz="1800" dirty="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month, according to universal time (from 1-31)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getUTCDay()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week, according to universal time (from 0-6)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40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getUTCFullYear()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year, according to universal time (four digits)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404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5"/>
                        </a:rPr>
                        <a:t>getUTCHours</a:t>
                      </a:r>
                      <a:r>
                        <a:rPr lang="en-US" sz="1800" dirty="0">
                          <a:hlinkClick r:id="rId5"/>
                        </a:rPr>
                        <a:t>()</a:t>
                      </a:r>
                      <a:endParaRPr lang="en-US" sz="1800" dirty="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hour, according to universal time (from 0-23)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getUTCMilliseconds()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milliseconds, according to universal time (from 0-999)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getUTCMinutes()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minutes, according to universal time (from 0-59)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getUTCMonth()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month, according to universal time (from 0-11)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getUTCSeconds()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seconds, according to universal time (from 0-59)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07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4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CC92A-47D0-4FA6-89A7-49845FC73F7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93838"/>
          <a:ext cx="7772400" cy="4205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now()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number of milliseconds since midnight Jan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parse()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Parses a date string and returns the number of milliseconds since January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setDate()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day of the month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setFullYear()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year (four digits)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setHours()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hour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setMilliseconds()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milliseconds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setMinutes()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minutes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setMonth()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month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setSeconds()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seconds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setTime()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a date to a specified number of milliseconds after/before January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17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76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56EE3-4D74-4D62-871D-F5E733E5198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28600" y="1447800"/>
          <a:ext cx="7656513" cy="4786314"/>
        </p:xfrm>
        <a:graphic>
          <a:graphicData uri="http://schemas.openxmlformats.org/drawingml/2006/table">
            <a:tbl>
              <a:tblPr/>
              <a:tblGrid>
                <a:gridCol w="2133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128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setUTCDate()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day of the month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28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setUTCFullYear()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year of a date object, according to universal time (four digits)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setUTCHours()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hour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setUTCMilliseconds()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milliseconds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setUTCMinutes()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minutes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setUTCMonth()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month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setUTCSeconds()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seconds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9"/>
                        </a:rPr>
                        <a:t>toDateString</a:t>
                      </a:r>
                      <a:r>
                        <a:rPr lang="en-US" sz="1800" dirty="0">
                          <a:hlinkClick r:id="rId9"/>
                        </a:rPr>
                        <a:t>()</a:t>
                      </a:r>
                      <a:endParaRPr lang="en-US" sz="1800" dirty="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the date portion of a Date object into a readable string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27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278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668F2-6103-468F-B81D-18FCE1D9108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762000" y="1447800"/>
          <a:ext cx="7123113" cy="4572000"/>
        </p:xfrm>
        <a:graphic>
          <a:graphicData uri="http://schemas.openxmlformats.org/drawingml/2006/table">
            <a:tbl>
              <a:tblPr/>
              <a:tblGrid>
                <a:gridCol w="1981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41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toISOString()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as a string, using the ISO standard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toJSON()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as a string, formatted as a JSON date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toLocaleDateString()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portion of a Date object as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toLocaleTimeString()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time portion of a Date object as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toLocaleString()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toString()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toTimeString()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the time portion of a Date object to a string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toUTCString()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string, according to universal time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UTC()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milliseconds in a date since midnight of January 1, 1970, according to UTC time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38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81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D2FA5-FAC2-4CFC-A0EE-69189DD6E51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event = new Date(</a:t>
            </a:r>
            <a:r>
              <a:rPr lang="en-US" dirty="0" err="1"/>
              <a:t>Date.UTC</a:t>
            </a:r>
            <a:r>
              <a:rPr lang="en-US" dirty="0"/>
              <a:t>(2019, 11, 20, 3, 0, 0));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options = { weekday: 'long', year: 'numeric', month: 'long', day: 'numeric'};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event.toLocaleDateString</a:t>
            </a:r>
            <a:r>
              <a:rPr lang="en-US" dirty="0"/>
              <a:t>('hi', options));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event.toLocaleDateString</a:t>
            </a:r>
            <a:r>
              <a:rPr lang="en-US" dirty="0"/>
              <a:t>(undefined, options));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i-IN" b="1" dirty="0"/>
              <a:t>"शुक्रवार, 20 दिसंबर 2019“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"Friday, December 20, 2019"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1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E0671-EA28-4CE7-99CA-42DDCEE1FF0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Syntax: </a:t>
            </a:r>
            <a:r>
              <a:rPr lang="nn-NO" altLang="en-US"/>
              <a:t>var txt = new String("</a:t>
            </a:r>
            <a:r>
              <a:rPr lang="nn-NO" altLang="en-US" i="1"/>
              <a:t>string</a:t>
            </a:r>
            <a:r>
              <a:rPr lang="nn-NO" altLang="en-US"/>
              <a:t>");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Technologies</a:t>
            </a:r>
          </a:p>
        </p:txBody>
      </p:sp>
      <p:sp>
        <p:nvSpPr>
          <p:cNvPr id="92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Tojo</a:t>
            </a:r>
            <a:r>
              <a:rPr lang="en-US" alt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homas, 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Dept. of Computer Applications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F73EC-78E9-41A7-89FF-1B070178F38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382000" cy="45720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Client-side techniques </a:t>
            </a:r>
          </a:p>
          <a:p>
            <a:pPr marL="548958" lvl="1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900" dirty="0"/>
              <a:t>JavaScript is </a:t>
            </a:r>
          </a:p>
          <a:p>
            <a:pPr marL="822960" lvl="2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100" dirty="0"/>
              <a:t>a language for extending HTML to embed small programs.</a:t>
            </a:r>
          </a:p>
          <a:p>
            <a:pPr marL="822960" lvl="2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sz="2100" dirty="0"/>
              <a:t>the most popular scripting language on the internet, and it works in all major browser</a:t>
            </a:r>
            <a:endParaRPr lang="en-US" sz="2100" dirty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Dynamic HTML Technologies</a:t>
            </a:r>
          </a:p>
          <a:p>
            <a:pPr marL="400050" lvl="1" indent="0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r>
              <a:rPr lang="en-US" sz="2100" dirty="0"/>
              <a:t>– Combination of HTML, Cascading Style Sheet and some scripting language.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Tx/>
              <a:buNone/>
              <a:defRPr/>
            </a:pPr>
            <a:r>
              <a:rPr lang="en-US" sz="2100" dirty="0"/>
              <a:t>– Provides more control over the appearance, layout and behavior of the web page.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The Document Object Model (DOM)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Defines a standard set of objects for HTML, and a standard way to access and manipulate HTML objects.</a:t>
            </a:r>
            <a:endParaRPr lang="en-US" altLang="en-US" sz="2000" i="1" dirty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1446213"/>
          <a:ext cx="7856538" cy="4227512"/>
        </p:xfrm>
        <a:graphic>
          <a:graphicData uri="http://schemas.openxmlformats.org/drawingml/2006/table">
            <a:tbl>
              <a:tblPr/>
              <a:tblGrid>
                <a:gridCol w="152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26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3848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2"/>
                        </a:rPr>
                        <a:t>charAt</a:t>
                      </a:r>
                      <a:r>
                        <a:rPr lang="en-US" sz="1700" dirty="0">
                          <a:hlinkClick r:id="rId2"/>
                        </a:rPr>
                        <a:t>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character at the specified index (position)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3"/>
                        </a:rPr>
                        <a:t>charCodeAt()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Unicode of the character at the specified index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4"/>
                        </a:rPr>
                        <a:t>concat()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Joins two or more strings, and returns a new joined strings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5"/>
                        </a:rPr>
                        <a:t>endsWith</a:t>
                      </a:r>
                      <a:r>
                        <a:rPr lang="en-US" sz="1700" dirty="0">
                          <a:hlinkClick r:id="rId5"/>
                        </a:rPr>
                        <a:t>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Checks whether a string ends with specified string/characters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 dirty="0">
                          <a:hlinkClick r:id="rId6"/>
                        </a:rPr>
                        <a:t>includes()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Checks whether a string contains the specified string/characters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423">
                <a:tc>
                  <a:txBody>
                    <a:bodyPr/>
                    <a:lstStyle/>
                    <a:p>
                      <a:r>
                        <a:rPr lang="en-US" sz="1700">
                          <a:hlinkClick r:id="rId7"/>
                        </a:rPr>
                        <a:t>indexOf()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position of the first found occurrence of a specified value in a string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8"/>
                        </a:rPr>
                        <a:t>lastIndexOf()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Returns the position of the last found occurrence of a specified value in a string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58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5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1B538-993E-4F66-80FF-5931E1FC416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762000" y="1447800"/>
          <a:ext cx="7508875" cy="4244976"/>
        </p:xfrm>
        <a:graphic>
          <a:graphicData uri="http://schemas.openxmlformats.org/drawingml/2006/table">
            <a:tbl>
              <a:tblPr/>
              <a:tblGrid>
                <a:gridCol w="144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0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1439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match()</a:t>
                      </a:r>
                      <a:endParaRPr lang="en-US" sz="1600" dirty="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Searches a string for a match against a regular expression, and returns the matches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repeat()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a new string with a specified number of copies of an existing string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34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replace()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Searches a string for a specified value, or a regular expression, and returns a new string where the specified values are replaced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34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search()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Searches a string for a specified value, or regular expression, and returns the position of the match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slice()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a part of a string and returns a new string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36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split()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Splits a string into an array of substrings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startsWith()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whether a string begins with specified characters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8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88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E83F4B-4655-4943-89BA-B0C0B2023A0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066800" y="1422400"/>
          <a:ext cx="7142163" cy="2897188"/>
        </p:xfrm>
        <a:graphic>
          <a:graphicData uri="http://schemas.openxmlformats.org/drawingml/2006/table">
            <a:tbl>
              <a:tblPr/>
              <a:tblGrid>
                <a:gridCol w="1828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3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096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2"/>
                        </a:rPr>
                        <a:t>substr</a:t>
                      </a:r>
                      <a:r>
                        <a:rPr lang="en-US" sz="1600" dirty="0">
                          <a:hlinkClick r:id="rId2"/>
                        </a:rPr>
                        <a:t>()</a:t>
                      </a:r>
                      <a:endParaRPr lang="en-US" sz="1600" dirty="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substring()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the characters from a string, between two specified indices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4"/>
                        </a:rPr>
                        <a:t>toLowerCase</a:t>
                      </a:r>
                      <a:r>
                        <a:rPr lang="en-US" sz="1600" dirty="0">
                          <a:hlinkClick r:id="rId4"/>
                        </a:rPr>
                        <a:t>()</a:t>
                      </a:r>
                      <a:endParaRPr lang="en-US" sz="1600" dirty="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Converts a string to lowercase letters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toString()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the value of a String object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toUpperCase()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Converts a string to uppercase letters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trim()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whitespace from both ends of a string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9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90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1D220-6223-4424-80CB-35C55F82C33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4813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3DB1B2-8BB5-4A8E-BAC2-5D8DB69B284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Variable names </a:t>
            </a:r>
          </a:p>
          <a:p>
            <a:pPr lvl="1" eaLnBrk="1" hangingPunct="1"/>
            <a:r>
              <a:rPr lang="en-US" altLang="en-US" sz="1800"/>
              <a:t>must begin with a letter, digit or an underscore.</a:t>
            </a:r>
          </a:p>
          <a:p>
            <a:pPr lvl="1" eaLnBrk="1" hangingPunct="1"/>
            <a:r>
              <a:rPr lang="en-US" altLang="en-US" sz="1800"/>
              <a:t>Cannot use spaces</a:t>
            </a:r>
          </a:p>
          <a:p>
            <a:pPr lvl="1" eaLnBrk="1" hangingPunct="1"/>
            <a:r>
              <a:rPr lang="en-US" altLang="en-US" sz="1800"/>
              <a:t>are case sensitive</a:t>
            </a:r>
          </a:p>
          <a:p>
            <a:pPr lvl="1" eaLnBrk="1" hangingPunct="1"/>
            <a:r>
              <a:rPr lang="en-US" altLang="en-US" sz="1800"/>
              <a:t>Cannot  be reserved words</a:t>
            </a:r>
          </a:p>
          <a:p>
            <a:pPr eaLnBrk="1" hangingPunct="1"/>
            <a:r>
              <a:rPr lang="en-US" altLang="en-US" sz="1800"/>
              <a:t>Examples</a:t>
            </a:r>
          </a:p>
          <a:p>
            <a:pPr lvl="1" eaLnBrk="1" hangingPunct="1"/>
            <a:r>
              <a:rPr lang="en-US" altLang="en-US" sz="1800"/>
              <a:t>var first = 23;</a:t>
            </a:r>
          </a:p>
          <a:p>
            <a:pPr lvl="1" eaLnBrk="1" hangingPunct="1"/>
            <a:r>
              <a:rPr lang="en-US" altLang="en-US" sz="1800"/>
              <a:t>var second=“Some words”</a:t>
            </a:r>
          </a:p>
          <a:p>
            <a:pPr lvl="1" eaLnBrk="1" hangingPunct="1"/>
            <a:r>
              <a:rPr lang="en-US" altLang="en-US" sz="1800"/>
              <a:t>var first_bool=true;</a:t>
            </a:r>
          </a:p>
          <a:p>
            <a:pPr lvl="1" eaLnBrk="1" hangingPunct="1"/>
            <a:r>
              <a:rPr lang="en-US" altLang="en-US" sz="1800"/>
              <a:t>Objects MyObj= new Object();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 backslash (\) is used to insert apostrophes, new lines, quotes, and other special characters into a text string.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Ex: var txt="We are the so-called \"Vikings\" from the north."; document.write(txt);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575"/>
              </a:spcBef>
            </a:pPr>
            <a:r>
              <a:rPr lang="en-IN" altLang="en-US" b="1"/>
              <a:t>Boolean Object</a:t>
            </a:r>
          </a:p>
        </p:txBody>
      </p:sp>
      <p:sp>
        <p:nvSpPr>
          <p:cNvPr id="491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C1FBB0-8F02-420B-AFBE-5790F80017DE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62940" lvl="1" indent="-34290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myBoolean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=new Boolean(); 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Boolean Object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 marL="823277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:</a:t>
            </a:r>
            <a:r>
              <a:rPr lang="en-US" dirty="0"/>
              <a:t>Converts a Boolean value to a string, and returns the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3277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:</a:t>
            </a:r>
            <a:r>
              <a:rPr lang="en-US" dirty="0"/>
              <a:t>Returns the primitive value of a Boolean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3277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662940" lvl="1" indent="-34290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Boolean object has no initial value, or if the passed value is one of the following: 0, -0, null, "“, false, undefined,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Then the object it is set to false. 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Else for any other value it is set to true (even with the string "false")!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Number Object 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017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67223-8D07-47E3-87CE-2E52316E0D0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altLang="en-US" sz="2000"/>
              <a:t>Syntax: var num = new Number(value); 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0-51 bits for number, 52-62 bits for exponent, 63</a:t>
            </a:r>
            <a:r>
              <a:rPr lang="en-IN" altLang="en-US" sz="2000" baseline="30000"/>
              <a:t>rd</a:t>
            </a:r>
            <a:r>
              <a:rPr lang="en-IN" altLang="en-US" sz="2000"/>
              <a:t> bit for sign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Number Object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MAX_VALUE - Returns the largest number possible in JavaScript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MIN_VALUE - Returns the smallest number possible in JavaScript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NEGATIVE_INFINITY - Represents negative infinity (returned on overflow)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POSITIVE_INFINITY - Represents infinity (returned on overflow) 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Number Object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toExponential(x) Converts a number into an exponential notation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toFixed(x) Formats a number with x numbers of digits after the decimal point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toPrecision(x) Formats a number to x length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toString() Converts a Number object to a string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valueOf() Returns the primitive value of a Number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</a:pPr>
            <a:r>
              <a:rPr lang="en-US" altLang="en-US" b="1"/>
              <a:t>Math Object</a:t>
            </a:r>
          </a:p>
        </p:txBody>
      </p:sp>
      <p:sp>
        <p:nvSpPr>
          <p:cNvPr id="512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83AC1-A79E-46FC-A7BA-39FC75F259FB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The Math object allows you to perform common mathematical tasks.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cs typeface="Times New Roman" pitchFamily="18" charset="0"/>
              </a:rPr>
              <a:t>Math is not a constructor. All properties and methods of Math can be called by using Math as an object without creating it.</a:t>
            </a:r>
            <a:endParaRPr lang="en-US" dirty="0">
              <a:cs typeface="Times New Roman" pitchFamily="18" charset="0"/>
            </a:endParaRP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Method include abs(x), random(),sin(x) etc.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>
                <a:cs typeface="Times New Roman" pitchFamily="18" charset="0"/>
              </a:rPr>
              <a:t>Ex : 	</a:t>
            </a:r>
            <a:r>
              <a:rPr lang="en-US" dirty="0" err="1">
                <a:cs typeface="Times New Roman" pitchFamily="18" charset="0"/>
              </a:rPr>
              <a:t>var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pivalue</a:t>
            </a:r>
            <a:r>
              <a:rPr lang="en-US" dirty="0">
                <a:cs typeface="Times New Roman" pitchFamily="18" charset="0"/>
              </a:rPr>
              <a:t>=</a:t>
            </a:r>
            <a:r>
              <a:rPr lang="en-US" dirty="0" err="1">
                <a:cs typeface="Times New Roman" pitchFamily="18" charset="0"/>
              </a:rPr>
              <a:t>Math.PI</a:t>
            </a:r>
            <a:r>
              <a:rPr lang="en-US" dirty="0">
                <a:cs typeface="Times New Roman" pitchFamily="18" charset="0"/>
              </a:rPr>
              <a:t>; 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var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sqrt_value</a:t>
            </a:r>
            <a:r>
              <a:rPr lang="en-US" dirty="0">
                <a:cs typeface="Times New Roman" pitchFamily="18" charset="0"/>
              </a:rPr>
              <a:t>=</a:t>
            </a:r>
            <a:r>
              <a:rPr lang="en-US" dirty="0" err="1">
                <a:cs typeface="Times New Roman" pitchFamily="18" charset="0"/>
              </a:rPr>
              <a:t>Math.sqrt</a:t>
            </a:r>
            <a:r>
              <a:rPr lang="en-US" dirty="0">
                <a:cs typeface="Times New Roman" pitchFamily="18" charset="0"/>
              </a:rPr>
              <a:t>(16); </a:t>
            </a:r>
          </a:p>
          <a:p>
            <a:pPr marL="320040" lvl="1" indent="0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IN" dirty="0">
                <a:cs typeface="Times New Roman" pitchFamily="18" charset="0"/>
              </a:rPr>
              <a:t>		</a:t>
            </a:r>
            <a:r>
              <a:rPr lang="en-IN" dirty="0" err="1">
                <a:cs typeface="Times New Roman" pitchFamily="18" charset="0"/>
              </a:rPr>
              <a:t>document.write</a:t>
            </a:r>
            <a:r>
              <a:rPr lang="en-IN" dirty="0">
                <a:cs typeface="Times New Roman" pitchFamily="18" charset="0"/>
              </a:rPr>
              <a:t>(</a:t>
            </a:r>
            <a:r>
              <a:rPr lang="en-IN" dirty="0" err="1">
                <a:cs typeface="Times New Roman" pitchFamily="18" charset="0"/>
              </a:rPr>
              <a:t>Math.round</a:t>
            </a:r>
            <a:r>
              <a:rPr lang="en-IN" dirty="0">
                <a:cs typeface="Times New Roman" pitchFamily="18" charset="0"/>
              </a:rPr>
              <a:t>(4.7</a:t>
            </a:r>
            <a:r>
              <a:rPr lang="en-IN" dirty="0"/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altLang="en-US"/>
              <a:t>Statements &amp; Operators</a:t>
            </a:r>
          </a:p>
        </p:txBody>
      </p:sp>
      <p:sp>
        <p:nvSpPr>
          <p:cNvPr id="522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EA638-2B5B-49DC-8687-D48857642A49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400"/>
              <a:t>Supports if …else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for(counter=0;counter &lt;=n ; counter++)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while (boolean condition)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break – to leap out of the middle of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continue – to remain within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Switch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Operators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Arithmetic operators :  + , - , * , /,  % , ++, --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Assignment operators : +=, -=, *= , /= , %=,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Comparison operators : == ,!= , &lt;, &gt; , &lt;= , &gt;=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Logical operators : &amp;&amp;, || , !</a:t>
            </a:r>
          </a:p>
          <a:p>
            <a:pPr eaLnBrk="1" hangingPunct="1"/>
            <a:r>
              <a:rPr lang="en-US" altLang="en-US" sz="1400"/>
              <a:t>To add two or more string variables together, use the + operator.</a:t>
            </a:r>
          </a:p>
          <a:p>
            <a:pPr lvl="1" eaLnBrk="1" hangingPunct="1"/>
            <a:r>
              <a:rPr lang="en-US" altLang="en-US" sz="1400"/>
              <a:t>txt1="What a very";</a:t>
            </a:r>
            <a:br>
              <a:rPr lang="en-US" altLang="en-US" sz="1400"/>
            </a:br>
            <a:r>
              <a:rPr lang="en-US" altLang="en-US" sz="1400"/>
              <a:t>txt2="nice day";</a:t>
            </a:r>
            <a:br>
              <a:rPr lang="en-US" altLang="en-US" sz="1400"/>
            </a:br>
            <a:r>
              <a:rPr lang="en-US" altLang="en-US" sz="1400"/>
              <a:t>txt3=txt1+txt2;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Special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New – used for instantiation of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This – used to refer to the current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 With – with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Delete  - used to delete an object , an object’s property or a specified element in an array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Arrays</a:t>
            </a:r>
          </a:p>
        </p:txBody>
      </p:sp>
      <p:sp>
        <p:nvSpPr>
          <p:cNvPr id="532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78E7C-54C5-4F5C-B451-B45BCFC68C2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 days=[“Mon”,”Tue”,”Wed”,’Thur”,”Fri”];</a:t>
            </a:r>
          </a:p>
          <a:p>
            <a:pPr eaLnBrk="1" hangingPunct="1"/>
            <a:r>
              <a:rPr lang="en-US" altLang="en-US"/>
              <a:t>var days= new Array(“Mon”,”Tue”);</a:t>
            </a:r>
          </a:p>
          <a:p>
            <a:pPr eaLnBrk="1" hangingPunct="1"/>
            <a:r>
              <a:rPr lang="en-US" altLang="en-US"/>
              <a:t>Can hold mixed types</a:t>
            </a:r>
          </a:p>
          <a:p>
            <a:pPr eaLnBrk="1" hangingPunct="1"/>
            <a:r>
              <a:rPr lang="en-US" altLang="en-US"/>
              <a:t>var data= [“Mon”,23,23.4]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using array</a:t>
            </a:r>
          </a:p>
        </p:txBody>
      </p:sp>
      <p:sp>
        <p:nvSpPr>
          <p:cNvPr id="5427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C2C227-7B59-49BB-BC84-BEEDE0500EC6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&lt;HTML&gt;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&lt;HEAD&gt;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&lt;TITLE&gt;Looping through an array&lt;/TITLE&gt;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&lt;/HEAD&gt;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	&lt;SCRIPT LANGUAGE="JavaScript"&gt;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	 </a:t>
            </a:r>
            <a:r>
              <a:rPr lang="en-US" altLang="en-US" sz="1600" dirty="0" err="1"/>
              <a:t>document.writeln</a:t>
            </a:r>
            <a:r>
              <a:rPr lang="en-US" altLang="en-US" sz="1600" dirty="0"/>
              <a:t>("&lt;H1&gt;Looping example&lt;/H1&gt;");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("&lt;P&gt;");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data=[“Hello",55,84.699];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len</a:t>
            </a:r>
            <a:r>
              <a:rPr lang="en-US" altLang="en-US" sz="1600" dirty="0"/>
              <a:t>=</a:t>
            </a:r>
            <a:r>
              <a:rPr lang="en-US" altLang="en-US" sz="1600" dirty="0" err="1"/>
              <a:t>data.length</a:t>
            </a:r>
            <a:r>
              <a:rPr lang="en-US" altLang="en-US" sz="1600" dirty="0"/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for (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= 0;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&lt; </a:t>
            </a:r>
            <a:r>
              <a:rPr lang="en-US" altLang="en-US" sz="1600" dirty="0" err="1"/>
              <a:t>len</a:t>
            </a:r>
            <a:r>
              <a:rPr lang="en-US" altLang="en-US" sz="1600" dirty="0"/>
              <a:t> 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++) {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(data[</a:t>
            </a:r>
            <a:r>
              <a:rPr lang="en-US" altLang="en-US" sz="1600" dirty="0" err="1"/>
              <a:t>i</a:t>
            </a:r>
            <a:r>
              <a:rPr lang="en-US" altLang="en-US" sz="1600" dirty="0"/>
              <a:t>]+",");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}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("&lt;/P&gt;");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err="1"/>
              <a:t>document.close</a:t>
            </a:r>
            <a:r>
              <a:rPr lang="en-US" altLang="en-US" sz="1600" dirty="0"/>
              <a:t>();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	&lt;/SCRIPT&gt;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 &lt;/BODY&gt;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&lt;/HTML&gt;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What is JavaScript?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02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72139-19F8-434A-84C9-AB6EC9BE843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designed by Brendan </a:t>
            </a:r>
            <a:r>
              <a:rPr lang="en-US" altLang="en-US" sz="2400" dirty="0" err="1"/>
              <a:t>Eich</a:t>
            </a:r>
            <a:r>
              <a:rPr lang="en-US" altLang="en-US" sz="2400" dirty="0"/>
              <a:t>, in 1995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Many JavaScript engines are based on ECMA script specification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was designed to add interactivity to HTML pages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a scripting language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A JavaScript consists of lines of executable computer code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A JavaScript is usually embedded directly into HTML pages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an interpreted language (means that scripts execute without preliminary compilation)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JavaScript is a multiple paradigm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Everyone can use JavaScript without purchasing a license 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Many HTML editors supply a library of common code that can be adapted and used in pages.</a:t>
            </a:r>
          </a:p>
          <a:p>
            <a:pPr marL="457200" indent="-4572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altLang="en-US" sz="2400" dirty="0"/>
          </a:p>
          <a:p>
            <a:pPr marL="457200" indent="-4572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spcBef>
                <a:spcPts val="575"/>
              </a:spcBef>
            </a:pPr>
            <a:r>
              <a:rPr lang="en-US" altLang="en-US" b="1"/>
              <a:t>Array Object</a:t>
            </a:r>
          </a:p>
        </p:txBody>
      </p:sp>
      <p:sp>
        <p:nvSpPr>
          <p:cNvPr id="5529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42574-7B79-4806-9EAA-7B1AF2F2C59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Properties include length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Methods include </a:t>
            </a:r>
            <a:r>
              <a:rPr lang="en-US" dirty="0" err="1"/>
              <a:t>concat</a:t>
            </a:r>
            <a:r>
              <a:rPr lang="en-US" dirty="0"/>
              <a:t>( ), pop( ), push( ), reverse( ), sort() etc.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 :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=new Array(); 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[0]="Saab";      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[1]="Volvo";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[2]="BMW";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Or as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=new Array("</a:t>
            </a:r>
            <a:r>
              <a:rPr lang="en-IN" dirty="0" err="1"/>
              <a:t>Saab","Volvo","BMW</a:t>
            </a:r>
            <a:r>
              <a:rPr lang="en-IN" dirty="0"/>
              <a:t>");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Or as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=["</a:t>
            </a:r>
            <a:r>
              <a:rPr lang="en-IN" dirty="0" err="1"/>
              <a:t>Saab","Volvo","BMW</a:t>
            </a:r>
            <a:r>
              <a:rPr lang="en-IN" dirty="0"/>
              <a:t>"];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Access an Array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You can refer to a particular element in an array by referring to the name of the array and the index number.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The index number starts at 0.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/>
              <a:t>The following code line: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myCars</a:t>
            </a:r>
            <a:r>
              <a:rPr lang="en-IN" dirty="0"/>
              <a:t>[0]);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… in Statement</a:t>
            </a:r>
          </a:p>
        </p:txBody>
      </p:sp>
      <p:sp>
        <p:nvSpPr>
          <p:cNvPr id="5632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95AD0-D270-475A-A111-B747AC8B72D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/>
              <a:t>is used to loop (iterate) through the elements of an array or through the properties of an object.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/>
              <a:t>The code in the body of the for ... in loop is executed once for each element/property.</a:t>
            </a:r>
            <a:endParaRPr lang="en-US" altLang="en-US" sz="16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dirty="0"/>
              <a:t>Syntax</a:t>
            </a: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for (variable in object) { </a:t>
            </a:r>
            <a:r>
              <a:rPr lang="en-US" altLang="en-US" sz="1600" i="1" dirty="0"/>
              <a:t>code to be executed</a:t>
            </a:r>
            <a:r>
              <a:rPr lang="en-US" altLang="en-US" sz="1600" dirty="0"/>
              <a:t> } The variable argument can be a named variable, an array element, or a property of an object.</a:t>
            </a:r>
            <a:endParaRPr lang="en-US" altLang="en-US" sz="1600" b="1" dirty="0"/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b="1" dirty="0"/>
              <a:t>Example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&lt;html&gt;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&lt;body&gt;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&lt;script type="text/</a:t>
            </a:r>
            <a:r>
              <a:rPr lang="en-US" altLang="en-US" sz="1600" dirty="0" err="1"/>
              <a:t>javascript</a:t>
            </a:r>
            <a:r>
              <a:rPr lang="en-US" altLang="en-US" sz="1600" dirty="0"/>
              <a:t>"&gt;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x;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 = new Array();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[0] = "Saab";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[1] = "Volvo";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[2] = "BMW";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for (x in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) {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[x] + "&lt;</a:t>
            </a:r>
            <a:r>
              <a:rPr lang="en-US" altLang="en-US" sz="1600" dirty="0" err="1"/>
              <a:t>br</a:t>
            </a:r>
            <a:r>
              <a:rPr lang="en-US" altLang="en-US" sz="1600" dirty="0"/>
              <a:t> /&gt;");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}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      &lt;/script&gt;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 &lt;/body&gt;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&lt;/html&gt;</a:t>
            </a:r>
            <a:br>
              <a:rPr lang="en-US" altLang="en-US" sz="1600" dirty="0"/>
            </a:br>
            <a:endParaRPr lang="en-US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/>
              <a:t>Document Object Model </a:t>
            </a:r>
            <a:r>
              <a:rPr lang="en-US" altLang="en-US" sz="2000"/>
              <a:t>(DOM)</a:t>
            </a:r>
          </a:p>
          <a:p>
            <a:pPr lvl="1" eaLnBrk="1" hangingPunct="1"/>
            <a:r>
              <a:rPr lang="en-US" altLang="en-US" sz="2000"/>
              <a:t>is a platform and language-neutral interface that allows programs and scripts to dynamically access and update the content, structure, and style of a document</a:t>
            </a:r>
            <a:r>
              <a:rPr lang="en-US" altLang="en-US" sz="2000" i="1"/>
              <a:t>.</a:t>
            </a:r>
          </a:p>
          <a:p>
            <a:pPr lvl="1" eaLnBrk="1" hangingPunct="1"/>
            <a:r>
              <a:rPr lang="en-US" altLang="en-US" sz="2000"/>
              <a:t>defines the </a:t>
            </a:r>
            <a:r>
              <a:rPr lang="en-US" altLang="en-US" sz="2000" b="1"/>
              <a:t>objects and properties</a:t>
            </a:r>
            <a:r>
              <a:rPr lang="en-US" altLang="en-US" sz="2000"/>
              <a:t> of all document elements, and the </a:t>
            </a:r>
            <a:r>
              <a:rPr lang="en-US" altLang="en-US" sz="2000" b="1"/>
              <a:t>methods</a:t>
            </a:r>
            <a:r>
              <a:rPr lang="en-US" altLang="en-US" sz="2000"/>
              <a:t> (interface) to access them.</a:t>
            </a:r>
          </a:p>
          <a:p>
            <a:pPr lvl="1" eaLnBrk="1" hangingPunct="1"/>
            <a:r>
              <a:rPr lang="en-US" altLang="en-US" sz="2000"/>
              <a:t>is a W3C standard.</a:t>
            </a:r>
          </a:p>
          <a:p>
            <a:pPr lvl="1" eaLnBrk="1" hangingPunct="1"/>
            <a:r>
              <a:rPr lang="en-US" altLang="en-US" sz="2000"/>
              <a:t>defines a standard for accessing documents like HTML and XML:</a:t>
            </a:r>
          </a:p>
          <a:p>
            <a:pPr eaLnBrk="1" hangingPunct="1"/>
            <a:r>
              <a:rPr lang="en-US" altLang="en-US" sz="2000"/>
              <a:t>The DOM is separated into 3 different parts / levels:</a:t>
            </a:r>
          </a:p>
          <a:p>
            <a:pPr lvl="1" eaLnBrk="1" hangingPunct="1"/>
            <a:r>
              <a:rPr lang="en-US" altLang="en-US" sz="2000"/>
              <a:t>Core DOM 	- standard model for any structured document</a:t>
            </a:r>
          </a:p>
          <a:p>
            <a:pPr lvl="1" eaLnBrk="1" hangingPunct="1"/>
            <a:r>
              <a:rPr lang="en-US" altLang="en-US" sz="2000"/>
              <a:t>XML DOM 	- standard model for XML documents</a:t>
            </a:r>
          </a:p>
          <a:p>
            <a:pPr lvl="1" eaLnBrk="1" hangingPunct="1"/>
            <a:r>
              <a:rPr lang="en-US" altLang="en-US" sz="2000"/>
              <a:t>HTML DOM - standard model for HTML documents</a:t>
            </a:r>
          </a:p>
        </p:txBody>
      </p:sp>
      <p:sp>
        <p:nvSpPr>
          <p:cNvPr id="7172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172200"/>
            <a:ext cx="7924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B7F77C-DC1D-4843-8897-7D8C5671F92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RegExp Object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249C67-DB43-4090-AFD7-35CE7C16A6F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regular expression is an object that describes a pattern of characters.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you search in a text, you can use a pattern to describe what you are searching for.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RegExp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pattern,modifiers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822960" lvl="2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=/pattern/modifiers;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pattern specifies the pattern of an expression and  modifiers specify if a search should be global, case-sensitive,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Regular expressions are used to perform powerful pattern-matching and "search-and-replace" functions on text.</a:t>
            </a:r>
          </a:p>
        </p:txBody>
      </p:sp>
    </p:spTree>
    <p:extLst>
      <p:ext uri="{BB962C8B-B14F-4D97-AF65-F5344CB8AC3E}">
        <p14:creationId xmlns:p14="http://schemas.microsoft.com/office/powerpoint/2010/main" val="39919363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- Brackets</a:t>
            </a:r>
            <a:endParaRPr lang="en-IN" altLang="en-US"/>
          </a:p>
        </p:txBody>
      </p:sp>
      <p:sp>
        <p:nvSpPr>
          <p:cNvPr id="399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DF7C7-EDB2-45B8-9A5A-CB1675F2A51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quarter" idx="1"/>
          </p:nvPr>
        </p:nvGraphicFramePr>
        <p:xfrm>
          <a:off x="1447800" y="1600200"/>
          <a:ext cx="6629400" cy="392112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4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Expression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[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abc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between the brackets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[^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abc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not between the brackets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42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[0-9]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digit from 0 to 9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from uppercase A to uppercase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from lowercase a to lowercase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character from uppercase A to lowercase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(</a:t>
                      </a:r>
                      <a:r>
                        <a:rPr lang="en-IN" sz="1600" dirty="0" err="1">
                          <a:effectLst/>
                          <a:latin typeface="verdana"/>
                        </a:rPr>
                        <a:t>x|y|z</a:t>
                      </a:r>
                      <a:r>
                        <a:rPr lang="en-IN" sz="160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of the alternatives specified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82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Metacharacters</a:t>
            </a:r>
            <a:endParaRPr lang="en-IN" altLang="en-US"/>
          </a:p>
        </p:txBody>
      </p:sp>
      <p:sp>
        <p:nvSpPr>
          <p:cNvPr id="409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0A6E1-26A5-40A3-AB2D-1C67E9FA037D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965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8676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076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- Quantifiers</a:t>
            </a:r>
            <a:endParaRPr lang="en-IN" altLang="en-US"/>
          </a:p>
        </p:txBody>
      </p:sp>
      <p:sp>
        <p:nvSpPr>
          <p:cNvPr id="419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AD68F-6B42-4CA7-B585-585E83371E30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1560513"/>
          <a:ext cx="7162800" cy="4529136"/>
        </p:xfrm>
        <a:graphic>
          <a:graphicData uri="http://schemas.openxmlformats.org/drawingml/2006/table">
            <a:tbl>
              <a:tblPr/>
              <a:tblGrid>
                <a:gridCol w="1575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6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859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  <a:latin typeface="verdana"/>
                        </a:rPr>
                        <a:t>Quantifier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n+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at least one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n*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zero or more occurrences of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n?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zero or one occurrences of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n{X}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 sequence of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X</a:t>
                      </a:r>
                      <a:r>
                        <a:rPr lang="en-IN" sz="1300">
                          <a:effectLst/>
                          <a:latin typeface="verdana"/>
                        </a:rPr>
                        <a:t>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n{X,Y}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verdana"/>
                        </a:rPr>
                        <a:t>Matches any string that contains a sequence of X to Y </a:t>
                      </a:r>
                      <a:r>
                        <a:rPr lang="en-IN" sz="1300" i="1" dirty="0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 dirty="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n{X,}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 sequence of at least X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n$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with n at the end of it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^n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with n at the beginning of it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?=n</a:t>
                      </a:r>
                      <a:endParaRPr lang="en-IN" sz="1300" dirty="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is followed by a specific string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?!n</a:t>
                      </a:r>
                      <a:endParaRPr lang="en-IN" sz="1300" dirty="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verdana"/>
                        </a:rPr>
                        <a:t>Matches any string that is not followed by a specific string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69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Regualar Expression – Modifier and methods</a:t>
            </a:r>
            <a:endParaRPr lang="en-IN" altLang="en-US"/>
          </a:p>
        </p:txBody>
      </p:sp>
      <p:sp>
        <p:nvSpPr>
          <p:cNvPr id="430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A2ABE-2E06-481D-9A82-1D80DDD838F1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229600" cy="1325600"/>
        </p:xfrm>
        <a:graphic>
          <a:graphicData uri="http://schemas.openxmlformats.org/drawingml/2006/table">
            <a:tbl>
              <a:tblPr/>
              <a:tblGrid>
                <a:gridCol w="1810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9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global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verdana"/>
                        </a:rPr>
                        <a:t>Specifies if the "g"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ignoreCase</a:t>
                      </a:r>
                      <a:endParaRPr lang="en-IN" sz="180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verdana"/>
                        </a:rPr>
                        <a:t>Specifies if the "i"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multiline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Specifies if the "m"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14800"/>
          <a:ext cx="8229600" cy="1543050"/>
        </p:xfrm>
        <a:graphic>
          <a:graphicData uri="http://schemas.openxmlformats.org/drawingml/2006/table">
            <a:tbl>
              <a:tblPr/>
              <a:tblGrid>
                <a:gridCol w="1810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9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exec()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Tests for a match in a string. Returns the first match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test()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Tests for a match in a string. Returns true or false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58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.(dot): Is a literal in bracket based expression</a:t>
            </a:r>
          </a:p>
          <a:p>
            <a:r>
              <a:rPr lang="en-US" dirty="0"/>
              <a:t>These {}[]()^$.|*+? and \ may or may not be considered as </a:t>
            </a:r>
            <a:r>
              <a:rPr lang="en-US" dirty="0" err="1"/>
              <a:t>metacharacters</a:t>
            </a:r>
            <a:r>
              <a:rPr lang="en-US" dirty="0"/>
              <a:t>. Use \ (backslash) to convey the literal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]?at matches "at", "hat", and "cat".</a:t>
            </a:r>
          </a:p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]*at matches "at", "hat", "cat", "</a:t>
            </a:r>
            <a:r>
              <a:rPr lang="en-US" dirty="0" err="1"/>
              <a:t>hhat</a:t>
            </a:r>
            <a:r>
              <a:rPr lang="en-US" dirty="0"/>
              <a:t>", "chat", "</a:t>
            </a:r>
            <a:r>
              <a:rPr lang="en-US" dirty="0" err="1"/>
              <a:t>hcat</a:t>
            </a:r>
            <a:r>
              <a:rPr lang="en-US" dirty="0"/>
              <a:t>", "</a:t>
            </a:r>
            <a:r>
              <a:rPr lang="en-US" dirty="0" err="1"/>
              <a:t>cchchat</a:t>
            </a:r>
            <a:r>
              <a:rPr lang="en-US" dirty="0"/>
              <a:t>", and so on.</a:t>
            </a:r>
          </a:p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]+at matches "hat", "cat", "</a:t>
            </a:r>
            <a:r>
              <a:rPr lang="en-US" dirty="0" err="1"/>
              <a:t>hhat</a:t>
            </a:r>
            <a:r>
              <a:rPr lang="en-US" dirty="0"/>
              <a:t>", "chat", "</a:t>
            </a:r>
            <a:r>
              <a:rPr lang="en-US" dirty="0" err="1"/>
              <a:t>hcat</a:t>
            </a:r>
            <a:r>
              <a:rPr lang="en-US" dirty="0"/>
              <a:t>", "</a:t>
            </a:r>
            <a:r>
              <a:rPr lang="en-US" dirty="0" err="1"/>
              <a:t>cchchat</a:t>
            </a:r>
            <a:r>
              <a:rPr lang="en-US" dirty="0"/>
              <a:t>", and so on, but not "at".</a:t>
            </a:r>
          </a:p>
          <a:p>
            <a:r>
              <a:rPr lang="en-US" dirty="0" err="1"/>
              <a:t>cat|dog</a:t>
            </a:r>
            <a:r>
              <a:rPr lang="en-US" dirty="0"/>
              <a:t> matches "cat" or "dog".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can JavaScript Do?</a:t>
            </a:r>
          </a:p>
        </p:txBody>
      </p:sp>
      <p:sp>
        <p:nvSpPr>
          <p:cNvPr id="112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93CA12-A4E6-44F3-9509-BEF03BD8D53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gives HTML designers a programming tool - </a:t>
            </a:r>
            <a:r>
              <a:rPr lang="en-US" altLang="en-US" sz="2000"/>
              <a:t>but JavaScript is a scripting language with a very simple syntax!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put dynamic text into an HTML page - </a:t>
            </a:r>
            <a:r>
              <a:rPr lang="en-US" altLang="en-US" sz="2000"/>
              <a:t>A JavaScript statement like this: document.write("&lt;h1&gt;" + name + "&lt;/h1&gt;") can write a variable text into an HTML page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react to events - </a:t>
            </a:r>
            <a:r>
              <a:rPr lang="en-US" altLang="en-US" sz="2000"/>
              <a:t>A JavaScript can be set to execute when something happens, like when a page has finished loading or when a user clicks on an HTML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read and write HTML elements - </a:t>
            </a:r>
            <a:r>
              <a:rPr lang="en-US" altLang="en-US" sz="2000"/>
              <a:t>A JavaScript can read and change the content of an HTML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be used to validate data - </a:t>
            </a:r>
            <a:r>
              <a:rPr lang="en-US" altLang="en-US" sz="2000"/>
              <a:t>A JavaScript can be used to validate form data before it is submitted to a server.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be used to create cookies</a:t>
            </a:r>
            <a:r>
              <a:rPr lang="en-US" altLang="en-US" sz="2000"/>
              <a:t> - A JavaScript can be used to store and retrieve information on the visitor's computer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Pattern:/\</a:t>
            </a:r>
            <a:r>
              <a:rPr lang="en-US" dirty="0" err="1"/>
              <a:t>BManipal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</a:t>
            </a:r>
            <a:r>
              <a:rPr lang="en-US" b="1" dirty="0" err="1"/>
              <a:t>Manipal</a:t>
            </a:r>
            <a:endParaRPr lang="en-US" b="1" dirty="0"/>
          </a:p>
          <a:p>
            <a:r>
              <a:rPr lang="en-US" dirty="0"/>
              <a:t> 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</a:t>
            </a:r>
            <a:r>
              <a:rPr lang="en-US" dirty="0" err="1"/>
              <a:t>Manipal</a:t>
            </a:r>
            <a:r>
              <a:rPr lang="en-US" dirty="0"/>
              <a:t>\B/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b="1" dirty="0" err="1"/>
              <a:t>Manipal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MAHEManipa</a:t>
            </a:r>
            <a:r>
              <a:rPr lang="en-US" b="1" dirty="0" err="1"/>
              <a:t>l</a:t>
            </a:r>
            <a:endParaRPr lang="en-US" b="1" dirty="0"/>
          </a:p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</a:t>
            </a:r>
            <a:r>
              <a:rPr lang="en-US" dirty="0" err="1"/>
              <a:t>Manipal</a:t>
            </a:r>
            <a:r>
              <a:rPr lang="en-US" dirty="0"/>
              <a:t>\b/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</a:t>
            </a:r>
            <a:r>
              <a:rPr lang="en-US" b="1" dirty="0" err="1"/>
              <a:t>Manipal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6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Pattern: /^</a:t>
            </a:r>
            <a:r>
              <a:rPr lang="en-US" dirty="0" err="1"/>
              <a:t>Manipal</a:t>
            </a:r>
            <a:r>
              <a:rPr lang="en-US" dirty="0"/>
              <a:t>.*$/</a:t>
            </a:r>
          </a:p>
          <a:p>
            <a:pPr marL="0" indent="0">
              <a:buNone/>
            </a:pPr>
            <a:r>
              <a:rPr lang="en-US" dirty="0"/>
              <a:t>   Match: </a:t>
            </a:r>
            <a:r>
              <a:rPr lang="en-US" b="1" dirty="0" err="1"/>
              <a:t>ManipalMIT</a:t>
            </a:r>
            <a:r>
              <a:rPr lang="en-US" b="1" dirty="0"/>
              <a:t>, </a:t>
            </a:r>
            <a:r>
              <a:rPr lang="en-US" b="1" dirty="0" err="1"/>
              <a:t>MAHEManipal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1280x720</a:t>
            </a:r>
            <a:r>
              <a:rPr lang="en-US" dirty="0"/>
              <a:t> , </a:t>
            </a:r>
            <a:r>
              <a:rPr lang="en-US" dirty="0">
                <a:solidFill>
                  <a:srgbClr val="C00000"/>
                </a:solidFill>
              </a:rPr>
              <a:t>1920x1600 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1024x768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(\d+)x(\d+)</a:t>
            </a:r>
          </a:p>
          <a:p>
            <a:pPr lvl="1">
              <a:defRPr/>
            </a:pPr>
            <a:r>
              <a:rPr lang="en-US" dirty="0"/>
              <a:t>1(\d{3})x[7|1](\d){2,3}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Jan 1987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May 1969</a:t>
            </a:r>
            <a:r>
              <a:rPr lang="en-US" dirty="0"/>
              <a:t>,  </a:t>
            </a:r>
            <a:r>
              <a:rPr lang="en-US" dirty="0">
                <a:solidFill>
                  <a:srgbClr val="002060"/>
                </a:solidFill>
              </a:rPr>
              <a:t>Aug 2011 </a:t>
            </a:r>
          </a:p>
          <a:p>
            <a:pPr lvl="1">
              <a:defRPr/>
            </a:pPr>
            <a:r>
              <a:rPr lang="en-US" dirty="0"/>
              <a:t>[A-z]{3}\s\d{4}</a:t>
            </a:r>
          </a:p>
          <a:p>
            <a:pPr marL="501650" indent="-457200">
              <a:defRPr/>
            </a:pPr>
            <a:r>
              <a:rPr lang="en-US" dirty="0">
                <a:solidFill>
                  <a:srgbClr val="FF0000"/>
                </a:solidFill>
              </a:rPr>
              <a:t>file_record_transcript.pdf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file_07241999.pdf</a:t>
            </a: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en-US" dirty="0"/>
              <a:t>	(file_.+)\.pdf$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55E73B-0416-480E-BDF5-2BD5825FBBD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Number range</a:t>
            </a:r>
          </a:p>
          <a:p>
            <a:pPr marL="514350" indent="-514350">
              <a:buFont typeface="Wingdings 2" panose="05020102010507070707" pitchFamily="18" charset="2"/>
              <a:buAutoNum type="arabicPeriod"/>
              <a:defRPr/>
            </a:pPr>
            <a:r>
              <a:rPr lang="en-US" dirty="0"/>
              <a:t>000..255</a:t>
            </a:r>
          </a:p>
          <a:p>
            <a:pPr marL="788988" lvl="1" indent="-514350">
              <a:defRPr/>
            </a:pPr>
            <a:r>
              <a:rPr lang="en-US" dirty="0"/>
              <a:t>^([01][0-9][0-9]|2[0-4][0-9]|25[0-5])$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1..999</a:t>
            </a:r>
          </a:p>
          <a:p>
            <a:pPr marL="788988" lvl="1" indent="-514350">
              <a:defRPr/>
            </a:pPr>
            <a:r>
              <a:rPr lang="en-US" dirty="0"/>
              <a:t>^([1-9]|[1-9][0-9]|[1-9][0-9][0-9])$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0 or 000..999</a:t>
            </a:r>
          </a:p>
          <a:p>
            <a:pPr marL="788988" lvl="1" indent="-514350">
              <a:defRPr/>
            </a:pPr>
            <a:r>
              <a:rPr lang="en-US" dirty="0"/>
              <a:t>^[0-9]{1,3}$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C10D2-19DA-4EFB-B06D-A037DACF09B3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 format :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^(19|20)\d\d[- /](0[1-9]|1[012])[- /](0[1-9]|[12][0-9]|3[01])$</a:t>
            </a:r>
          </a:p>
          <a:p>
            <a:pPr>
              <a:defRPr/>
            </a:pPr>
            <a:r>
              <a:rPr lang="en-US" dirty="0"/>
              <a:t>Email</a:t>
            </a:r>
          </a:p>
          <a:p>
            <a:pPr lvl="1">
              <a:defRPr/>
            </a:pPr>
            <a:r>
              <a:rPr lang="en-US" dirty="0"/>
              <a:t>\w+([-+.]\w+)*@\w+([-.]\w+)*\.\w+([-.]\w+)*</a:t>
            </a:r>
          </a:p>
          <a:p>
            <a:pPr marL="501650" indent="-457200">
              <a:defRPr/>
            </a:pPr>
            <a:r>
              <a:rPr lang="en-US" dirty="0"/>
              <a:t>All MasterCard numbers start with the numbers 51 through 55. All have 16 digits.</a:t>
            </a:r>
          </a:p>
          <a:p>
            <a:pPr marL="776288" lvl="1" indent="-457200">
              <a:defRPr/>
            </a:pPr>
            <a:r>
              <a:rPr lang="en-US" dirty="0"/>
              <a:t>^5[1-5][0-9]{14}$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B5811-FC4B-4D6D-BCDF-C95F58E37FC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modifier “m”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MAHE </a:t>
            </a:r>
            <a:r>
              <a:rPr lang="en-US" dirty="0" err="1"/>
              <a:t>Manipal</a:t>
            </a:r>
            <a:r>
              <a:rPr lang="en-US" dirty="0"/>
              <a:t> \</a:t>
            </a:r>
            <a:r>
              <a:rPr lang="en-US" dirty="0" err="1"/>
              <a:t>nManipal</a:t>
            </a:r>
            <a:r>
              <a:rPr lang="en-US" dirty="0"/>
              <a:t> MAHE \</a:t>
            </a:r>
            <a:r>
              <a:rPr lang="en-US" dirty="0" err="1"/>
              <a:t>nmanipal</a:t>
            </a:r>
            <a:r>
              <a:rPr lang="en-US" dirty="0"/>
              <a:t>  </a:t>
            </a:r>
          </a:p>
          <a:p>
            <a:r>
              <a:rPr lang="en-US" dirty="0"/>
              <a:t> Pattern: /^</a:t>
            </a:r>
            <a:r>
              <a:rPr lang="en-US" dirty="0" err="1"/>
              <a:t>Manipal</a:t>
            </a:r>
            <a:r>
              <a:rPr lang="en-US" dirty="0"/>
              <a:t>/</a:t>
            </a:r>
            <a:r>
              <a:rPr lang="en-US" dirty="0" err="1"/>
              <a:t>mig</a:t>
            </a:r>
            <a:endParaRPr lang="en-US" dirty="0"/>
          </a:p>
          <a:p>
            <a:r>
              <a:rPr lang="en-US" dirty="0"/>
              <a:t> Match: </a:t>
            </a:r>
            <a:r>
              <a:rPr lang="en-US" b="1" dirty="0" err="1"/>
              <a:t>Manipal</a:t>
            </a:r>
            <a:r>
              <a:rPr lang="en-US" dirty="0" err="1"/>
              <a:t>MIT</a:t>
            </a:r>
            <a:r>
              <a:rPr lang="en-US" dirty="0"/>
              <a:t>, MAHE </a:t>
            </a:r>
            <a:r>
              <a:rPr lang="en-US" dirty="0" err="1"/>
              <a:t>Manipal</a:t>
            </a:r>
            <a:r>
              <a:rPr lang="en-US" dirty="0"/>
              <a:t> \</a:t>
            </a:r>
            <a:r>
              <a:rPr lang="en-US" dirty="0" err="1"/>
              <a:t>n</a:t>
            </a:r>
            <a:r>
              <a:rPr lang="en-US" b="1" dirty="0" err="1"/>
              <a:t>Manipal</a:t>
            </a:r>
            <a:r>
              <a:rPr lang="en-US" dirty="0"/>
              <a:t> MAHE \</a:t>
            </a:r>
            <a:r>
              <a:rPr lang="en-US" dirty="0" err="1"/>
              <a:t>n</a:t>
            </a:r>
            <a:r>
              <a:rPr lang="en-US" b="1" dirty="0" err="1"/>
              <a:t>manipal</a:t>
            </a:r>
            <a:r>
              <a:rPr lang="en-US" b="1" dirty="0"/>
              <a:t> </a:t>
            </a:r>
          </a:p>
          <a:p>
            <a:r>
              <a:rPr lang="en-US" sz="2400" dirty="0"/>
              <a:t>The m modifier treat beginning (^) and end ($) characters to match the beginning or end of </a:t>
            </a:r>
            <a:r>
              <a:rPr lang="en-US" sz="2400" b="1" dirty="0"/>
              <a:t>each line </a:t>
            </a:r>
            <a:r>
              <a:rPr lang="en-US" sz="2400" dirty="0"/>
              <a:t>of a string (delimited by \n or \r)</a:t>
            </a:r>
          </a:p>
          <a:p>
            <a:r>
              <a:rPr lang="en-US" sz="2400" dirty="0"/>
              <a:t>Rather than just the beginning or end of the string.</a:t>
            </a:r>
          </a:p>
          <a:p>
            <a:r>
              <a:rPr lang="en-US" sz="2400" dirty="0"/>
              <a:t>The m modifier is case-sensitive and will stop the search after the first match</a:t>
            </a:r>
          </a:p>
          <a:p>
            <a:r>
              <a:rPr lang="en-US" sz="2400" dirty="0"/>
              <a:t> To perform a global, case-insensitive, multiline search, use this modifier together with "g" and “</a:t>
            </a:r>
            <a:r>
              <a:rPr lang="en-US" sz="2400" dirty="0" err="1"/>
              <a:t>i</a:t>
            </a:r>
            <a:r>
              <a:rPr lang="en-US" sz="2400" dirty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9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28600"/>
            <a:ext cx="7772400" cy="5791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&lt;html&gt;&lt;body&gt;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&lt;button </a:t>
            </a:r>
            <a:r>
              <a:rPr lang="en-US" altLang="en-US" dirty="0" err="1"/>
              <a:t>onclick</a:t>
            </a:r>
            <a:r>
              <a:rPr lang="en-US" altLang="en-US" dirty="0"/>
              <a:t>="</a:t>
            </a:r>
            <a:r>
              <a:rPr lang="en-US" altLang="en-US" dirty="0" err="1"/>
              <a:t>myFunction</a:t>
            </a:r>
            <a:r>
              <a:rPr lang="en-US" altLang="en-US" dirty="0"/>
              <a:t>()"&gt;Try it&lt;/button&gt;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&lt;p id="demo"&gt;&lt;/p&gt;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function </a:t>
            </a:r>
            <a:r>
              <a:rPr lang="en-US" altLang="en-US" dirty="0" err="1"/>
              <a:t>myFunction</a:t>
            </a:r>
            <a:r>
              <a:rPr lang="en-US" altLang="en-US" dirty="0"/>
              <a:t>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str</a:t>
            </a:r>
            <a:r>
              <a:rPr lang="en-US" altLang="en-US" dirty="0"/>
              <a:t> = “1999-09-31";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patt1 = /^(19|20)\d\d[- /](0[1-9]|1[012])[- /](0[1-9]|[12][0-9]|3[01])$/g;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result = </a:t>
            </a:r>
            <a:r>
              <a:rPr lang="en-US" altLang="en-US" dirty="0" err="1"/>
              <a:t>str.match</a:t>
            </a:r>
            <a:r>
              <a:rPr lang="en-US" altLang="en-US" dirty="0"/>
              <a:t>(patt1);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("demo").</a:t>
            </a:r>
            <a:r>
              <a:rPr lang="en-US" altLang="en-US" dirty="0" err="1"/>
              <a:t>innerHTML</a:t>
            </a:r>
            <a:r>
              <a:rPr lang="en-US" altLang="en-US" dirty="0"/>
              <a:t> = result;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}&lt;/script&gt;&lt;/body&gt;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&lt;/html&gt;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05313-CCE3-4257-8D29-18E208DA4FD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301B9-7F37-4350-B323-E4485A9A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7D6061-31BA-4758-803D-5F16BB424F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Form object represents an HTML &lt;form&gt; element.</a:t>
            </a:r>
          </a:p>
          <a:p>
            <a:r>
              <a:rPr lang="en-IN" dirty="0">
                <a:hlinkClick r:id="rId2"/>
              </a:rPr>
              <a:t>https://www.w3schools.com/jsref/dom_obj_form.asp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Accessing a form</a:t>
            </a:r>
          </a:p>
          <a:p>
            <a:pPr marL="0" indent="0">
              <a:buNone/>
              <a:defRPr/>
            </a:pPr>
            <a:r>
              <a:rPr lang="en-US" sz="2800" dirty="0"/>
              <a:t>&lt;form id=“form1”&gt; </a:t>
            </a:r>
          </a:p>
          <a:p>
            <a:pPr marL="0" indent="0">
              <a:buNone/>
              <a:defRPr/>
            </a:pPr>
            <a:r>
              <a:rPr lang="en-US" sz="2800" dirty="0"/>
              <a:t>&lt; input type=“text” id =“t1” name=“</a:t>
            </a:r>
            <a:r>
              <a:rPr lang="en-US" sz="2800" dirty="0" err="1"/>
              <a:t>fname</a:t>
            </a:r>
            <a:r>
              <a:rPr lang="en-US" sz="2800" dirty="0"/>
              <a:t>” /&gt;&lt;/form&gt;</a:t>
            </a:r>
          </a:p>
          <a:p>
            <a:pPr>
              <a:defRPr/>
            </a:pPr>
            <a:r>
              <a:rPr lang="en-US" sz="2800" dirty="0" err="1"/>
              <a:t>document.getElementById</a:t>
            </a:r>
            <a:r>
              <a:rPr lang="en-US" sz="2800" dirty="0"/>
              <a:t>(“form1”);</a:t>
            </a:r>
          </a:p>
          <a:p>
            <a:pPr>
              <a:defRPr/>
            </a:pPr>
            <a:r>
              <a:rPr lang="en-US" sz="2800" dirty="0" err="1"/>
              <a:t>document.forms.namedItem</a:t>
            </a:r>
            <a:r>
              <a:rPr lang="en-US" sz="2800" dirty="0"/>
              <a:t>(“form1”);</a:t>
            </a:r>
          </a:p>
          <a:p>
            <a:pPr>
              <a:defRPr/>
            </a:pPr>
            <a:r>
              <a:rPr lang="en-US" sz="2800" dirty="0" err="1"/>
              <a:t>document.forms.item</a:t>
            </a:r>
            <a:r>
              <a:rPr lang="en-US" sz="2800" dirty="0"/>
              <a:t>(0);</a:t>
            </a:r>
          </a:p>
          <a:p>
            <a:pPr>
              <a:defRPr/>
            </a:pPr>
            <a:r>
              <a:rPr lang="en-US" sz="2800" dirty="0" err="1"/>
              <a:t>document.forms</a:t>
            </a:r>
            <a:r>
              <a:rPr lang="en-US" sz="2800" dirty="0"/>
              <a:t>[0];</a:t>
            </a: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A41FA6-9BCF-4DA4-B1E2-9525DB5B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DB5CF3-B199-4B52-8147-26B979C8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77655-3A84-4DCC-ACDC-ED214BB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Properties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B754569-D4FB-481A-B9F9-5BFA875FEF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965765" y="1407967"/>
          <a:ext cx="7669670" cy="4651666"/>
        </p:xfrm>
        <a:graphic>
          <a:graphicData uri="http://schemas.openxmlformats.org/drawingml/2006/table">
            <a:tbl>
              <a:tblPr/>
              <a:tblGrid>
                <a:gridCol w="1525169">
                  <a:extLst>
                    <a:ext uri="{9D8B030D-6E8A-4147-A177-3AD203B41FA5}">
                      <a16:colId xmlns:a16="http://schemas.microsoft.com/office/drawing/2014/main" xmlns="" val="3847552512"/>
                    </a:ext>
                  </a:extLst>
                </a:gridCol>
                <a:gridCol w="6144501">
                  <a:extLst>
                    <a:ext uri="{9D8B030D-6E8A-4147-A177-3AD203B41FA5}">
                      <a16:colId xmlns:a16="http://schemas.microsoft.com/office/drawing/2014/main" xmlns="" val="1401490495"/>
                    </a:ext>
                  </a:extLst>
                </a:gridCol>
              </a:tblGrid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Property</a:t>
                      </a: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5577731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2"/>
                        </a:rPr>
                        <a:t>acceptCharset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accept-charset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23176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3"/>
                        </a:rPr>
                        <a:t>action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action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900817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4"/>
                        </a:rPr>
                        <a:t>autocomplete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autocomplete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884759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encoding</a:t>
                      </a: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Alias of </a:t>
                      </a:r>
                      <a:r>
                        <a:rPr lang="en-IN" sz="1700">
                          <a:effectLst/>
                          <a:hlinkClick r:id="rId5"/>
                        </a:rPr>
                        <a:t>enctype</a:t>
                      </a:r>
                      <a:endParaRPr lang="en-IN" sz="1700">
                        <a:effectLst/>
                      </a:endParaRP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911779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5"/>
                        </a:rPr>
                        <a:t>enctype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enctype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7126986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6"/>
                        </a:rPr>
                        <a:t>length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number of elements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642048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7"/>
                        </a:rPr>
                        <a:t>method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method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503830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8"/>
                        </a:rPr>
                        <a:t>name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name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2110102"/>
                  </a:ext>
                </a:extLst>
              </a:tr>
              <a:tr h="645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9"/>
                        </a:rPr>
                        <a:t>noValidate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whether the form-data should be validated or not, on submission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3349597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10"/>
                        </a:rPr>
                        <a:t>target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value of the target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55566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BF8F2F-1F6E-4235-9184-CC4FADBF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7DB7F-895E-4E22-9BAD-B973B4B6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6F9F0-8098-4969-972D-879120AF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FD62A23-34EB-48C2-B89E-1F19BA70FCA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0473906"/>
              </p:ext>
            </p:extLst>
          </p:nvPr>
        </p:nvGraphicFramePr>
        <p:xfrm>
          <a:off x="933450" y="1989501"/>
          <a:ext cx="7772400" cy="1340772"/>
        </p:xfrm>
        <a:graphic>
          <a:graphicData uri="http://schemas.openxmlformats.org/drawingml/2006/table">
            <a:tbl>
              <a:tblPr/>
              <a:tblGrid>
                <a:gridCol w="1545597">
                  <a:extLst>
                    <a:ext uri="{9D8B030D-6E8A-4147-A177-3AD203B41FA5}">
                      <a16:colId xmlns:a16="http://schemas.microsoft.com/office/drawing/2014/main" xmlns="" val="2607652471"/>
                    </a:ext>
                  </a:extLst>
                </a:gridCol>
                <a:gridCol w="6226803">
                  <a:extLst>
                    <a:ext uri="{9D8B030D-6E8A-4147-A177-3AD203B41FA5}">
                      <a16:colId xmlns:a16="http://schemas.microsoft.com/office/drawing/2014/main" xmlns="" val="2050909335"/>
                    </a:ext>
                  </a:extLst>
                </a:gridCol>
              </a:tblGrid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5143524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reset()</a:t>
                      </a:r>
                      <a:endParaRPr lang="en-IN" sz="2000">
                        <a:effectLst/>
                      </a:endParaRP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Resets a form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436548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submit()</a:t>
                      </a:r>
                      <a:endParaRPr lang="en-IN" sz="2000">
                        <a:effectLst/>
                      </a:endParaRP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Submits a form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59736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E887D0-F129-4864-BDBB-B9D78F6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BA20D3-6C76-41EB-8D0D-0B2DFF0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using JavaScript</a:t>
            </a:r>
          </a:p>
        </p:txBody>
      </p:sp>
      <p:sp>
        <p:nvSpPr>
          <p:cNvPr id="122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7BD13-1022-45E5-A235-D6053C20EF4C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is widely supported in Web Browsers.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gives easy access to the document objects and can manipulate most of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Can be used for animation without download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Web surfers don’t need special plugins to use the scripts.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elements: Returns a collection of all elements in a form</a:t>
            </a:r>
          </a:p>
          <a:p>
            <a:r>
              <a:rPr lang="en-IN" i="1" dirty="0" err="1"/>
              <a:t>formObject</a:t>
            </a:r>
            <a:r>
              <a:rPr lang="en-IN" dirty="0" err="1"/>
              <a:t>.elements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Properties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0894691-FD6E-4253-9194-2AC73DFE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23299"/>
              </p:ext>
            </p:extLst>
          </p:nvPr>
        </p:nvGraphicFramePr>
        <p:xfrm>
          <a:off x="914400" y="3144578"/>
          <a:ext cx="7772400" cy="116541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359147313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1566554218"/>
                    </a:ext>
                  </a:extLst>
                </a:gridCol>
              </a:tblGrid>
              <a:tr h="11654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length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the number of elements in the &lt;form&gt; element.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This property is read-only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909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262491B-60D0-4586-82EA-26E41041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8454"/>
              </p:ext>
            </p:extLst>
          </p:nvPr>
        </p:nvGraphicFramePr>
        <p:xfrm>
          <a:off x="914400" y="2154152"/>
          <a:ext cx="7772400" cy="3311696"/>
        </p:xfrm>
        <a:graphic>
          <a:graphicData uri="http://schemas.openxmlformats.org/drawingml/2006/table">
            <a:tbl>
              <a:tblPr/>
              <a:tblGrid>
                <a:gridCol w="1545597">
                  <a:extLst>
                    <a:ext uri="{9D8B030D-6E8A-4147-A177-3AD203B41FA5}">
                      <a16:colId xmlns:a16="http://schemas.microsoft.com/office/drawing/2014/main" xmlns="" val="3588083195"/>
                    </a:ext>
                  </a:extLst>
                </a:gridCol>
                <a:gridCol w="6226803">
                  <a:extLst>
                    <a:ext uri="{9D8B030D-6E8A-4147-A177-3AD203B41FA5}">
                      <a16:colId xmlns:a16="http://schemas.microsoft.com/office/drawing/2014/main" xmlns="" val="4049762422"/>
                    </a:ext>
                  </a:extLst>
                </a:gridCol>
              </a:tblGrid>
              <a:tr h="409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3655567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</a:t>
                      </a:r>
                      <a:r>
                        <a:rPr lang="en-IN" sz="1800" i="1">
                          <a:effectLst/>
                        </a:rPr>
                        <a:t>index</a:t>
                      </a:r>
                      <a:r>
                        <a:rPr lang="en-IN" sz="1800">
                          <a:effectLst/>
                        </a:rPr>
                        <a:t>]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element in &lt;form&gt; with the specified index (starts at 0).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Note:</a:t>
                      </a:r>
                      <a:r>
                        <a:rPr lang="en-US" sz="1800" dirty="0">
                          <a:effectLst/>
                        </a:rPr>
                        <a:t> Returns null if the index number is out of range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1266969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item(</a:t>
                      </a:r>
                      <a:r>
                        <a:rPr lang="en-IN" sz="1800" i="1">
                          <a:effectLst/>
                        </a:rPr>
                        <a:t>index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element in &lt;form&gt; with the specified index (starts at 0).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Note:</a:t>
                      </a:r>
                      <a:r>
                        <a:rPr lang="en-US" sz="1800">
                          <a:effectLst/>
                        </a:rPr>
                        <a:t> Returns null if the index number is out of range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70501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namedItem(</a:t>
                      </a:r>
                      <a:r>
                        <a:rPr lang="en-IN" sz="1800" i="1">
                          <a:effectLst/>
                        </a:rPr>
                        <a:t>id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element in &lt;form&gt; with the specified id.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Note:</a:t>
                      </a:r>
                      <a:r>
                        <a:rPr lang="en-US" sz="1800" dirty="0">
                          <a:effectLst/>
                        </a:rPr>
                        <a:t> Returns null if the id does not exist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20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(“form1").elements[0].value;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(“form1").</a:t>
            </a:r>
            <a:r>
              <a:rPr lang="en-IN" dirty="0" err="1"/>
              <a:t>elements.namedItem</a:t>
            </a:r>
            <a:r>
              <a:rPr lang="en-IN" dirty="0"/>
              <a:t>("</a:t>
            </a:r>
            <a:r>
              <a:rPr lang="en-IN" dirty="0" err="1"/>
              <a:t>fname</a:t>
            </a:r>
            <a:r>
              <a:rPr lang="en-IN" dirty="0"/>
              <a:t>").value;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4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solidFill>
                  <a:schemeClr val="tx1"/>
                </a:solidFill>
              </a:rPr>
              <a:t>DOM Nodes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DOM says:</a:t>
            </a:r>
          </a:p>
          <a:p>
            <a:pPr lvl="1" eaLnBrk="1" hangingPunct="1"/>
            <a:r>
              <a:rPr lang="en-US" altLang="en-US" dirty="0"/>
              <a:t>The entire document is a document node</a:t>
            </a:r>
          </a:p>
          <a:p>
            <a:pPr lvl="1" eaLnBrk="1" hangingPunct="1"/>
            <a:r>
              <a:rPr lang="en-US" altLang="en-US" dirty="0"/>
              <a:t>Every HTML element is an element node</a:t>
            </a:r>
          </a:p>
          <a:p>
            <a:pPr lvl="1" eaLnBrk="1" hangingPunct="1"/>
            <a:r>
              <a:rPr lang="en-US" altLang="en-US" dirty="0"/>
              <a:t>The text in the HTML elements are text nodes</a:t>
            </a:r>
          </a:p>
          <a:p>
            <a:pPr lvl="1" eaLnBrk="1" hangingPunct="1"/>
            <a:r>
              <a:rPr lang="en-US" altLang="en-US" dirty="0"/>
              <a:t>Every HTML attribute is an attribute node</a:t>
            </a:r>
          </a:p>
          <a:p>
            <a:pPr lvl="1" eaLnBrk="1" hangingPunct="1"/>
            <a:r>
              <a:rPr lang="en-US" altLang="en-US" dirty="0"/>
              <a:t>Comments are comment nodes</a:t>
            </a:r>
          </a:p>
          <a:p>
            <a:pPr eaLnBrk="1" hangingPunct="1"/>
            <a:r>
              <a:rPr lang="en-US" altLang="en-US" dirty="0"/>
              <a:t>The programming interface of the DOM is defined by standard properties and methods.</a:t>
            </a:r>
          </a:p>
        </p:txBody>
      </p:sp>
      <p:sp>
        <p:nvSpPr>
          <p:cNvPr id="819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51B92C-2438-4573-B1C2-1D2FCEBACB4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DOM Tree</a:t>
            </a:r>
          </a:p>
        </p:txBody>
      </p:sp>
      <p:pic>
        <p:nvPicPr>
          <p:cNvPr id="9219" name="Picture 5" descr="htmltre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7239000" cy="3552825"/>
          </a:xfrm>
          <a:noFill/>
        </p:spPr>
      </p:pic>
      <p:sp>
        <p:nvSpPr>
          <p:cNvPr id="922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FDC1B2-7C7C-4E58-A578-E5F78622CF1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DOM properties</a:t>
            </a:r>
          </a:p>
          <a:p>
            <a:pPr lvl="1" eaLnBrk="1" hangingPunct="1"/>
            <a:r>
              <a:rPr lang="en-US" altLang="en-US" sz="1800"/>
              <a:t>x.innerHTML 			- the inner text value of x (a HTML element) </a:t>
            </a:r>
          </a:p>
          <a:p>
            <a:pPr lvl="1" eaLnBrk="1" hangingPunct="1"/>
            <a:r>
              <a:rPr lang="en-US" altLang="en-US" sz="1800"/>
              <a:t>x.nodeName 			- the name of x </a:t>
            </a:r>
          </a:p>
          <a:p>
            <a:pPr lvl="1" eaLnBrk="1" hangingPunct="1"/>
            <a:r>
              <a:rPr lang="en-US" altLang="en-US" sz="1800"/>
              <a:t>x.nodeValue 			- the value of x </a:t>
            </a:r>
          </a:p>
          <a:p>
            <a:pPr lvl="1" eaLnBrk="1" hangingPunct="1"/>
            <a:r>
              <a:rPr lang="en-US" altLang="en-US" sz="1800"/>
              <a:t>x.parentNode 			- the parent node of x </a:t>
            </a:r>
          </a:p>
          <a:p>
            <a:pPr lvl="1" eaLnBrk="1" hangingPunct="1"/>
            <a:r>
              <a:rPr lang="en-US" altLang="en-US" sz="1800"/>
              <a:t>x.childNodes 			- the child nodes of x </a:t>
            </a:r>
          </a:p>
          <a:p>
            <a:pPr lvl="1" eaLnBrk="1" hangingPunct="1"/>
            <a:r>
              <a:rPr lang="en-US" altLang="en-US" sz="1800"/>
              <a:t>x.attributes 			- the attributes nodes of x </a:t>
            </a:r>
          </a:p>
          <a:p>
            <a:pPr lvl="1" eaLnBrk="1" hangingPunct="1"/>
            <a:r>
              <a:rPr lang="en-US" altLang="en-US" sz="1800"/>
              <a:t>document.documentElement 	- returns the root node of the document</a:t>
            </a:r>
          </a:p>
          <a:p>
            <a:pPr lvl="1" eaLnBrk="1" hangingPunct="1"/>
            <a:r>
              <a:rPr lang="en-US" altLang="en-US" sz="1800"/>
              <a:t>document.body 		- gives direct access to the &lt;body&gt; tag</a:t>
            </a:r>
          </a:p>
          <a:p>
            <a:pPr lvl="1" eaLnBrk="1" hangingPunct="1"/>
            <a:r>
              <a:rPr lang="en-US" altLang="en-US" sz="1800"/>
              <a:t>document.cookie	Returns all name/value pairs of cookies in the document</a:t>
            </a:r>
          </a:p>
          <a:p>
            <a:pPr lvl="1" eaLnBrk="1" hangingPunct="1"/>
            <a:r>
              <a:rPr lang="en-US" altLang="en-US" sz="1800"/>
              <a:t>document.domain	Returns the domain name of the server that loaded the document</a:t>
            </a:r>
          </a:p>
          <a:p>
            <a:pPr lvl="1" eaLnBrk="1" hangingPunct="1"/>
            <a:r>
              <a:rPr lang="en-US" altLang="en-US" sz="1800"/>
              <a:t>document.forms	Returns a collection of all &lt;form&gt; elements in the document</a:t>
            </a:r>
          </a:p>
          <a:p>
            <a:pPr lvl="1" eaLnBrk="1" hangingPunct="1"/>
            <a:r>
              <a:rPr lang="en-US" altLang="en-US" sz="1800"/>
              <a:t>document.head		Returns the &lt;head&gt; element of the document</a:t>
            </a:r>
          </a:p>
          <a:p>
            <a:pPr lvl="1" eaLnBrk="1" hangingPunct="1"/>
            <a:r>
              <a:rPr lang="en-US" altLang="en-US" sz="1800"/>
              <a:t>document.images	Returns a collection of all &lt;img&gt; elements in the document</a:t>
            </a:r>
          </a:p>
          <a:p>
            <a:pPr lvl="1" eaLnBrk="1" hangingPunct="1"/>
            <a:r>
              <a:rPr lang="en-US" altLang="en-US" sz="1800"/>
              <a:t>document.anchors	Returns a collection of all &lt;a&gt; elements in the document that have a name attribute</a:t>
            </a:r>
          </a:p>
        </p:txBody>
      </p:sp>
      <p:sp>
        <p:nvSpPr>
          <p:cNvPr id="1024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E6CBC7-F2C7-41E9-9276-F4FCA82F468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DOM properties</a:t>
            </a:r>
          </a:p>
          <a:p>
            <a:pPr eaLnBrk="1" hangingPunct="1"/>
            <a:r>
              <a:rPr lang="en-US" altLang="en-US" sz="1800" dirty="0" err="1"/>
              <a:t>document.links</a:t>
            </a:r>
            <a:r>
              <a:rPr lang="en-US" altLang="en-US" sz="1800" dirty="0"/>
              <a:t>	-Returns a collection of all &lt;a&gt; and &lt;area&gt; elements in the document that have a </a:t>
            </a:r>
            <a:r>
              <a:rPr lang="en-US" altLang="en-US" sz="1800" dirty="0" err="1"/>
              <a:t>href</a:t>
            </a:r>
            <a:r>
              <a:rPr lang="en-US" altLang="en-US" sz="1800" dirty="0"/>
              <a:t> attribute</a:t>
            </a:r>
          </a:p>
          <a:p>
            <a:pPr eaLnBrk="1" hangingPunct="1"/>
            <a:r>
              <a:rPr lang="en-US" altLang="en-US" sz="1800" dirty="0" err="1"/>
              <a:t>document.write</a:t>
            </a:r>
            <a:r>
              <a:rPr lang="en-US" altLang="en-US" sz="1800" dirty="0"/>
              <a:t>()	-Writes HTML expressions or JavaScript code to a document</a:t>
            </a:r>
          </a:p>
          <a:p>
            <a:pPr eaLnBrk="1" hangingPunct="1"/>
            <a:r>
              <a:rPr lang="en-US" altLang="en-US" sz="1800" dirty="0" err="1"/>
              <a:t>document.writeln</a:t>
            </a:r>
            <a:r>
              <a:rPr lang="en-US" altLang="en-US" sz="1800" dirty="0"/>
              <a:t>() - Same as write(), but adds a newline character after each statement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A5E693-4079-4A48-AF2E-973BB4E7163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DOM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x.getElementById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 		- get the element with a specified id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x.getElementsByTagName</a:t>
            </a:r>
            <a:r>
              <a:rPr lang="en-US" altLang="en-US" sz="1800" dirty="0"/>
              <a:t>(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) 	- get all elements with a specified tag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x.appendChild</a:t>
            </a:r>
            <a:r>
              <a:rPr lang="en-US" altLang="en-US" sz="1800" dirty="0"/>
              <a:t>(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) 		- insert a child node to 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x.removeChild</a:t>
            </a:r>
            <a:r>
              <a:rPr lang="en-US" altLang="en-US" sz="1800" dirty="0"/>
              <a:t>(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) 		- remove a child node from x </a:t>
            </a:r>
          </a:p>
          <a:p>
            <a:pPr eaLnBrk="1" hangingPunct="1"/>
            <a:r>
              <a:rPr lang="en-US" altLang="en-US" sz="1800"/>
              <a:t>document.createAttribute</a:t>
            </a:r>
            <a:r>
              <a:rPr lang="en-US" altLang="en-US" sz="1800" dirty="0"/>
              <a:t>()	Creates an attribute node</a:t>
            </a:r>
          </a:p>
          <a:p>
            <a:pPr eaLnBrk="1" hangingPunct="1"/>
            <a:r>
              <a:rPr lang="en-US" altLang="en-US" sz="1800" dirty="0" err="1"/>
              <a:t>document.createComment</a:t>
            </a:r>
            <a:r>
              <a:rPr lang="en-US" altLang="en-US" sz="1800" dirty="0"/>
              <a:t>()	Creates a Comment node with the specified text</a:t>
            </a:r>
          </a:p>
          <a:p>
            <a:pPr eaLnBrk="1" hangingPunct="1"/>
            <a:r>
              <a:rPr lang="en-US" altLang="en-US" sz="1800" dirty="0" err="1"/>
              <a:t>document.createElement</a:t>
            </a:r>
            <a:r>
              <a:rPr lang="en-US" altLang="en-US" sz="1800" dirty="0"/>
              <a:t>()	Creates an Element node</a:t>
            </a:r>
          </a:p>
          <a:p>
            <a:pPr eaLnBrk="1" hangingPunct="1"/>
            <a:r>
              <a:rPr lang="en-US" altLang="en-US" sz="1800" dirty="0" err="1"/>
              <a:t>document.createTextNode</a:t>
            </a:r>
            <a:r>
              <a:rPr lang="en-US" altLang="en-US" sz="1800" dirty="0"/>
              <a:t>()	Creates a Text node</a:t>
            </a:r>
          </a:p>
          <a:p>
            <a:pPr eaLnBrk="1" hangingPunct="1"/>
            <a:r>
              <a:rPr lang="en-US" altLang="en-US" sz="1800" dirty="0" err="1"/>
              <a:t>document.getElementsByClassName</a:t>
            </a:r>
            <a:r>
              <a:rPr lang="en-US" altLang="en-US" sz="1800" dirty="0"/>
              <a:t>()- Returns a </a:t>
            </a:r>
            <a:r>
              <a:rPr lang="en-US" altLang="en-US" sz="1800" dirty="0" err="1"/>
              <a:t>NodeList</a:t>
            </a:r>
            <a:r>
              <a:rPr lang="en-US" altLang="en-US" sz="1800" dirty="0"/>
              <a:t> containing all elements with the specified class name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777832-B53C-4970-B989-EBBF95DC905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 Validation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/>
              <a:t>Validation through input attributes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b="1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5B085B-A36B-4AE7-88BC-2BF3F3F257A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362200"/>
          <a:ext cx="7772400" cy="277336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that the input element should be 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max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maximum value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min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minimum value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pattern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value pattern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required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that the input field requires an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type</a:t>
                      </a:r>
                      <a:r>
                        <a:rPr lang="en-US" sz="2000" dirty="0"/>
                        <a:t> 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the type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23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/>
              <a:t>Validation through CSS Pseudo Selectors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0F8AEE-AB43-473B-9504-B92080B024F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981200"/>
          <a:ext cx="7772400" cy="30781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the "disabled"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r>
                        <a:rPr lang="en-US" sz="2000" b="1" dirty="0"/>
                        <a:t>:invalid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invalid values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:optional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no "required"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:required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the "required"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r>
                        <a:rPr lang="en-US" sz="2000" b="1" dirty="0"/>
                        <a:t>:valid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input elements with valid values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23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 JavaScript</a:t>
            </a:r>
          </a:p>
        </p:txBody>
      </p:sp>
      <p:sp>
        <p:nvSpPr>
          <p:cNvPr id="133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2E891-1CEE-4711-B718-4F24DF5C8CAF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Access to objects differ from browser to browser.</a:t>
            </a:r>
          </a:p>
          <a:p>
            <a:pPr eaLnBrk="1" hangingPunct="1"/>
            <a:r>
              <a:rPr lang="en-US" altLang="en-US" sz="2000"/>
              <a:t>If script does not work, page is useless</a:t>
            </a:r>
          </a:p>
          <a:p>
            <a:pPr eaLnBrk="1" hangingPunct="1"/>
            <a:r>
              <a:rPr lang="en-US" altLang="en-US" sz="2000"/>
              <a:t>Web surfers may disable JavaScript support in the browser</a:t>
            </a:r>
          </a:p>
          <a:p>
            <a:pPr eaLnBrk="1" hangingPunct="1"/>
            <a:r>
              <a:rPr lang="en-US" altLang="en-US" sz="2000"/>
              <a:t>Can run slowly and complex scripts take long time to start up.</a:t>
            </a:r>
          </a:p>
          <a:p>
            <a:pPr eaLnBrk="1" hangingPunct="1"/>
            <a:r>
              <a:rPr lang="en-IN" altLang="en-US" sz="2000"/>
              <a:t>JavaScript and the DOM provide the potential for scripts</a:t>
            </a:r>
          </a:p>
          <a:p>
            <a:pPr eaLnBrk="1" hangingPunct="1"/>
            <a:r>
              <a:rPr lang="en-IN" altLang="en-US" sz="2000"/>
              <a:t>Browser authors contain this risk using two restrictions.</a:t>
            </a:r>
          </a:p>
          <a:p>
            <a:pPr lvl="1" eaLnBrk="1" hangingPunct="1"/>
            <a:r>
              <a:rPr lang="en-IN" altLang="en-US" sz="2000"/>
              <a:t>Scripts can only perform web-related actions, not general-purpose programming tasks like creating files.</a:t>
            </a:r>
          </a:p>
          <a:p>
            <a:pPr lvl="1" eaLnBrk="1" hangingPunct="1"/>
            <a:r>
              <a:rPr lang="en-IN" altLang="en-US" sz="2000"/>
              <a:t>Second, scripts are constrained by the same origin policy: scripts from one web site do not have access to information such as usernames, passwords, or cookies sent to another site.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&lt;!DOCTYPE html&gt;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&lt;html&gt;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&lt;style&gt;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input:required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background-color: yellow;}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&lt;/style&gt;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&lt;form&gt;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&lt;input type="text" name="fname" required&gt;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&lt;input type="submit" value="Submit"&gt;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&lt;/form&gt;&lt;/body&gt;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10526-7B7E-49F9-A86A-95B7CF13952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altLang="en-US"/>
              <a:t>Customised validation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8077200" cy="5029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&lt;html&gt;&lt;head&gt;&lt;script&gt;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function validateForm()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var x = document.forms["myForm"]["fname"].value;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if (x == null || x == "") {   alert("Name must be filled out");  return false;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} return true;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&lt;/script&gt;&lt;/head&gt; 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&lt;form name="myForm" action=“processdata“ onsubmit="return validateForm()" method="post"&gt;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Name: &lt;input type="text" name="fname"&gt;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&lt;input type="submit" value="Submit"&gt;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&lt;/form&gt;&lt;/body&gt;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C6687E-D112-442A-A56F-7450E6A6C08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&lt;html&gt;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var x = "John";              // x is a string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var y = new String("John");  // y is an object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00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if(x===y)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alert("equal");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else alert("Not equal");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&lt;/script&gt;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&lt;/body&gt;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CF1516-686D-4DEA-8463-A1358B03CC1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29AAF0-AA48-416A-9BBD-49972F6847E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en-US" sz="2800" dirty="0"/>
              <a:t>&lt;html&gt;</a:t>
            </a:r>
            <a:br>
              <a:rPr lang="en-US" altLang="en-US" sz="2800" dirty="0"/>
            </a:br>
            <a:r>
              <a:rPr lang="en-US" altLang="en-US" sz="2800" dirty="0"/>
              <a:t>&lt;body&gt;</a:t>
            </a:r>
            <a:br>
              <a:rPr lang="en-US" altLang="en-US" sz="2800" dirty="0"/>
            </a:br>
            <a:r>
              <a:rPr lang="en-US" altLang="en-US" sz="2800" dirty="0"/>
              <a:t>&lt;p id="intro"&gt;Hello World!&lt;/p&gt;</a:t>
            </a:r>
            <a:br>
              <a:rPr lang="en-US" altLang="en-US" sz="2800" dirty="0"/>
            </a:br>
            <a:r>
              <a:rPr lang="en-US" altLang="en-US" sz="2800" dirty="0"/>
              <a:t>	&lt;script type="text/</a:t>
            </a:r>
            <a:r>
              <a:rPr lang="en-US" altLang="en-US" sz="2800" dirty="0" err="1"/>
              <a:t>javascript</a:t>
            </a:r>
            <a:r>
              <a:rPr lang="en-US" altLang="en-US" sz="2800" dirty="0"/>
              <a:t>"&gt;</a:t>
            </a:r>
            <a:br>
              <a:rPr lang="en-US" altLang="en-US" sz="2800" dirty="0"/>
            </a:br>
            <a:r>
              <a:rPr lang="en-US" altLang="en-US" sz="2800" dirty="0"/>
              <a:t>	txt=</a:t>
            </a:r>
            <a:r>
              <a:rPr lang="en-US" altLang="en-US" sz="2800" dirty="0" err="1"/>
              <a:t>document.getElementById</a:t>
            </a:r>
            <a:r>
              <a:rPr lang="en-US" altLang="en-US" sz="2800" dirty="0"/>
              <a:t>("intro").</a:t>
            </a:r>
            <a:r>
              <a:rPr lang="en-US" altLang="en-US" sz="2800" dirty="0" err="1"/>
              <a:t>innerHTML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dirty="0" err="1"/>
              <a:t>document.write</a:t>
            </a:r>
            <a:r>
              <a:rPr lang="en-US" altLang="en-US" sz="2800" dirty="0"/>
              <a:t>("&lt;p&gt;The text from the intro paragraph: " + txt + "&lt;/p&gt;");</a:t>
            </a:r>
            <a:br>
              <a:rPr lang="en-US" altLang="en-US" sz="2800" dirty="0"/>
            </a:br>
            <a:r>
              <a:rPr lang="en-US" altLang="en-US" sz="2800" dirty="0"/>
              <a:t>           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en-US" sz="2800" dirty="0"/>
              <a:t>&lt;/body&gt;</a:t>
            </a:r>
            <a:br>
              <a:rPr lang="en-US" altLang="en-US" sz="2800" dirty="0"/>
            </a:br>
            <a:r>
              <a:rPr lang="en-US" altLang="en-US" sz="2800" dirty="0"/>
              <a:t>&lt;/html&gt;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4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A83713-576D-4679-B780-3937ADE7427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8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&lt;html&gt;</a:t>
            </a:r>
            <a:br>
              <a:rPr lang="en-US" altLang="en-US" dirty="0"/>
            </a:br>
            <a:r>
              <a:rPr lang="en-US" altLang="en-US" dirty="0"/>
              <a:t>&lt; body&gt;</a:t>
            </a:r>
            <a:br>
              <a:rPr lang="en-US" altLang="en-US" dirty="0"/>
            </a:br>
            <a:r>
              <a:rPr lang="en-US" altLang="en-US" dirty="0"/>
              <a:t>&lt; p id="p1"&gt;Hello World!&lt;/p&gt;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&lt; script&gt;</a:t>
            </a:r>
            <a:br>
              <a:rPr lang="en-US" altLang="en-US" dirty="0"/>
            </a:br>
            <a:r>
              <a:rPr lang="en-US" altLang="en-US" dirty="0" err="1"/>
              <a:t>document.getElementById</a:t>
            </a:r>
            <a:r>
              <a:rPr lang="en-US" altLang="en-US" dirty="0"/>
              <a:t>("p1").</a:t>
            </a:r>
            <a:r>
              <a:rPr lang="en-US" altLang="en-US" dirty="0" err="1"/>
              <a:t>innerHTML</a:t>
            </a:r>
            <a:r>
              <a:rPr lang="en-US" altLang="en-US" dirty="0"/>
              <a:t>="New text!";</a:t>
            </a:r>
            <a:br>
              <a:rPr lang="en-US" altLang="en-US" dirty="0"/>
            </a:br>
            <a:r>
              <a:rPr lang="en-US" altLang="en-US" dirty="0"/>
              <a:t>&lt; /script&gt;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&lt; /body&gt;</a:t>
            </a:r>
            <a:br>
              <a:rPr lang="en-US" altLang="en-US" dirty="0"/>
            </a:br>
            <a:r>
              <a:rPr lang="en-US" altLang="en-US" dirty="0"/>
              <a:t>&lt; /html&gt;</a:t>
            </a:r>
          </a:p>
        </p:txBody>
      </p:sp>
    </p:spTree>
    <p:extLst>
      <p:ext uri="{BB962C8B-B14F-4D97-AF65-F5344CB8AC3E}">
        <p14:creationId xmlns:p14="http://schemas.microsoft.com/office/powerpoint/2010/main" val="55924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&lt;title&gt;Illustrate the use of getElementByID&lt;/title&gt;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&lt;p id="intro"&gt;Example&lt;/p&gt;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&lt;div id="main"&gt;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&lt;p id="main1"&gt;The DOM is very useful&lt;/p&gt;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&lt;p id="main2"&gt;This example demonstrates how to use the &lt;b&gt;getElementById&lt;/b&gt; method&lt;/p&gt;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&lt;/div&gt;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&lt;script type="text/javascript"&gt;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x=document.getElementById("intro");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document.write("Intro paragraph text: " + x.innerHTML);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&lt;/script&gt;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/>
              <a:t/>
            </a:r>
            <a:br>
              <a:rPr lang="en-US" altLang="en-US" sz="1400"/>
            </a:br>
            <a:endParaRPr lang="en-US" altLang="en-US" sz="14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5E16CF-CD15-4DA9-8741-CF6C14636EB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69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8E635A-D5CB-4296-91D1-27E740D93DB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&lt;html&gt;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&lt;body id="body1"&gt;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&lt;p&gt;Hello World!&lt;/p&gt;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&lt;div id="main"&gt;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&lt;p&gt;The DOM is very useful.&lt;/p&gt;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&lt;p&gt;This example demonstrates the &lt;b&gt;getElementsByTagName&lt;/b&gt; method&lt;/p&gt;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&lt;/div&gt;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&lt;script language="javascript" type="text/javascript"&gt;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var x=document.getElementById("body1");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var y=x.getElementsByTagName("p");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         for(var ii=0;ii&lt;y.length;ii++)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document.write(y[ii].innerHTML +"&lt;br/&gt;");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&lt;/script&gt;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&lt;/body&gt;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26746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en-US"/>
              <a:t>Creating new element or node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6EB95-9316-4B1A-8C14-1E2353538A2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3250" y="914400"/>
            <a:ext cx="8083550" cy="5105400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&lt;style&gt;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	.</a:t>
            </a:r>
            <a:r>
              <a:rPr lang="en-US" sz="1100" dirty="0" err="1"/>
              <a:t>pstyle</a:t>
            </a:r>
            <a:r>
              <a:rPr lang="en-US" sz="1100" dirty="0"/>
              <a:t>{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    	</a:t>
            </a:r>
            <a:r>
              <a:rPr lang="en-US" sz="1100" dirty="0" err="1"/>
              <a:t>color:blue</a:t>
            </a:r>
            <a:r>
              <a:rPr lang="en-US" sz="1100" dirty="0"/>
              <a:t>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      	  </a:t>
            </a:r>
            <a:r>
              <a:rPr lang="en-US" sz="1100" dirty="0" err="1"/>
              <a:t>text-align:right</a:t>
            </a:r>
            <a:r>
              <a:rPr lang="en-US" sz="1100" dirty="0"/>
              <a:t>;  }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&lt;/style&gt;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&lt;div id="div1"&gt;&lt;p id="p1"&gt;This is a paragraph.&lt;/p&gt;&lt;p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para=</a:t>
            </a:r>
            <a:r>
              <a:rPr lang="en-US" sz="1100" dirty="0" err="1"/>
              <a:t>document.createElement</a:t>
            </a:r>
            <a:r>
              <a:rPr lang="en-US" sz="1100" dirty="0"/>
              <a:t>("p");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node=</a:t>
            </a:r>
            <a:r>
              <a:rPr lang="en-US" sz="1100" dirty="0" err="1"/>
              <a:t>document.createTextNode</a:t>
            </a:r>
            <a:r>
              <a:rPr lang="en-US" sz="1100" dirty="0"/>
              <a:t>("This is new.");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para.appendChild</a:t>
            </a:r>
            <a:r>
              <a:rPr lang="en-US" sz="1100" dirty="0"/>
              <a:t>(node);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para.style.color</a:t>
            </a:r>
            <a:r>
              <a:rPr lang="en-US" sz="1100" dirty="0"/>
              <a:t>="red";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para.style.textAlign</a:t>
            </a:r>
            <a:r>
              <a:rPr lang="en-US" sz="1100" dirty="0"/>
              <a:t>="right";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para.align</a:t>
            </a:r>
            <a:r>
              <a:rPr lang="en-US" sz="1100" dirty="0"/>
              <a:t>="center";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para.className</a:t>
            </a:r>
            <a:r>
              <a:rPr lang="en-US" sz="1100" dirty="0"/>
              <a:t>="</a:t>
            </a:r>
            <a:r>
              <a:rPr lang="en-US" sz="1100" dirty="0" err="1"/>
              <a:t>pstyle</a:t>
            </a:r>
            <a:r>
              <a:rPr lang="en-US" sz="1100" dirty="0"/>
              <a:t>";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element=</a:t>
            </a:r>
            <a:r>
              <a:rPr lang="en-US" sz="1100" dirty="0" err="1"/>
              <a:t>document.getElementById</a:t>
            </a:r>
            <a:r>
              <a:rPr lang="en-US" sz="1100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 err="1"/>
              <a:t>element.appendChild</a:t>
            </a:r>
            <a:r>
              <a:rPr lang="en-US" sz="1100" dirty="0"/>
              <a:t>(para);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8688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Creating new element before existing element</a:t>
            </a:r>
            <a:endParaRPr lang="en-US" dirty="0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155788-A11F-4DEE-BED8-8ADD4941037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4724400"/>
          </a:xfrm>
        </p:spPr>
        <p:txBody>
          <a:bodyPr>
            <a:normAutofit fontScale="550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&lt;div id="div1"&gt;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para=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node=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element=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element.insertBefore</a:t>
            </a:r>
            <a:r>
              <a:rPr lang="en-US" dirty="0"/>
              <a:t>(</a:t>
            </a:r>
            <a:r>
              <a:rPr lang="en-US" dirty="0" err="1"/>
              <a:t>para,child</a:t>
            </a:r>
            <a:r>
              <a:rPr lang="en-US" dirty="0"/>
              <a:t>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78805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Replacing an element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8AB944-1221-434D-84D6-728A28A2836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fontScale="550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&lt;div id="div1"&gt;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para=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node=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parent.replaceChild</a:t>
            </a:r>
            <a:r>
              <a:rPr lang="en-US" dirty="0"/>
              <a:t>(</a:t>
            </a:r>
            <a:r>
              <a:rPr lang="en-US" dirty="0" err="1"/>
              <a:t>para,child</a:t>
            </a:r>
            <a:r>
              <a:rPr lang="en-US" dirty="0"/>
              <a:t>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0232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/>
              <a:t>JavaScript Statements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143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083CD-2707-47B9-9B7A-B29FD2235DF7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Single line comments start with //.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Multi line comments start with /* and end with */.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Scripts require neither a main function nor an exit condition.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JavaScript code is case sensitive.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Each statement is executed by the browser in the sequence they are written.</a:t>
            </a:r>
          </a:p>
          <a:p>
            <a:pPr eaLnBrk="1" hangingPunct="1"/>
            <a:r>
              <a:rPr lang="en-US" altLang="en-US" sz="2400"/>
              <a:t>Each line of code terminated by semicolon.</a:t>
            </a:r>
          </a:p>
          <a:p>
            <a:pPr eaLnBrk="1" hangingPunct="1"/>
            <a:r>
              <a:rPr lang="en-US" altLang="en-US" sz="2400"/>
              <a:t>Functions </a:t>
            </a:r>
          </a:p>
          <a:p>
            <a:pPr lvl="1" eaLnBrk="1" hangingPunct="1"/>
            <a:r>
              <a:rPr lang="en-US" altLang="en-US" sz="1800"/>
              <a:t>have parameters which are passed inside parenthesis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Statements inside a function can also be grouped together in blocks using {}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1800"/>
              <a:t>Functions will not be executed before the event occurs.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Removing Existing HTML Elements</a:t>
            </a:r>
            <a:endParaRPr lang="en-US" altLang="en-US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BD0B60-9986-405A-9EC3-430075AC9EE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&lt;div id="div1"&gt;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&lt;/div&gt;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parent.removeChild</a:t>
            </a:r>
            <a:r>
              <a:rPr lang="en-US" dirty="0"/>
              <a:t>(child);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964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274638"/>
            <a:ext cx="8540750" cy="57451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&lt;html&gt;&lt;head&gt;</a:t>
            </a:r>
          </a:p>
          <a:p>
            <a:pPr marL="0" indent="0">
              <a:buNone/>
            </a:pPr>
            <a:r>
              <a:rPr lang="en-US" sz="1400" dirty="0"/>
              <a:t>  &lt;title&gt;Attributes example&lt;/title&gt;</a:t>
            </a:r>
          </a:p>
          <a:p>
            <a:pPr marL="0" indent="0">
              <a:buNone/>
            </a:pPr>
            <a:r>
              <a:rPr lang="en-US" sz="1400" dirty="0"/>
              <a:t>  &lt;script type="text/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   function </a:t>
            </a:r>
            <a:r>
              <a:rPr lang="en-US" sz="1400" dirty="0" err="1"/>
              <a:t>listAttributes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var</a:t>
            </a:r>
            <a:r>
              <a:rPr lang="en-US" sz="1400" dirty="0"/>
              <a:t> paragraph = </a:t>
            </a:r>
            <a:r>
              <a:rPr lang="en-US" sz="1400" dirty="0" err="1"/>
              <a:t>document.getElementById</a:t>
            </a:r>
            <a:r>
              <a:rPr lang="en-US" sz="1400" dirty="0"/>
              <a:t>("paragraph");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var</a:t>
            </a:r>
            <a:r>
              <a:rPr lang="en-US" sz="1400" dirty="0"/>
              <a:t> result = </a:t>
            </a:r>
            <a:r>
              <a:rPr lang="en-US" sz="1400" dirty="0" err="1"/>
              <a:t>document.getElementById</a:t>
            </a:r>
            <a:r>
              <a:rPr lang="en-US" sz="1400" dirty="0"/>
              <a:t>("result");</a:t>
            </a:r>
          </a:p>
          <a:p>
            <a:pPr marL="0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paragraph.hasAttributes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attrs</a:t>
            </a:r>
            <a:r>
              <a:rPr lang="en-US" sz="1400" dirty="0"/>
              <a:t> = </a:t>
            </a:r>
            <a:r>
              <a:rPr lang="en-US" sz="1400" dirty="0" err="1"/>
              <a:t>paragraph.attributes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output = "";</a:t>
            </a:r>
          </a:p>
          <a:p>
            <a:pPr marL="0" indent="0">
              <a:buNone/>
            </a:pPr>
            <a:r>
              <a:rPr lang="en-US" sz="1400" dirty="0"/>
              <a:t>       for(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attrs.length</a:t>
            </a:r>
            <a:r>
              <a:rPr lang="en-US" sz="1400" dirty="0"/>
              <a:t> - 1; </a:t>
            </a:r>
            <a:r>
              <a:rPr lang="en-US" sz="1400" dirty="0" err="1"/>
              <a:t>i</a:t>
            </a:r>
            <a:r>
              <a:rPr lang="en-US" sz="1400" dirty="0"/>
              <a:t> &gt;= 0; </a:t>
            </a:r>
            <a:r>
              <a:rPr lang="en-US" sz="1400" dirty="0" err="1"/>
              <a:t>i</a:t>
            </a:r>
            <a:r>
              <a:rPr lang="en-US" sz="1400" dirty="0"/>
              <a:t>--) {</a:t>
            </a:r>
          </a:p>
          <a:p>
            <a:pPr marL="0" indent="0">
              <a:buNone/>
            </a:pPr>
            <a:r>
              <a:rPr lang="en-US" sz="1400" dirty="0"/>
              <a:t>         output += </a:t>
            </a:r>
            <a:r>
              <a:rPr lang="en-US" sz="1400" dirty="0" err="1"/>
              <a:t>attrs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nodeName</a:t>
            </a:r>
            <a:r>
              <a:rPr lang="en-US" sz="1400" dirty="0"/>
              <a:t> + "-&gt;" + </a:t>
            </a:r>
            <a:r>
              <a:rPr lang="en-US" sz="1400" dirty="0" err="1"/>
              <a:t>attrs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nodeValue</a:t>
            </a:r>
            <a:r>
              <a:rPr lang="en-US" sz="1400" dirty="0"/>
              <a:t>;}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result.innerText</a:t>
            </a:r>
            <a:r>
              <a:rPr lang="en-US" sz="1400" dirty="0"/>
              <a:t> = output;</a:t>
            </a:r>
          </a:p>
          <a:p>
            <a:pPr marL="0" indent="0">
              <a:buNone/>
            </a:pPr>
            <a:r>
              <a:rPr lang="en-US" sz="1400" dirty="0"/>
              <a:t>     } else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result.innerText</a:t>
            </a:r>
            <a:r>
              <a:rPr lang="en-US" sz="1400" dirty="0"/>
              <a:t> = "No attributes to show"; }  }</a:t>
            </a:r>
          </a:p>
          <a:p>
            <a:pPr marL="0" indent="0">
              <a:buNone/>
            </a:pPr>
            <a:r>
              <a:rPr lang="en-US" sz="1400" dirty="0"/>
              <a:t>  &lt;/script&gt;</a:t>
            </a:r>
          </a:p>
          <a:p>
            <a:pPr marL="0" indent="0">
              <a:buNone/>
            </a:pPr>
            <a:r>
              <a:rPr lang="en-US" sz="1400" dirty="0"/>
              <a:t> 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&lt;p id="paragraph" style="color: green;"&gt;Sample Paragraph&lt;/p&gt;</a:t>
            </a:r>
          </a:p>
          <a:p>
            <a:pPr marL="0" indent="0">
              <a:buNone/>
            </a:pPr>
            <a:r>
              <a:rPr lang="en-US" sz="1400" dirty="0"/>
              <a:t>    &lt;input type="button" value="Show first attribute name and value"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listAttributes</a:t>
            </a:r>
            <a:r>
              <a:rPr lang="en-US" sz="1400" dirty="0"/>
              <a:t>();"&gt;</a:t>
            </a:r>
          </a:p>
          <a:p>
            <a:pPr marL="0" indent="0">
              <a:buNone/>
            </a:pPr>
            <a:r>
              <a:rPr lang="en-US" sz="1400" dirty="0"/>
              <a:t>    &lt;p id="result"&gt;&lt;/p&gt;&lt;/body&gt;&lt;/html&gt;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BB221C58-A900-40AC-ABB9-5A7F1B64E482}" type="slidenum">
              <a:rPr lang="en-US" altLang="en-US" smtClean="0"/>
              <a:pPr algn="l">
                <a:defRPr/>
              </a:pPr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40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/>
          <a:lstStyle/>
          <a:p>
            <a:pPr eaLnBrk="1" hangingPunct="1"/>
            <a:r>
              <a:rPr lang="en-US" altLang="en-US"/>
              <a:t>Set and get attribute methods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1534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para=</a:t>
            </a:r>
            <a:r>
              <a:rPr lang="en-US" altLang="en-US" sz="3200" dirty="0" err="1"/>
              <a:t>document.createElement</a:t>
            </a:r>
            <a:r>
              <a:rPr lang="en-US" altLang="en-US" sz="3200" dirty="0"/>
              <a:t>("p");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node=</a:t>
            </a:r>
            <a:r>
              <a:rPr lang="en-US" altLang="en-US" sz="3200" dirty="0" err="1"/>
              <a:t>document.createTextNode</a:t>
            </a:r>
            <a:r>
              <a:rPr lang="en-US" altLang="en-US" sz="3200" dirty="0"/>
              <a:t>("This is new.");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para.appendChild</a:t>
            </a:r>
            <a:r>
              <a:rPr lang="en-US" altLang="en-US" sz="3200" dirty="0"/>
              <a:t>(node);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32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para.setAttribute</a:t>
            </a:r>
            <a:r>
              <a:rPr lang="en-US" altLang="en-US" sz="3200" dirty="0"/>
              <a:t>("</a:t>
            </a:r>
            <a:r>
              <a:rPr lang="en-US" altLang="en-US" sz="3200" dirty="0" err="1"/>
              <a:t>align","center</a:t>
            </a:r>
            <a:r>
              <a:rPr lang="en-US" altLang="en-US" sz="3200" dirty="0"/>
              <a:t>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getsttri</a:t>
            </a:r>
            <a:r>
              <a:rPr lang="en-US" altLang="en-US" sz="3200" dirty="0"/>
              <a:t>=</a:t>
            </a:r>
            <a:r>
              <a:rPr lang="en-US" altLang="en-US" sz="3200" dirty="0" err="1"/>
              <a:t>para.getAttribute</a:t>
            </a:r>
            <a:r>
              <a:rPr lang="en-US" altLang="en-US" sz="3200" dirty="0"/>
              <a:t>("align");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3200" dirty="0"/>
              <a:t>alert(</a:t>
            </a:r>
            <a:r>
              <a:rPr lang="en-US" altLang="en-US" sz="3200" dirty="0" err="1"/>
              <a:t>getsttri</a:t>
            </a:r>
            <a:r>
              <a:rPr lang="en-US" altLang="en-US" sz="3200"/>
              <a:t>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1000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2EEEDB-3912-404A-883E-A9C3FF10075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2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Try...Catch Statement</a:t>
            </a:r>
          </a:p>
        </p:txBody>
      </p:sp>
      <p:sp>
        <p:nvSpPr>
          <p:cNvPr id="5734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6C054-BFE0-4768-BFCA-27DF8D0F215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try...catch statement allows you to test a block of code for errors.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try block contains the code to be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catch block contains the code to be executed if an error occurs.</a:t>
            </a: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{ //Run some code here }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catch(err)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{ //Handle errors here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try catch</a:t>
            </a:r>
          </a:p>
        </p:txBody>
      </p:sp>
      <p:sp>
        <p:nvSpPr>
          <p:cNvPr id="5837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CF2E7-F3D0-4A1F-92A3-FB2D0DF02D22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&lt;head&gt; &lt;script type="text/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var txt=""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message()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try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</a:t>
            </a:r>
            <a:r>
              <a:rPr lang="en-US" altLang="en-US" sz="1400" dirty="0" err="1"/>
              <a:t>adddlert</a:t>
            </a:r>
            <a:r>
              <a:rPr lang="en-US" altLang="en-US" sz="1400" dirty="0"/>
              <a:t>("Welcome guest!");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catch(err)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txt="There was an error on this page.\n\n";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txt+="Error description: " + </a:t>
            </a:r>
            <a:r>
              <a:rPr lang="en-US" altLang="en-US" sz="1400" dirty="0" err="1"/>
              <a:t>err.description</a:t>
            </a:r>
            <a:r>
              <a:rPr lang="en-US" altLang="en-US" sz="1400" dirty="0"/>
              <a:t> + "\n\n";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txt+="Click OK to continue.\n\n";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alert(txt);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&lt;input type="button" value="View message" onclick="message()"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Throw Statement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93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98486-8100-4F12-8415-0D31BAEEBEDB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throw statement is used to create an exception.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you use this statement together with the try...catch statement, the program flow can be controlled and accurate error messages can be generated.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Syntax:  </a:t>
            </a:r>
            <a:r>
              <a:rPr lang="en-US" altLang="en-US" dirty="0"/>
              <a:t>throw (</a:t>
            </a:r>
            <a:r>
              <a:rPr lang="en-US" altLang="en-US"/>
              <a:t>exception)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Try Catch with throw</a:t>
            </a:r>
          </a:p>
        </p:txBody>
      </p:sp>
      <p:sp>
        <p:nvSpPr>
          <p:cNvPr id="604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1D58AC-E39E-49F8-8AAA-5AFD1D58FBC5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&lt;html&gt;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&lt;script type="text/javascript"&gt;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var x=prompt("Enter a number between 0 and 10:","");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try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{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if(x&gt;10)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    throw "Err1";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else if(x&lt;0)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    throw "Err2";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}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catch(er)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{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if(er=="Err1")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alert("Error! The value is too high");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if(er == "Err2")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       alert("Error! The value is too low");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}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&lt;/script&gt;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&lt;/body&gt; 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40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onerror Event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614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676F32-E34F-4B30-B284-4345A66A9399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onerror event is fired whenever there is a script error in the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use the onerror event, you must create a function to handle the errors.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Then you call the function with the onerror event handler.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 The event handler is called with three arguments: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msg       (error message)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url          (the url of the page that caused the error)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line  (the line where the error occurred).</a:t>
            </a:r>
            <a:endParaRPr lang="en-US" altLang="en-US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Syntax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onerror=handleErrfunction handleErr(msg,url,l)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{ //Handle the error here return true or false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24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AB0BA5-2846-433F-A259-387CF146AE60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&lt;head&gt;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&lt;script type="text/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</a:t>
            </a:r>
            <a:r>
              <a:rPr lang="en-US" altLang="en-US" sz="1400" dirty="0" err="1"/>
              <a:t>window.onerror</a:t>
            </a:r>
            <a:r>
              <a:rPr lang="en-US" altLang="en-US" sz="1400" dirty="0"/>
              <a:t>=</a:t>
            </a:r>
            <a:r>
              <a:rPr lang="en-US" altLang="en-US" sz="1400" dirty="0" err="1"/>
              <a:t>handleErr</a:t>
            </a:r>
            <a:r>
              <a:rPr lang="en-US" altLang="en-US" sz="1400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</a:t>
            </a:r>
            <a:r>
              <a:rPr lang="en-US" altLang="en-US" sz="1400" dirty="0" err="1"/>
              <a:t>var</a:t>
            </a:r>
            <a:r>
              <a:rPr lang="en-US" altLang="en-US" sz="1400" dirty="0"/>
              <a:t> txt="";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</a:t>
            </a:r>
            <a:r>
              <a:rPr lang="en-US" altLang="en-US" sz="1400" dirty="0" err="1"/>
              <a:t>handleErr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msg,url,l</a:t>
            </a:r>
            <a:r>
              <a:rPr lang="en-US" altLang="en-US" sz="1400" dirty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txt="There was an error on this page.\n\n";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txt+="Error: " + </a:t>
            </a:r>
            <a:r>
              <a:rPr lang="en-US" altLang="en-US" sz="1400" dirty="0" err="1"/>
              <a:t>msg</a:t>
            </a:r>
            <a:r>
              <a:rPr lang="en-US" altLang="en-US" sz="1400" dirty="0"/>
              <a:t> + "\n";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txt+="URL: " + </a:t>
            </a:r>
            <a:r>
              <a:rPr lang="en-US" altLang="en-US" sz="1400" dirty="0" err="1"/>
              <a:t>url</a:t>
            </a:r>
            <a:r>
              <a:rPr lang="en-US" altLang="en-US" sz="1400" dirty="0"/>
              <a:t> + "\n"; txt+="Line: " + l + "\n\n"; txt+="Click OK to continue.\n\n";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alert(txt);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return true;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message()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adddlert</a:t>
            </a:r>
            <a:r>
              <a:rPr lang="en-US" altLang="en-US" sz="1400" dirty="0"/>
              <a:t>("Welcome guest!");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      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           &lt;body&gt; &lt;input type="button" value="View message" </a:t>
            </a:r>
            <a:r>
              <a:rPr lang="en-US" altLang="en-US" sz="1400" dirty="0" err="1"/>
              <a:t>onclick</a:t>
            </a:r>
            <a:r>
              <a:rPr lang="en-US" altLang="en-US" sz="1400" dirty="0"/>
              <a:t>="message()" /&gt;                          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&lt;h3&gt;On error event handler&lt;/h3&gt;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id="</a:t>
            </a:r>
            <a:r>
              <a:rPr lang="en-US" sz="1400" dirty="0" err="1"/>
              <a:t>myImg</a:t>
            </a:r>
            <a:r>
              <a:rPr lang="en-US" sz="1400" dirty="0"/>
              <a:t>"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 err="1"/>
              <a:t>img_villa</a:t>
            </a:r>
            <a:r>
              <a:rPr lang="en-US" sz="1400" dirty="0"/>
              <a:t>" alt="The villa" </a:t>
            </a:r>
            <a:r>
              <a:rPr lang="en-US" sz="1400" dirty="0" err="1"/>
              <a:t>onerror</a:t>
            </a:r>
            <a:r>
              <a:rPr lang="en-US" sz="1400" dirty="0"/>
              <a:t>="handle(this)"&gt;</a:t>
            </a:r>
          </a:p>
          <a:p>
            <a:pPr marL="0" indent="0">
              <a:buNone/>
            </a:pPr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 &lt;p id="demo"&gt;&lt;/p&gt;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0" indent="0">
              <a:buNone/>
            </a:pPr>
            <a:r>
              <a:rPr lang="en-US" sz="1400" dirty="0"/>
              <a:t>function handle(</a:t>
            </a:r>
            <a:r>
              <a:rPr lang="en-US" sz="1400" dirty="0" err="1"/>
              <a:t>im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im.onerror</a:t>
            </a:r>
            <a:r>
              <a:rPr lang="en-US" sz="1400" dirty="0"/>
              <a:t>=null;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im.src</a:t>
            </a:r>
            <a:r>
              <a:rPr lang="en-US" sz="1400" dirty="0"/>
              <a:t>="villa.jpg";}</a:t>
            </a:r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myImg</a:t>
            </a:r>
            <a:r>
              <a:rPr lang="en-US" sz="1400" dirty="0"/>
              <a:t>").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9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/>
              <a:t>Where to Put the JavaScript?</a:t>
            </a:r>
            <a:br>
              <a:rPr lang="en-US" altLang="en-US" b="1"/>
            </a:br>
            <a:r>
              <a:rPr lang="en-US" altLang="en-US" b="1"/>
              <a:t> </a:t>
            </a:r>
          </a:p>
        </p:txBody>
      </p:sp>
      <p:sp>
        <p:nvSpPr>
          <p:cNvPr id="153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Tojo Thomas, Dept. of Computer Applications</a:t>
            </a: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BAEB4A-318A-4220-A7B4-3FF09B6286C8}" type="slidenum">
              <a:rPr lang="en-US" altLang="en-US" sz="1400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Scripts in the head section:</a:t>
            </a:r>
            <a:r>
              <a:rPr lang="en-US" altLang="en-US" sz="1800"/>
              <a:t> Scripts to be executed when they are called, or when an event is triggered, go in the head section.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&lt;script type="text/javascript"&gt; .... 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Scripts in the body section:</a:t>
            </a:r>
            <a:r>
              <a:rPr lang="en-US" altLang="en-US" sz="1800"/>
              <a:t> Scripts to be executed when the page loads go in the body section. When you place a script in the body section it generates the content of the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&lt;HEAD&gt;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&lt;script type="text/javascript"&gt; .... 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Scripts in both the body and the head section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F6601-06F9-4AD4-AAE2-F056A6B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DB7C09-12B4-49EB-9875-F844DDF7D6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Cookies are data, stored in small text files, on your computer.</a:t>
            </a:r>
          </a:p>
          <a:p>
            <a:r>
              <a:rPr lang="en-US" dirty="0"/>
              <a:t>When a web server has sent a web page to a browser, the connection is shut down, and the server forgets everything about the user.</a:t>
            </a:r>
          </a:p>
          <a:p>
            <a:r>
              <a:rPr lang="en-US" dirty="0"/>
              <a:t>Cookies were invented to solve the problem "how to remember information about the user":</a:t>
            </a:r>
          </a:p>
          <a:p>
            <a:r>
              <a:rPr lang="en-US" dirty="0"/>
              <a:t>When a user visits a web page, his/her name can be stored in a cookie.</a:t>
            </a:r>
          </a:p>
          <a:p>
            <a:r>
              <a:rPr lang="en-US" dirty="0"/>
              <a:t>Next time the user visits the page, the cookie "remembers" his/her name.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C9B769-9906-45EA-83F8-E19E27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12AE47-5AFD-4CF8-B453-011F3F1A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007BD-550F-4C66-9971-0E645900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2990F-B396-4930-9C6B-EE90EA0D81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browser requests a web page from a server, cookies belonging to the page are added to the request. This way the server gets the necessary data to "remember" information about users.</a:t>
            </a:r>
          </a:p>
          <a:p>
            <a:pPr marL="0" indent="0">
              <a:buNone/>
            </a:pPr>
            <a:r>
              <a:rPr lang="en-US" b="1" dirty="0"/>
              <a:t>Cookie using JavaScript</a:t>
            </a:r>
          </a:p>
          <a:p>
            <a:pPr marL="0" indent="0">
              <a:buNone/>
            </a:pPr>
            <a:r>
              <a:rPr lang="en-US" dirty="0"/>
              <a:t>JavaScript can create, read, and delete cookies with the </a:t>
            </a:r>
            <a:r>
              <a:rPr lang="en-US" b="1" dirty="0" err="1"/>
              <a:t>document.cookie</a:t>
            </a:r>
            <a:r>
              <a:rPr lang="en-US" b="1" dirty="0"/>
              <a:t> </a:t>
            </a:r>
            <a:r>
              <a:rPr lang="en-US" dirty="0"/>
              <a:t>property.</a:t>
            </a:r>
          </a:p>
          <a:p>
            <a:pPr marL="0" indent="0">
              <a:buNone/>
            </a:pPr>
            <a:r>
              <a:rPr lang="en-US" dirty="0"/>
              <a:t>You can also add an expiry date (in UTC time). By default, the cookie is deleted when the browser is closed:</a:t>
            </a:r>
          </a:p>
          <a:p>
            <a:pPr marL="0" indent="0">
              <a:buNone/>
            </a:pPr>
            <a:r>
              <a:rPr lang="en-IN" b="1" dirty="0" err="1"/>
              <a:t>document.cookie</a:t>
            </a:r>
            <a:r>
              <a:rPr lang="en-IN" b="1" dirty="0"/>
              <a:t> = "username=John Doe; expires=Thu, 18 Dec 2013 12:00:00 UTC; path=/";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559249-368A-45A6-B9BB-C09A3190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Tojo Thomas, Dept. of Computer Applications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191611-3B42-4EBF-887A-032687E1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57871-D45E-4A18-9B56-A30C934C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7D2EAD-B7CB-4614-9E1E-4BD5742870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HTML &lt;canvas&gt; element is used to draw graphics, on the fly, via JavaScript.</a:t>
            </a:r>
          </a:p>
          <a:p>
            <a:r>
              <a:rPr lang="en-US" dirty="0"/>
              <a:t>Canvas has several methods for drawing paths, boxes, circles, text, and adding images.</a:t>
            </a:r>
          </a:p>
          <a:p>
            <a:pPr marL="0" indent="0">
              <a:buNone/>
            </a:pPr>
            <a:r>
              <a:rPr lang="en-US" b="1" dirty="0"/>
              <a:t>Event Object</a:t>
            </a:r>
          </a:p>
          <a:p>
            <a:r>
              <a:rPr lang="en-US" dirty="0"/>
              <a:t>All event objects in the DOM are based on the Event Object.</a:t>
            </a:r>
          </a:p>
          <a:p>
            <a:r>
              <a:rPr lang="en-US" dirty="0"/>
              <a:t>Therefore, all other event objects (like </a:t>
            </a:r>
            <a:r>
              <a:rPr lang="en-US" dirty="0" err="1">
                <a:hlinkClick r:id="rId2"/>
              </a:rPr>
              <a:t>MouseEvent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KeyboardEvent</a:t>
            </a:r>
            <a:r>
              <a:rPr lang="en-US" dirty="0"/>
              <a:t>) has access to the Event Object's properties and methods.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https://developer.mozilla.org/en-US/docs/Web/API/Event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6E588A-45B5-4D01-8635-20FFAC6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Tojo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homas</a:t>
            </a:r>
            <a:r>
              <a:rPr lang="en-US" dirty="0" smtClean="0"/>
              <a:t>, </a:t>
            </a:r>
            <a:r>
              <a:rPr lang="en-US" dirty="0"/>
              <a:t>Dept.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BECC75-3BA6-4982-804C-C998D34F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7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BC86EF-EDFE-4F63-AE4C-C8935F10707F}"/>
</file>

<file path=customXml/itemProps2.xml><?xml version="1.0" encoding="utf-8"?>
<ds:datastoreItem xmlns:ds="http://schemas.openxmlformats.org/officeDocument/2006/customXml" ds:itemID="{9796EFA2-49DA-48BA-98B5-6946904FA5DB}"/>
</file>

<file path=customXml/itemProps3.xml><?xml version="1.0" encoding="utf-8"?>
<ds:datastoreItem xmlns:ds="http://schemas.openxmlformats.org/officeDocument/2006/customXml" ds:itemID="{BE088E7C-26A0-4D8E-A427-D5FFB9200CA3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31488</TotalTime>
  <Words>7054</Words>
  <Application>Microsoft Office PowerPoint</Application>
  <PresentationFormat>On-screen Show (4:3)</PresentationFormat>
  <Paragraphs>1292</Paragraphs>
  <Slides>92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Equity</vt:lpstr>
      <vt:lpstr>Introduction  to</vt:lpstr>
      <vt:lpstr>Drawbacks of HTML &amp; CSS</vt:lpstr>
      <vt:lpstr>Interactive Technologies</vt:lpstr>
      <vt:lpstr>What is JavaScript? </vt:lpstr>
      <vt:lpstr>What can JavaScript Do?</vt:lpstr>
      <vt:lpstr>Advantages of using JavaScript</vt:lpstr>
      <vt:lpstr>Issues with JavaScript</vt:lpstr>
      <vt:lpstr>JavaScript Statements </vt:lpstr>
      <vt:lpstr>Where to Put the JavaScript?  </vt:lpstr>
      <vt:lpstr>Where to Put the JavaScript? </vt:lpstr>
      <vt:lpstr>JavaScript Functions</vt:lpstr>
      <vt:lpstr>HTML DOM Event Object</vt:lpstr>
      <vt:lpstr>Alert Box</vt:lpstr>
      <vt:lpstr>Alert box example</vt:lpstr>
      <vt:lpstr>Confirm box</vt:lpstr>
      <vt:lpstr>Confirm Box example</vt:lpstr>
      <vt:lpstr>Prompt Box </vt:lpstr>
      <vt:lpstr>Prompt Box example</vt:lpstr>
      <vt:lpstr>Data Types</vt:lpstr>
      <vt:lpstr>Date object</vt:lpstr>
      <vt:lpstr>Date object</vt:lpstr>
      <vt:lpstr>Example</vt:lpstr>
      <vt:lpstr>Methods</vt:lpstr>
      <vt:lpstr>Methods</vt:lpstr>
      <vt:lpstr>Methods</vt:lpstr>
      <vt:lpstr>Methods</vt:lpstr>
      <vt:lpstr>Methods</vt:lpstr>
      <vt:lpstr>Example</vt:lpstr>
      <vt:lpstr>String object </vt:lpstr>
      <vt:lpstr>String methods</vt:lpstr>
      <vt:lpstr>String methods</vt:lpstr>
      <vt:lpstr>String methods</vt:lpstr>
      <vt:lpstr>Variables</vt:lpstr>
      <vt:lpstr>Boolean Object</vt:lpstr>
      <vt:lpstr>Number Object  </vt:lpstr>
      <vt:lpstr>Math Object</vt:lpstr>
      <vt:lpstr>Statements &amp; Operators</vt:lpstr>
      <vt:lpstr>Creating Arrays</vt:lpstr>
      <vt:lpstr>Example using array</vt:lpstr>
      <vt:lpstr>Array Object</vt:lpstr>
      <vt:lpstr>For … in Statement</vt:lpstr>
      <vt:lpstr>Introduction</vt:lpstr>
      <vt:lpstr>RegExp Object</vt:lpstr>
      <vt:lpstr>Regular Expressions - Brackets</vt:lpstr>
      <vt:lpstr>Regular Expressions Metacharacters</vt:lpstr>
      <vt:lpstr>Regular Expressions - Quantifiers</vt:lpstr>
      <vt:lpstr>Regualar Expression – Modifier and methods</vt:lpstr>
      <vt:lpstr>Note</vt:lpstr>
      <vt:lpstr>Example</vt:lpstr>
      <vt:lpstr>Example</vt:lpstr>
      <vt:lpstr>Example</vt:lpstr>
      <vt:lpstr>Example</vt:lpstr>
      <vt:lpstr>Examples</vt:lpstr>
      <vt:lpstr>Example</vt:lpstr>
      <vt:lpstr>Example on modifier “m”</vt:lpstr>
      <vt:lpstr>PowerPoint Presentation</vt:lpstr>
      <vt:lpstr>Form Object</vt:lpstr>
      <vt:lpstr>Form Object Properties</vt:lpstr>
      <vt:lpstr>Form Object Methods</vt:lpstr>
      <vt:lpstr>Form Object Collections</vt:lpstr>
      <vt:lpstr>Form Object Collections..</vt:lpstr>
      <vt:lpstr>Form Object Collections..</vt:lpstr>
      <vt:lpstr>DOM Nodes</vt:lpstr>
      <vt:lpstr>DOM Tree</vt:lpstr>
      <vt:lpstr>Typical DOM properties &amp; methods</vt:lpstr>
      <vt:lpstr>Typical DOM properties &amp; methods</vt:lpstr>
      <vt:lpstr>Typical DOM properties &amp; methods</vt:lpstr>
      <vt:lpstr>Form Validation</vt:lpstr>
      <vt:lpstr>PowerPoint Presentation</vt:lpstr>
      <vt:lpstr>Example </vt:lpstr>
      <vt:lpstr>Customised validation</vt:lpstr>
      <vt:lpstr>Type check</vt:lpstr>
      <vt:lpstr>Example</vt:lpstr>
      <vt:lpstr>Example</vt:lpstr>
      <vt:lpstr>Example </vt:lpstr>
      <vt:lpstr>Example</vt:lpstr>
      <vt:lpstr>Creating new element or node</vt:lpstr>
      <vt:lpstr>Creating new element before existing element</vt:lpstr>
      <vt:lpstr>Replacing an element</vt:lpstr>
      <vt:lpstr>Removing Existing HTML Elements</vt:lpstr>
      <vt:lpstr>PowerPoint Presentation</vt:lpstr>
      <vt:lpstr>Set and get attribute methods </vt:lpstr>
      <vt:lpstr>Try...Catch Statement</vt:lpstr>
      <vt:lpstr>Example of try catch</vt:lpstr>
      <vt:lpstr>The Throw Statement </vt:lpstr>
      <vt:lpstr>Try Catch with throw</vt:lpstr>
      <vt:lpstr>The onerror Event </vt:lpstr>
      <vt:lpstr>Example</vt:lpstr>
      <vt:lpstr>Example</vt:lpstr>
      <vt:lpstr>Cookie</vt:lpstr>
      <vt:lpstr>PowerPoint Presentation</vt:lpstr>
      <vt:lpstr>HTML Canvas</vt:lpstr>
    </vt:vector>
  </TitlesOfParts>
  <Company>sacit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Akshay Bhat</dc:creator>
  <cp:lastModifiedBy>TOJO</cp:lastModifiedBy>
  <cp:revision>376</cp:revision>
  <dcterms:created xsi:type="dcterms:W3CDTF">2008-02-20T07:32:16Z</dcterms:created>
  <dcterms:modified xsi:type="dcterms:W3CDTF">2022-06-27T05:01:54Z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</Properties>
</file>