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73" r:id="rId4"/>
    <p:sldId id="266" r:id="rId5"/>
    <p:sldId id="260" r:id="rId6"/>
    <p:sldId id="272" r:id="rId7"/>
    <p:sldId id="262" r:id="rId8"/>
    <p:sldId id="270" r:id="rId9"/>
    <p:sldId id="258" r:id="rId10"/>
    <p:sldId id="264" r:id="rId11"/>
    <p:sldId id="271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7592"/>
    <a:srgbClr val="E7E5E7"/>
    <a:srgbClr val="AE98AA"/>
    <a:srgbClr val="E6E6E6"/>
    <a:srgbClr val="663763"/>
    <a:srgbClr val="D5AA9C"/>
    <a:srgbClr val="BD7C86"/>
    <a:srgbClr val="978A9A"/>
    <a:srgbClr val="786676"/>
    <a:srgbClr val="6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53" autoAdjust="0"/>
    <p:restoredTop sz="88023" autoAdjust="0"/>
  </p:normalViewPr>
  <p:slideViewPr>
    <p:cSldViewPr snapToGrid="0">
      <p:cViewPr varScale="1">
        <p:scale>
          <a:sx n="99" d="100"/>
          <a:sy n="99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3747C-0BE2-4AF9-ABEA-C4BE9D990020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7C471-9BAB-498F-8EBA-F8E0F2CE7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4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 am going to talk about the change of standard for rating tornado intensity in the U.S. and how this change influenced the classification of tornadoes.</a:t>
            </a:r>
            <a:endParaRPr lang="zh-CN" altLang="zh-CN" sz="1800" u="none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5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Back to the question,</a:t>
            </a:r>
            <a:r>
              <a:rPr lang="zh-CN" altLang="en-US" dirty="0"/>
              <a:t> </a:t>
            </a: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Did the EF-scale lead to a decrease in the number of tornadoes classified as EF3 and higher?</a:t>
            </a:r>
          </a:p>
          <a:p>
            <a:r>
              <a:rPr lang="en-US" altLang="zh-CN" dirty="0"/>
              <a:t>I would say,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50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 we have evidence that </a:t>
            </a: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shift from F-scale towards EF-scale did lead to a decrease in the number of tornadoes classified as EF3 and higher.</a:t>
            </a:r>
          </a:p>
          <a:p>
            <a:r>
              <a:rPr lang="en-US" altLang="zh-CN" dirty="0"/>
              <a:t>In fact, EF-scale considers not only wind speed but more on construction quality and standards of various structures. 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So a tornado with a rating of F5 on the F-scale may be classified as EF4 or even lower following the EF-scale.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72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limitations in this test, such as the value of n is too small (in fact, it has been only 14 years since EF-scale was implemented in the U.S.), and many of cases occurred before 1970 did not have available F-scale record, which might have caused errors in the test.</a:t>
            </a:r>
          </a:p>
          <a:p>
            <a:r>
              <a:rPr lang="en-US" altLang="zh-CN" dirty="0"/>
              <a:t>In the future, we will focus on whether the EF scale has brought changes to the public safety and tornado assessment.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7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are the first columns of the dataset </a:t>
            </a:r>
            <a:r>
              <a:rPr lang="en-US" altLang="zh-CN" sz="1800" u="none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where F-scale was implemented nationally for rating tornado intensity.</a:t>
            </a:r>
            <a:endParaRPr lang="zh-CN" altLang="en-US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5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According to the Database Description, unknown F-scale was recorded as -9 and, more importantly, since January 1, 2007, the F-scale was replaced by Enhanced F-Scale or EF-scale.</a:t>
            </a:r>
          </a:p>
          <a:p>
            <a:r>
              <a:rPr lang="en-US" altLang="zh-CN" dirty="0"/>
              <a:t>EF-scale also has six strength categories from EF0 to EF5, representing increasing degrees of damage. But the wind speed levels assigned to damage differs between the two scales.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2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 removed those rows with unknown F-scale and plot the tornado numbers of each scale, but this doesn’t make sense now, because the standard itself has changed in 2007.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So, did the change from F-scale to EF-scale bring any effects?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3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Let’s see the o</a:t>
            </a:r>
            <a:r>
              <a:rPr lang="en-US" altLang="zh-CN" sz="1800" b="0" i="0" dirty="0">
                <a:solidFill>
                  <a:schemeClr val="bg2">
                    <a:lumMod val="10000"/>
                  </a:schemeClr>
                </a:solidFill>
                <a:effectLst/>
                <a:latin typeface="Century Gothic" panose="020B0502020202020204" pitchFamily="34" charset="0"/>
              </a:rPr>
              <a:t>verall tornado numbers from 1950 to 2019.</a:t>
            </a:r>
          </a:p>
          <a:p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Generally, total cases after 2007 were not less than years before 2007. In fact, the number of cases actually increased according to the plot.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2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But, it seems that there was a decrease in the number of tornadoes classified as EF3 and higher since 2007 and the reason should not be any decrease of total tornado cases.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9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solidFill>
                  <a:prstClr val="black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So, was it t</a:t>
            </a:r>
            <a:r>
              <a: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 EF-scale that leads to a decrease in the number of EF3 and even severer tornadoes?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are my hypothesis. I think yes but we need to do a test as 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 strong evidence.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8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effectLst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 set significance level as 0.05.</a:t>
            </a:r>
            <a:endParaRPr lang="zh-CN" altLang="en-US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effectLst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Mean is calculated from the tornadoes whose scales are above F3 from 1950 to 2006.</a:t>
            </a:r>
          </a:p>
          <a:p>
            <a:pPr algn="just">
              <a:spcAft>
                <a:spcPts val="200"/>
              </a:spcAft>
            </a:pPr>
            <a:r>
              <a:rPr lang="en-US" altLang="zh-CN" sz="1200" kern="100" dirty="0">
                <a:effectLst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Null is the mean value of the tornado numbers whose scales are above EF3 from 2007 to 2019, which include 13 years so n is 13.</a:t>
            </a:r>
          </a:p>
          <a:p>
            <a:pPr algn="just">
              <a:spcAft>
                <a:spcPts val="200"/>
              </a:spcAft>
            </a:pPr>
            <a:r>
              <a:rPr lang="en-US" altLang="zh-CN" sz="1200" kern="100" dirty="0">
                <a:effectLst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 we got the p-value, 0.048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7C471-9BAB-498F-8EBA-F8E0F2CE7D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2E35A-50F5-449E-A530-43E900918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66BF45-2AFE-4994-B9C4-26A0F2A0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166E1-17DE-4296-B19D-1CF27EB5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6D7E8-99EE-43B2-AB6A-206B1865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94C66-95E3-4C00-89F7-3DEDD09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3E62-DEB2-4E9C-A457-ACF1A343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7700C-0C15-4FB2-B7A4-2D47B133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5B8C1-A506-41B9-87EA-ABDCB30C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7B5EA-5CF8-4049-A0D0-C52F432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0A0D0-C46C-4D48-8BB4-5E74B6D3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47601-3CBA-4C11-AA2C-C3490B36B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76F35B-1489-4AC5-A573-FFEE13978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4103B-4056-43AD-9D33-81A47912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A84CD-BC2A-4D89-A6D2-9C9CD94D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169ED-822E-4A9D-86C3-C2C0F15C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2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AD47E-38B5-4625-ABDA-C3943644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BD857-4AAA-47A2-860C-9C280476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6AB38-56A0-401E-A27F-AD017B6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579CC-77F9-42C6-A04E-51A8FB9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DC3AB-E498-4E1A-A636-35596F8F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4FBE8-99BC-4284-8000-2EE5F67A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AC19B-8B56-471A-97D4-7DF45B47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DA37D-A5A4-4D31-B37E-C19B354F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7AF60-E7CD-4BF7-8131-B65A2114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78B4D-F8BA-46B3-9201-783DBB7D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B655-66E7-4CE4-9BAD-4A9C415C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F3FE-A1DE-4C6E-A031-40F0EF5A8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BE897-831F-4F1F-8B3A-0FC2539E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C338A-6A12-43BF-9A88-19119090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DB8F2-2D93-4A5F-B8C5-E8E30105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F7D76-B110-4A20-BCA3-950F89D6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1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0485B-A0B9-45BD-A2CD-591DC5F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2690D-46D5-4108-982C-96715BA2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830DE-ADAE-4F8C-80D0-F59D6EB7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AE20A1-19AB-4E1F-ACE0-794E87DAB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33D28B-9749-478B-A689-17DA50650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2E7B06-0787-4B0B-BF6F-17DC5D4C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0A8D79-4147-4D15-9F49-B4A75F5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4480C4-3DE6-4FCD-B695-1FA8675F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9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3879D-4054-4802-A3BB-717AC91B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549F7-360E-409A-A423-F124A5A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48943-45F7-403E-8049-39A7DCDF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5F3B40-8452-4596-B6CE-DE478B69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0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9A879D-4593-4E55-AFB6-4600018E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D548B9-CD37-4F72-931D-84422311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0E7A43-8CF1-472A-ABEF-093914C0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2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6FC74-1D3B-439D-9FA1-26775B38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DAF96-07D1-4BFB-B476-2BEFE667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39EBB-F31B-4E81-B1F5-521368AB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2A1E5-F300-4DA2-82B9-2EC71973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72CAE-5E75-4B7A-87A6-CC28D462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C56E7-B6BD-45B1-9383-E288D868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83E70-8F5A-4CE0-ADCF-EF9887E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AB21A6-F139-47A6-A86A-9C36B724B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B94B8-A453-4782-B0E4-5EB539E4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E84CD-42E0-4C61-BC17-F6B7EB62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ACF46-8C6F-4413-98EC-D4DB93A5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72EA8-3509-4232-A489-C43FAC40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6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F5EC77-E2C1-46AA-9A7C-B965DCEA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802D4-09E7-44C3-BCF7-792AB6EA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004B0-ED80-43C2-A90A-7DCC8AE71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3B85-761E-4589-A9FA-E99EF135A3FF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E1281-9346-4265-8974-4F3852613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186C2-C37B-4925-ACB4-52FDF4ABA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8359-C668-4F49-862F-10A8DEC16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2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地图&#10;&#10;描述已自动生成">
            <a:extLst>
              <a:ext uri="{FF2B5EF4-FFF2-40B4-BE49-F238E27FC236}">
                <a16:creationId xmlns:a16="http://schemas.microsoft.com/office/drawing/2014/main" id="{02C2F08A-0675-4C93-B470-11C29B70E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38" y="542776"/>
            <a:ext cx="7703762" cy="577244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09CCD5F-8B23-492D-B258-DA6D4B95C03A}"/>
              </a:ext>
            </a:extLst>
          </p:cNvPr>
          <p:cNvSpPr/>
          <p:nvPr/>
        </p:nvSpPr>
        <p:spPr>
          <a:xfrm>
            <a:off x="0" y="1"/>
            <a:ext cx="4488238" cy="6857999"/>
          </a:xfrm>
          <a:prstGeom prst="rect">
            <a:avLst/>
          </a:prstGeom>
          <a:solidFill>
            <a:srgbClr val="AE9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8B1A68-806C-49E3-8520-E3DEA53AF16B}"/>
              </a:ext>
            </a:extLst>
          </p:cNvPr>
          <p:cNvSpPr txBox="1"/>
          <p:nvPr/>
        </p:nvSpPr>
        <p:spPr>
          <a:xfrm>
            <a:off x="123448" y="6567479"/>
            <a:ext cx="96068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* This project involves the Severe Weather Database Files (1950-2019) of the U.S. National Oceanic and Atmospheric Administration (NOAA)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BB17FF-CCA6-43E8-8D0D-86C67897B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8" y="404089"/>
            <a:ext cx="4668571" cy="5237019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rgbClr val="E7E5E7"/>
                </a:solidFill>
                <a:latin typeface="Century Gothic" panose="020B0502020202020204" pitchFamily="34" charset="0"/>
              </a:rPr>
              <a:t>From</a:t>
            </a:r>
            <a:r>
              <a:rPr lang="en-US" altLang="zh-CN" sz="4400" b="1" dirty="0">
                <a:solidFill>
                  <a:srgbClr val="E7E5E7"/>
                </a:solidFill>
                <a:latin typeface="Century Gothic" panose="020B0502020202020204" pitchFamily="34" charset="0"/>
              </a:rPr>
              <a:t> F-scale</a:t>
            </a:r>
            <a:br>
              <a:rPr lang="en-US" altLang="zh-CN" sz="4400" b="1" dirty="0">
                <a:solidFill>
                  <a:srgbClr val="E7E5E7"/>
                </a:solidFill>
                <a:latin typeface="Century Gothic" panose="020B0502020202020204" pitchFamily="34" charset="0"/>
              </a:rPr>
            </a:br>
            <a:r>
              <a:rPr lang="en-US" altLang="zh-CN" sz="4400" dirty="0">
                <a:solidFill>
                  <a:srgbClr val="E7E5E7"/>
                </a:solidFill>
                <a:latin typeface="Century Gothic" panose="020B0502020202020204" pitchFamily="34" charset="0"/>
              </a:rPr>
              <a:t>to</a:t>
            </a:r>
            <a:r>
              <a:rPr lang="en-US" altLang="zh-CN" sz="4400" b="1" dirty="0">
                <a:solidFill>
                  <a:srgbClr val="E7E5E7"/>
                </a:solidFill>
                <a:latin typeface="Century Gothic" panose="020B0502020202020204" pitchFamily="34" charset="0"/>
              </a:rPr>
              <a:t> EF-scale</a:t>
            </a:r>
            <a:r>
              <a:rPr lang="en-US" altLang="zh-CN" sz="4400" dirty="0">
                <a:solidFill>
                  <a:srgbClr val="E7E5E7"/>
                </a:solidFill>
                <a:latin typeface="Century Gothic" panose="020B0502020202020204" pitchFamily="34" charset="0"/>
              </a:rPr>
              <a:t>:</a:t>
            </a:r>
            <a:br>
              <a:rPr lang="en-US" altLang="zh-CN" sz="4400" b="1" dirty="0">
                <a:solidFill>
                  <a:srgbClr val="E7E5E7"/>
                </a:solidFill>
                <a:latin typeface="Century Gothic" panose="020B0502020202020204" pitchFamily="34" charset="0"/>
              </a:rPr>
            </a:br>
            <a:r>
              <a:rPr lang="en-US" altLang="zh-CN" sz="4400" dirty="0">
                <a:solidFill>
                  <a:srgbClr val="E7E5E7"/>
                </a:solidFill>
                <a:latin typeface="Century Gothic" panose="020B0502020202020204" pitchFamily="34" charset="0"/>
              </a:rPr>
              <a:t>An </a:t>
            </a:r>
            <a:r>
              <a:rPr lang="en-US" altLang="zh-CN" sz="4400" b="1" dirty="0">
                <a:solidFill>
                  <a:srgbClr val="E7E5E7"/>
                </a:solidFill>
                <a:latin typeface="Century Gothic" panose="020B0502020202020204" pitchFamily="34" charset="0"/>
              </a:rPr>
              <a:t>Assessment</a:t>
            </a:r>
            <a:br>
              <a:rPr lang="en-US" altLang="zh-CN" sz="4400" b="1" dirty="0">
                <a:solidFill>
                  <a:srgbClr val="E7E5E7"/>
                </a:solidFill>
                <a:latin typeface="Century Gothic" panose="020B0502020202020204" pitchFamily="34" charset="0"/>
              </a:rPr>
            </a:br>
            <a:r>
              <a:rPr lang="en-US" altLang="zh-CN" sz="4400" dirty="0">
                <a:solidFill>
                  <a:srgbClr val="E7E5E7"/>
                </a:solidFill>
                <a:latin typeface="Century Gothic" panose="020B0502020202020204" pitchFamily="34" charset="0"/>
              </a:rPr>
              <a:t>on the </a:t>
            </a:r>
            <a:r>
              <a:rPr lang="en-US" altLang="zh-CN" sz="4400" b="1" dirty="0">
                <a:solidFill>
                  <a:srgbClr val="E7E5E7"/>
                </a:solidFill>
                <a:latin typeface="Century Gothic" panose="020B0502020202020204" pitchFamily="34" charset="0"/>
              </a:rPr>
              <a:t>Tornadoes</a:t>
            </a:r>
            <a:br>
              <a:rPr lang="en-US" altLang="zh-CN" sz="4400" b="1" dirty="0">
                <a:solidFill>
                  <a:srgbClr val="E7E5E7"/>
                </a:solidFill>
                <a:latin typeface="Century Gothic" panose="020B0502020202020204" pitchFamily="34" charset="0"/>
              </a:rPr>
            </a:br>
            <a:r>
              <a:rPr lang="en-US" altLang="zh-CN" sz="4400" b="1" dirty="0">
                <a:solidFill>
                  <a:srgbClr val="E7E5E7"/>
                </a:solidFill>
                <a:latin typeface="Century Gothic" panose="020B0502020202020204" pitchFamily="34" charset="0"/>
              </a:rPr>
              <a:t>Classification</a:t>
            </a:r>
            <a:br>
              <a:rPr lang="en-US" altLang="zh-CN" sz="5600" b="1" dirty="0">
                <a:solidFill>
                  <a:srgbClr val="E7E5E7"/>
                </a:solidFill>
                <a:latin typeface="Century Gothic" panose="020B0502020202020204" pitchFamily="34" charset="0"/>
              </a:rPr>
            </a:br>
            <a:br>
              <a:rPr lang="en-US" altLang="zh-CN" sz="5600" b="1" dirty="0">
                <a:solidFill>
                  <a:srgbClr val="E7E5E7"/>
                </a:solidFill>
                <a:latin typeface="Century Gothic" panose="020B0502020202020204" pitchFamily="34" charset="0"/>
              </a:rPr>
            </a:br>
            <a:r>
              <a:rPr lang="en-US" altLang="zh-CN" sz="2200" dirty="0">
                <a:solidFill>
                  <a:srgbClr val="E7E5E7"/>
                </a:solidFill>
                <a:latin typeface="Century Gothic" panose="020B0502020202020204" pitchFamily="34" charset="0"/>
              </a:rPr>
              <a:t>Laura Zhang</a:t>
            </a:r>
            <a:endParaRPr lang="zh-CN" altLang="en-US" sz="2200" dirty="0">
              <a:solidFill>
                <a:srgbClr val="E7E5E7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7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7FBCB25-E235-4042-830A-CE3A6E80C52F}"/>
              </a:ext>
            </a:extLst>
          </p:cNvPr>
          <p:cNvSpPr txBox="1"/>
          <p:nvPr/>
        </p:nvSpPr>
        <p:spPr>
          <a:xfrm>
            <a:off x="1690576" y="1378296"/>
            <a:ext cx="88108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Did the EF-scale lead to a decrease in the number of tornadoes classified as EF3 and higher?</a:t>
            </a:r>
          </a:p>
        </p:txBody>
      </p:sp>
    </p:spTree>
    <p:extLst>
      <p:ext uri="{BB962C8B-B14F-4D97-AF65-F5344CB8AC3E}">
        <p14:creationId xmlns:p14="http://schemas.microsoft.com/office/powerpoint/2010/main" val="427054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DD18696-0C7F-4E1B-86C1-15582102B32E}"/>
              </a:ext>
            </a:extLst>
          </p:cNvPr>
          <p:cNvGrpSpPr/>
          <p:nvPr/>
        </p:nvGrpSpPr>
        <p:grpSpPr>
          <a:xfrm>
            <a:off x="4724399" y="2057400"/>
            <a:ext cx="2743200" cy="2743200"/>
            <a:chOff x="7389222" y="2057400"/>
            <a:chExt cx="2743200" cy="27432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7D5520C-5F6A-44E6-8B2B-AC6DE8A00384}"/>
                </a:ext>
              </a:extLst>
            </p:cNvPr>
            <p:cNvGrpSpPr/>
            <p:nvPr/>
          </p:nvGrpSpPr>
          <p:grpSpPr>
            <a:xfrm>
              <a:off x="7389222" y="2057400"/>
              <a:ext cx="2743200" cy="2743200"/>
              <a:chOff x="7036529" y="2057400"/>
              <a:chExt cx="2743200" cy="27432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FD8911D-0B07-4734-98BA-7D2157B9BEC9}"/>
                  </a:ext>
                </a:extLst>
              </p:cNvPr>
              <p:cNvSpPr/>
              <p:nvPr/>
            </p:nvSpPr>
            <p:spPr>
              <a:xfrm>
                <a:off x="7036530" y="2057400"/>
                <a:ext cx="2743199" cy="274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0F33D98-65B9-481E-B035-8D6BFD42A058}"/>
                  </a:ext>
                </a:extLst>
              </p:cNvPr>
              <p:cNvSpPr/>
              <p:nvPr/>
            </p:nvSpPr>
            <p:spPr>
              <a:xfrm>
                <a:off x="7036529" y="2057400"/>
                <a:ext cx="2743200" cy="2743200"/>
              </a:xfrm>
              <a:prstGeom prst="rect">
                <a:avLst/>
              </a:prstGeom>
              <a:noFill/>
              <a:ln w="152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FAC919-FB04-4748-8EB0-AFAA0E05ED39}"/>
                </a:ext>
              </a:extLst>
            </p:cNvPr>
            <p:cNvSpPr txBox="1"/>
            <p:nvPr/>
          </p:nvSpPr>
          <p:spPr>
            <a:xfrm>
              <a:off x="7679077" y="2736501"/>
              <a:ext cx="2163489" cy="1384995"/>
            </a:xfrm>
            <a:prstGeom prst="rect">
              <a:avLst/>
            </a:prstGeom>
            <a:noFill/>
            <a:ln w="12065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Alternative hypothesis: Yes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7FBCB25-E235-4042-830A-CE3A6E80C52F}"/>
              </a:ext>
            </a:extLst>
          </p:cNvPr>
          <p:cNvSpPr txBox="1"/>
          <p:nvPr/>
        </p:nvSpPr>
        <p:spPr>
          <a:xfrm>
            <a:off x="1690576" y="1378296"/>
            <a:ext cx="88108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Did the EF-scale lead to a decrease in the number of tornadoes classified as EF3 and higher?</a:t>
            </a:r>
          </a:p>
        </p:txBody>
      </p:sp>
    </p:spTree>
    <p:extLst>
      <p:ext uri="{BB962C8B-B14F-4D97-AF65-F5344CB8AC3E}">
        <p14:creationId xmlns:p14="http://schemas.microsoft.com/office/powerpoint/2010/main" val="34848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E4DE07-F50D-4D57-A8F5-1634AF8E7FBD}"/>
              </a:ext>
            </a:extLst>
          </p:cNvPr>
          <p:cNvSpPr txBox="1"/>
          <p:nvPr/>
        </p:nvSpPr>
        <p:spPr>
          <a:xfrm>
            <a:off x="944879" y="695240"/>
            <a:ext cx="50161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solidFill>
                  <a:srgbClr val="E7E5E7"/>
                </a:solidFill>
                <a:latin typeface="Century Gothic" panose="020B0502020202020204" pitchFamily="34" charset="0"/>
              </a:rPr>
              <a:t>In the future,</a:t>
            </a:r>
          </a:p>
          <a:p>
            <a:r>
              <a:rPr lang="en-US" altLang="zh-CN" sz="3400" dirty="0">
                <a:solidFill>
                  <a:srgbClr val="E7E5E7"/>
                </a:solidFill>
                <a:latin typeface="Century Gothic" panose="020B0502020202020204" pitchFamily="34" charset="0"/>
              </a:rPr>
              <a:t>we will focus on whether</a:t>
            </a:r>
          </a:p>
          <a:p>
            <a:r>
              <a:rPr lang="en-US" altLang="zh-CN" sz="3400" dirty="0">
                <a:solidFill>
                  <a:srgbClr val="E7E5E7"/>
                </a:solidFill>
                <a:latin typeface="Century Gothic" panose="020B0502020202020204" pitchFamily="34" charset="0"/>
              </a:rPr>
              <a:t>the </a:t>
            </a:r>
            <a:r>
              <a:rPr lang="en-US" altLang="zh-CN" sz="3400" b="1" dirty="0">
                <a:solidFill>
                  <a:srgbClr val="E7E5E7"/>
                </a:solidFill>
                <a:latin typeface="Century Gothic" panose="020B0502020202020204" pitchFamily="34" charset="0"/>
              </a:rPr>
              <a:t>EF-scale</a:t>
            </a:r>
            <a:r>
              <a:rPr lang="en-US" altLang="zh-CN" sz="3400" dirty="0">
                <a:solidFill>
                  <a:srgbClr val="E7E5E7"/>
                </a:solidFill>
                <a:latin typeface="Century Gothic" panose="020B0502020202020204" pitchFamily="34" charset="0"/>
              </a:rPr>
              <a:t> has brought changes to the</a:t>
            </a:r>
          </a:p>
          <a:p>
            <a:r>
              <a:rPr lang="en-US" altLang="zh-CN" sz="3400" b="1" dirty="0">
                <a:solidFill>
                  <a:srgbClr val="E7E5E7"/>
                </a:solidFill>
                <a:latin typeface="Century Gothic" panose="020B0502020202020204" pitchFamily="34" charset="0"/>
              </a:rPr>
              <a:t>public safety</a:t>
            </a:r>
          </a:p>
          <a:p>
            <a:r>
              <a:rPr lang="en-US" altLang="zh-CN" sz="3400" dirty="0">
                <a:solidFill>
                  <a:srgbClr val="E7E5E7"/>
                </a:solidFill>
                <a:latin typeface="Century Gothic" panose="020B0502020202020204" pitchFamily="34" charset="0"/>
              </a:rPr>
              <a:t>and</a:t>
            </a:r>
          </a:p>
          <a:p>
            <a:r>
              <a:rPr lang="en-US" altLang="zh-CN" sz="3400" b="1" dirty="0">
                <a:solidFill>
                  <a:srgbClr val="E7E5E7"/>
                </a:solidFill>
                <a:latin typeface="Century Gothic" panose="020B0502020202020204" pitchFamily="34" charset="0"/>
              </a:rPr>
              <a:t>tornado assessment.</a:t>
            </a:r>
            <a:endParaRPr lang="zh-CN" altLang="en-US" sz="3400" b="1" dirty="0">
              <a:solidFill>
                <a:srgbClr val="E7E5E7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A1648A-B38C-4BDA-9935-10E2A6FB603A}"/>
              </a:ext>
            </a:extLst>
          </p:cNvPr>
          <p:cNvSpPr txBox="1"/>
          <p:nvPr/>
        </p:nvSpPr>
        <p:spPr>
          <a:xfrm>
            <a:off x="944879" y="5829657"/>
            <a:ext cx="10145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References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79400" indent="-279400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https://www.cdc.gov/disasters/covid-19/docs/318076A_Hurricane-key-Messages-COVID-19_HTML.pdf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79400" indent="-279400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https://en.wikipedia.org/wiki/Fujita_scale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79400" indent="-279400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McDonald, J. R. (2001). T. Theodore Fujita: His contribution to tornado knowledge through damage documentation and the Fujita scale. Bulletin of the American Meteorological Society, 82(1), 63-72.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79400" indent="-279400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https://en.wikipedia.org/wiki/Enhanced_Fujita_scale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79400" indent="-279400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Doswell III, C. A., Brooks, H. E., &amp;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Dotzek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N. (2009). On the implementation of the enhanced Fujita scale in the USA. Atmospheric Research, 93(1-3), 554-563.</a:t>
            </a:r>
            <a:endParaRPr lang="zh-CN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2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093A8729-6B24-429D-9B97-62285AC8D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9" b="74628"/>
          <a:stretch/>
        </p:blipFill>
        <p:spPr>
          <a:xfrm>
            <a:off x="810491" y="720983"/>
            <a:ext cx="10571020" cy="1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BD9B11-6F32-41C4-A926-CBDA7FDA1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2147454"/>
            <a:ext cx="5031806" cy="193531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093A8729-6B24-429D-9B97-62285AC8D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9" b="74628"/>
          <a:stretch/>
        </p:blipFill>
        <p:spPr>
          <a:xfrm>
            <a:off x="810491" y="720983"/>
            <a:ext cx="10571020" cy="1239435"/>
          </a:xfrm>
          <a:prstGeom prst="rect">
            <a:avLst/>
          </a:prstGeom>
        </p:spPr>
      </p:pic>
      <p:pic>
        <p:nvPicPr>
          <p:cNvPr id="10" name="内容占位符 4" descr="表格&#10;&#10;描述已自动生成">
            <a:extLst>
              <a:ext uri="{FF2B5EF4-FFF2-40B4-BE49-F238E27FC236}">
                <a16:creationId xmlns:a16="http://schemas.microsoft.com/office/drawing/2014/main" id="{C76122A2-C0AE-4DC1-B555-9439BAB2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9" y="3288654"/>
            <a:ext cx="5031806" cy="2012722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68F6DD-72EA-4D11-BD82-FFD95BA1F549}"/>
              </a:ext>
            </a:extLst>
          </p:cNvPr>
          <p:cNvSpPr txBox="1"/>
          <p:nvPr/>
        </p:nvSpPr>
        <p:spPr>
          <a:xfrm>
            <a:off x="810489" y="5346287"/>
            <a:ext cx="4749498" cy="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https://www.wtoc.com/2020/05/14/first-alert-weather-academy-how-tornadoes-are-rated</a:t>
            </a:r>
            <a:endParaRPr lang="zh-CN" altLang="en-US" sz="8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CCDBD6-5BE0-4BF3-9C8D-28EA4BF9B583}"/>
              </a:ext>
            </a:extLst>
          </p:cNvPr>
          <p:cNvSpPr txBox="1"/>
          <p:nvPr/>
        </p:nvSpPr>
        <p:spPr>
          <a:xfrm>
            <a:off x="2029402" y="2792716"/>
            <a:ext cx="2593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F-scale	--&gt;  EF-scale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BD9B11-6F32-41C4-A926-CBDA7FDA1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2147454"/>
            <a:ext cx="5031806" cy="193531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093A8729-6B24-429D-9B97-62285AC8D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9" b="74628"/>
          <a:stretch/>
        </p:blipFill>
        <p:spPr>
          <a:xfrm>
            <a:off x="810491" y="720983"/>
            <a:ext cx="10571020" cy="1239435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8D9DCDFF-77AB-4EC1-BDA6-A5658BAC0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05" y="2147454"/>
            <a:ext cx="5031806" cy="3635036"/>
          </a:xfrm>
          <a:prstGeom prst="rect">
            <a:avLst/>
          </a:prstGeom>
        </p:spPr>
      </p:pic>
      <p:pic>
        <p:nvPicPr>
          <p:cNvPr id="10" name="内容占位符 4" descr="表格&#10;&#10;描述已自动生成">
            <a:extLst>
              <a:ext uri="{FF2B5EF4-FFF2-40B4-BE49-F238E27FC236}">
                <a16:creationId xmlns:a16="http://schemas.microsoft.com/office/drawing/2014/main" id="{C76122A2-C0AE-4DC1-B555-9439BAB2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9" y="3288654"/>
            <a:ext cx="5031806" cy="2012722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68F6DD-72EA-4D11-BD82-FFD95BA1F549}"/>
              </a:ext>
            </a:extLst>
          </p:cNvPr>
          <p:cNvSpPr txBox="1"/>
          <p:nvPr/>
        </p:nvSpPr>
        <p:spPr>
          <a:xfrm>
            <a:off x="810489" y="5346287"/>
            <a:ext cx="4749498" cy="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https://www.wtoc.com/2020/05/14/first-alert-weather-academy-how-tornadoes-are-rated</a:t>
            </a:r>
            <a:endParaRPr lang="zh-CN" altLang="en-US" sz="8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CCDBD6-5BE0-4BF3-9C8D-28EA4BF9B583}"/>
              </a:ext>
            </a:extLst>
          </p:cNvPr>
          <p:cNvSpPr txBox="1"/>
          <p:nvPr/>
        </p:nvSpPr>
        <p:spPr>
          <a:xfrm>
            <a:off x="2029402" y="2792716"/>
            <a:ext cx="2593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F-scale	--&gt;  EF-scale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3E1117F-3CAA-4232-AC63-2A48FE92B28D}"/>
              </a:ext>
            </a:extLst>
          </p:cNvPr>
          <p:cNvSpPr/>
          <p:nvPr/>
        </p:nvSpPr>
        <p:spPr>
          <a:xfrm>
            <a:off x="548205" y="973281"/>
            <a:ext cx="5320146" cy="473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 descr="图表, 条形图, 直方图&#10;&#10;描述已自动生成">
            <a:extLst>
              <a:ext uri="{FF2B5EF4-FFF2-40B4-BE49-F238E27FC236}">
                <a16:creationId xmlns:a16="http://schemas.microsoft.com/office/drawing/2014/main" id="{1CB7D9B1-5534-42CA-8950-71CAFC5EC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3" y="1145374"/>
            <a:ext cx="5090267" cy="3689862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1D5D36-3893-44F0-AE48-1AEA58E6565F}"/>
              </a:ext>
            </a:extLst>
          </p:cNvPr>
          <p:cNvSpPr txBox="1"/>
          <p:nvPr/>
        </p:nvSpPr>
        <p:spPr>
          <a:xfrm>
            <a:off x="624876" y="5120042"/>
            <a:ext cx="5166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O</a:t>
            </a:r>
            <a:r>
              <a:rPr lang="en-US" altLang="zh-CN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Century Gothic" panose="020B0502020202020204" pitchFamily="34" charset="0"/>
              </a:rPr>
              <a:t>verall tornado numbers have not changed dramatically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7694234-7AF5-4ABB-92CF-92344DEEE212}"/>
              </a:ext>
            </a:extLst>
          </p:cNvPr>
          <p:cNvSpPr/>
          <p:nvPr/>
        </p:nvSpPr>
        <p:spPr>
          <a:xfrm>
            <a:off x="6323650" y="973281"/>
            <a:ext cx="5320146" cy="473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E1117F-3CAA-4232-AC63-2A48FE92B28D}"/>
              </a:ext>
            </a:extLst>
          </p:cNvPr>
          <p:cNvSpPr/>
          <p:nvPr/>
        </p:nvSpPr>
        <p:spPr>
          <a:xfrm>
            <a:off x="548205" y="973281"/>
            <a:ext cx="5320146" cy="473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 descr="图表, 条形图, 直方图&#10;&#10;描述已自动生成">
            <a:extLst>
              <a:ext uri="{FF2B5EF4-FFF2-40B4-BE49-F238E27FC236}">
                <a16:creationId xmlns:a16="http://schemas.microsoft.com/office/drawing/2014/main" id="{1CB7D9B1-5534-42CA-8950-71CAFC5EC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3" y="1145374"/>
            <a:ext cx="5090267" cy="3689862"/>
          </a:xfrm>
        </p:spPr>
      </p:pic>
      <p:pic>
        <p:nvPicPr>
          <p:cNvPr id="7" name="图片 6" descr="图片包含 图表&#10;&#10;描述已自动生成">
            <a:extLst>
              <a:ext uri="{FF2B5EF4-FFF2-40B4-BE49-F238E27FC236}">
                <a16:creationId xmlns:a16="http://schemas.microsoft.com/office/drawing/2014/main" id="{3AE01F08-94FC-4F06-9D34-BD188115F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90" y="1145374"/>
            <a:ext cx="5090267" cy="36898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1D5D36-3893-44F0-AE48-1AEA58E6565F}"/>
              </a:ext>
            </a:extLst>
          </p:cNvPr>
          <p:cNvSpPr txBox="1"/>
          <p:nvPr/>
        </p:nvSpPr>
        <p:spPr>
          <a:xfrm>
            <a:off x="624876" y="5120042"/>
            <a:ext cx="5166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O</a:t>
            </a:r>
            <a:r>
              <a:rPr lang="en-US" altLang="zh-CN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Century Gothic" panose="020B0502020202020204" pitchFamily="34" charset="0"/>
              </a:rPr>
              <a:t>verall tornado numbers have not changed dramatically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583AC4-9D59-4A29-91A3-753FE1935B31}"/>
              </a:ext>
            </a:extLst>
          </p:cNvPr>
          <p:cNvSpPr txBox="1"/>
          <p:nvPr/>
        </p:nvSpPr>
        <p:spPr>
          <a:xfrm>
            <a:off x="6754587" y="5120041"/>
            <a:ext cx="4458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Century Gothic" panose="020B0502020202020204" pitchFamily="34" charset="0"/>
              </a:rPr>
              <a:t>F3 (or EF3) scale tornadoes decreased since 2007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7FBCB25-E235-4042-830A-CE3A6E80C52F}"/>
              </a:ext>
            </a:extLst>
          </p:cNvPr>
          <p:cNvSpPr txBox="1"/>
          <p:nvPr/>
        </p:nvSpPr>
        <p:spPr>
          <a:xfrm>
            <a:off x="1690576" y="1378296"/>
            <a:ext cx="88108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500" kern="100" dirty="0">
                <a:solidFill>
                  <a:prstClr val="black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Did t</a:t>
            </a:r>
            <a:r>
              <a:rPr kumimoji="0" lang="en-US" altLang="zh-CN" sz="15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 EF-scale lead to a decrease in the number of tornadoes classified as EF3 and higher?</a:t>
            </a:r>
          </a:p>
        </p:txBody>
      </p:sp>
    </p:spTree>
    <p:extLst>
      <p:ext uri="{BB962C8B-B14F-4D97-AF65-F5344CB8AC3E}">
        <p14:creationId xmlns:p14="http://schemas.microsoft.com/office/powerpoint/2010/main" val="54040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770C56E-C3D7-467E-B8CC-9F90B7052AE7}"/>
              </a:ext>
            </a:extLst>
          </p:cNvPr>
          <p:cNvGrpSpPr/>
          <p:nvPr/>
        </p:nvGrpSpPr>
        <p:grpSpPr>
          <a:xfrm>
            <a:off x="2059578" y="2057400"/>
            <a:ext cx="2743200" cy="2743200"/>
            <a:chOff x="2412272" y="2057400"/>
            <a:chExt cx="2743200" cy="27432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7783E4-FB8A-4993-BA0F-A0C431F98B0C}"/>
                </a:ext>
              </a:extLst>
            </p:cNvPr>
            <p:cNvSpPr/>
            <p:nvPr/>
          </p:nvSpPr>
          <p:spPr>
            <a:xfrm>
              <a:off x="2412273" y="2057400"/>
              <a:ext cx="2743199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B588F1-F76F-4E7D-9E45-C5E4859CBBE2}"/>
                </a:ext>
              </a:extLst>
            </p:cNvPr>
            <p:cNvSpPr/>
            <p:nvPr/>
          </p:nvSpPr>
          <p:spPr>
            <a:xfrm>
              <a:off x="2412272" y="2057400"/>
              <a:ext cx="2743200" cy="2743200"/>
            </a:xfrm>
            <a:prstGeom prst="rect">
              <a:avLst/>
            </a:prstGeom>
            <a:noFill/>
            <a:ln w="152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D5520C-5F6A-44E6-8B2B-AC6DE8A00384}"/>
              </a:ext>
            </a:extLst>
          </p:cNvPr>
          <p:cNvGrpSpPr/>
          <p:nvPr/>
        </p:nvGrpSpPr>
        <p:grpSpPr>
          <a:xfrm>
            <a:off x="7389222" y="2057400"/>
            <a:ext cx="2743200" cy="2743200"/>
            <a:chOff x="7036529" y="2057400"/>
            <a:chExt cx="2743200" cy="27432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D8911D-0B07-4734-98BA-7D2157B9BEC9}"/>
                </a:ext>
              </a:extLst>
            </p:cNvPr>
            <p:cNvSpPr/>
            <p:nvPr/>
          </p:nvSpPr>
          <p:spPr>
            <a:xfrm>
              <a:off x="7036530" y="2057400"/>
              <a:ext cx="2743199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F33D98-65B9-481E-B035-8D6BFD42A058}"/>
                </a:ext>
              </a:extLst>
            </p:cNvPr>
            <p:cNvSpPr/>
            <p:nvPr/>
          </p:nvSpPr>
          <p:spPr>
            <a:xfrm>
              <a:off x="7036529" y="2057400"/>
              <a:ext cx="2743200" cy="2743200"/>
            </a:xfrm>
            <a:prstGeom prst="rect">
              <a:avLst/>
            </a:prstGeom>
            <a:noFill/>
            <a:ln w="152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EFAC919-FB04-4748-8EB0-AFAA0E05ED39}"/>
              </a:ext>
            </a:extLst>
          </p:cNvPr>
          <p:cNvSpPr txBox="1"/>
          <p:nvPr/>
        </p:nvSpPr>
        <p:spPr>
          <a:xfrm>
            <a:off x="7679077" y="2736501"/>
            <a:ext cx="2163489" cy="1384995"/>
          </a:xfrm>
          <a:prstGeom prst="rect">
            <a:avLst/>
          </a:prstGeom>
          <a:noFill/>
          <a:ln w="1206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Alternative hypothesis: Yes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75AF68-5370-492D-95C5-D890C3F6B627}"/>
              </a:ext>
            </a:extLst>
          </p:cNvPr>
          <p:cNvSpPr txBox="1"/>
          <p:nvPr/>
        </p:nvSpPr>
        <p:spPr>
          <a:xfrm>
            <a:off x="2412730" y="2736502"/>
            <a:ext cx="2036896" cy="1384995"/>
          </a:xfrm>
          <a:prstGeom prst="rect">
            <a:avLst/>
          </a:prstGeom>
          <a:noFill/>
          <a:ln w="1206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Null hypothesis: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No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FBCB25-E235-4042-830A-CE3A6E80C52F}"/>
              </a:ext>
            </a:extLst>
          </p:cNvPr>
          <p:cNvSpPr txBox="1"/>
          <p:nvPr/>
        </p:nvSpPr>
        <p:spPr>
          <a:xfrm>
            <a:off x="1690576" y="1378296"/>
            <a:ext cx="88108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500" kern="100" dirty="0">
                <a:solidFill>
                  <a:prstClr val="black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Did t</a:t>
            </a:r>
            <a:r>
              <a:rPr kumimoji="0" lang="en-US" altLang="zh-CN" sz="15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 EF-scale lead to a decrease in the number of tornadoes classified as EF3 and higher?</a:t>
            </a:r>
          </a:p>
        </p:txBody>
      </p:sp>
    </p:spTree>
    <p:extLst>
      <p:ext uri="{BB962C8B-B14F-4D97-AF65-F5344CB8AC3E}">
        <p14:creationId xmlns:p14="http://schemas.microsoft.com/office/powerpoint/2010/main" val="244296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8D3B29B-8CA6-4716-A68D-BD26AB0FF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66727"/>
              </p:ext>
            </p:extLst>
          </p:nvPr>
        </p:nvGraphicFramePr>
        <p:xfrm>
          <a:off x="3408474" y="3052773"/>
          <a:ext cx="537505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525">
                  <a:extLst>
                    <a:ext uri="{9D8B030D-6E8A-4147-A177-3AD203B41FA5}">
                      <a16:colId xmlns:a16="http://schemas.microsoft.com/office/drawing/2014/main" val="683526061"/>
                    </a:ext>
                  </a:extLst>
                </a:gridCol>
                <a:gridCol w="2687525">
                  <a:extLst>
                    <a:ext uri="{9D8B030D-6E8A-4147-A177-3AD203B41FA5}">
                      <a16:colId xmlns:a16="http://schemas.microsoft.com/office/drawing/2014/main" val="345948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Significance 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2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48.45</a:t>
                      </a:r>
                      <a:endParaRPr lang="zh-CN" alt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2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33.66</a:t>
                      </a:r>
                      <a:endParaRPr lang="zh-CN" alt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entury Gothic" panose="020B0502020202020204" pitchFamily="34" charset="0"/>
                        </a:rPr>
                        <a:t>13</a:t>
                      </a:r>
                      <a:endParaRPr lang="zh-CN" alt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4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24.21</a:t>
                      </a:r>
                      <a:endParaRPr lang="zh-CN" alt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Standard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6.71</a:t>
                      </a:r>
                      <a:endParaRPr lang="zh-CN" alt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2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T-score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2.20</a:t>
                      </a:r>
                      <a:endParaRPr lang="zh-CN" alt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1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0.04800562</a:t>
                      </a:r>
                      <a:endParaRPr lang="zh-CN" alt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07150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F8E0FF-E4ED-4EAC-B505-F5E654796292}"/>
              </a:ext>
            </a:extLst>
          </p:cNvPr>
          <p:cNvGrpSpPr/>
          <p:nvPr/>
        </p:nvGrpSpPr>
        <p:grpSpPr>
          <a:xfrm>
            <a:off x="4523985" y="446746"/>
            <a:ext cx="3144027" cy="2281933"/>
            <a:chOff x="4523986" y="237196"/>
            <a:chExt cx="3144027" cy="228193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B1AEB4F-913E-4165-B305-69374E8E1EED}"/>
                </a:ext>
              </a:extLst>
            </p:cNvPr>
            <p:cNvGrpSpPr/>
            <p:nvPr/>
          </p:nvGrpSpPr>
          <p:grpSpPr>
            <a:xfrm>
              <a:off x="4523986" y="237196"/>
              <a:ext cx="3144027" cy="2281933"/>
              <a:chOff x="4523986" y="176236"/>
              <a:chExt cx="3144027" cy="2281933"/>
            </a:xfrm>
          </p:grpSpPr>
          <p:pic>
            <p:nvPicPr>
              <p:cNvPr id="3" name="图片 2" descr="图片包含 图表&#10;&#10;描述已自动生成">
                <a:extLst>
                  <a:ext uri="{FF2B5EF4-FFF2-40B4-BE49-F238E27FC236}">
                    <a16:creationId xmlns:a16="http://schemas.microsoft.com/office/drawing/2014/main" id="{BCBEC0FB-2823-4778-BE83-B8279312D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986" y="179109"/>
                <a:ext cx="3144027" cy="2279060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24B5C9-FFD6-495F-8969-5283AC95CC09}"/>
                  </a:ext>
                </a:extLst>
              </p:cNvPr>
              <p:cNvSpPr/>
              <p:nvPr/>
            </p:nvSpPr>
            <p:spPr>
              <a:xfrm>
                <a:off x="4523986" y="176236"/>
                <a:ext cx="3144026" cy="2279060"/>
              </a:xfrm>
              <a:prstGeom prst="rect">
                <a:avLst/>
              </a:prstGeom>
              <a:noFill/>
              <a:ln w="127000">
                <a:solidFill>
                  <a:srgbClr val="9375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B1B85D0-A36C-4874-A38F-A6D025A645DF}"/>
                </a:ext>
              </a:extLst>
            </p:cNvPr>
            <p:cNvCxnSpPr>
              <a:cxnSpLocks/>
            </p:cNvCxnSpPr>
            <p:nvPr/>
          </p:nvCxnSpPr>
          <p:spPr>
            <a:xfrm>
              <a:off x="4924425" y="817808"/>
              <a:ext cx="1990725" cy="0"/>
            </a:xfrm>
            <a:prstGeom prst="straightConnector1">
              <a:avLst/>
            </a:prstGeom>
            <a:ln w="12700">
              <a:solidFill>
                <a:srgbClr val="937592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787747A-5398-41EE-A468-346F75C110D6}"/>
                </a:ext>
              </a:extLst>
            </p:cNvPr>
            <p:cNvSpPr txBox="1"/>
            <p:nvPr/>
          </p:nvSpPr>
          <p:spPr>
            <a:xfrm>
              <a:off x="5751193" y="505013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937592"/>
                  </a:solidFill>
                  <a:latin typeface="Century Gothic" panose="020B0502020202020204" pitchFamily="34" charset="0"/>
                </a:rPr>
                <a:t>1950-2006</a:t>
              </a:r>
            </a:p>
            <a:p>
              <a:pPr algn="ctr"/>
              <a:r>
                <a:rPr lang="en-US" altLang="zh-CN" sz="800" b="1" dirty="0">
                  <a:solidFill>
                    <a:srgbClr val="937592"/>
                  </a:solidFill>
                  <a:latin typeface="Century Gothic" panose="020B0502020202020204" pitchFamily="34" charset="0"/>
                </a:rPr>
                <a:t>Mean</a:t>
              </a:r>
              <a:endParaRPr lang="zh-CN" altLang="en-US" sz="800" b="1" dirty="0">
                <a:solidFill>
                  <a:srgbClr val="937592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EFF4C34-6808-415C-B4E1-29D44E5BF1F4}"/>
                </a:ext>
              </a:extLst>
            </p:cNvPr>
            <p:cNvCxnSpPr>
              <a:cxnSpLocks/>
            </p:cNvCxnSpPr>
            <p:nvPr/>
          </p:nvCxnSpPr>
          <p:spPr>
            <a:xfrm>
              <a:off x="6946900" y="817808"/>
              <a:ext cx="0" cy="1353892"/>
            </a:xfrm>
            <a:prstGeom prst="line">
              <a:avLst/>
            </a:prstGeom>
            <a:ln w="12700">
              <a:solidFill>
                <a:srgbClr val="9375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6E99C3B-5193-496C-B47D-D8BF51E8C93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0" y="1338508"/>
              <a:ext cx="407989" cy="0"/>
            </a:xfrm>
            <a:prstGeom prst="straightConnector1">
              <a:avLst/>
            </a:prstGeom>
            <a:ln w="12700">
              <a:solidFill>
                <a:srgbClr val="937592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B393A-E752-4A44-B337-57FD25AEA719}"/>
                </a:ext>
              </a:extLst>
            </p:cNvPr>
            <p:cNvSpPr txBox="1"/>
            <p:nvPr/>
          </p:nvSpPr>
          <p:spPr>
            <a:xfrm>
              <a:off x="6891018" y="1354326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937592"/>
                  </a:solidFill>
                  <a:latin typeface="Century Gothic" panose="020B0502020202020204" pitchFamily="34" charset="0"/>
                </a:rPr>
                <a:t>2007-2019</a:t>
              </a:r>
            </a:p>
            <a:p>
              <a:pPr algn="ctr"/>
              <a:r>
                <a:rPr lang="en-US" altLang="zh-CN" sz="800" b="1" dirty="0">
                  <a:solidFill>
                    <a:srgbClr val="937592"/>
                  </a:solidFill>
                  <a:latin typeface="Century Gothic" panose="020B0502020202020204" pitchFamily="34" charset="0"/>
                </a:rPr>
                <a:t>Null</a:t>
              </a:r>
              <a:endParaRPr lang="zh-CN" altLang="en-US" sz="800" b="1" dirty="0">
                <a:solidFill>
                  <a:srgbClr val="937592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48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877</Words>
  <Application>Microsoft Office PowerPoint</Application>
  <PresentationFormat>宽屏</PresentationFormat>
  <Paragraphs>82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Century Gothic</vt:lpstr>
      <vt:lpstr>Times New Roman</vt:lpstr>
      <vt:lpstr>Office 主题​​</vt:lpstr>
      <vt:lpstr>From F-scale to EF-scale: An Assessment on the Tornadoes Classification  Laura Zhang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Laura</dc:creator>
  <cp:lastModifiedBy>Zhang Laura</cp:lastModifiedBy>
  <cp:revision>43</cp:revision>
  <dcterms:created xsi:type="dcterms:W3CDTF">2021-04-29T13:50:35Z</dcterms:created>
  <dcterms:modified xsi:type="dcterms:W3CDTF">2021-05-04T21:32:12Z</dcterms:modified>
</cp:coreProperties>
</file>