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handoutMasterIdLst>
    <p:handoutMasterId r:id="rId41"/>
  </p:handoutMasterIdLst>
  <p:sldIdLst>
    <p:sldId id="753" r:id="rId2"/>
    <p:sldId id="872" r:id="rId3"/>
    <p:sldId id="843" r:id="rId4"/>
    <p:sldId id="844" r:id="rId5"/>
    <p:sldId id="845" r:id="rId6"/>
    <p:sldId id="846" r:id="rId7"/>
    <p:sldId id="847" r:id="rId8"/>
    <p:sldId id="848" r:id="rId9"/>
    <p:sldId id="851" r:id="rId10"/>
    <p:sldId id="852" r:id="rId11"/>
    <p:sldId id="849" r:id="rId12"/>
    <p:sldId id="850" r:id="rId13"/>
    <p:sldId id="854" r:id="rId14"/>
    <p:sldId id="855" r:id="rId15"/>
    <p:sldId id="853" r:id="rId16"/>
    <p:sldId id="841" r:id="rId17"/>
    <p:sldId id="858" r:id="rId18"/>
    <p:sldId id="859" r:id="rId19"/>
    <p:sldId id="860" r:id="rId20"/>
    <p:sldId id="856" r:id="rId21"/>
    <p:sldId id="862" r:id="rId22"/>
    <p:sldId id="863" r:id="rId23"/>
    <p:sldId id="864" r:id="rId24"/>
    <p:sldId id="865" r:id="rId25"/>
    <p:sldId id="866" r:id="rId26"/>
    <p:sldId id="873" r:id="rId27"/>
    <p:sldId id="874" r:id="rId28"/>
    <p:sldId id="876" r:id="rId29"/>
    <p:sldId id="875" r:id="rId30"/>
    <p:sldId id="877" r:id="rId31"/>
    <p:sldId id="878" r:id="rId32"/>
    <p:sldId id="879" r:id="rId33"/>
    <p:sldId id="867" r:id="rId34"/>
    <p:sldId id="868" r:id="rId35"/>
    <p:sldId id="869" r:id="rId36"/>
    <p:sldId id="870" r:id="rId37"/>
    <p:sldId id="871" r:id="rId38"/>
    <p:sldId id="76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BE648D0C-C13B-41E5-9D61-E0C2C1F62644}">
          <p14:sldIdLst>
            <p14:sldId id="753"/>
            <p14:sldId id="754"/>
            <p14:sldId id="822"/>
            <p14:sldId id="841"/>
            <p14:sldId id="824"/>
            <p14:sldId id="825"/>
            <p14:sldId id="826"/>
            <p14:sldId id="827"/>
            <p14:sldId id="828"/>
            <p14:sldId id="829"/>
            <p14:sldId id="830"/>
            <p14:sldId id="831"/>
            <p14:sldId id="842"/>
            <p14:sldId id="834"/>
            <p14:sldId id="835"/>
            <p14:sldId id="836"/>
            <p14:sldId id="837"/>
            <p14:sldId id="838"/>
            <p14:sldId id="839"/>
            <p14:sldId id="840"/>
            <p14:sldId id="76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2A2F"/>
    <a:srgbClr val="1EE15C"/>
    <a:srgbClr val="DD4722"/>
    <a:srgbClr val="231F20"/>
    <a:srgbClr val="0070C0"/>
    <a:srgbClr val="5CAA55"/>
    <a:srgbClr val="B4DD93"/>
    <a:srgbClr val="46B964"/>
    <a:srgbClr val="CF5830"/>
    <a:srgbClr val="F9FA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2239" autoAdjust="0"/>
  </p:normalViewPr>
  <p:slideViewPr>
    <p:cSldViewPr>
      <p:cViewPr varScale="1">
        <p:scale>
          <a:sx n="53" d="100"/>
          <a:sy n="53" d="100"/>
        </p:scale>
        <p:origin x="-1458" y="-102"/>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a:t>
            </a:fld>
            <a:endParaRPr lang="zh-CN" altLang="en-US"/>
          </a:p>
        </p:txBody>
      </p:sp>
    </p:spTree>
    <p:extLst>
      <p:ext uri="{BB962C8B-B14F-4D97-AF65-F5344CB8AC3E}">
        <p14:creationId xmlns="" xmlns:p14="http://schemas.microsoft.com/office/powerpoint/2010/main" val="2451769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总结和答疑</a:t>
            </a:r>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38</a:t>
            </a:fld>
            <a:endParaRPr lang="zh-CN" altLang="en-US"/>
          </a:p>
        </p:txBody>
      </p:sp>
    </p:spTree>
    <p:extLst>
      <p:ext uri="{BB962C8B-B14F-4D97-AF65-F5344CB8AC3E}">
        <p14:creationId xmlns="" xmlns:p14="http://schemas.microsoft.com/office/powerpoint/2010/main" val="133694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什么是虚拟机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a:t>
            </a:fld>
            <a:endParaRPr lang="zh-CN" altLang="en-US"/>
          </a:p>
        </p:txBody>
      </p:sp>
    </p:spTree>
    <p:extLst>
      <p:ext uri="{BB962C8B-B14F-4D97-AF65-F5344CB8AC3E}">
        <p14:creationId xmlns="" xmlns:p14="http://schemas.microsoft.com/office/powerpoint/2010/main" val="312105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sz="1200" b="0"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xmlns="" val="28651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10</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16</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20</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28</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a:t>
            </a:r>
            <a:r>
              <a:rPr lang="en-US" altLang="zh-CN" dirty="0" smtClean="0"/>
              <a:t>VMware</a:t>
            </a:r>
            <a:r>
              <a:rPr lang="zh-CN" altLang="en-US" dirty="0" smtClean="0"/>
              <a:t>虚拟机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33</a:t>
            </a:fld>
            <a:endParaRPr lang="zh-CN" altLang="en-US"/>
          </a:p>
        </p:txBody>
      </p:sp>
    </p:spTree>
    <p:extLst>
      <p:ext uri="{BB962C8B-B14F-4D97-AF65-F5344CB8AC3E}">
        <p14:creationId xmlns="" xmlns:p14="http://schemas.microsoft.com/office/powerpoint/2010/main" val="206117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568797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166036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内容</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pic>
        <p:nvPicPr>
          <p:cNvPr id="21" name="图片 20" descr="Logo(达内-白色)_Link.png"/>
          <p:cNvPicPr>
            <a:picLocks noChangeAspect="1"/>
          </p:cNvPicPr>
          <p:nvPr userDrawn="1"/>
        </p:nvPicPr>
        <p:blipFill>
          <a:blip r:embed="rId2" cstate="print"/>
          <a:stretch>
            <a:fillRect/>
          </a:stretch>
        </p:blipFill>
        <p:spPr>
          <a:xfrm>
            <a:off x="6786578" y="571481"/>
            <a:ext cx="2071702" cy="906875"/>
          </a:xfrm>
          <a:prstGeom prst="rect">
            <a:avLst/>
          </a:prstGeom>
        </p:spPr>
      </p:pic>
      <p:sp>
        <p:nvSpPr>
          <p:cNvPr id="22" name="标题 1"/>
          <p:cNvSpPr>
            <a:spLocks noGrp="1"/>
          </p:cNvSpPr>
          <p:nvPr>
            <p:ph type="ctrTitle"/>
          </p:nvPr>
        </p:nvSpPr>
        <p:spPr>
          <a:xfrm>
            <a:off x="714349" y="571483"/>
            <a:ext cx="5643603" cy="1047757"/>
          </a:xfrm>
        </p:spPr>
        <p:txBody>
          <a:bodyPr>
            <a:noAutofit/>
          </a:bodyPr>
          <a:lstStyle>
            <a:lvl1pPr algn="l">
              <a:defRPr sz="3600" baseline="0"/>
            </a:lvl1pPr>
          </a:lstStyle>
          <a:p>
            <a:r>
              <a:rPr lang="zh-CN" altLang="en-US" dirty="0" smtClean="0"/>
              <a:t>单击此处编辑母版标题样</a:t>
            </a:r>
            <a:endParaRPr lang="zh-CN" altLang="en-US" dirty="0"/>
          </a:p>
        </p:txBody>
      </p:sp>
      <p:sp>
        <p:nvSpPr>
          <p:cNvPr id="23" name="十字形 22"/>
          <p:cNvSpPr/>
          <p:nvPr userDrawn="1"/>
        </p:nvSpPr>
        <p:spPr>
          <a:xfrm>
            <a:off x="252001" y="6191269"/>
            <a:ext cx="428629" cy="57148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十字形 23"/>
          <p:cNvSpPr/>
          <p:nvPr userDrawn="1"/>
        </p:nvSpPr>
        <p:spPr>
          <a:xfrm>
            <a:off x="571472" y="6096019"/>
            <a:ext cx="180000" cy="24000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3"/>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96FE7B86-B225-41B3-966A-A1FA916138B4}" type="slidenum">
              <a:rPr lang="zh-CN" altLang="en-US" smtClean="0"/>
              <a:pPr/>
              <a:t>‹#›</a:t>
            </a:fld>
            <a:endParaRPr lang="zh-CN" altLang="en-US"/>
          </a:p>
        </p:txBody>
      </p:sp>
      <p:sp>
        <p:nvSpPr>
          <p:cNvPr id="26" name="标题 1"/>
          <p:cNvSpPr txBox="1">
            <a:spLocks/>
          </p:cNvSpPr>
          <p:nvPr userDrawn="1"/>
        </p:nvSpPr>
        <p:spPr>
          <a:xfrm>
            <a:off x="-47499" y="696689"/>
            <a:ext cx="486590" cy="1995055"/>
          </a:xfrm>
          <a:prstGeom prst="rect">
            <a:avLst/>
          </a:prstGeom>
          <a:solidFill>
            <a:srgbClr val="0070C0"/>
          </a:solidFill>
          <a:ln>
            <a:solidFill>
              <a:srgbClr val="0070C0"/>
            </a:solidFill>
          </a:ln>
          <a:effectLst>
            <a:softEdge rad="31750"/>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200" b="1" dirty="0" smtClean="0">
                <a:solidFill>
                  <a:srgbClr val="F9FAFB"/>
                </a:solidFill>
              </a:rPr>
              <a:t>知</a:t>
            </a:r>
            <a:endParaRPr lang="en-US" altLang="zh-CN" sz="1200" b="1" dirty="0" smtClean="0">
              <a:solidFill>
                <a:srgbClr val="F9FAFB"/>
              </a:solidFill>
            </a:endParaRPr>
          </a:p>
          <a:p>
            <a:pPr algn="ctr"/>
            <a:r>
              <a:rPr lang="zh-CN" altLang="en-US" sz="1200" b="1" dirty="0" smtClean="0">
                <a:solidFill>
                  <a:srgbClr val="F9FAFB"/>
                </a:solidFill>
              </a:rPr>
              <a:t>识</a:t>
            </a:r>
            <a:endParaRPr lang="en-US" altLang="zh-CN" sz="1200" b="1" dirty="0" smtClean="0">
              <a:solidFill>
                <a:srgbClr val="F9FAFB"/>
              </a:solidFill>
            </a:endParaRPr>
          </a:p>
          <a:p>
            <a:pPr algn="ctr"/>
            <a:r>
              <a:rPr lang="zh-CN" altLang="en-US" sz="1200" b="1" dirty="0" smtClean="0">
                <a:solidFill>
                  <a:srgbClr val="F9FAFB"/>
                </a:solidFill>
              </a:rPr>
              <a:t>讲</a:t>
            </a:r>
            <a:endParaRPr lang="en-US" altLang="zh-CN" sz="1200" b="1" dirty="0" smtClean="0">
              <a:solidFill>
                <a:srgbClr val="F9FAFB"/>
              </a:solidFill>
            </a:endParaRPr>
          </a:p>
          <a:p>
            <a:pPr algn="ctr"/>
            <a:r>
              <a:rPr lang="zh-CN" altLang="en-US" sz="1200" b="1" dirty="0" smtClean="0">
                <a:solidFill>
                  <a:srgbClr val="F9FAFB"/>
                </a:solidFill>
              </a:rPr>
              <a:t>解</a:t>
            </a:r>
            <a:endParaRPr lang="zh-CN" altLang="en-US" sz="1200" b="1" dirty="0">
              <a:solidFill>
                <a:srgbClr val="F9FAFB"/>
              </a:solidFill>
            </a:endParaRPr>
          </a:p>
        </p:txBody>
      </p:sp>
      <p:sp>
        <p:nvSpPr>
          <p:cNvPr id="27" name="文本占位符 13"/>
          <p:cNvSpPr>
            <a:spLocks noGrp="1"/>
          </p:cNvSpPr>
          <p:nvPr>
            <p:ph type="body" sz="quarter" idx="11" hasCustomPrompt="1"/>
          </p:nvPr>
        </p:nvSpPr>
        <p:spPr>
          <a:xfrm>
            <a:off x="728268" y="1907154"/>
            <a:ext cx="5629684" cy="4338716"/>
          </a:xfrm>
        </p:spPr>
        <p:txBody>
          <a:bodyPr/>
          <a:lstStyle>
            <a:lvl1pPr>
              <a:defRPr sz="2000" baseline="0">
                <a:latin typeface="微软雅黑" pitchFamily="34" charset="-122"/>
                <a:ea typeface="微软雅黑" pitchFamily="34" charset="-122"/>
              </a:defRPr>
            </a:lvl1pPr>
            <a:lvl2pPr>
              <a:defRPr sz="1800" baseline="0">
                <a:latin typeface="微软雅黑" pitchFamily="34" charset="-122"/>
                <a:ea typeface="微软雅黑" pitchFamily="34" charset="-122"/>
              </a:defRPr>
            </a:lvl2pPr>
            <a:lvl3pPr>
              <a:buNone/>
              <a:defRPr/>
            </a:lvl3pPr>
          </a:lstStyle>
          <a:p>
            <a:pPr lvl="0"/>
            <a:r>
              <a:rPr lang="zh-CN" altLang="en-US" dirty="0" smtClean="0"/>
              <a:t>单</a:t>
            </a:r>
            <a:r>
              <a:rPr lang="en-US" altLang="zh-CN" dirty="0" err="1" smtClean="0"/>
              <a:t>sfsdf</a:t>
            </a:r>
            <a:r>
              <a:rPr lang="zh-CN" altLang="en-US" dirty="0" smtClean="0"/>
              <a:t>击此处编辑母版文本样式</a:t>
            </a:r>
          </a:p>
          <a:p>
            <a:pPr lvl="1"/>
            <a:r>
              <a:rPr lang="zh-CN" altLang="en-US" dirty="0" smtClean="0"/>
              <a:t>第</a:t>
            </a:r>
            <a:r>
              <a:rPr lang="en-US" altLang="zh-CN" dirty="0" err="1" smtClean="0"/>
              <a:t>dsfsdf</a:t>
            </a:r>
            <a:r>
              <a:rPr lang="zh-CN" altLang="en-US" dirty="0" smtClean="0"/>
              <a:t>二级</a:t>
            </a:r>
            <a:endParaRPr lang="en-US" altLang="zh-CN" dirty="0" smtClean="0"/>
          </a:p>
        </p:txBody>
      </p:sp>
    </p:spTree>
    <p:extLst>
      <p:ext uri="{BB962C8B-B14F-4D97-AF65-F5344CB8AC3E}">
        <p14:creationId xmlns="" xmlns:p14="http://schemas.microsoft.com/office/powerpoint/2010/main" val="29462963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Tree>
    <p:extLst>
      <p:ext uri="{BB962C8B-B14F-4D97-AF65-F5344CB8AC3E}">
        <p14:creationId xmlns="" xmlns:p14="http://schemas.microsoft.com/office/powerpoint/2010/main" val="2685007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32" r:id="rId4"/>
    <p:sldLayoutId id="2147483728" r:id="rId5"/>
    <p:sldLayoutId id="2147483726" r:id="rId6"/>
    <p:sldLayoutId id="2147483725" r:id="rId7"/>
    <p:sldLayoutId id="2147483727" r:id="rId8"/>
    <p:sldLayoutId id="2147483723" r:id="rId9"/>
    <p:sldLayoutId id="2147483731" r:id="rId10"/>
    <p:sldLayoutId id="2147483724" r:id="rId11"/>
    <p:sldLayoutId id="214748373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file:///\\&#26381;&#21153;&#22120;&#22320;&#22336;\&#20849;&#20139;&#21517;"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Windows </a:t>
            </a:r>
            <a:r>
              <a:rPr lang="zh-CN" altLang="en-US" dirty="0" smtClean="0"/>
              <a:t>系统管理</a:t>
            </a:r>
            <a:endParaRPr lang="zh-CN" altLang="en-US" dirty="0"/>
          </a:p>
        </p:txBody>
      </p:sp>
      <p:sp>
        <p:nvSpPr>
          <p:cNvPr id="3" name="副标题 2"/>
          <p:cNvSpPr>
            <a:spLocks noGrp="1"/>
          </p:cNvSpPr>
          <p:nvPr>
            <p:ph type="subTitle" idx="1"/>
          </p:nvPr>
        </p:nvSpPr>
        <p:spPr/>
        <p:txBody>
          <a:bodyPr/>
          <a:lstStyle/>
          <a:p>
            <a:r>
              <a:rPr lang="en-US" altLang="zh-CN" dirty="0" smtClean="0"/>
              <a:t>NSD WINDOWS</a:t>
            </a:r>
            <a:endParaRPr lang="zh-CN" altLang="en-US" dirty="0"/>
          </a:p>
        </p:txBody>
      </p:sp>
      <p:sp>
        <p:nvSpPr>
          <p:cNvPr id="4" name="文本占位符 3"/>
          <p:cNvSpPr>
            <a:spLocks noGrp="1"/>
          </p:cNvSpPr>
          <p:nvPr>
            <p:ph type="body" sz="quarter" idx="10"/>
          </p:nvPr>
        </p:nvSpPr>
        <p:spPr>
          <a:xfrm>
            <a:off x="4644008" y="3558904"/>
            <a:ext cx="2232273" cy="647675"/>
          </a:xfrm>
        </p:spPr>
        <p:txBody>
          <a:bodyPr/>
          <a:lstStyle/>
          <a:p>
            <a:r>
              <a:rPr lang="en-US" altLang="zh-CN" smtClean="0"/>
              <a:t>DAY03</a:t>
            </a:r>
            <a:endParaRPr lang="zh-CN" altLang="en-US" dirty="0"/>
          </a:p>
        </p:txBody>
      </p:sp>
    </p:spTree>
    <p:extLst>
      <p:ext uri="{BB962C8B-B14F-4D97-AF65-F5344CB8AC3E}">
        <p14:creationId xmlns="" xmlns:p14="http://schemas.microsoft.com/office/powerpoint/2010/main" val="2031353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a:t>
            </a:r>
            <a:r>
              <a:rPr lang="en-US" altLang="zh-CN" dirty="0" smtClean="0"/>
              <a:t>IP</a:t>
            </a:r>
            <a:r>
              <a:rPr lang="zh-CN" altLang="en-US" dirty="0" smtClean="0"/>
              <a:t>地址参数</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查看</a:t>
            </a:r>
            <a:r>
              <a:rPr lang="en-US" altLang="zh-CN" dirty="0" smtClean="0"/>
              <a:t>IP</a:t>
            </a:r>
            <a:r>
              <a:rPr lang="zh-CN" altLang="en-US" dirty="0" smtClean="0"/>
              <a:t>参数</a:t>
            </a:r>
            <a:endParaRPr lang="zh-CN" altLang="en-US" dirty="0"/>
          </a:p>
        </p:txBody>
      </p:sp>
      <p:sp>
        <p:nvSpPr>
          <p:cNvPr id="5" name="文本占位符 4"/>
          <p:cNvSpPr>
            <a:spLocks noGrp="1"/>
          </p:cNvSpPr>
          <p:nvPr>
            <p:ph sz="quarter" idx="10"/>
          </p:nvPr>
        </p:nvSpPr>
        <p:spPr>
          <a:xfrm>
            <a:off x="611560" y="1628800"/>
            <a:ext cx="7608416" cy="1569660"/>
          </a:xfrm>
        </p:spPr>
        <p:txBody>
          <a:bodyPr/>
          <a:lstStyle/>
          <a:p>
            <a:r>
              <a:rPr lang="en-US" altLang="zh-CN" dirty="0" smtClean="0"/>
              <a:t>1</a:t>
            </a:r>
            <a:r>
              <a:rPr lang="zh-CN" altLang="en-US" dirty="0" smtClean="0"/>
              <a:t>、右键点击网络图标，选择属性，</a:t>
            </a:r>
            <a:endParaRPr lang="en-US" altLang="zh-CN" dirty="0" smtClean="0"/>
          </a:p>
          <a:p>
            <a:r>
              <a:rPr lang="en-US" altLang="zh-CN" dirty="0" smtClean="0"/>
              <a:t>2</a:t>
            </a:r>
            <a:r>
              <a:rPr lang="zh-CN" altLang="en-US" dirty="0" smtClean="0"/>
              <a:t>、点击本地信息</a:t>
            </a:r>
            <a:endParaRPr lang="en-US" altLang="zh-CN" dirty="0" smtClean="0"/>
          </a:p>
          <a:p>
            <a:r>
              <a:rPr lang="en-US" altLang="zh-CN" dirty="0" smtClean="0"/>
              <a:t>3</a:t>
            </a:r>
            <a:r>
              <a:rPr lang="zh-CN" altLang="en-US" dirty="0" smtClean="0"/>
              <a:t>、点击详细信息</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11</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944216" y="3284984"/>
            <a:ext cx="6876256" cy="3328878"/>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查看</a:t>
            </a:r>
            <a:r>
              <a:rPr lang="en-US" altLang="zh-CN" dirty="0" smtClean="0"/>
              <a:t>IP</a:t>
            </a:r>
            <a:r>
              <a:rPr lang="zh-CN" altLang="en-US" dirty="0" smtClean="0"/>
              <a:t>参数（续一）</a:t>
            </a:r>
            <a:endParaRPr lang="zh-CN" altLang="en-US" dirty="0"/>
          </a:p>
        </p:txBody>
      </p:sp>
      <p:sp>
        <p:nvSpPr>
          <p:cNvPr id="5" name="文本占位符 4"/>
          <p:cNvSpPr>
            <a:spLocks noGrp="1"/>
          </p:cNvSpPr>
          <p:nvPr>
            <p:ph sz="quarter" idx="10"/>
          </p:nvPr>
        </p:nvSpPr>
        <p:spPr>
          <a:xfrm>
            <a:off x="611560" y="1628800"/>
            <a:ext cx="8280920" cy="1052596"/>
          </a:xfrm>
        </p:spPr>
        <p:txBody>
          <a:bodyPr/>
          <a:lstStyle/>
          <a:p>
            <a:r>
              <a:rPr lang="zh-CN" altLang="en-US" dirty="0" smtClean="0"/>
              <a:t>按</a:t>
            </a:r>
            <a:r>
              <a:rPr lang="en-US" altLang="zh-CN" dirty="0" smtClean="0"/>
              <a:t>Win + R </a:t>
            </a:r>
            <a:r>
              <a:rPr lang="zh-CN" altLang="en-US" dirty="0" smtClean="0"/>
              <a:t>组合键</a:t>
            </a:r>
            <a:r>
              <a:rPr lang="en-US" altLang="zh-CN" dirty="0" smtClean="0"/>
              <a:t>—》</a:t>
            </a:r>
            <a:r>
              <a:rPr lang="zh-CN" altLang="en-US" dirty="0" smtClean="0"/>
              <a:t>运行：</a:t>
            </a:r>
            <a:r>
              <a:rPr lang="en-US" altLang="zh-CN" dirty="0" err="1" smtClean="0"/>
              <a:t>cmd</a:t>
            </a:r>
            <a:r>
              <a:rPr lang="en-US" altLang="zh-CN" dirty="0" smtClean="0"/>
              <a:t>——</a:t>
            </a:r>
            <a:r>
              <a:rPr lang="zh-CN" altLang="en-US" dirty="0" smtClean="0"/>
              <a:t>打开命令窗口</a:t>
            </a:r>
            <a:endParaRPr lang="en-US" altLang="zh-CN" dirty="0" smtClean="0"/>
          </a:p>
          <a:p>
            <a:r>
              <a:rPr lang="en-US" altLang="zh-CN" dirty="0" smtClean="0"/>
              <a:t>-》</a:t>
            </a:r>
            <a:r>
              <a:rPr lang="zh-CN" altLang="en-US" dirty="0" smtClean="0"/>
              <a:t>执行</a:t>
            </a:r>
            <a:r>
              <a:rPr lang="en-US" altLang="zh-CN" dirty="0" err="1" smtClean="0"/>
              <a:t>ipconfig</a:t>
            </a:r>
            <a:r>
              <a:rPr lang="en-US" altLang="zh-CN" dirty="0" smtClean="0"/>
              <a:t> /all </a:t>
            </a:r>
            <a:r>
              <a:rPr lang="zh-CN" altLang="en-US" dirty="0" smtClean="0"/>
              <a:t>查看详细</a:t>
            </a:r>
            <a:r>
              <a:rPr lang="en-US" altLang="zh-CN" dirty="0" smtClean="0"/>
              <a:t>IP</a:t>
            </a:r>
            <a:r>
              <a:rPr lang="zh-CN" altLang="en-US" dirty="0" smtClean="0"/>
              <a:t>配置</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12</a:t>
            </a:fld>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67544" y="4221088"/>
            <a:ext cx="2980953" cy="178387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779912" y="3428999"/>
            <a:ext cx="5040560" cy="3266877"/>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测试连通性：</a:t>
            </a:r>
            <a:endParaRPr lang="zh-CN" altLang="en-US" dirty="0"/>
          </a:p>
        </p:txBody>
      </p:sp>
      <p:sp>
        <p:nvSpPr>
          <p:cNvPr id="5" name="文本占位符 4"/>
          <p:cNvSpPr>
            <a:spLocks noGrp="1"/>
          </p:cNvSpPr>
          <p:nvPr>
            <p:ph sz="quarter" idx="10"/>
          </p:nvPr>
        </p:nvSpPr>
        <p:spPr>
          <a:xfrm>
            <a:off x="611560" y="1628800"/>
            <a:ext cx="8280920" cy="3120854"/>
          </a:xfrm>
        </p:spPr>
        <p:txBody>
          <a:bodyPr/>
          <a:lstStyle/>
          <a:p>
            <a:r>
              <a:rPr lang="zh-CN" altLang="en-US" dirty="0" smtClean="0"/>
              <a:t>基本用法：</a:t>
            </a:r>
            <a:r>
              <a:rPr lang="en-US" altLang="zh-CN" dirty="0" smtClean="0"/>
              <a:t>ping  </a:t>
            </a:r>
            <a:r>
              <a:rPr lang="zh-CN" altLang="en-US" dirty="0" smtClean="0"/>
              <a:t>目标主机地址</a:t>
            </a:r>
            <a:endParaRPr lang="en-US" altLang="zh-CN" dirty="0" smtClean="0"/>
          </a:p>
          <a:p>
            <a:r>
              <a:rPr lang="zh-CN" altLang="en-US" dirty="0" smtClean="0"/>
              <a:t>网络排错常见思路</a:t>
            </a:r>
            <a:endParaRPr lang="en-US" altLang="zh-CN" dirty="0" smtClean="0"/>
          </a:p>
          <a:p>
            <a:r>
              <a:rPr lang="en-US" altLang="zh-CN" dirty="0" smtClean="0"/>
              <a:t>--</a:t>
            </a:r>
            <a:r>
              <a:rPr lang="zh-CN" altLang="en-US" dirty="0" smtClean="0"/>
              <a:t>先</a:t>
            </a:r>
            <a:r>
              <a:rPr lang="en-US" altLang="zh-CN" dirty="0" smtClean="0"/>
              <a:t>ping</a:t>
            </a:r>
            <a:r>
              <a:rPr lang="zh-CN" altLang="en-US" dirty="0" smtClean="0"/>
              <a:t>回环地址</a:t>
            </a:r>
            <a:r>
              <a:rPr lang="en-US" altLang="zh-CN" dirty="0" smtClean="0"/>
              <a:t>127.0.0.1  ——》</a:t>
            </a:r>
            <a:r>
              <a:rPr lang="zh-CN" altLang="en-US" dirty="0" smtClean="0"/>
              <a:t>检查</a:t>
            </a:r>
            <a:r>
              <a:rPr lang="en-US" altLang="zh-CN" dirty="0" smtClean="0"/>
              <a:t>TCP/IP</a:t>
            </a:r>
            <a:r>
              <a:rPr lang="zh-CN" altLang="en-US" dirty="0" smtClean="0"/>
              <a:t>驱动</a:t>
            </a:r>
            <a:endParaRPr lang="en-US" altLang="zh-CN" dirty="0" smtClean="0"/>
          </a:p>
          <a:p>
            <a:r>
              <a:rPr lang="en-US" altLang="zh-CN" dirty="0" smtClean="0"/>
              <a:t>--</a:t>
            </a:r>
            <a:r>
              <a:rPr lang="zh-CN" altLang="en-US" dirty="0" smtClean="0"/>
              <a:t>再</a:t>
            </a:r>
            <a:r>
              <a:rPr lang="en-US" altLang="zh-CN" dirty="0" smtClean="0"/>
              <a:t>ping</a:t>
            </a:r>
            <a:r>
              <a:rPr lang="zh-CN" altLang="en-US" dirty="0" smtClean="0"/>
              <a:t>本网段其他主机      </a:t>
            </a:r>
            <a:r>
              <a:rPr lang="en-US" altLang="zh-CN" dirty="0" smtClean="0"/>
              <a:t>——》</a:t>
            </a:r>
            <a:r>
              <a:rPr lang="zh-CN" altLang="en-US" dirty="0" smtClean="0"/>
              <a:t>检查内网通信</a:t>
            </a:r>
            <a:endParaRPr lang="en-US" altLang="zh-CN" dirty="0" smtClean="0"/>
          </a:p>
          <a:p>
            <a:r>
              <a:rPr lang="en-US" altLang="zh-CN" dirty="0" smtClean="0"/>
              <a:t>--</a:t>
            </a:r>
            <a:r>
              <a:rPr lang="zh-CN" altLang="en-US" dirty="0" smtClean="0"/>
              <a:t>再</a:t>
            </a:r>
            <a:r>
              <a:rPr lang="en-US" altLang="zh-CN" dirty="0" smtClean="0"/>
              <a:t>ping</a:t>
            </a:r>
            <a:r>
              <a:rPr lang="zh-CN" altLang="en-US" dirty="0" smtClean="0"/>
              <a:t>网关</a:t>
            </a:r>
            <a:r>
              <a:rPr lang="en-US" altLang="zh-CN" dirty="0" smtClean="0"/>
              <a:t>                      ——》</a:t>
            </a:r>
            <a:r>
              <a:rPr lang="zh-CN" altLang="en-US" dirty="0" smtClean="0"/>
              <a:t>检查出口路由</a:t>
            </a:r>
            <a:endParaRPr lang="en-US" altLang="zh-CN" dirty="0" smtClean="0"/>
          </a:p>
          <a:p>
            <a:r>
              <a:rPr lang="en-US" altLang="zh-CN" dirty="0" smtClean="0"/>
              <a:t>--</a:t>
            </a:r>
            <a:r>
              <a:rPr lang="zh-CN" altLang="en-US" dirty="0" smtClean="0"/>
              <a:t>再</a:t>
            </a:r>
            <a:r>
              <a:rPr lang="en-US" altLang="zh-CN" dirty="0" smtClean="0"/>
              <a:t>ping</a:t>
            </a:r>
            <a:r>
              <a:rPr lang="zh-CN" altLang="en-US" dirty="0" smtClean="0"/>
              <a:t>其他网段的其他主机</a:t>
            </a:r>
            <a:r>
              <a:rPr lang="en-US" altLang="zh-CN" dirty="0" smtClean="0"/>
              <a:t>——》</a:t>
            </a:r>
            <a:r>
              <a:rPr lang="zh-CN" altLang="en-US" dirty="0" smtClean="0"/>
              <a:t>检查远程连通性</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13</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测试网络连通性（续</a:t>
            </a:r>
            <a:r>
              <a:rPr lang="en-US" altLang="zh-CN" dirty="0" smtClean="0"/>
              <a:t>1</a:t>
            </a:r>
            <a:r>
              <a:rPr lang="zh-CN" altLang="en-US" dirty="0" smtClean="0"/>
              <a:t>）</a:t>
            </a:r>
            <a:endParaRPr lang="zh-CN" altLang="en-US" dirty="0"/>
          </a:p>
        </p:txBody>
      </p:sp>
      <p:sp>
        <p:nvSpPr>
          <p:cNvPr id="5" name="文本占位符 4"/>
          <p:cNvSpPr>
            <a:spLocks noGrp="1"/>
          </p:cNvSpPr>
          <p:nvPr>
            <p:ph sz="quarter" idx="10"/>
          </p:nvPr>
        </p:nvSpPr>
        <p:spPr>
          <a:xfrm>
            <a:off x="611560" y="1628800"/>
            <a:ext cx="8280920" cy="1569660"/>
          </a:xfrm>
        </p:spPr>
        <p:txBody>
          <a:bodyPr/>
          <a:lstStyle/>
          <a:p>
            <a:r>
              <a:rPr lang="en-US" altLang="zh-CN" dirty="0" smtClean="0"/>
              <a:t>Ping</a:t>
            </a:r>
            <a:r>
              <a:rPr lang="zh-CN" altLang="en-US" dirty="0" smtClean="0"/>
              <a:t>测试反馈的结果</a:t>
            </a:r>
            <a:endParaRPr lang="en-US" altLang="zh-CN" dirty="0" smtClean="0"/>
          </a:p>
          <a:p>
            <a:r>
              <a:rPr lang="en-US" altLang="zh-CN" dirty="0" smtClean="0"/>
              <a:t>-</a:t>
            </a:r>
            <a:r>
              <a:rPr lang="zh-CN" altLang="en-US" dirty="0" smtClean="0"/>
              <a:t>正常连通：来自</a:t>
            </a:r>
            <a:r>
              <a:rPr lang="en-US" altLang="zh-CN" dirty="0" smtClean="0"/>
              <a:t>…</a:t>
            </a:r>
            <a:r>
              <a:rPr lang="zh-CN" altLang="en-US" dirty="0" smtClean="0"/>
              <a:t>的回复：字节</a:t>
            </a:r>
            <a:r>
              <a:rPr lang="en-US" altLang="zh-CN" dirty="0" smtClean="0"/>
              <a:t>=32</a:t>
            </a:r>
            <a:r>
              <a:rPr lang="zh-CN" altLang="en-US" dirty="0" smtClean="0"/>
              <a:t>，时间</a:t>
            </a:r>
            <a:r>
              <a:rPr lang="en-US" altLang="zh-CN" dirty="0" smtClean="0"/>
              <a:t>&lt;1ms…</a:t>
            </a:r>
          </a:p>
          <a:p>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14</a:t>
            </a:fld>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204241" y="3429000"/>
            <a:ext cx="6735518" cy="2736304"/>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案例一：配置并测试网络</a:t>
            </a:r>
            <a:endParaRPr lang="zh-CN" altLang="en-US" dirty="0"/>
          </a:p>
        </p:txBody>
      </p:sp>
      <p:sp>
        <p:nvSpPr>
          <p:cNvPr id="5" name="文本占位符 4"/>
          <p:cNvSpPr>
            <a:spLocks noGrp="1"/>
          </p:cNvSpPr>
          <p:nvPr>
            <p:ph sz="quarter" idx="10"/>
          </p:nvPr>
        </p:nvSpPr>
        <p:spPr>
          <a:xfrm>
            <a:off x="611560" y="1628800"/>
            <a:ext cx="8280920" cy="4007251"/>
          </a:xfrm>
        </p:spPr>
        <p:txBody>
          <a:bodyPr/>
          <a:lstStyle/>
          <a:p>
            <a:r>
              <a:rPr lang="en-US" altLang="zh-CN" dirty="0" smtClean="0"/>
              <a:t>1</a:t>
            </a:r>
            <a:r>
              <a:rPr lang="zh-CN" altLang="en-US" dirty="0" smtClean="0"/>
              <a:t>、将虚拟机</a:t>
            </a:r>
            <a:r>
              <a:rPr lang="en-US" altLang="zh-CN" dirty="0" smtClean="0"/>
              <a:t>win2008</a:t>
            </a:r>
            <a:r>
              <a:rPr lang="zh-CN" altLang="en-US" dirty="0" smtClean="0"/>
              <a:t>关机，克隆为</a:t>
            </a:r>
            <a:r>
              <a:rPr lang="en-US" altLang="zh-CN" dirty="0" smtClean="0"/>
              <a:t>win2008-clone</a:t>
            </a:r>
          </a:p>
          <a:p>
            <a:r>
              <a:rPr lang="en-US" altLang="zh-CN" dirty="0" smtClean="0"/>
              <a:t>2</a:t>
            </a:r>
            <a:r>
              <a:rPr lang="zh-CN" altLang="en-US" dirty="0" smtClean="0"/>
              <a:t>、查看</a:t>
            </a:r>
            <a:r>
              <a:rPr lang="en-US" altLang="zh-CN" dirty="0" smtClean="0"/>
              <a:t>win2008</a:t>
            </a:r>
            <a:r>
              <a:rPr lang="zh-CN" altLang="en-US" dirty="0" smtClean="0"/>
              <a:t>、</a:t>
            </a:r>
            <a:r>
              <a:rPr lang="en-US" altLang="zh-CN" dirty="0" smtClean="0"/>
              <a:t>win2008-clone</a:t>
            </a:r>
            <a:r>
              <a:rPr lang="zh-CN" altLang="en-US" dirty="0" smtClean="0"/>
              <a:t>地址，关闭防火墙，相互</a:t>
            </a:r>
            <a:r>
              <a:rPr lang="en-US" altLang="zh-CN" dirty="0" smtClean="0"/>
              <a:t>ping</a:t>
            </a:r>
            <a:r>
              <a:rPr lang="zh-CN" altLang="en-US" dirty="0" smtClean="0"/>
              <a:t>检查连通性</a:t>
            </a:r>
            <a:endParaRPr lang="en-US" altLang="zh-CN" dirty="0" smtClean="0"/>
          </a:p>
          <a:p>
            <a:r>
              <a:rPr lang="en-US" altLang="zh-CN" dirty="0" smtClean="0"/>
              <a:t>3</a:t>
            </a:r>
            <a:r>
              <a:rPr lang="zh-CN" altLang="en-US" dirty="0" smtClean="0"/>
              <a:t>、为虚拟机</a:t>
            </a:r>
            <a:r>
              <a:rPr lang="en-US" altLang="zh-CN" dirty="0" smtClean="0"/>
              <a:t>win2008</a:t>
            </a:r>
            <a:r>
              <a:rPr lang="zh-CN" altLang="en-US" dirty="0" smtClean="0"/>
              <a:t>、</a:t>
            </a:r>
            <a:r>
              <a:rPr lang="en-US" altLang="zh-CN" dirty="0" smtClean="0"/>
              <a:t>win2008-clone</a:t>
            </a:r>
            <a:r>
              <a:rPr lang="zh-CN" altLang="en-US" dirty="0" smtClean="0"/>
              <a:t>分别配置以下地址：</a:t>
            </a:r>
            <a:endParaRPr lang="en-US" altLang="zh-CN" dirty="0" smtClean="0"/>
          </a:p>
          <a:p>
            <a:r>
              <a:rPr lang="en-US" altLang="zh-CN" dirty="0" smtClean="0"/>
              <a:t>-IP</a:t>
            </a:r>
            <a:r>
              <a:rPr lang="zh-CN" altLang="en-US" dirty="0" smtClean="0"/>
              <a:t>地址及掩码：</a:t>
            </a:r>
            <a:r>
              <a:rPr lang="en-US" altLang="zh-CN" dirty="0" smtClean="0"/>
              <a:t>192.168.4.1/24  </a:t>
            </a:r>
          </a:p>
          <a:p>
            <a:r>
              <a:rPr lang="en-US" altLang="zh-CN" dirty="0" smtClean="0"/>
              <a:t>-IP</a:t>
            </a:r>
            <a:r>
              <a:rPr lang="zh-CN" altLang="en-US" dirty="0" smtClean="0"/>
              <a:t>地址及掩码：</a:t>
            </a:r>
            <a:r>
              <a:rPr lang="en-US" altLang="zh-CN" dirty="0" smtClean="0"/>
              <a:t>192.168.4.2/24</a:t>
            </a:r>
          </a:p>
          <a:p>
            <a:r>
              <a:rPr lang="en-US" altLang="zh-CN" dirty="0" smtClean="0"/>
              <a:t>4</a:t>
            </a:r>
            <a:r>
              <a:rPr lang="zh-CN" altLang="en-US" dirty="0" smtClean="0"/>
              <a:t>、再次测试两台主机的连通性。</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15</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Win</a:t>
            </a:r>
            <a:r>
              <a:rPr lang="zh-CN" altLang="en-US" dirty="0" smtClean="0"/>
              <a:t>网络解析</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工作组</a:t>
            </a:r>
            <a:endParaRPr lang="zh-CN" altLang="en-US" dirty="0"/>
          </a:p>
        </p:txBody>
      </p:sp>
      <p:sp>
        <p:nvSpPr>
          <p:cNvPr id="5" name="文本占位符 4"/>
          <p:cNvSpPr>
            <a:spLocks noGrp="1"/>
          </p:cNvSpPr>
          <p:nvPr>
            <p:ph sz="quarter" idx="10"/>
          </p:nvPr>
        </p:nvSpPr>
        <p:spPr>
          <a:xfrm>
            <a:off x="611560" y="1628800"/>
            <a:ext cx="7608416" cy="2259080"/>
          </a:xfrm>
        </p:spPr>
        <p:txBody>
          <a:bodyPr/>
          <a:lstStyle/>
          <a:p>
            <a:pPr lvl="1">
              <a:buNone/>
            </a:pPr>
            <a:r>
              <a:rPr lang="zh-CN" altLang="en-US" dirty="0" smtClean="0"/>
              <a:t>最常见最简单最普通的资源管理模式，将不同</a:t>
            </a:r>
            <a:r>
              <a:rPr lang="zh-CN" altLang="en-US" smtClean="0"/>
              <a:t>的电脑按功能分别列入不同的组里，方便管理。</a:t>
            </a:r>
            <a:endParaRPr lang="en-US" altLang="zh-CN" dirty="0" smtClean="0"/>
          </a:p>
          <a:p>
            <a:pPr lvl="1">
              <a:buNone/>
            </a:pPr>
            <a:r>
              <a:rPr lang="zh-CN" altLang="en-US" dirty="0" smtClean="0"/>
              <a:t>工作组网络，对等关系，无集中管理</a:t>
            </a:r>
            <a:endParaRPr lang="en-US" altLang="zh-CN" dirty="0" smtClean="0"/>
          </a:p>
          <a:p>
            <a:pPr lvl="1">
              <a:buNone/>
            </a:pPr>
            <a:r>
              <a:rPr lang="en-US" altLang="zh-CN" dirty="0" smtClean="0"/>
              <a:t>-</a:t>
            </a:r>
            <a:r>
              <a:rPr lang="zh-CN" altLang="en-US" dirty="0" smtClean="0"/>
              <a:t>每台计算机的使用者可自发建立工作小组（指定工作组名）</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17</a:t>
            </a:fld>
            <a:endParaRPr lang="zh-CN" altLang="en-US" dirty="0"/>
          </a:p>
        </p:txBody>
      </p:sp>
      <p:pic>
        <p:nvPicPr>
          <p:cNvPr id="6147" name="Picture 3"/>
          <p:cNvPicPr>
            <a:picLocks noChangeAspect="1" noChangeArrowheads="1"/>
          </p:cNvPicPr>
          <p:nvPr/>
        </p:nvPicPr>
        <p:blipFill>
          <a:blip r:embed="rId2" cstate="print"/>
          <a:srcRect/>
          <a:stretch>
            <a:fillRect/>
          </a:stretch>
        </p:blipFill>
        <p:spPr bwMode="auto">
          <a:xfrm>
            <a:off x="1979712" y="4005064"/>
            <a:ext cx="5184576" cy="2138638"/>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计算机名</a:t>
            </a:r>
            <a:endParaRPr lang="zh-CN" altLang="en-US" dirty="0"/>
          </a:p>
        </p:txBody>
      </p:sp>
      <p:sp>
        <p:nvSpPr>
          <p:cNvPr id="5" name="文本占位符 4"/>
          <p:cNvSpPr>
            <a:spLocks noGrp="1"/>
          </p:cNvSpPr>
          <p:nvPr>
            <p:ph sz="quarter" idx="10"/>
          </p:nvPr>
        </p:nvSpPr>
        <p:spPr>
          <a:xfrm>
            <a:off x="611560" y="1628800"/>
            <a:ext cx="7608416" cy="1920526"/>
          </a:xfrm>
        </p:spPr>
        <p:txBody>
          <a:bodyPr/>
          <a:lstStyle/>
          <a:p>
            <a:pPr lvl="1">
              <a:buNone/>
            </a:pPr>
            <a:r>
              <a:rPr lang="zh-CN" altLang="en-US" dirty="0" smtClean="0"/>
              <a:t>每一台计算机为自己设置的名称</a:t>
            </a:r>
            <a:endParaRPr lang="en-US" altLang="zh-CN" dirty="0" smtClean="0"/>
          </a:p>
          <a:p>
            <a:pPr lvl="1">
              <a:buNone/>
            </a:pPr>
            <a:r>
              <a:rPr lang="en-US" altLang="zh-CN" dirty="0" smtClean="0"/>
              <a:t>-</a:t>
            </a:r>
            <a:r>
              <a:rPr lang="zh-CN" altLang="en-US" dirty="0" smtClean="0"/>
              <a:t>相比</a:t>
            </a:r>
            <a:r>
              <a:rPr lang="en-US" altLang="zh-CN" dirty="0" smtClean="0"/>
              <a:t>IP</a:t>
            </a:r>
            <a:r>
              <a:rPr lang="zh-CN" altLang="en-US" dirty="0" smtClean="0"/>
              <a:t>地址，计算机名更容易被记住</a:t>
            </a:r>
            <a:endParaRPr lang="en-US" altLang="zh-CN" dirty="0" smtClean="0"/>
          </a:p>
          <a:p>
            <a:pPr lvl="1">
              <a:buNone/>
            </a:pPr>
            <a:r>
              <a:rPr lang="en-US" altLang="zh-CN" dirty="0" smtClean="0"/>
              <a:t>-</a:t>
            </a:r>
            <a:r>
              <a:rPr lang="zh-CN" altLang="en-US" dirty="0" smtClean="0"/>
              <a:t>同一个</a:t>
            </a:r>
            <a:r>
              <a:rPr lang="en-US" altLang="zh-CN" dirty="0" smtClean="0"/>
              <a:t>Win</a:t>
            </a:r>
            <a:r>
              <a:rPr lang="zh-CN" altLang="en-US" dirty="0" smtClean="0"/>
              <a:t>网络内应保持唯一</a:t>
            </a:r>
            <a:endParaRPr lang="en-US" altLang="zh-CN" dirty="0" smtClean="0"/>
          </a:p>
          <a:p>
            <a:pPr lvl="1">
              <a:buNone/>
            </a:pPr>
            <a:r>
              <a:rPr lang="en-US" altLang="zh-CN" dirty="0" smtClean="0"/>
              <a:t>-</a:t>
            </a:r>
            <a:r>
              <a:rPr lang="zh-CN" altLang="en-US" dirty="0" smtClean="0"/>
              <a:t>在</a:t>
            </a:r>
            <a:r>
              <a:rPr lang="en-US" altLang="zh-CN" dirty="0" smtClean="0"/>
              <a:t>Win</a:t>
            </a:r>
            <a:r>
              <a:rPr lang="zh-CN" altLang="en-US" dirty="0" smtClean="0"/>
              <a:t>网络内可以通过计算机名称访问其他主机</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18</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工作组名</a:t>
            </a:r>
            <a:endParaRPr lang="zh-CN" altLang="en-US" dirty="0"/>
          </a:p>
        </p:txBody>
      </p:sp>
      <p:sp>
        <p:nvSpPr>
          <p:cNvPr id="5" name="文本占位符 4"/>
          <p:cNvSpPr>
            <a:spLocks noGrp="1"/>
          </p:cNvSpPr>
          <p:nvPr>
            <p:ph sz="quarter" idx="10"/>
          </p:nvPr>
        </p:nvSpPr>
        <p:spPr>
          <a:xfrm>
            <a:off x="611560" y="1628800"/>
            <a:ext cx="7608416" cy="1446550"/>
          </a:xfrm>
        </p:spPr>
        <p:txBody>
          <a:bodyPr/>
          <a:lstStyle/>
          <a:p>
            <a:pPr lvl="1">
              <a:buNone/>
            </a:pPr>
            <a:r>
              <a:rPr lang="zh-CN" altLang="en-US" dirty="0" smtClean="0"/>
              <a:t>每一台计算机为自己声明的工作小组名</a:t>
            </a:r>
            <a:endParaRPr lang="en-US" altLang="zh-CN" dirty="0" smtClean="0"/>
          </a:p>
          <a:p>
            <a:pPr lvl="1">
              <a:buNone/>
            </a:pPr>
            <a:r>
              <a:rPr lang="en-US" altLang="zh-CN" dirty="0" smtClean="0"/>
              <a:t>-</a:t>
            </a:r>
            <a:r>
              <a:rPr lang="zh-CN" altLang="en-US" dirty="0" smtClean="0"/>
              <a:t>多台主机可以加入同一个工作组</a:t>
            </a:r>
            <a:endParaRPr lang="en-US" altLang="zh-CN" dirty="0" smtClean="0"/>
          </a:p>
          <a:p>
            <a:pPr lvl="1">
              <a:buNone/>
            </a:pPr>
            <a:r>
              <a:rPr lang="en-US" altLang="zh-CN" dirty="0" smtClean="0"/>
              <a:t>-</a:t>
            </a:r>
            <a:r>
              <a:rPr lang="zh-CN" altLang="en-US" dirty="0" smtClean="0"/>
              <a:t>工作组内没有管理机（组长），每台计算机各自为政</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19</a:t>
            </a:fld>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971600" y="3861048"/>
            <a:ext cx="7442702" cy="1944216"/>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600" dirty="0" smtClean="0"/>
              <a:t>什么是虚拟机</a:t>
            </a:r>
            <a:endParaRPr lang="zh-CN" altLang="en-US" sz="3600" dirty="0"/>
          </a:p>
        </p:txBody>
      </p:sp>
      <p:sp>
        <p:nvSpPr>
          <p:cNvPr id="10" name="文本占位符 9"/>
          <p:cNvSpPr>
            <a:spLocks noGrp="1"/>
          </p:cNvSpPr>
          <p:nvPr>
            <p:ph sz="quarter" idx="10"/>
          </p:nvPr>
        </p:nvSpPr>
        <p:spPr>
          <a:xfrm>
            <a:off x="611560" y="1628800"/>
            <a:ext cx="7608416" cy="4250394"/>
          </a:xfrm>
        </p:spPr>
        <p:txBody>
          <a:bodyPr/>
          <a:lstStyle/>
          <a:p>
            <a:pPr marL="342900" lvl="1" indent="-342900">
              <a:spcBef>
                <a:spcPts val="675"/>
              </a:spcBef>
              <a:buFont typeface="Arial" pitchFamily="34" charset="0"/>
              <a:buChar char="•"/>
            </a:pPr>
            <a:r>
              <a:rPr lang="zh-CN" altLang="en-US" sz="2000" dirty="0" smtClean="0"/>
              <a:t>虚拟机（</a:t>
            </a:r>
            <a:r>
              <a:rPr lang="en-US" altLang="zh-CN" sz="2000" dirty="0" smtClean="0"/>
              <a:t>Virtual Machine</a:t>
            </a:r>
            <a:r>
              <a:rPr lang="zh-CN" altLang="en-US" sz="2000" dirty="0" smtClean="0"/>
              <a:t>）</a:t>
            </a:r>
            <a:endParaRPr lang="en-US" altLang="zh-CN" sz="2000" dirty="0" smtClean="0"/>
          </a:p>
          <a:p>
            <a:pPr marL="342900" lvl="1" indent="-342900">
              <a:spcBef>
                <a:spcPts val="675"/>
              </a:spcBef>
              <a:buFont typeface="Arial" pitchFamily="34" charset="0"/>
              <a:buChar char="•"/>
            </a:pPr>
            <a:r>
              <a:rPr lang="zh-CN" altLang="en-US" sz="2000" dirty="0" smtClean="0"/>
              <a:t>运行在计算机上的一款软件程序</a:t>
            </a:r>
            <a:endParaRPr lang="en-US" altLang="zh-CN" sz="2000" dirty="0" smtClean="0"/>
          </a:p>
          <a:p>
            <a:pPr marL="342900" lvl="1" indent="-342900">
              <a:spcBef>
                <a:spcPts val="675"/>
              </a:spcBef>
              <a:buFont typeface="Arial" pitchFamily="34" charset="0"/>
              <a:buChar char="•"/>
            </a:pPr>
            <a:r>
              <a:rPr lang="zh-CN" altLang="en-US" sz="2000" dirty="0" smtClean="0"/>
              <a:t>模拟计算机硬件功能</a:t>
            </a:r>
            <a:endParaRPr lang="en-US" altLang="zh-CN" sz="2000" dirty="0" smtClean="0"/>
          </a:p>
          <a:p>
            <a:pPr marL="342900" lvl="1" indent="-342900">
              <a:spcBef>
                <a:spcPts val="675"/>
              </a:spcBef>
              <a:buFont typeface="Arial" pitchFamily="34" charset="0"/>
              <a:buChar char="•"/>
            </a:pPr>
            <a:r>
              <a:rPr lang="zh-CN" altLang="en-US" sz="2000" dirty="0" smtClean="0"/>
              <a:t>为其他软件程序提供一个独立的计算机环境</a:t>
            </a:r>
            <a:endParaRPr lang="en-US" altLang="zh-CN" sz="2000" dirty="0" smtClean="0"/>
          </a:p>
          <a:p>
            <a:pPr marL="342900" lvl="1" indent="-342900">
              <a:spcBef>
                <a:spcPts val="675"/>
              </a:spcBef>
              <a:buFont typeface="Arial" pitchFamily="34" charset="0"/>
              <a:buChar char="•"/>
            </a:pPr>
            <a:endParaRPr lang="en-US" altLang="zh-CN" sz="2000" dirty="0" smtClean="0"/>
          </a:p>
          <a:p>
            <a:pPr marL="342900" lvl="1" indent="-342900">
              <a:spcBef>
                <a:spcPts val="675"/>
              </a:spcBef>
              <a:buFont typeface="Arial" pitchFamily="34" charset="0"/>
              <a:buChar char="•"/>
            </a:pPr>
            <a:endParaRPr lang="en-US" altLang="zh-CN" sz="2000" dirty="0" smtClean="0"/>
          </a:p>
          <a:p>
            <a:pPr marL="342900" lvl="1" indent="-342900">
              <a:spcBef>
                <a:spcPts val="675"/>
              </a:spcBef>
              <a:buFont typeface="Arial" pitchFamily="34" charset="0"/>
              <a:buChar char="•"/>
            </a:pPr>
            <a:r>
              <a:rPr lang="zh-CN" altLang="en-US" sz="2000" dirty="0" smtClean="0"/>
              <a:t>为什么要用虚拟机？（版本 数量）</a:t>
            </a:r>
            <a:endParaRPr lang="en-US" altLang="zh-CN" sz="2000" dirty="0" smtClean="0"/>
          </a:p>
          <a:p>
            <a:endParaRPr lang="zh-CN" altLang="en-US" dirty="0" smtClean="0"/>
          </a:p>
          <a:p>
            <a:endParaRPr lang="zh-CN" altLang="en-US" dirty="0"/>
          </a:p>
        </p:txBody>
      </p:sp>
    </p:spTree>
    <p:extLst>
      <p:ext uri="{BB962C8B-B14F-4D97-AF65-F5344CB8AC3E}">
        <p14:creationId xmlns="" xmlns:p14="http://schemas.microsoft.com/office/powerpoint/2010/main" val="3372837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配置工作组</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建立工作组</a:t>
            </a:r>
            <a:endParaRPr lang="zh-CN" altLang="en-US" dirty="0"/>
          </a:p>
        </p:txBody>
      </p:sp>
      <p:sp>
        <p:nvSpPr>
          <p:cNvPr id="5" name="文本占位符 4"/>
          <p:cNvSpPr>
            <a:spLocks noGrp="1"/>
          </p:cNvSpPr>
          <p:nvPr>
            <p:ph sz="quarter" idx="10"/>
          </p:nvPr>
        </p:nvSpPr>
        <p:spPr>
          <a:xfrm>
            <a:off x="611560" y="1628800"/>
            <a:ext cx="7608416" cy="1920526"/>
          </a:xfrm>
        </p:spPr>
        <p:txBody>
          <a:bodyPr/>
          <a:lstStyle/>
          <a:p>
            <a:pPr lvl="1"/>
            <a:r>
              <a:rPr lang="zh-CN" altLang="en-US" dirty="0" smtClean="0"/>
              <a:t>右击“计算机”</a:t>
            </a:r>
            <a:r>
              <a:rPr lang="en-US" altLang="zh-CN" dirty="0" smtClean="0"/>
              <a:t>——</a:t>
            </a:r>
            <a:r>
              <a:rPr lang="zh-CN" altLang="en-US" dirty="0" smtClean="0"/>
              <a:t>属性</a:t>
            </a:r>
            <a:r>
              <a:rPr lang="en-US" altLang="zh-CN" dirty="0" smtClean="0"/>
              <a:t>——</a:t>
            </a:r>
            <a:r>
              <a:rPr lang="zh-CN" altLang="en-US" dirty="0" smtClean="0"/>
              <a:t>更改设置</a:t>
            </a:r>
            <a:endParaRPr lang="en-US" altLang="zh-CN" dirty="0" smtClean="0"/>
          </a:p>
          <a:p>
            <a:pPr lvl="1"/>
            <a:r>
              <a:rPr lang="zh-CN" altLang="en-US" dirty="0" smtClean="0"/>
              <a:t>系统属性</a:t>
            </a:r>
            <a:r>
              <a:rPr lang="en-US" altLang="zh-CN" dirty="0" smtClean="0"/>
              <a:t>——</a:t>
            </a:r>
            <a:r>
              <a:rPr lang="zh-CN" altLang="en-US" dirty="0" smtClean="0"/>
              <a:t>更改</a:t>
            </a:r>
            <a:endParaRPr lang="en-US" altLang="zh-CN" dirty="0" smtClean="0"/>
          </a:p>
          <a:p>
            <a:pPr lvl="1"/>
            <a:r>
              <a:rPr lang="zh-CN" altLang="en-US" dirty="0" smtClean="0"/>
              <a:t>更改计算机名、工作组名</a:t>
            </a:r>
            <a:endParaRPr lang="en-US" altLang="zh-CN" dirty="0" smtClean="0"/>
          </a:p>
          <a:p>
            <a:pPr lvl="1"/>
            <a:r>
              <a:rPr lang="zh-CN" altLang="en-US" dirty="0" smtClean="0"/>
              <a:t>重启主机后生效</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21</a:t>
            </a:fld>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4788024" y="2420888"/>
            <a:ext cx="3694118" cy="4122787"/>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加入工作组</a:t>
            </a:r>
            <a:endParaRPr lang="zh-CN" altLang="en-US" dirty="0"/>
          </a:p>
        </p:txBody>
      </p:sp>
      <p:sp>
        <p:nvSpPr>
          <p:cNvPr id="5" name="文本占位符 4"/>
          <p:cNvSpPr>
            <a:spLocks noGrp="1"/>
          </p:cNvSpPr>
          <p:nvPr>
            <p:ph sz="quarter" idx="10"/>
          </p:nvPr>
        </p:nvSpPr>
        <p:spPr>
          <a:xfrm>
            <a:off x="611560" y="1628800"/>
            <a:ext cx="7608416" cy="1920526"/>
          </a:xfrm>
        </p:spPr>
        <p:txBody>
          <a:bodyPr/>
          <a:lstStyle/>
          <a:p>
            <a:pPr lvl="1"/>
            <a:r>
              <a:rPr lang="zh-CN" altLang="en-US" dirty="0" smtClean="0"/>
              <a:t>右击“计算机”</a:t>
            </a:r>
            <a:r>
              <a:rPr lang="en-US" altLang="zh-CN" dirty="0" smtClean="0"/>
              <a:t>——</a:t>
            </a:r>
            <a:r>
              <a:rPr lang="zh-CN" altLang="en-US" dirty="0" smtClean="0"/>
              <a:t>属性</a:t>
            </a:r>
            <a:r>
              <a:rPr lang="en-US" altLang="zh-CN" dirty="0" smtClean="0"/>
              <a:t>——</a:t>
            </a:r>
            <a:r>
              <a:rPr lang="zh-CN" altLang="en-US" dirty="0" smtClean="0"/>
              <a:t>更改设置</a:t>
            </a:r>
            <a:endParaRPr lang="en-US" altLang="zh-CN" dirty="0" smtClean="0"/>
          </a:p>
          <a:p>
            <a:pPr lvl="1"/>
            <a:r>
              <a:rPr lang="zh-CN" altLang="en-US" dirty="0" smtClean="0"/>
              <a:t>系统属性</a:t>
            </a:r>
            <a:r>
              <a:rPr lang="en-US" altLang="zh-CN" dirty="0" smtClean="0"/>
              <a:t>——</a:t>
            </a:r>
            <a:r>
              <a:rPr lang="zh-CN" altLang="en-US" dirty="0" smtClean="0"/>
              <a:t>更改</a:t>
            </a:r>
            <a:endParaRPr lang="en-US" altLang="zh-CN" dirty="0" smtClean="0"/>
          </a:p>
          <a:p>
            <a:pPr lvl="1"/>
            <a:r>
              <a:rPr lang="zh-CN" altLang="en-US" dirty="0" smtClean="0"/>
              <a:t>设置已声明过的工作组名，即为加入</a:t>
            </a:r>
            <a:endParaRPr lang="en-US" altLang="zh-CN" dirty="0" smtClean="0"/>
          </a:p>
          <a:p>
            <a:pPr lvl="1"/>
            <a:r>
              <a:rPr lang="zh-CN" altLang="en-US" dirty="0" smtClean="0"/>
              <a:t>重启主机后生效</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22</a:t>
            </a:fld>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5076056" y="3140968"/>
            <a:ext cx="3426639" cy="3717032"/>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访位工作组网络</a:t>
            </a:r>
            <a:endParaRPr lang="zh-CN" altLang="en-US" dirty="0"/>
          </a:p>
        </p:txBody>
      </p:sp>
      <p:sp>
        <p:nvSpPr>
          <p:cNvPr id="5" name="文本占位符 4"/>
          <p:cNvSpPr>
            <a:spLocks noGrp="1"/>
          </p:cNvSpPr>
          <p:nvPr>
            <p:ph sz="quarter" idx="10"/>
          </p:nvPr>
        </p:nvSpPr>
        <p:spPr>
          <a:xfrm>
            <a:off x="611560" y="1628800"/>
            <a:ext cx="7920880" cy="2326791"/>
          </a:xfrm>
        </p:spPr>
        <p:txBody>
          <a:bodyPr/>
          <a:lstStyle/>
          <a:p>
            <a:pPr lvl="1"/>
            <a:r>
              <a:rPr lang="zh-CN" altLang="en-US" dirty="0" smtClean="0"/>
              <a:t>通过网络浏览本工作组内的计算机</a:t>
            </a:r>
            <a:endParaRPr lang="en-US" altLang="zh-CN" dirty="0" smtClean="0"/>
          </a:p>
          <a:p>
            <a:pPr lvl="1"/>
            <a:r>
              <a:rPr lang="zh-CN" altLang="en-US" dirty="0" smtClean="0"/>
              <a:t>桌面“网络”</a:t>
            </a:r>
            <a:r>
              <a:rPr lang="en-US" altLang="zh-CN" dirty="0" smtClean="0"/>
              <a:t>—</a:t>
            </a:r>
            <a:r>
              <a:rPr lang="zh-CN" altLang="en-US" dirty="0" smtClean="0"/>
              <a:t>网络和共享中心</a:t>
            </a:r>
            <a:r>
              <a:rPr lang="en-US" altLang="zh-CN" dirty="0" smtClean="0"/>
              <a:t>——</a:t>
            </a:r>
            <a:r>
              <a:rPr lang="zh-CN" altLang="en-US" dirty="0" smtClean="0"/>
              <a:t>更改高级共享设置</a:t>
            </a:r>
            <a:endParaRPr lang="en-US" altLang="zh-CN" dirty="0" smtClean="0"/>
          </a:p>
          <a:p>
            <a:pPr lvl="1"/>
            <a:r>
              <a:rPr lang="zh-CN" altLang="en-US" dirty="0" smtClean="0"/>
              <a:t>启用共享以便可以访问网络的用户可以读取和写入公用文件夹中的内容</a:t>
            </a:r>
            <a:endParaRPr lang="en-US" altLang="zh-CN" dirty="0" smtClean="0"/>
          </a:p>
          <a:p>
            <a:pPr lvl="1"/>
            <a:r>
              <a:rPr lang="en-US" altLang="zh-CN" dirty="0" smtClean="0"/>
              <a:t>-</a:t>
            </a:r>
            <a:r>
              <a:rPr lang="zh-CN" altLang="en-US" dirty="0" smtClean="0"/>
              <a:t>保存配置</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23</a:t>
            </a:fld>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187624" y="4235964"/>
            <a:ext cx="7158308" cy="1641308"/>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快速共享资源</a:t>
            </a:r>
            <a:endParaRPr lang="zh-CN" altLang="en-US" dirty="0"/>
          </a:p>
        </p:txBody>
      </p:sp>
      <p:sp>
        <p:nvSpPr>
          <p:cNvPr id="5" name="文本占位符 4"/>
          <p:cNvSpPr>
            <a:spLocks noGrp="1"/>
          </p:cNvSpPr>
          <p:nvPr>
            <p:ph sz="quarter" idx="10"/>
          </p:nvPr>
        </p:nvSpPr>
        <p:spPr>
          <a:xfrm>
            <a:off x="611560" y="1628800"/>
            <a:ext cx="7920880" cy="464166"/>
          </a:xfrm>
        </p:spPr>
        <p:txBody>
          <a:bodyPr/>
          <a:lstStyle/>
          <a:p>
            <a:pPr lvl="1"/>
            <a:r>
              <a:rPr lang="zh-CN" altLang="en-US" dirty="0" smtClean="0"/>
              <a:t>在</a:t>
            </a:r>
            <a:r>
              <a:rPr lang="en-US" altLang="zh-CN" dirty="0" smtClean="0"/>
              <a:t>win2008</a:t>
            </a:r>
            <a:r>
              <a:rPr lang="zh-CN" altLang="en-US" dirty="0" smtClean="0"/>
              <a:t>上共享文件夹</a:t>
            </a:r>
            <a:r>
              <a:rPr lang="en-US" altLang="zh-CN" dirty="0" smtClean="0"/>
              <a:t>D</a:t>
            </a:r>
            <a:r>
              <a:rPr lang="zh-CN" altLang="en-US" dirty="0" smtClean="0"/>
              <a:t>：</a:t>
            </a:r>
            <a:r>
              <a:rPr lang="en-US" altLang="zh-CN" dirty="0" smtClean="0"/>
              <a:t>\</a:t>
            </a:r>
            <a:r>
              <a:rPr lang="zh-CN" altLang="en-US" dirty="0" smtClean="0"/>
              <a:t>盘为</a:t>
            </a:r>
            <a:r>
              <a:rPr lang="en-US" altLang="zh-CN" dirty="0" smtClean="0"/>
              <a:t>tools</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24</a:t>
            </a:fld>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899592" y="2852936"/>
            <a:ext cx="3124200" cy="37338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572000" y="2276872"/>
            <a:ext cx="4298355" cy="4016275"/>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访问共享文件</a:t>
            </a:r>
            <a:endParaRPr lang="zh-CN" altLang="en-US" dirty="0"/>
          </a:p>
        </p:txBody>
      </p:sp>
      <p:sp>
        <p:nvSpPr>
          <p:cNvPr id="5" name="文本占位符 4"/>
          <p:cNvSpPr>
            <a:spLocks noGrp="1"/>
          </p:cNvSpPr>
          <p:nvPr>
            <p:ph sz="quarter" idx="10"/>
          </p:nvPr>
        </p:nvSpPr>
        <p:spPr>
          <a:xfrm>
            <a:off x="611560" y="1628800"/>
            <a:ext cx="8136904" cy="2394502"/>
          </a:xfrm>
        </p:spPr>
        <p:txBody>
          <a:bodyPr/>
          <a:lstStyle/>
          <a:p>
            <a:pPr lvl="1"/>
            <a:r>
              <a:rPr lang="zh-CN" altLang="en-US" dirty="0" smtClean="0"/>
              <a:t>在</a:t>
            </a:r>
            <a:r>
              <a:rPr lang="en-US" altLang="zh-CN" dirty="0" smtClean="0"/>
              <a:t>win2008-clone</a:t>
            </a:r>
            <a:r>
              <a:rPr lang="zh-CN" altLang="en-US" dirty="0" smtClean="0"/>
              <a:t>上</a:t>
            </a:r>
            <a:r>
              <a:rPr lang="zh-CN" altLang="en-US" dirty="0" smtClean="0"/>
              <a:t>通过</a:t>
            </a:r>
            <a:r>
              <a:rPr lang="zh-CN" altLang="en-US" dirty="0" smtClean="0"/>
              <a:t>找到</a:t>
            </a:r>
            <a:r>
              <a:rPr lang="zh-CN" altLang="en-US" dirty="0" smtClean="0"/>
              <a:t>找到</a:t>
            </a:r>
            <a:r>
              <a:rPr lang="en-US" altLang="zh-CN" dirty="0" smtClean="0"/>
              <a:t>win2008</a:t>
            </a:r>
            <a:r>
              <a:rPr lang="zh-CN" altLang="en-US" dirty="0" smtClean="0"/>
              <a:t>的</a:t>
            </a:r>
            <a:r>
              <a:rPr lang="en-US" altLang="zh-CN" dirty="0" smtClean="0"/>
              <a:t>tools</a:t>
            </a:r>
            <a:r>
              <a:rPr lang="zh-CN" altLang="en-US" dirty="0" smtClean="0"/>
              <a:t>资源</a:t>
            </a:r>
            <a:endParaRPr lang="en-US" altLang="zh-CN" dirty="0" smtClean="0"/>
          </a:p>
          <a:p>
            <a:pPr lvl="1"/>
            <a:endParaRPr lang="en-US" altLang="zh-CN" dirty="0" smtClean="0"/>
          </a:p>
          <a:p>
            <a:pPr lvl="1"/>
            <a:r>
              <a:rPr lang="zh-CN" altLang="en-US" dirty="0" smtClean="0"/>
              <a:t>通过</a:t>
            </a:r>
            <a:r>
              <a:rPr lang="en-US" altLang="zh-CN" dirty="0" smtClean="0"/>
              <a:t>UNC</a:t>
            </a:r>
            <a:r>
              <a:rPr lang="zh-CN" altLang="en-US" dirty="0" smtClean="0"/>
              <a:t>路径访问</a:t>
            </a:r>
            <a:endParaRPr lang="en-US" altLang="zh-CN" dirty="0" smtClean="0"/>
          </a:p>
          <a:p>
            <a:pPr lvl="1">
              <a:buNone/>
            </a:pPr>
            <a:r>
              <a:rPr lang="en-US" altLang="zh-CN" dirty="0" smtClean="0"/>
              <a:t> </a:t>
            </a:r>
            <a:r>
              <a:rPr lang="en-US" altLang="zh-CN" dirty="0" smtClean="0"/>
              <a:t>   </a:t>
            </a:r>
            <a:r>
              <a:rPr lang="en-US" altLang="zh-CN" dirty="0" err="1" smtClean="0"/>
              <a:t>Win+R</a:t>
            </a:r>
            <a:r>
              <a:rPr lang="zh-CN" altLang="en-US" dirty="0" smtClean="0"/>
              <a:t>组合键</a:t>
            </a:r>
            <a:r>
              <a:rPr lang="en-US" altLang="zh-CN" dirty="0" smtClean="0"/>
              <a:t>—》</a:t>
            </a:r>
            <a:r>
              <a:rPr lang="zh-CN" altLang="en-US" dirty="0" smtClean="0"/>
              <a:t>运行</a:t>
            </a:r>
            <a:r>
              <a:rPr lang="en-US" altLang="zh-CN" dirty="0" smtClean="0"/>
              <a:t>—》</a:t>
            </a:r>
            <a:r>
              <a:rPr lang="zh-CN" altLang="en-US" dirty="0" smtClean="0"/>
              <a:t>输入共享资源地址</a:t>
            </a:r>
            <a:endParaRPr lang="en-US" altLang="zh-CN" dirty="0" smtClean="0"/>
          </a:p>
          <a:p>
            <a:pPr lvl="1">
              <a:buNone/>
            </a:pPr>
            <a:r>
              <a:rPr lang="en-US" altLang="zh-CN" dirty="0" smtClean="0"/>
              <a:t>——》 </a:t>
            </a:r>
            <a:r>
              <a:rPr lang="en-US" altLang="zh-CN" dirty="0" smtClean="0">
                <a:hlinkClick r:id="rId2" action="ppaction://hlinkfile"/>
              </a:rPr>
              <a:t>\\</a:t>
            </a:r>
            <a:r>
              <a:rPr lang="zh-CN" altLang="en-US" dirty="0" smtClean="0">
                <a:hlinkClick r:id="rId2" action="ppaction://hlinkfile"/>
              </a:rPr>
              <a:t>服务器地址</a:t>
            </a:r>
            <a:r>
              <a:rPr lang="en-US" altLang="zh-CN" dirty="0" smtClean="0">
                <a:hlinkClick r:id="rId2" action="ppaction://hlinkfile"/>
              </a:rPr>
              <a:t>\</a:t>
            </a:r>
            <a:r>
              <a:rPr lang="zh-CN" altLang="en-US" dirty="0" smtClean="0">
                <a:hlinkClick r:id="rId2" action="ppaction://hlinkfile"/>
              </a:rPr>
              <a:t>共享名</a:t>
            </a:r>
            <a:r>
              <a:rPr lang="zh-CN" altLang="en-US" dirty="0" smtClean="0"/>
              <a:t> </a:t>
            </a:r>
            <a:r>
              <a:rPr lang="en-US" altLang="zh-CN" dirty="0" smtClean="0"/>
              <a:t>——》</a:t>
            </a:r>
            <a:r>
              <a:rPr lang="zh-CN" altLang="en-US" dirty="0" smtClean="0"/>
              <a:t>即可访问相应的资源</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25</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962025" y="4077072"/>
            <a:ext cx="3609975" cy="2152650"/>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创建</a:t>
            </a:r>
            <a:r>
              <a:rPr lang="zh-CN" altLang="en-US" dirty="0" smtClean="0"/>
              <a:t>隐藏共享</a:t>
            </a:r>
            <a:endParaRPr lang="zh-CN" altLang="en-US" dirty="0"/>
          </a:p>
        </p:txBody>
      </p:sp>
      <p:sp>
        <p:nvSpPr>
          <p:cNvPr id="5" name="文本占位符 4"/>
          <p:cNvSpPr>
            <a:spLocks noGrp="1"/>
          </p:cNvSpPr>
          <p:nvPr>
            <p:ph sz="quarter" idx="10"/>
          </p:nvPr>
        </p:nvSpPr>
        <p:spPr>
          <a:xfrm>
            <a:off x="611560" y="1628800"/>
            <a:ext cx="8136904" cy="464166"/>
          </a:xfrm>
        </p:spPr>
        <p:txBody>
          <a:bodyPr/>
          <a:lstStyle/>
          <a:p>
            <a:pPr lvl="1"/>
            <a:r>
              <a:rPr lang="zh-CN" altLang="en-US" dirty="0" smtClean="0"/>
              <a:t>在</a:t>
            </a:r>
            <a:r>
              <a:rPr lang="en-US" altLang="zh-CN" dirty="0" smtClean="0"/>
              <a:t>Win</a:t>
            </a:r>
            <a:r>
              <a:rPr lang="zh-CN" altLang="en-US" dirty="0" smtClean="0"/>
              <a:t>主机发布的时，在共享名称后附加</a:t>
            </a:r>
            <a:r>
              <a:rPr lang="en-US" altLang="zh-CN" dirty="0" smtClean="0"/>
              <a:t>”$”</a:t>
            </a:r>
            <a:r>
              <a:rPr lang="zh-CN" altLang="en-US" dirty="0" smtClean="0"/>
              <a:t>，如</a:t>
            </a:r>
            <a:r>
              <a:rPr lang="en-US" altLang="zh-CN" dirty="0" smtClean="0"/>
              <a:t>ops</a:t>
            </a:r>
            <a:r>
              <a:rPr lang="en-US" altLang="zh-CN" dirty="0" smtClean="0"/>
              <a:t>$</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26</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00175" y="2636912"/>
            <a:ext cx="3171825" cy="3867150"/>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访问隐藏共享</a:t>
            </a:r>
            <a:endParaRPr lang="zh-CN" altLang="en-US" dirty="0"/>
          </a:p>
        </p:txBody>
      </p:sp>
      <p:sp>
        <p:nvSpPr>
          <p:cNvPr id="5" name="文本占位符 4"/>
          <p:cNvSpPr>
            <a:spLocks noGrp="1"/>
          </p:cNvSpPr>
          <p:nvPr>
            <p:ph sz="quarter" idx="10"/>
          </p:nvPr>
        </p:nvSpPr>
        <p:spPr>
          <a:xfrm>
            <a:off x="611560" y="1628800"/>
            <a:ext cx="8136904" cy="464166"/>
          </a:xfrm>
        </p:spPr>
        <p:txBody>
          <a:bodyPr/>
          <a:lstStyle/>
          <a:p>
            <a:pPr lvl="1"/>
            <a:r>
              <a:rPr lang="zh-CN" altLang="en-US" dirty="0" smtClean="0"/>
              <a:t>除非指出</a:t>
            </a:r>
            <a:r>
              <a:rPr lang="en-US" altLang="zh-CN" dirty="0" smtClean="0"/>
              <a:t>UNC</a:t>
            </a:r>
            <a:r>
              <a:rPr lang="zh-CN" altLang="en-US" dirty="0" smtClean="0"/>
              <a:t>路径，否则访问不到共享资源</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27</a:t>
            </a:fld>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71600" y="2636912"/>
            <a:ext cx="5227229" cy="3092549"/>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配置远程桌面</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远程连接桌面概述</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29</a:t>
            </a:fld>
            <a:endParaRPr lang="zh-CN" altLang="en-US" dirty="0"/>
          </a:p>
        </p:txBody>
      </p:sp>
      <p:sp>
        <p:nvSpPr>
          <p:cNvPr id="6" name="文本占位符 4"/>
          <p:cNvSpPr>
            <a:spLocks noGrp="1"/>
          </p:cNvSpPr>
          <p:nvPr>
            <p:ph sz="quarter" idx="10"/>
          </p:nvPr>
        </p:nvSpPr>
        <p:spPr>
          <a:xfrm>
            <a:off x="611560" y="1628800"/>
            <a:ext cx="8136904" cy="1446550"/>
          </a:xfrm>
        </p:spPr>
        <p:txBody>
          <a:bodyPr/>
          <a:lstStyle/>
          <a:p>
            <a:pPr lvl="1">
              <a:buNone/>
            </a:pPr>
            <a:r>
              <a:rPr lang="en-US" altLang="zh-CN" dirty="0" smtClean="0"/>
              <a:t>Windows</a:t>
            </a:r>
            <a:r>
              <a:rPr lang="zh-CN" altLang="en-US" dirty="0" smtClean="0"/>
              <a:t>远程桌面</a:t>
            </a:r>
            <a:endParaRPr lang="en-US" altLang="zh-CN" dirty="0" smtClean="0"/>
          </a:p>
          <a:p>
            <a:pPr lvl="1">
              <a:buNone/>
            </a:pPr>
            <a:r>
              <a:rPr lang="en-US" altLang="zh-CN" dirty="0" smtClean="0"/>
              <a:t>--</a:t>
            </a:r>
            <a:r>
              <a:rPr lang="zh-CN" altLang="en-US" dirty="0" smtClean="0"/>
              <a:t>允许从另一台计算机访问本机的图形操作界面</a:t>
            </a:r>
            <a:endParaRPr lang="en-US" altLang="zh-CN" dirty="0" smtClean="0"/>
          </a:p>
          <a:p>
            <a:pPr lvl="1">
              <a:buNone/>
            </a:pPr>
            <a:r>
              <a:rPr lang="en-US" altLang="zh-CN" dirty="0" smtClean="0"/>
              <a:t>--</a:t>
            </a:r>
            <a:r>
              <a:rPr lang="zh-CN" altLang="en-US" dirty="0" smtClean="0"/>
              <a:t>控制端通过远程桌面软件（比如微软</a:t>
            </a:r>
            <a:r>
              <a:rPr lang="en-US" altLang="zh-CN" dirty="0" err="1" smtClean="0"/>
              <a:t>mstsc</a:t>
            </a:r>
            <a:r>
              <a:rPr lang="zh-CN" altLang="en-US" dirty="0" smtClean="0"/>
              <a:t>）实现远程访问</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043608" y="3429000"/>
            <a:ext cx="7444519" cy="2016224"/>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0" y="3035080"/>
            <a:ext cx="2166271"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600" b="1" dirty="0" smtClean="0">
                <a:latin typeface="微软雅黑" panose="020B0503020204020204" pitchFamily="34" charset="-122"/>
                <a:ea typeface="微软雅黑" panose="020B0503020204020204" pitchFamily="34" charset="-122"/>
              </a:rPr>
              <a:t>Windows</a:t>
            </a:r>
            <a:r>
              <a:rPr lang="zh-CN" altLang="en-US" sz="1600" b="1" dirty="0" smtClean="0">
                <a:latin typeface="微软雅黑" panose="020B0503020204020204" pitchFamily="34" charset="-122"/>
                <a:ea typeface="微软雅黑" panose="020B0503020204020204" pitchFamily="34" charset="-122"/>
              </a:rPr>
              <a:t>系统管理</a:t>
            </a:r>
            <a:endParaRPr lang="en-US" altLang="zh-CN"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2566605" y="4221128"/>
            <a:ext cx="2005395"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Win</a:t>
            </a:r>
            <a:r>
              <a:rPr lang="zh-CN" altLang="en-US" sz="1400" dirty="0" smtClean="0">
                <a:latin typeface="微软雅黑" panose="020B0503020204020204" pitchFamily="34" charset="-122"/>
                <a:ea typeface="微软雅黑" panose="020B0503020204020204" pitchFamily="34" charset="-122"/>
              </a:rPr>
              <a:t>网络解析</a:t>
            </a:r>
            <a:endParaRPr lang="zh-CN" altLang="en-US" sz="1400" dirty="0">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29249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查看</a:t>
            </a: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地址信息</a:t>
            </a:r>
            <a:endParaRPr lang="zh-CN" altLang="en-US" sz="1400" dirty="0">
              <a:latin typeface="微软雅黑" panose="020B0503020204020204" pitchFamily="34" charset="-122"/>
              <a:ea typeface="微软雅黑" panose="020B0503020204020204" pitchFamily="34" charset="-122"/>
            </a:endParaRPr>
          </a:p>
        </p:txBody>
      </p:sp>
      <p:sp>
        <p:nvSpPr>
          <p:cNvPr id="120" name="圆角矩形 119"/>
          <p:cNvSpPr/>
          <p:nvPr/>
        </p:nvSpPr>
        <p:spPr>
          <a:xfrm>
            <a:off x="4987907" y="33570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a:t>
            </a: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地址</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a:off x="2166271" y="3317134"/>
            <a:ext cx="400334" cy="10839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endCxn id="26" idx="1"/>
          </p:cNvCxnSpPr>
          <p:nvPr/>
        </p:nvCxnSpPr>
        <p:spPr>
          <a:xfrm>
            <a:off x="2051720" y="3429000"/>
            <a:ext cx="504056" cy="1908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249293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网关</a:t>
            </a:r>
            <a:endParaRPr lang="zh-CN" altLang="en-US" sz="1400" dirty="0">
              <a:latin typeface="微软雅黑" panose="020B0503020204020204" pitchFamily="34" charset="-122"/>
              <a:ea typeface="微软雅黑" panose="020B0503020204020204" pitchFamily="34" charset="-122"/>
            </a:endParaRPr>
          </a:p>
        </p:txBody>
      </p:sp>
      <p:grpSp>
        <p:nvGrpSpPr>
          <p:cNvPr id="2" name="组合 78"/>
          <p:cNvGrpSpPr/>
          <p:nvPr/>
        </p:nvGrpSpPr>
        <p:grpSpPr>
          <a:xfrm>
            <a:off x="251520" y="276977"/>
            <a:ext cx="3240360" cy="647856"/>
            <a:chOff x="179512" y="102969"/>
            <a:chExt cx="3240360" cy="647856"/>
          </a:xfrm>
        </p:grpSpPr>
        <p:sp>
          <p:nvSpPr>
            <p:cNvPr id="88" name="标题 1"/>
            <p:cNvSpPr txBox="1">
              <a:spLocks/>
            </p:cNvSpPr>
            <p:nvPr/>
          </p:nvSpPr>
          <p:spPr>
            <a:xfrm>
              <a:off x="179512" y="102969"/>
              <a:ext cx="324036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pPr>
                <a:defRPr/>
              </a:pPr>
              <a:r>
                <a:rPr lang="en-US" altLang="zh-CN" sz="2400" b="1" dirty="0" smtClean="0"/>
                <a:t>WINDOWS</a:t>
              </a:r>
              <a:r>
                <a:rPr lang="zh-CN" altLang="en-US" sz="2400" b="1" dirty="0" smtClean="0"/>
                <a:t>系统管理</a:t>
              </a:r>
              <a:endParaRPr lang="en-US" altLang="zh-CN" sz="2400" b="1" dirty="0"/>
            </a:p>
          </p:txBody>
        </p:sp>
        <p:sp>
          <p:nvSpPr>
            <p:cNvPr id="89" name="圆角矩形 88"/>
            <p:cNvSpPr/>
            <p:nvPr/>
          </p:nvSpPr>
          <p:spPr>
            <a:xfrm>
              <a:off x="323528" y="704213"/>
              <a:ext cx="2952328" cy="45719"/>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3" name="圆角矩形 22"/>
          <p:cNvSpPr/>
          <p:nvPr/>
        </p:nvSpPr>
        <p:spPr>
          <a:xfrm>
            <a:off x="4987907" y="378908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测试连通性</a:t>
            </a:r>
            <a:endParaRPr lang="zh-CN" altLang="en-US" sz="1400" dirty="0">
              <a:latin typeface="微软雅黑" panose="020B0503020204020204" pitchFamily="34" charset="-122"/>
              <a:ea typeface="微软雅黑" panose="020B0503020204020204" pitchFamily="34" charset="-122"/>
            </a:endParaRPr>
          </a:p>
        </p:txBody>
      </p:sp>
      <p:sp>
        <p:nvSpPr>
          <p:cNvPr id="26" name="圆角矩形 25"/>
          <p:cNvSpPr/>
          <p:nvPr/>
        </p:nvSpPr>
        <p:spPr>
          <a:xfrm>
            <a:off x="2555776" y="5157192"/>
            <a:ext cx="2005395" cy="36004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配置工作组</a:t>
            </a:r>
            <a:endParaRPr lang="zh-CN" altLang="en-US" sz="1400" dirty="0">
              <a:latin typeface="微软雅黑" panose="020B0503020204020204" pitchFamily="34" charset="-122"/>
              <a:ea typeface="微软雅黑" panose="020B0503020204020204" pitchFamily="34" charset="-122"/>
            </a:endParaRPr>
          </a:p>
        </p:txBody>
      </p:sp>
      <p:sp>
        <p:nvSpPr>
          <p:cNvPr id="34" name="圆角矩形 33"/>
          <p:cNvSpPr/>
          <p:nvPr/>
        </p:nvSpPr>
        <p:spPr>
          <a:xfrm>
            <a:off x="4932040" y="422108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工作组与域网络</a:t>
            </a:r>
            <a:endParaRPr lang="zh-CN" altLang="en-US" sz="1400" dirty="0">
              <a:latin typeface="微软雅黑" panose="020B0503020204020204" pitchFamily="34" charset="-122"/>
              <a:ea typeface="微软雅黑" panose="020B0503020204020204" pitchFamily="34" charset="-122"/>
            </a:endParaRPr>
          </a:p>
        </p:txBody>
      </p:sp>
      <p:sp>
        <p:nvSpPr>
          <p:cNvPr id="39" name="圆角矩形 38"/>
          <p:cNvSpPr/>
          <p:nvPr/>
        </p:nvSpPr>
        <p:spPr>
          <a:xfrm>
            <a:off x="4987907" y="465313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计算机名</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工作组名</a:t>
            </a:r>
            <a:endParaRPr lang="zh-CN" altLang="en-US" sz="1400" dirty="0">
              <a:latin typeface="微软雅黑" pitchFamily="34" charset="-122"/>
              <a:ea typeface="微软雅黑" pitchFamily="34" charset="-122"/>
            </a:endParaRPr>
          </a:p>
        </p:txBody>
      </p:sp>
      <p:cxnSp>
        <p:nvCxnSpPr>
          <p:cNvPr id="21" name="直接箭头连接符 20"/>
          <p:cNvCxnSpPr/>
          <p:nvPr/>
        </p:nvCxnSpPr>
        <p:spPr>
          <a:xfrm flipV="1">
            <a:off x="2123728" y="1412776"/>
            <a:ext cx="576064" cy="2016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2566605" y="1196792"/>
            <a:ext cx="2005395"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TCP/IP</a:t>
            </a:r>
            <a:r>
              <a:rPr lang="zh-CN" altLang="en-US" sz="1400" dirty="0" smtClean="0">
                <a:latin typeface="微软雅黑" panose="020B0503020204020204" pitchFamily="34" charset="-122"/>
                <a:ea typeface="微软雅黑" panose="020B0503020204020204" pitchFamily="34" charset="-122"/>
              </a:rPr>
              <a:t>协议</a:t>
            </a:r>
            <a:endParaRPr lang="zh-CN" altLang="en-US" sz="14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915899" y="11967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什么是</a:t>
            </a:r>
            <a:r>
              <a:rPr lang="en-US" altLang="zh-CN" sz="1400" dirty="0" smtClean="0">
                <a:latin typeface="微软雅黑" panose="020B0503020204020204" pitchFamily="34" charset="-122"/>
                <a:ea typeface="微软雅黑" panose="020B0503020204020204" pitchFamily="34" charset="-122"/>
              </a:rPr>
              <a:t>TCP/IP</a:t>
            </a:r>
            <a:r>
              <a:rPr lang="zh-CN" altLang="en-US" sz="1400" dirty="0" smtClean="0">
                <a:latin typeface="微软雅黑" panose="020B0503020204020204" pitchFamily="34" charset="-122"/>
                <a:ea typeface="微软雅黑" panose="020B0503020204020204" pitchFamily="34" charset="-122"/>
              </a:rPr>
              <a:t>协议</a:t>
            </a:r>
            <a:endParaRPr lang="en-US" altLang="zh-CN" sz="1400" dirty="0" smtClean="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flipV="1">
            <a:off x="2195736" y="3068960"/>
            <a:ext cx="504056" cy="140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2638613" y="2924944"/>
            <a:ext cx="2005395" cy="432048"/>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主机内部解析</a:t>
            </a:r>
            <a:endParaRPr lang="zh-CN" altLang="en-US" sz="1400" dirty="0">
              <a:latin typeface="微软雅黑" panose="020B0503020204020204" pitchFamily="34" charset="-122"/>
              <a:ea typeface="微软雅黑" panose="020B0503020204020204" pitchFamily="34" charset="-122"/>
            </a:endParaRPr>
          </a:p>
        </p:txBody>
      </p:sp>
      <p:sp>
        <p:nvSpPr>
          <p:cNvPr id="42" name="圆角矩形 41"/>
          <p:cNvSpPr/>
          <p:nvPr/>
        </p:nvSpPr>
        <p:spPr>
          <a:xfrm>
            <a:off x="4932040" y="206088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地址分类</a:t>
            </a:r>
            <a:endParaRPr lang="zh-CN" altLang="en-US" sz="1400" dirty="0">
              <a:latin typeface="微软雅黑" panose="020B0503020204020204" pitchFamily="34" charset="-122"/>
              <a:ea typeface="微软雅黑" panose="020B0503020204020204" pitchFamily="34" charset="-122"/>
            </a:endParaRPr>
          </a:p>
        </p:txBody>
      </p:sp>
      <p:sp>
        <p:nvSpPr>
          <p:cNvPr id="35" name="圆角矩形 34"/>
          <p:cNvSpPr/>
          <p:nvPr/>
        </p:nvSpPr>
        <p:spPr>
          <a:xfrm>
            <a:off x="4932040" y="162884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什么是</a:t>
            </a: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地址？</a:t>
            </a:r>
            <a:endParaRPr lang="zh-CN" altLang="en-US" sz="1400" dirty="0">
              <a:latin typeface="微软雅黑" panose="020B0503020204020204" pitchFamily="34" charset="-122"/>
              <a:ea typeface="微软雅黑" panose="020B0503020204020204" pitchFamily="34" charset="-122"/>
            </a:endParaRPr>
          </a:p>
        </p:txBody>
      </p:sp>
      <p:sp>
        <p:nvSpPr>
          <p:cNvPr id="29" name="圆角矩形 28"/>
          <p:cNvSpPr/>
          <p:nvPr/>
        </p:nvSpPr>
        <p:spPr>
          <a:xfrm>
            <a:off x="2555776" y="5805264"/>
            <a:ext cx="2005395" cy="36004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互联网接入概述</a:t>
            </a:r>
            <a:endParaRPr lang="zh-CN" altLang="en-US" sz="1400" dirty="0">
              <a:latin typeface="微软雅黑" panose="020B0503020204020204" pitchFamily="34" charset="-122"/>
              <a:ea typeface="微软雅黑" panose="020B0503020204020204" pitchFamily="34" charset="-122"/>
            </a:endParaRPr>
          </a:p>
        </p:txBody>
      </p:sp>
      <p:cxnSp>
        <p:nvCxnSpPr>
          <p:cNvPr id="31" name="直接箭头连接符 30"/>
          <p:cNvCxnSpPr>
            <a:endCxn id="29" idx="1"/>
          </p:cNvCxnSpPr>
          <p:nvPr/>
        </p:nvCxnSpPr>
        <p:spPr>
          <a:xfrm>
            <a:off x="1979712" y="3429000"/>
            <a:ext cx="576064" cy="25562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5547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开启远程桌面服务</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30</a:t>
            </a:fld>
            <a:endParaRPr lang="zh-CN" altLang="en-US" dirty="0"/>
          </a:p>
        </p:txBody>
      </p:sp>
      <p:sp>
        <p:nvSpPr>
          <p:cNvPr id="6" name="文本占位符 4"/>
          <p:cNvSpPr>
            <a:spLocks noGrp="1"/>
          </p:cNvSpPr>
          <p:nvPr>
            <p:ph sz="quarter" idx="10"/>
          </p:nvPr>
        </p:nvSpPr>
        <p:spPr>
          <a:xfrm>
            <a:off x="611560" y="1628800"/>
            <a:ext cx="8136904" cy="972574"/>
          </a:xfrm>
        </p:spPr>
        <p:txBody>
          <a:bodyPr/>
          <a:lstStyle/>
          <a:p>
            <a:pPr lvl="1">
              <a:buNone/>
            </a:pPr>
            <a:r>
              <a:rPr lang="zh-CN" altLang="en-US" dirty="0" smtClean="0"/>
              <a:t>右</a:t>
            </a:r>
            <a:r>
              <a:rPr lang="zh-CN" altLang="en-US" dirty="0" smtClean="0"/>
              <a:t>击“此电脑”</a:t>
            </a:r>
            <a:r>
              <a:rPr lang="en-US" altLang="zh-CN" dirty="0" smtClean="0"/>
              <a:t>——》</a:t>
            </a:r>
            <a:r>
              <a:rPr lang="zh-CN" altLang="en-US" dirty="0" smtClean="0"/>
              <a:t>属性</a:t>
            </a:r>
            <a:r>
              <a:rPr lang="en-US" altLang="zh-CN" dirty="0" smtClean="0"/>
              <a:t>——》</a:t>
            </a:r>
            <a:r>
              <a:rPr lang="zh-CN" altLang="en-US" dirty="0" smtClean="0"/>
              <a:t>远程设置</a:t>
            </a:r>
            <a:endParaRPr lang="en-US" altLang="zh-CN" dirty="0" smtClean="0"/>
          </a:p>
          <a:p>
            <a:pPr lvl="1">
              <a:buNone/>
            </a:pP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043608" y="2204864"/>
            <a:ext cx="4772025" cy="4295775"/>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授权访问用户</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31</a:t>
            </a:fld>
            <a:endParaRPr lang="zh-CN" altLang="en-US" dirty="0"/>
          </a:p>
        </p:txBody>
      </p:sp>
      <p:sp>
        <p:nvSpPr>
          <p:cNvPr id="6" name="文本占位符 4"/>
          <p:cNvSpPr>
            <a:spLocks noGrp="1"/>
          </p:cNvSpPr>
          <p:nvPr>
            <p:ph sz="quarter" idx="10"/>
          </p:nvPr>
        </p:nvSpPr>
        <p:spPr>
          <a:xfrm>
            <a:off x="611560" y="1628800"/>
            <a:ext cx="8136904" cy="1276696"/>
          </a:xfrm>
        </p:spPr>
        <p:txBody>
          <a:bodyPr/>
          <a:lstStyle/>
          <a:p>
            <a:pPr lvl="1">
              <a:buNone/>
            </a:pPr>
            <a:r>
              <a:rPr lang="zh-CN" altLang="en-US" dirty="0" smtClean="0"/>
              <a:t>选择用户</a:t>
            </a:r>
            <a:r>
              <a:rPr lang="en-US" altLang="zh-CN" dirty="0" smtClean="0"/>
              <a:t>——》</a:t>
            </a:r>
            <a:r>
              <a:rPr lang="zh-CN" altLang="en-US" dirty="0" smtClean="0"/>
              <a:t>添加已在本地创建的用户（指定允许远程连接的其他用户，默认为即允许</a:t>
            </a:r>
            <a:r>
              <a:rPr lang="en-US" altLang="zh-CN" dirty="0" smtClean="0"/>
              <a:t>Administrator</a:t>
            </a:r>
            <a:r>
              <a:rPr lang="zh-CN" altLang="en-US" dirty="0" smtClean="0"/>
              <a:t>员组的用户访问）</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028700" y="3140968"/>
            <a:ext cx="3543300" cy="3284612"/>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访问远程桌面</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32</a:t>
            </a:fld>
            <a:endParaRPr lang="zh-CN" altLang="en-US" dirty="0"/>
          </a:p>
        </p:txBody>
      </p:sp>
      <p:sp>
        <p:nvSpPr>
          <p:cNvPr id="6" name="文本占位符 4"/>
          <p:cNvSpPr>
            <a:spLocks noGrp="1"/>
          </p:cNvSpPr>
          <p:nvPr>
            <p:ph sz="quarter" idx="10"/>
          </p:nvPr>
        </p:nvSpPr>
        <p:spPr>
          <a:xfrm>
            <a:off x="611560" y="1628800"/>
            <a:ext cx="8136904" cy="1446550"/>
          </a:xfrm>
        </p:spPr>
        <p:txBody>
          <a:bodyPr/>
          <a:lstStyle/>
          <a:p>
            <a:pPr lvl="1">
              <a:buNone/>
            </a:pPr>
            <a:r>
              <a:rPr lang="en-US" altLang="zh-CN" dirty="0" smtClean="0"/>
              <a:t>Win</a:t>
            </a:r>
            <a:r>
              <a:rPr lang="zh-CN" altLang="en-US" dirty="0" smtClean="0"/>
              <a:t>键</a:t>
            </a:r>
            <a:r>
              <a:rPr lang="en-US" altLang="zh-CN" dirty="0" smtClean="0"/>
              <a:t>+R</a:t>
            </a:r>
            <a:r>
              <a:rPr lang="zh-CN" altLang="en-US" dirty="0" smtClean="0"/>
              <a:t>组合键 运</a:t>
            </a:r>
            <a:r>
              <a:rPr lang="en-US" altLang="zh-CN" dirty="0" smtClean="0"/>
              <a:t>:</a:t>
            </a:r>
            <a:r>
              <a:rPr lang="en-US" altLang="zh-CN" dirty="0" err="1" smtClean="0"/>
              <a:t>mstsc</a:t>
            </a:r>
            <a:r>
              <a:rPr lang="en-US" altLang="zh-CN" dirty="0" smtClean="0"/>
              <a:t> -&gt;</a:t>
            </a:r>
            <a:r>
              <a:rPr lang="zh-CN" altLang="en-US" dirty="0" smtClean="0"/>
              <a:t>打开远程桌面工具</a:t>
            </a:r>
            <a:endParaRPr lang="en-US" altLang="zh-CN" dirty="0" smtClean="0"/>
          </a:p>
          <a:p>
            <a:pPr lvl="1">
              <a:buNone/>
            </a:pPr>
            <a:r>
              <a:rPr lang="en-US" altLang="zh-CN" dirty="0" smtClean="0"/>
              <a:t>——》</a:t>
            </a:r>
            <a:r>
              <a:rPr lang="zh-CN" altLang="en-US" dirty="0" smtClean="0"/>
              <a:t>填入被控制计算机的</a:t>
            </a:r>
            <a:r>
              <a:rPr lang="en-US" altLang="zh-CN" dirty="0" smtClean="0"/>
              <a:t>IP</a:t>
            </a:r>
            <a:r>
              <a:rPr lang="zh-CN" altLang="en-US" dirty="0" smtClean="0"/>
              <a:t>地址 </a:t>
            </a:r>
            <a:r>
              <a:rPr lang="en-US" altLang="zh-CN" dirty="0" smtClean="0"/>
              <a:t>——》</a:t>
            </a:r>
            <a:r>
              <a:rPr lang="zh-CN" altLang="en-US" dirty="0" smtClean="0"/>
              <a:t>连接</a:t>
            </a:r>
            <a:endParaRPr lang="en-US" altLang="zh-CN" dirty="0" smtClean="0"/>
          </a:p>
          <a:p>
            <a:pPr lvl="1">
              <a:buNone/>
            </a:pPr>
            <a:r>
              <a:rPr lang="en-US" altLang="zh-CN" dirty="0" smtClean="0"/>
              <a:t>——》</a:t>
            </a:r>
            <a:r>
              <a:rPr lang="zh-CN" altLang="en-US" dirty="0" smtClean="0"/>
              <a:t>用</a:t>
            </a:r>
            <a:r>
              <a:rPr lang="zh-CN" altLang="en-US" dirty="0" smtClean="0"/>
              <a:t>户名和密码</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259632" y="3248025"/>
            <a:ext cx="3524250" cy="36099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932040" y="3429000"/>
            <a:ext cx="3724275" cy="2628900"/>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互联网接入概述</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ISP</a:t>
            </a:r>
            <a:r>
              <a:rPr lang="zh-CN" altLang="en-US" dirty="0" smtClean="0"/>
              <a:t>服务商</a:t>
            </a:r>
            <a:endParaRPr lang="zh-CN" altLang="en-US" dirty="0"/>
          </a:p>
        </p:txBody>
      </p:sp>
      <p:sp>
        <p:nvSpPr>
          <p:cNvPr id="5" name="文本占位符 4"/>
          <p:cNvSpPr>
            <a:spLocks noGrp="1"/>
          </p:cNvSpPr>
          <p:nvPr>
            <p:ph sz="quarter" idx="10"/>
          </p:nvPr>
        </p:nvSpPr>
        <p:spPr>
          <a:xfrm>
            <a:off x="611560" y="1628800"/>
            <a:ext cx="8136904" cy="1920526"/>
          </a:xfrm>
        </p:spPr>
        <p:txBody>
          <a:bodyPr/>
          <a:lstStyle/>
          <a:p>
            <a:pPr lvl="1">
              <a:buNone/>
            </a:pPr>
            <a:r>
              <a:rPr lang="en-US" altLang="zh-CN" dirty="0" smtClean="0"/>
              <a:t>Internet Service  Provider </a:t>
            </a:r>
            <a:r>
              <a:rPr lang="zh-CN" altLang="en-US" dirty="0" smtClean="0"/>
              <a:t>互联网服务提供商</a:t>
            </a:r>
            <a:endParaRPr lang="en-US" altLang="zh-CN" dirty="0" smtClean="0"/>
          </a:p>
          <a:p>
            <a:pPr lvl="1">
              <a:buNone/>
            </a:pPr>
            <a:endParaRPr lang="en-US" altLang="zh-CN" dirty="0" smtClean="0"/>
          </a:p>
          <a:p>
            <a:pPr lvl="1">
              <a:buNone/>
            </a:pPr>
            <a:r>
              <a:rPr lang="en-US" altLang="zh-CN" dirty="0" smtClean="0"/>
              <a:t>-</a:t>
            </a:r>
            <a:r>
              <a:rPr lang="zh-CN" altLang="en-US" dirty="0" smtClean="0"/>
              <a:t>中国移动 中国联通 中国电信</a:t>
            </a:r>
            <a:endParaRPr lang="en-US" altLang="zh-CN" dirty="0" smtClean="0"/>
          </a:p>
          <a:p>
            <a:pPr lvl="1">
              <a:buNone/>
            </a:pPr>
            <a:r>
              <a:rPr lang="en-US" altLang="zh-CN" dirty="0" smtClean="0"/>
              <a:t>-</a:t>
            </a:r>
            <a:r>
              <a:rPr lang="zh-CN" altLang="en-US" dirty="0" smtClean="0"/>
              <a:t>长城宽带、方正宽带</a:t>
            </a:r>
            <a:r>
              <a:rPr lang="en-US" altLang="zh-CN" dirty="0" smtClean="0"/>
              <a:t>……</a:t>
            </a:r>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34</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入网方式</a:t>
            </a:r>
            <a:endParaRPr lang="zh-CN" altLang="en-US" dirty="0"/>
          </a:p>
        </p:txBody>
      </p:sp>
      <p:sp>
        <p:nvSpPr>
          <p:cNvPr id="5" name="文本占位符 4"/>
          <p:cNvSpPr>
            <a:spLocks noGrp="1"/>
          </p:cNvSpPr>
          <p:nvPr>
            <p:ph sz="quarter" idx="10"/>
          </p:nvPr>
        </p:nvSpPr>
        <p:spPr>
          <a:xfrm>
            <a:off x="611560" y="1628800"/>
            <a:ext cx="8136904" cy="464166"/>
          </a:xfrm>
        </p:spPr>
        <p:txBody>
          <a:bodyPr/>
          <a:lstStyle/>
          <a:p>
            <a:pPr lvl="1">
              <a:buNone/>
            </a:pPr>
            <a:r>
              <a:rPr lang="zh-CN" altLang="en-US" dirty="0" smtClean="0"/>
              <a:t>家庭计算机通过带宽路由器接入</a:t>
            </a:r>
            <a:r>
              <a:rPr lang="en-US" altLang="zh-CN" dirty="0" smtClean="0"/>
              <a:t>ISP</a:t>
            </a:r>
            <a:r>
              <a:rPr lang="zh-CN" altLang="en-US" dirty="0" smtClean="0"/>
              <a:t>网络</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35</a:t>
            </a:fld>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27584" y="2708920"/>
            <a:ext cx="7957894" cy="3096344"/>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配置带宽路由器</a:t>
            </a:r>
            <a:endParaRPr lang="zh-CN" altLang="en-US" dirty="0"/>
          </a:p>
        </p:txBody>
      </p:sp>
      <p:sp>
        <p:nvSpPr>
          <p:cNvPr id="5" name="文本占位符 4"/>
          <p:cNvSpPr>
            <a:spLocks noGrp="1"/>
          </p:cNvSpPr>
          <p:nvPr>
            <p:ph sz="quarter" idx="10"/>
          </p:nvPr>
        </p:nvSpPr>
        <p:spPr>
          <a:xfrm>
            <a:off x="611560" y="1628800"/>
            <a:ext cx="8136904" cy="464166"/>
          </a:xfrm>
        </p:spPr>
        <p:txBody>
          <a:bodyPr/>
          <a:lstStyle/>
          <a:p>
            <a:pPr lvl="1">
              <a:buNone/>
            </a:pPr>
            <a:r>
              <a:rPr lang="zh-CN" altLang="en-US" dirty="0" smtClean="0"/>
              <a:t>配置方法需参考路由器的用户手册，或设备底部的标签说明</a:t>
            </a: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36</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665820" y="2348880"/>
            <a:ext cx="7812360" cy="3848100"/>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配置带宽路由器（续</a:t>
            </a:r>
            <a:r>
              <a:rPr lang="en-US" altLang="zh-CN" dirty="0" smtClean="0"/>
              <a:t>1</a:t>
            </a:r>
            <a:r>
              <a:rPr lang="zh-CN" altLang="en-US" dirty="0" smtClean="0"/>
              <a:t>）</a:t>
            </a:r>
            <a:endParaRPr lang="zh-CN" altLang="en-US" dirty="0"/>
          </a:p>
        </p:txBody>
      </p:sp>
      <p:sp>
        <p:nvSpPr>
          <p:cNvPr id="5" name="文本占位符 4"/>
          <p:cNvSpPr>
            <a:spLocks noGrp="1"/>
          </p:cNvSpPr>
          <p:nvPr>
            <p:ph sz="quarter" idx="10"/>
          </p:nvPr>
        </p:nvSpPr>
        <p:spPr>
          <a:xfrm>
            <a:off x="611560" y="1628800"/>
            <a:ext cx="8136904" cy="464166"/>
          </a:xfrm>
        </p:spPr>
        <p:txBody>
          <a:bodyPr/>
          <a:lstStyle/>
          <a:p>
            <a:pPr lvl="1">
              <a:buNone/>
            </a:pPr>
            <a:endParaRPr lang="en-US" altLang="zh-CN" dirty="0" smtClean="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37</a:t>
            </a:fld>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1560" y="1340768"/>
            <a:ext cx="8283674" cy="5204593"/>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dirty="0" smtClean="0"/>
              <a:t>总结和答疑</a:t>
            </a:r>
            <a:endParaRPr lang="zh-CN" altLang="en-US" dirty="0"/>
          </a:p>
        </p:txBody>
      </p:sp>
    </p:spTree>
    <p:extLst>
      <p:ext uri="{BB962C8B-B14F-4D97-AF65-F5344CB8AC3E}">
        <p14:creationId xmlns="" xmlns:p14="http://schemas.microsoft.com/office/powerpoint/2010/main" val="233740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TCP/IP</a:t>
            </a:r>
            <a:r>
              <a:rPr kumimoji="1" lang="zh-CN" altLang="en-US" dirty="0" smtClean="0"/>
              <a:t>协议</a:t>
            </a:r>
            <a:endParaRPr lang="zh-CN" altLang="en-US" dirty="0"/>
          </a:p>
        </p:txBody>
      </p:sp>
    </p:spTree>
    <p:extLst>
      <p:ext uri="{BB962C8B-B14F-4D97-AF65-F5344CB8AC3E}">
        <p14:creationId xmlns="" xmlns:p14="http://schemas.microsoft.com/office/powerpoint/2010/main" val="282014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什么是</a:t>
            </a:r>
            <a:r>
              <a:rPr lang="en-US" altLang="zh-CN" dirty="0" smtClean="0"/>
              <a:t>TCP/IP</a:t>
            </a:r>
            <a:r>
              <a:rPr lang="zh-CN" altLang="en-US" dirty="0" smtClean="0"/>
              <a:t>协议</a:t>
            </a:r>
            <a:endParaRPr lang="zh-CN" altLang="en-US" dirty="0"/>
          </a:p>
        </p:txBody>
      </p:sp>
      <p:sp>
        <p:nvSpPr>
          <p:cNvPr id="5" name="文本占位符 4"/>
          <p:cNvSpPr>
            <a:spLocks noGrp="1"/>
          </p:cNvSpPr>
          <p:nvPr>
            <p:ph sz="quarter" idx="10"/>
          </p:nvPr>
        </p:nvSpPr>
        <p:spPr>
          <a:xfrm>
            <a:off x="611560" y="1628800"/>
            <a:ext cx="7608416" cy="3816429"/>
          </a:xfrm>
        </p:spPr>
        <p:txBody>
          <a:bodyPr/>
          <a:lstStyle/>
          <a:p>
            <a:pPr lvl="1">
              <a:buNone/>
            </a:pPr>
            <a:r>
              <a:rPr lang="en-US" altLang="zh-CN" dirty="0" smtClean="0"/>
              <a:t>TCP/IP</a:t>
            </a:r>
            <a:r>
              <a:rPr lang="zh-CN" altLang="en-US" dirty="0" smtClean="0"/>
              <a:t>族是获最广泛支持的通信协议集合</a:t>
            </a:r>
            <a:endParaRPr lang="en-US" altLang="zh-CN" dirty="0" smtClean="0"/>
          </a:p>
          <a:p>
            <a:pPr lvl="1">
              <a:buNone/>
            </a:pPr>
            <a:r>
              <a:rPr lang="en-US" altLang="zh-CN" dirty="0" smtClean="0"/>
              <a:t>-</a:t>
            </a:r>
            <a:r>
              <a:rPr lang="zh-CN" altLang="en-US" dirty="0" smtClean="0"/>
              <a:t>包括大量的</a:t>
            </a:r>
            <a:r>
              <a:rPr lang="en-US" altLang="zh-CN" dirty="0" err="1" smtClean="0"/>
              <a:t>Ineternet</a:t>
            </a:r>
            <a:r>
              <a:rPr lang="zh-CN" altLang="en-US" dirty="0" smtClean="0"/>
              <a:t>应用中的标准协议</a:t>
            </a:r>
            <a:endParaRPr lang="en-US" altLang="zh-CN" dirty="0" smtClean="0"/>
          </a:p>
          <a:p>
            <a:pPr lvl="1">
              <a:buNone/>
            </a:pPr>
            <a:r>
              <a:rPr lang="en-US" altLang="zh-CN" dirty="0" smtClean="0"/>
              <a:t>-</a:t>
            </a:r>
            <a:r>
              <a:rPr lang="zh-CN" altLang="en-US" dirty="0" smtClean="0"/>
              <a:t>支持跨网络架构、跨操作系统平台的通信</a:t>
            </a:r>
            <a:endParaRPr lang="en-US" altLang="zh-CN" dirty="0" smtClean="0"/>
          </a:p>
          <a:p>
            <a:pPr lvl="1">
              <a:buNone/>
            </a:pPr>
            <a:endParaRPr lang="en-US" altLang="zh-CN" dirty="0" smtClean="0"/>
          </a:p>
          <a:p>
            <a:pPr lvl="1">
              <a:buNone/>
            </a:pPr>
            <a:r>
              <a:rPr lang="zh-CN" altLang="en-US" dirty="0" smtClean="0"/>
              <a:t>主机与主机之间通信的三个要素</a:t>
            </a:r>
            <a:endParaRPr lang="en-US" altLang="zh-CN" dirty="0" smtClean="0"/>
          </a:p>
          <a:p>
            <a:pPr lvl="1">
              <a:buNone/>
            </a:pPr>
            <a:r>
              <a:rPr lang="en-US" altLang="zh-CN" dirty="0" smtClean="0"/>
              <a:t>-IP</a:t>
            </a:r>
            <a:r>
              <a:rPr lang="zh-CN" altLang="en-US" dirty="0" smtClean="0"/>
              <a:t>地址（</a:t>
            </a:r>
            <a:r>
              <a:rPr lang="en-US" altLang="zh-CN" dirty="0" smtClean="0"/>
              <a:t>IP address</a:t>
            </a:r>
            <a:r>
              <a:rPr lang="zh-CN" altLang="en-US" dirty="0" smtClean="0"/>
              <a:t>）</a:t>
            </a:r>
            <a:endParaRPr lang="en-US" altLang="zh-CN" dirty="0" smtClean="0"/>
          </a:p>
          <a:p>
            <a:pPr lvl="1">
              <a:buNone/>
            </a:pPr>
            <a:r>
              <a:rPr lang="en-US" altLang="zh-CN" dirty="0" smtClean="0"/>
              <a:t>-</a:t>
            </a:r>
            <a:r>
              <a:rPr lang="zh-CN" altLang="en-US" dirty="0" smtClean="0"/>
              <a:t>子网掩码（</a:t>
            </a:r>
            <a:r>
              <a:rPr lang="en-US" altLang="zh-CN" dirty="0" err="1" smtClean="0"/>
              <a:t>sunnet</a:t>
            </a:r>
            <a:r>
              <a:rPr lang="en-US" altLang="zh-CN" dirty="0" smtClean="0"/>
              <a:t> mask</a:t>
            </a:r>
            <a:r>
              <a:rPr lang="zh-CN" altLang="en-US" dirty="0" smtClean="0"/>
              <a:t>）</a:t>
            </a:r>
            <a:endParaRPr lang="en-US" altLang="zh-CN" dirty="0" smtClean="0"/>
          </a:p>
          <a:p>
            <a:pPr lvl="1">
              <a:buNone/>
            </a:pPr>
            <a:r>
              <a:rPr lang="en-US" altLang="zh-CN" dirty="0" smtClean="0"/>
              <a:t>-IP</a:t>
            </a:r>
            <a:r>
              <a:rPr lang="zh-CN" altLang="en-US" dirty="0" smtClean="0"/>
              <a:t>路由（</a:t>
            </a:r>
            <a:r>
              <a:rPr lang="en-US" altLang="zh-CN" dirty="0" smtClean="0"/>
              <a:t>IP router</a:t>
            </a:r>
            <a:r>
              <a:rPr lang="zh-CN" altLang="en-US" dirty="0" smtClean="0"/>
              <a:t>）</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5</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什么是</a:t>
            </a:r>
            <a:r>
              <a:rPr lang="en-US" altLang="zh-CN" dirty="0" smtClean="0"/>
              <a:t>IP</a:t>
            </a:r>
            <a:r>
              <a:rPr lang="zh-CN" altLang="en-US" dirty="0" smtClean="0"/>
              <a:t>地址？</a:t>
            </a:r>
            <a:endParaRPr lang="zh-CN" altLang="en-US" dirty="0"/>
          </a:p>
        </p:txBody>
      </p:sp>
      <p:sp>
        <p:nvSpPr>
          <p:cNvPr id="5" name="文本占位符 4"/>
          <p:cNvSpPr>
            <a:spLocks noGrp="1"/>
          </p:cNvSpPr>
          <p:nvPr>
            <p:ph sz="quarter" idx="10"/>
          </p:nvPr>
        </p:nvSpPr>
        <p:spPr>
          <a:xfrm>
            <a:off x="611560" y="1628800"/>
            <a:ext cx="7608416" cy="2000548"/>
          </a:xfrm>
        </p:spPr>
        <p:txBody>
          <a:bodyPr/>
          <a:lstStyle/>
          <a:p>
            <a:r>
              <a:rPr lang="zh-CN" altLang="en-US" dirty="0" smtClean="0"/>
              <a:t>作用：用来标识一个节点的网络地址</a:t>
            </a:r>
            <a:endParaRPr lang="en-US" altLang="zh-CN" dirty="0" smtClean="0"/>
          </a:p>
          <a:p>
            <a:r>
              <a:rPr lang="zh-CN" altLang="en-US" dirty="0" smtClean="0"/>
              <a:t>地址组成（点分十进制）</a:t>
            </a:r>
            <a:endParaRPr lang="en-US" altLang="zh-CN" dirty="0" smtClean="0"/>
          </a:p>
          <a:p>
            <a:pPr lvl="1"/>
            <a:r>
              <a:rPr lang="zh-CN" altLang="en-US" dirty="0" smtClean="0"/>
              <a:t>一共</a:t>
            </a:r>
            <a:r>
              <a:rPr lang="en-US" altLang="zh-CN" dirty="0" smtClean="0"/>
              <a:t>32</a:t>
            </a:r>
            <a:r>
              <a:rPr lang="zh-CN" altLang="en-US" dirty="0" smtClean="0"/>
              <a:t>位二进制位</a:t>
            </a:r>
            <a:endParaRPr lang="en-US" altLang="zh-CN" dirty="0" smtClean="0"/>
          </a:p>
          <a:p>
            <a:pPr lvl="1"/>
            <a:r>
              <a:rPr lang="zh-CN" altLang="en-US" dirty="0" smtClean="0"/>
              <a:t>转换为</a:t>
            </a:r>
            <a:r>
              <a:rPr lang="en-US" altLang="zh-CN" dirty="0" smtClean="0"/>
              <a:t>4</a:t>
            </a:r>
            <a:r>
              <a:rPr lang="zh-CN" altLang="en-US" dirty="0" smtClean="0"/>
              <a:t>个十进制数，以 “</a:t>
            </a:r>
            <a:r>
              <a:rPr lang="en-US" altLang="zh-CN" dirty="0" smtClean="0"/>
              <a:t>.</a:t>
            </a:r>
            <a:r>
              <a:rPr lang="zh-CN" altLang="en-US" dirty="0" smtClean="0"/>
              <a:t>”</a:t>
            </a:r>
            <a:r>
              <a:rPr lang="en-US" altLang="zh-CN" dirty="0" smtClean="0"/>
              <a:t> </a:t>
            </a:r>
            <a:r>
              <a:rPr lang="zh-CN" altLang="en-US" dirty="0" smtClean="0"/>
              <a:t>隔开</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6</a:t>
            </a:fld>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3923928" y="4005064"/>
            <a:ext cx="3600400" cy="2193522"/>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IP</a:t>
            </a:r>
            <a:r>
              <a:rPr lang="zh-CN" altLang="en-US" dirty="0" smtClean="0"/>
              <a:t>地址的分类</a:t>
            </a:r>
            <a:endParaRPr lang="zh-CN" altLang="en-US" dirty="0"/>
          </a:p>
        </p:txBody>
      </p:sp>
      <p:sp>
        <p:nvSpPr>
          <p:cNvPr id="5" name="文本占位符 4"/>
          <p:cNvSpPr>
            <a:spLocks noGrp="1"/>
          </p:cNvSpPr>
          <p:nvPr>
            <p:ph sz="quarter" idx="10"/>
          </p:nvPr>
        </p:nvSpPr>
        <p:spPr>
          <a:xfrm>
            <a:off x="611560" y="1628800"/>
            <a:ext cx="8280920" cy="4154984"/>
          </a:xfrm>
        </p:spPr>
        <p:txBody>
          <a:bodyPr/>
          <a:lstStyle/>
          <a:p>
            <a:r>
              <a:rPr lang="zh-CN" altLang="en-US" dirty="0" smtClean="0"/>
              <a:t>适用于一般计算机网络</a:t>
            </a:r>
            <a:endParaRPr lang="en-US" altLang="zh-CN" dirty="0" smtClean="0"/>
          </a:p>
          <a:p>
            <a:r>
              <a:rPr lang="en-US" altLang="zh-CN" dirty="0" smtClean="0"/>
              <a:t>-A</a:t>
            </a:r>
            <a:r>
              <a:rPr lang="zh-CN" altLang="en-US" dirty="0" smtClean="0"/>
              <a:t>类 </a:t>
            </a:r>
            <a:r>
              <a:rPr lang="en-US" altLang="zh-CN" dirty="0" smtClean="0"/>
              <a:t>1~</a:t>
            </a:r>
            <a:r>
              <a:rPr lang="en-US" altLang="zh-CN" dirty="0" smtClean="0">
                <a:solidFill>
                  <a:srgbClr val="FF0000"/>
                </a:solidFill>
              </a:rPr>
              <a:t>127</a:t>
            </a:r>
            <a:r>
              <a:rPr lang="en-US" altLang="zh-CN" dirty="0" smtClean="0"/>
              <a:t>.</a:t>
            </a:r>
            <a:r>
              <a:rPr lang="zh-CN" altLang="en-US" dirty="0" smtClean="0"/>
              <a:t>主</a:t>
            </a:r>
            <a:r>
              <a:rPr lang="en-US" altLang="zh-CN" dirty="0" smtClean="0"/>
              <a:t>.</a:t>
            </a:r>
            <a:r>
              <a:rPr lang="zh-CN" altLang="en-US" dirty="0" smtClean="0"/>
              <a:t>主</a:t>
            </a:r>
            <a:r>
              <a:rPr lang="en-US" altLang="zh-CN" dirty="0" smtClean="0"/>
              <a:t>.</a:t>
            </a:r>
            <a:r>
              <a:rPr lang="zh-CN" altLang="en-US" dirty="0" smtClean="0"/>
              <a:t>主        </a:t>
            </a:r>
            <a:r>
              <a:rPr lang="en-US" altLang="zh-CN" dirty="0" smtClean="0"/>
              <a:t>==》 </a:t>
            </a:r>
            <a:r>
              <a:rPr lang="zh-CN" altLang="en-US" dirty="0" smtClean="0"/>
              <a:t>子网掩码 </a:t>
            </a:r>
            <a:r>
              <a:rPr lang="en-US" altLang="zh-CN" dirty="0" smtClean="0"/>
              <a:t>255.0.0.0</a:t>
            </a:r>
          </a:p>
          <a:p>
            <a:r>
              <a:rPr lang="en-US" altLang="zh-CN" dirty="0" smtClean="0"/>
              <a:t>-B</a:t>
            </a:r>
            <a:r>
              <a:rPr lang="zh-CN" altLang="en-US" dirty="0" smtClean="0"/>
              <a:t>类 </a:t>
            </a:r>
            <a:r>
              <a:rPr lang="en-US" altLang="zh-CN" dirty="0" smtClean="0"/>
              <a:t>128~191.</a:t>
            </a:r>
            <a:r>
              <a:rPr lang="zh-CN" altLang="en-US" dirty="0" smtClean="0"/>
              <a:t>网</a:t>
            </a:r>
            <a:r>
              <a:rPr lang="en-US" altLang="zh-CN" dirty="0" smtClean="0"/>
              <a:t>.</a:t>
            </a:r>
            <a:r>
              <a:rPr lang="zh-CN" altLang="en-US" dirty="0" smtClean="0"/>
              <a:t>主</a:t>
            </a:r>
            <a:r>
              <a:rPr lang="en-US" altLang="zh-CN" dirty="0" smtClean="0"/>
              <a:t>.</a:t>
            </a:r>
            <a:r>
              <a:rPr lang="zh-CN" altLang="en-US" dirty="0" smtClean="0"/>
              <a:t>主    </a:t>
            </a:r>
            <a:r>
              <a:rPr lang="en-US" altLang="zh-CN" dirty="0" smtClean="0"/>
              <a:t>==》 </a:t>
            </a:r>
            <a:r>
              <a:rPr lang="zh-CN" altLang="en-US" dirty="0" smtClean="0"/>
              <a:t>子网掩码</a:t>
            </a:r>
            <a:r>
              <a:rPr lang="en-US" altLang="zh-CN" dirty="0" smtClean="0"/>
              <a:t>255.255.0.0</a:t>
            </a:r>
          </a:p>
          <a:p>
            <a:r>
              <a:rPr lang="en-US" altLang="zh-CN" dirty="0" smtClean="0"/>
              <a:t>-C</a:t>
            </a:r>
            <a:r>
              <a:rPr lang="zh-CN" altLang="en-US" dirty="0" smtClean="0"/>
              <a:t>类 </a:t>
            </a:r>
            <a:r>
              <a:rPr lang="en-US" altLang="zh-CN" dirty="0" smtClean="0"/>
              <a:t>192~223.</a:t>
            </a:r>
            <a:r>
              <a:rPr lang="zh-CN" altLang="en-US" dirty="0" smtClean="0"/>
              <a:t>网</a:t>
            </a:r>
            <a:r>
              <a:rPr lang="en-US" altLang="zh-CN" dirty="0" smtClean="0"/>
              <a:t>.</a:t>
            </a:r>
            <a:r>
              <a:rPr lang="zh-CN" altLang="en-US" dirty="0" smtClean="0"/>
              <a:t>网</a:t>
            </a:r>
            <a:r>
              <a:rPr lang="en-US" altLang="zh-CN" dirty="0" smtClean="0"/>
              <a:t>.</a:t>
            </a:r>
            <a:r>
              <a:rPr lang="zh-CN" altLang="en-US" dirty="0" smtClean="0"/>
              <a:t>主    </a:t>
            </a:r>
            <a:r>
              <a:rPr lang="en-US" altLang="zh-CN" dirty="0" smtClean="0"/>
              <a:t>==》 </a:t>
            </a:r>
            <a:r>
              <a:rPr lang="zh-CN" altLang="en-US" dirty="0" smtClean="0"/>
              <a:t>子网掩码 </a:t>
            </a:r>
            <a:r>
              <a:rPr lang="en-US" altLang="zh-CN" dirty="0" smtClean="0"/>
              <a:t>255.255.255.0</a:t>
            </a:r>
          </a:p>
          <a:p>
            <a:endParaRPr lang="en-US" altLang="zh-CN" dirty="0" smtClean="0"/>
          </a:p>
          <a:p>
            <a:r>
              <a:rPr lang="zh-CN" altLang="en-US" dirty="0" smtClean="0"/>
              <a:t>组播及科研专用</a:t>
            </a:r>
            <a:endParaRPr lang="en-US" altLang="zh-CN" dirty="0" smtClean="0"/>
          </a:p>
          <a:p>
            <a:r>
              <a:rPr lang="en-US" altLang="zh-CN" dirty="0" smtClean="0"/>
              <a:t>-D</a:t>
            </a:r>
            <a:r>
              <a:rPr lang="zh-CN" altLang="en-US" dirty="0" smtClean="0"/>
              <a:t>类 </a:t>
            </a:r>
            <a:r>
              <a:rPr lang="en-US" altLang="zh-CN" dirty="0" smtClean="0"/>
              <a:t>22r4~239 </a:t>
            </a:r>
            <a:r>
              <a:rPr lang="zh-CN" altLang="en-US" dirty="0" smtClean="0"/>
              <a:t>组播</a:t>
            </a:r>
            <a:endParaRPr lang="en-US" altLang="zh-CN" dirty="0" smtClean="0"/>
          </a:p>
          <a:p>
            <a:r>
              <a:rPr lang="en-US" altLang="zh-CN" dirty="0" smtClean="0"/>
              <a:t>-E</a:t>
            </a:r>
            <a:r>
              <a:rPr lang="zh-CN" altLang="en-US" dirty="0" smtClean="0"/>
              <a:t>类</a:t>
            </a:r>
            <a:r>
              <a:rPr lang="en-US" altLang="zh-CN" dirty="0" smtClean="0"/>
              <a:t> 240~254 </a:t>
            </a:r>
            <a:r>
              <a:rPr lang="zh-CN" altLang="en-US" dirty="0" smtClean="0"/>
              <a:t>科研</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7</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IP</a:t>
            </a:r>
            <a:r>
              <a:rPr lang="zh-CN" altLang="en-US" dirty="0" smtClean="0"/>
              <a:t>地址的分类（续一）</a:t>
            </a:r>
            <a:endParaRPr lang="zh-CN" altLang="en-US" dirty="0"/>
          </a:p>
        </p:txBody>
      </p:sp>
      <p:sp>
        <p:nvSpPr>
          <p:cNvPr id="5" name="文本占位符 4"/>
          <p:cNvSpPr>
            <a:spLocks noGrp="1"/>
          </p:cNvSpPr>
          <p:nvPr>
            <p:ph sz="quarter" idx="10"/>
          </p:nvPr>
        </p:nvSpPr>
        <p:spPr>
          <a:xfrm>
            <a:off x="467544" y="1628800"/>
            <a:ext cx="8676456" cy="2529923"/>
          </a:xfrm>
        </p:spPr>
        <p:txBody>
          <a:bodyPr/>
          <a:lstStyle/>
          <a:p>
            <a:r>
              <a:rPr lang="zh-CN" altLang="en-US" dirty="0" smtClean="0"/>
              <a:t>根据适用范围区分</a:t>
            </a:r>
            <a:endParaRPr lang="en-US" altLang="zh-CN" dirty="0" smtClean="0"/>
          </a:p>
          <a:p>
            <a:r>
              <a:rPr lang="en-US" altLang="zh-CN" dirty="0" smtClean="0"/>
              <a:t>-</a:t>
            </a:r>
            <a:r>
              <a:rPr lang="zh-CN" altLang="en-US" dirty="0" smtClean="0"/>
              <a:t>公有地址：可以在互联网合法使用，需要向</a:t>
            </a:r>
            <a:r>
              <a:rPr lang="en-US" altLang="zh-CN" dirty="0" smtClean="0"/>
              <a:t>NIC</a:t>
            </a:r>
            <a:r>
              <a:rPr lang="zh-CN" altLang="en-US" dirty="0" smtClean="0"/>
              <a:t>付费申请</a:t>
            </a:r>
            <a:endParaRPr lang="en-US" altLang="zh-CN" dirty="0" smtClean="0"/>
          </a:p>
          <a:p>
            <a:r>
              <a:rPr lang="en-US" altLang="zh-CN" dirty="0" smtClean="0"/>
              <a:t>-</a:t>
            </a:r>
            <a:r>
              <a:rPr lang="zh-CN" altLang="en-US" dirty="0" smtClean="0"/>
              <a:t>私有地址：预留给企业内部使用，无需付费</a:t>
            </a:r>
            <a:endParaRPr lang="en-US" altLang="zh-CN" dirty="0" smtClean="0"/>
          </a:p>
          <a:p>
            <a:r>
              <a:rPr lang="en-US" altLang="zh-CN" dirty="0" smtClean="0"/>
              <a:t>-</a:t>
            </a:r>
            <a:r>
              <a:rPr lang="zh-CN" altLang="en-US" dirty="0" smtClean="0"/>
              <a:t>回环地址：测试本机</a:t>
            </a:r>
            <a:r>
              <a:rPr lang="en-US" altLang="zh-CN" dirty="0" smtClean="0"/>
              <a:t>TCP/IP</a:t>
            </a:r>
            <a:r>
              <a:rPr lang="zh-CN" altLang="en-US" dirty="0" smtClean="0"/>
              <a:t>专用（</a:t>
            </a:r>
            <a:r>
              <a:rPr lang="en-US" altLang="zh-CN" dirty="0" smtClean="0"/>
              <a:t>127.0.0.1~127.0.0.254</a:t>
            </a:r>
            <a:r>
              <a:rPr lang="zh-CN" altLang="en-US" dirty="0" smtClean="0"/>
              <a:t>）</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8</a:t>
            </a:fld>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751484" y="4077072"/>
            <a:ext cx="7641031" cy="2088232"/>
          </a:xfrm>
          <a:prstGeom prst="rect">
            <a:avLst/>
          </a:prstGeom>
          <a:noFill/>
          <a:ln w="9525">
            <a:noFill/>
            <a:miter lim="800000"/>
            <a:headEnd/>
            <a:tailEnd/>
          </a:ln>
        </p:spPr>
      </p:pic>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网关</a:t>
            </a:r>
            <a:endParaRPr lang="zh-CN" altLang="en-US" dirty="0"/>
          </a:p>
        </p:txBody>
      </p:sp>
      <p:sp>
        <p:nvSpPr>
          <p:cNvPr id="5" name="文本占位符 4"/>
          <p:cNvSpPr>
            <a:spLocks noGrp="1"/>
          </p:cNvSpPr>
          <p:nvPr>
            <p:ph sz="quarter" idx="10"/>
          </p:nvPr>
        </p:nvSpPr>
        <p:spPr>
          <a:xfrm>
            <a:off x="611560" y="1628800"/>
            <a:ext cx="8280920" cy="1569660"/>
          </a:xfrm>
        </p:spPr>
        <p:txBody>
          <a:bodyPr/>
          <a:lstStyle/>
          <a:p>
            <a:r>
              <a:rPr lang="zh-CN" altLang="en-US" dirty="0" smtClean="0"/>
              <a:t>什么是网关？</a:t>
            </a:r>
            <a:endParaRPr lang="en-US" altLang="zh-CN" dirty="0" smtClean="0"/>
          </a:p>
          <a:p>
            <a:r>
              <a:rPr lang="en-US" altLang="zh-CN" dirty="0" smtClean="0"/>
              <a:t>-</a:t>
            </a:r>
            <a:r>
              <a:rPr lang="zh-CN" altLang="en-US" dirty="0" smtClean="0"/>
              <a:t>一个网络连接到另一个网络的“关口”</a:t>
            </a:r>
            <a:endParaRPr lang="en-US" altLang="zh-CN" dirty="0" smtClean="0"/>
          </a:p>
          <a:p>
            <a:r>
              <a:rPr lang="en-US" altLang="zh-CN" dirty="0" smtClean="0"/>
              <a:t>-</a:t>
            </a:r>
            <a:r>
              <a:rPr lang="zh-CN" altLang="en-US" dirty="0" smtClean="0"/>
              <a:t>通常是一台路由器，或者防火墙</a:t>
            </a:r>
            <a:r>
              <a:rPr lang="en-US" altLang="zh-CN" dirty="0" smtClean="0"/>
              <a:t>/</a:t>
            </a:r>
            <a:r>
              <a:rPr lang="zh-CN" altLang="en-US" dirty="0" smtClean="0"/>
              <a:t>接入服务器</a:t>
            </a:r>
            <a:endParaRPr lang="zh-CN" altLang="en-US"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9</a:t>
            </a:fld>
            <a:endParaRPr lang="zh-CN" altLang="en-US" dirty="0"/>
          </a:p>
        </p:txBody>
      </p:sp>
    </p:spTree>
    <p:extLst>
      <p:ext uri="{BB962C8B-B14F-4D97-AF65-F5344CB8AC3E}">
        <p14:creationId xmlns="" xmlns:p14="http://schemas.microsoft.com/office/powerpoint/2010/main" val="5474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13978</TotalTime>
  <Words>1115</Words>
  <Application>Microsoft Office PowerPoint</Application>
  <PresentationFormat>全屏显示(4:3)</PresentationFormat>
  <Paragraphs>198</Paragraphs>
  <Slides>38</Slides>
  <Notes>10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Windows 系统管理</vt:lpstr>
      <vt:lpstr>什么是虚拟机</vt:lpstr>
      <vt:lpstr>幻灯片 3</vt:lpstr>
      <vt:lpstr>TCP/IP协议</vt:lpstr>
      <vt:lpstr>什么是TCP/IP协议</vt:lpstr>
      <vt:lpstr>什么是IP地址？</vt:lpstr>
      <vt:lpstr>IP地址的分类</vt:lpstr>
      <vt:lpstr>IP地址的分类（续一）</vt:lpstr>
      <vt:lpstr>网关</vt:lpstr>
      <vt:lpstr>配置IP地址参数</vt:lpstr>
      <vt:lpstr>查看IP参数</vt:lpstr>
      <vt:lpstr>查看IP参数（续一）</vt:lpstr>
      <vt:lpstr>测试连通性：</vt:lpstr>
      <vt:lpstr>测试网络连通性（续1）</vt:lpstr>
      <vt:lpstr>案例一：配置并测试网络</vt:lpstr>
      <vt:lpstr>Win网络解析</vt:lpstr>
      <vt:lpstr>工作组</vt:lpstr>
      <vt:lpstr>计算机名</vt:lpstr>
      <vt:lpstr>工作组名</vt:lpstr>
      <vt:lpstr>配置工作组</vt:lpstr>
      <vt:lpstr>建立工作组</vt:lpstr>
      <vt:lpstr>加入工作组</vt:lpstr>
      <vt:lpstr>访位工作组网络</vt:lpstr>
      <vt:lpstr>快速共享资源</vt:lpstr>
      <vt:lpstr>访问共享文件</vt:lpstr>
      <vt:lpstr>创建隐藏共享</vt:lpstr>
      <vt:lpstr>访问隐藏共享</vt:lpstr>
      <vt:lpstr>配置远程桌面</vt:lpstr>
      <vt:lpstr>远程连接桌面概述</vt:lpstr>
      <vt:lpstr>开启远程桌面服务</vt:lpstr>
      <vt:lpstr>授权访问用户</vt:lpstr>
      <vt:lpstr>访问远程桌面</vt:lpstr>
      <vt:lpstr>互联网接入概述</vt:lpstr>
      <vt:lpstr>ISP服务商</vt:lpstr>
      <vt:lpstr>入网方式</vt:lpstr>
      <vt:lpstr>配置带宽路由器</vt:lpstr>
      <vt:lpstr>配置带宽路由器（续1）</vt:lpstr>
      <vt:lpstr>总结和答疑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JAVA面向对象01</dc:title>
  <dc:creator>amw</dc:creator>
  <cp:lastModifiedBy>admin</cp:lastModifiedBy>
  <cp:revision>2309</cp:revision>
  <cp:lastPrinted>2014-02-25T07:33:26Z</cp:lastPrinted>
  <dcterms:modified xsi:type="dcterms:W3CDTF">2018-05-28T11:17:18Z</dcterms:modified>
</cp:coreProperties>
</file>