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753" r:id="rId2"/>
    <p:sldId id="841" r:id="rId3"/>
    <p:sldId id="882" r:id="rId4"/>
    <p:sldId id="848" r:id="rId5"/>
    <p:sldId id="849" r:id="rId6"/>
    <p:sldId id="847" r:id="rId7"/>
    <p:sldId id="850" r:id="rId8"/>
    <p:sldId id="851" r:id="rId9"/>
    <p:sldId id="852" r:id="rId10"/>
    <p:sldId id="884" r:id="rId11"/>
    <p:sldId id="885" r:id="rId12"/>
    <p:sldId id="886" r:id="rId13"/>
    <p:sldId id="883" r:id="rId14"/>
    <p:sldId id="853" r:id="rId15"/>
    <p:sldId id="845" r:id="rId16"/>
    <p:sldId id="856" r:id="rId17"/>
    <p:sldId id="859" r:id="rId18"/>
    <p:sldId id="858" r:id="rId19"/>
    <p:sldId id="857" r:id="rId20"/>
    <p:sldId id="860" r:id="rId21"/>
    <p:sldId id="864" r:id="rId22"/>
    <p:sldId id="854" r:id="rId23"/>
    <p:sldId id="824" r:id="rId24"/>
    <p:sldId id="825" r:id="rId25"/>
    <p:sldId id="843" r:id="rId26"/>
    <p:sldId id="844" r:id="rId27"/>
    <p:sldId id="855" r:id="rId28"/>
    <p:sldId id="861" r:id="rId29"/>
    <p:sldId id="865" r:id="rId30"/>
    <p:sldId id="866" r:id="rId31"/>
    <p:sldId id="867" r:id="rId32"/>
    <p:sldId id="868" r:id="rId33"/>
    <p:sldId id="869" r:id="rId34"/>
    <p:sldId id="870" r:id="rId35"/>
    <p:sldId id="871" r:id="rId36"/>
    <p:sldId id="872" r:id="rId37"/>
    <p:sldId id="873" r:id="rId38"/>
    <p:sldId id="877" r:id="rId39"/>
    <p:sldId id="878" r:id="rId40"/>
    <p:sldId id="879" r:id="rId41"/>
    <p:sldId id="880" r:id="rId42"/>
    <p:sldId id="881" r:id="rId43"/>
    <p:sldId id="766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BE648D0C-C13B-41E5-9D61-E0C2C1F62644}">
          <p14:sldIdLst>
            <p14:sldId id="753"/>
            <p14:sldId id="754"/>
            <p14:sldId id="822"/>
            <p14:sldId id="841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42"/>
            <p14:sldId id="834"/>
            <p14:sldId id="835"/>
            <p14:sldId id="836"/>
            <p14:sldId id="837"/>
            <p14:sldId id="838"/>
            <p14:sldId id="839"/>
            <p14:sldId id="840"/>
            <p14:sldId id="7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A2F"/>
    <a:srgbClr val="1EE15C"/>
    <a:srgbClr val="DD4722"/>
    <a:srgbClr val="231F20"/>
    <a:srgbClr val="0070C0"/>
    <a:srgbClr val="5CAA55"/>
    <a:srgbClr val="B4DD93"/>
    <a:srgbClr val="46B964"/>
    <a:srgbClr val="CF5830"/>
    <a:srgbClr val="F9FA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3779" autoAdjust="0"/>
  </p:normalViewPr>
  <p:slideViewPr>
    <p:cSldViewPr>
      <p:cViewPr varScale="1">
        <p:scale>
          <a:sx n="52" d="100"/>
          <a:sy n="52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176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117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总结和答疑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694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879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03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本节内容</a:t>
            </a:r>
            <a:endParaRPr lang="en-US" altLang="zh-CN" dirty="0" smtClean="0"/>
          </a:p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 smtClean="0"/>
              <a:t>单击此处编辑母版标题样</a:t>
            </a:r>
            <a:endParaRPr lang="zh-CN" altLang="en-US" dirty="0"/>
          </a:p>
        </p:txBody>
      </p:sp>
      <p:sp>
        <p:nvSpPr>
          <p:cNvPr id="23" name="十字形 22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知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识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讲</a:t>
            </a:r>
            <a:endParaRPr lang="en-US" altLang="zh-CN" sz="12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F9FAFB"/>
                </a:solidFill>
              </a:rPr>
              <a:t>解</a:t>
            </a:r>
            <a:endParaRPr lang="zh-CN" altLang="en-US" sz="1200" b="1" dirty="0">
              <a:solidFill>
                <a:srgbClr val="F9FAFB"/>
              </a:solidFill>
            </a:endParaRPr>
          </a:p>
        </p:txBody>
      </p:sp>
      <p:sp>
        <p:nvSpPr>
          <p:cNvPr id="2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 smtClean="0"/>
              <a:t>单</a:t>
            </a:r>
            <a:r>
              <a:rPr lang="en-US" altLang="zh-CN" dirty="0" err="1" smtClean="0"/>
              <a:t>sfsdf</a:t>
            </a:r>
            <a:r>
              <a:rPr lang="zh-CN" altLang="en-US" dirty="0" smtClean="0"/>
              <a:t>击此处编辑母版文本样式</a:t>
            </a:r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dsfsdf</a:t>
            </a:r>
            <a:r>
              <a:rPr lang="zh-CN" altLang="en-US" dirty="0" smtClean="0"/>
              <a:t>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94629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 smtClean="0"/>
              <a:t>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课程英文副标题</a:t>
            </a:r>
            <a:endParaRPr lang="zh-CN" altLang="en-US" dirty="0"/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 smtClean="0"/>
              <a:t>DAY01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339373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6850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练习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9" name="十字形 8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十字形 9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611559" y="547285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课堂练习标题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 smtClean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 smtClean="0"/>
              <a:t>代码实践标题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知识案例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知识案例标题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知识案例内容</a:t>
            </a:r>
            <a:endParaRPr lang="zh-CN" altLang="en-US" dirty="0"/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 smtClean="0"/>
              <a:t>内容标题</a:t>
            </a:r>
            <a:endParaRPr lang="zh-CN" altLang="en-US" dirty="0"/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Windows </a:t>
            </a:r>
            <a:r>
              <a:rPr lang="zh-CN" altLang="en-US" dirty="0" smtClean="0"/>
              <a:t>系统管理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NSD WINDOWS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644008" y="3558904"/>
            <a:ext cx="2232273" cy="647675"/>
          </a:xfrm>
        </p:spPr>
        <p:txBody>
          <a:bodyPr/>
          <a:lstStyle/>
          <a:p>
            <a:r>
              <a:rPr lang="en-US" altLang="zh-CN" dirty="0" smtClean="0"/>
              <a:t>DAY04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13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网络拓扑结构（一）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564386" cy="47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网络拓扑结构（二）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404" y="1395238"/>
            <a:ext cx="7354365" cy="44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网络拓扑结构（三）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23999"/>
            <a:ext cx="6840760" cy="483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网络拓扑结构（四）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788298"/>
          </a:xfrm>
        </p:spPr>
        <p:txBody>
          <a:bodyPr/>
          <a:lstStyle/>
          <a:p>
            <a:pPr lvl="1">
              <a:buNone/>
            </a:pPr>
            <a:r>
              <a:rPr lang="zh-CN" altLang="en-US" sz="2800" dirty="0" smtClean="0"/>
              <a:t>星型拓扑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--</a:t>
            </a:r>
            <a:r>
              <a:rPr lang="zh-CN" altLang="en-US" sz="2800" dirty="0" smtClean="0"/>
              <a:t>优点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易于实现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易于网络扩展</a:t>
            </a:r>
            <a:endParaRPr lang="en-US" altLang="zh-CN" sz="2800" dirty="0" smtClean="0"/>
          </a:p>
          <a:p>
            <a:pPr lvl="1">
              <a:buNone/>
            </a:pPr>
            <a:r>
              <a:rPr lang="zh-CN" altLang="en-US" sz="2800" dirty="0" smtClean="0"/>
              <a:t>易于故障排查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--</a:t>
            </a:r>
            <a:r>
              <a:rPr lang="zh-CN" altLang="en-US" sz="2800" dirty="0" smtClean="0"/>
              <a:t>缺点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中心节点压力大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组网成本较高</a:t>
            </a:r>
            <a:endParaRPr lang="en-US" altLang="zh-CN" sz="28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47018"/>
            <a:ext cx="3185955" cy="45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网络拓扑结构（五）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978572"/>
          </a:xfrm>
        </p:spPr>
        <p:txBody>
          <a:bodyPr/>
          <a:lstStyle/>
          <a:p>
            <a:pPr lvl="1">
              <a:buNone/>
            </a:pPr>
            <a:r>
              <a:rPr lang="zh-CN" altLang="en-US" sz="2800" dirty="0" smtClean="0"/>
              <a:t>网状拓扑结构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一个节点与其他多个节点相连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提供冗余性和容错性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可靠性高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组网成本高</a:t>
            </a:r>
            <a:endParaRPr lang="en-US" altLang="zh-CN" sz="28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984" y="2996952"/>
            <a:ext cx="448601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线缆排序及连接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467544" y="1196752"/>
            <a:ext cx="7608416" cy="2665345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有线介质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光纤：一种传输光能的波导介质，一般由纤芯和包皮组成。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--</a:t>
            </a:r>
            <a:r>
              <a:rPr lang="zh-CN" altLang="en-US" dirty="0" smtClean="0"/>
              <a:t>双绞线：由许多绝缘的对线交叉组成的能够数据传输的线。（使用广泛、价格便宜），相互缠绕，减少对临近线对的电气干扰。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056" y="3645024"/>
            <a:ext cx="32004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077072"/>
            <a:ext cx="2919239" cy="220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467544" y="1196752"/>
            <a:ext cx="7608416" cy="1920526"/>
          </a:xfrm>
        </p:spPr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双绞线分类：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非屏蔽双绞线</a:t>
            </a:r>
            <a:r>
              <a:rPr lang="en-US" altLang="zh-CN" dirty="0" smtClean="0"/>
              <a:t>UTP</a:t>
            </a:r>
          </a:p>
          <a:p>
            <a:pPr lvl="1">
              <a:buNone/>
            </a:pPr>
            <a:r>
              <a:rPr lang="zh-CN" altLang="en-US" dirty="0" smtClean="0"/>
              <a:t>屏蔽双绞线</a:t>
            </a:r>
            <a:r>
              <a:rPr lang="en-US" altLang="zh-CN" dirty="0" smtClean="0"/>
              <a:t>STP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052" y="3429000"/>
            <a:ext cx="79329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线缆的连接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467544" y="1376306"/>
            <a:ext cx="7608416" cy="972574"/>
          </a:xfrm>
        </p:spPr>
        <p:txBody>
          <a:bodyPr/>
          <a:lstStyle/>
          <a:p>
            <a:pPr lvl="1">
              <a:buNone/>
            </a:pPr>
            <a:r>
              <a:rPr lang="en-US" altLang="zh-CN" dirty="0" smtClean="0"/>
              <a:t>T568A</a:t>
            </a:r>
            <a:r>
              <a:rPr lang="zh-CN" altLang="en-US" dirty="0" smtClean="0"/>
              <a:t>：白绿  绿  白橙  蓝  白蓝  橙  白棕  棕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T568B</a:t>
            </a:r>
            <a:r>
              <a:rPr lang="zh-CN" altLang="en-US" dirty="0" smtClean="0"/>
              <a:t>：白橙  橙  白绿  蓝  白蓝  绿  白棕  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492896"/>
            <a:ext cx="4032448" cy="372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399631"/>
            <a:ext cx="18002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429000"/>
            <a:ext cx="18097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线缆的连接（续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467544" y="1376306"/>
            <a:ext cx="7608416" cy="4899803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线缆的连接： 直通线    交叉线   全反线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zh-CN" altLang="en-US" b="1" dirty="0" smtClean="0"/>
              <a:t> 直通线</a:t>
            </a:r>
            <a:r>
              <a:rPr lang="zh-CN" altLang="en-US" dirty="0" smtClean="0"/>
              <a:t>：同一根网线的两端使用同样的线序；即，网线的两端都使用</a:t>
            </a:r>
            <a:r>
              <a:rPr lang="en-US" altLang="zh-CN" dirty="0" smtClean="0"/>
              <a:t>568A</a:t>
            </a:r>
            <a:r>
              <a:rPr lang="zh-CN" altLang="en-US" dirty="0" smtClean="0"/>
              <a:t>或</a:t>
            </a:r>
            <a:r>
              <a:rPr lang="en-US" altLang="zh-CN" dirty="0" smtClean="0"/>
              <a:t>568B</a:t>
            </a:r>
            <a:r>
              <a:rPr lang="zh-CN" altLang="en-US" dirty="0" smtClean="0"/>
              <a:t>的是直连线；（实际运用中一般都使用</a:t>
            </a:r>
            <a:r>
              <a:rPr lang="en-US" altLang="zh-CN" dirty="0" smtClean="0"/>
              <a:t>568B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直通线用于不同设备相连，例如电脑连交换机、路由器连交换机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b="1" dirty="0" smtClean="0"/>
              <a:t> 交叉线：</a:t>
            </a:r>
            <a:r>
              <a:rPr lang="zh-CN" altLang="en-US" dirty="0" smtClean="0"/>
              <a:t>同一根网线的两段使用不同的线序。即，网线的两端，一端用</a:t>
            </a:r>
            <a:r>
              <a:rPr lang="en-US" altLang="zh-CN" dirty="0" smtClean="0"/>
              <a:t>568A</a:t>
            </a:r>
            <a:r>
              <a:rPr lang="zh-CN" altLang="en-US" dirty="0" smtClean="0"/>
              <a:t>，一端用</a:t>
            </a:r>
            <a:r>
              <a:rPr lang="en-US" altLang="zh-CN" dirty="0" smtClean="0"/>
              <a:t>568B</a:t>
            </a:r>
            <a:r>
              <a:rPr lang="zh-CN" altLang="en-US" dirty="0" smtClean="0"/>
              <a:t>的是交叉线。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交叉线用于同设备相连，例如电脑连电脑、交换机连交换。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计算机网络概述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线缆的连接（续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467544" y="1376306"/>
            <a:ext cx="7608416" cy="498598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线缆的连接： 直通线    交叉线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同则异 异则同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132856"/>
            <a:ext cx="6048672" cy="435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线缆的连接（续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84784"/>
            <a:ext cx="3810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2852936"/>
            <a:ext cx="439763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Packet Tracer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Packet Tracer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785104"/>
          </a:xfrm>
        </p:spPr>
        <p:txBody>
          <a:bodyPr/>
          <a:lstStyle/>
          <a:p>
            <a:pPr lvl="1"/>
            <a:r>
              <a:rPr lang="en-US" altLang="zh-CN" dirty="0" smtClean="0"/>
              <a:t>Cisco Packet Tracer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Packet Tracer </a:t>
            </a:r>
            <a:r>
              <a:rPr lang="zh-CN" altLang="en-US" dirty="0" smtClean="0"/>
              <a:t>是由</a:t>
            </a:r>
            <a:r>
              <a:rPr lang="en-US" altLang="zh-CN" dirty="0" smtClean="0"/>
              <a:t>Cisco</a:t>
            </a:r>
            <a:r>
              <a:rPr lang="zh-CN" altLang="en-US" dirty="0" smtClean="0"/>
              <a:t>公司发布的一个辅助学习工具，为学习思科网络课程的初学者去设计、配置、排除网络故障提供了网络模拟环境。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4469184" cy="275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Packet Tracer</a:t>
            </a:r>
            <a:r>
              <a:rPr lang="zh-CN" altLang="en-US" dirty="0" smtClean="0"/>
              <a:t>软件使用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模拟器开启后的界面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54673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Packet Tracer</a:t>
            </a:r>
            <a:r>
              <a:rPr lang="zh-CN" altLang="en-US" dirty="0" smtClean="0"/>
              <a:t>软件使用（续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938992"/>
          </a:xfrm>
        </p:spPr>
        <p:txBody>
          <a:bodyPr/>
          <a:lstStyle/>
          <a:p>
            <a:r>
              <a:rPr lang="zh-CN" altLang="en-US" dirty="0" smtClean="0"/>
              <a:t>设备选择</a:t>
            </a:r>
            <a:endParaRPr lang="en-US" altLang="zh-CN" dirty="0" smtClean="0"/>
          </a:p>
          <a:p>
            <a:r>
              <a:rPr lang="zh-CN" altLang="en-US" dirty="0" smtClean="0"/>
              <a:t>当你需要哪个设备的时候，先用鼠标单击一下它，然后在中央的工作区域点一下就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了，或者直接用鼠标摁住这个设备把它拖到相应区域就可以搭建拓扑了。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789040"/>
            <a:ext cx="3480232" cy="245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Packet Tracer</a:t>
            </a:r>
            <a:r>
              <a:rPr lang="zh-CN" altLang="en-US" dirty="0" smtClean="0"/>
              <a:t>软件使用（续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382191"/>
          </a:xfrm>
        </p:spPr>
        <p:txBody>
          <a:bodyPr/>
          <a:lstStyle/>
          <a:p>
            <a:r>
              <a:rPr lang="zh-CN" altLang="en-US" dirty="0" smtClean="0"/>
              <a:t>连线</a:t>
            </a:r>
            <a:endParaRPr lang="en-US" altLang="zh-CN" dirty="0" smtClean="0"/>
          </a:p>
          <a:p>
            <a:r>
              <a:rPr lang="zh-CN" altLang="en-US" dirty="0" smtClean="0"/>
              <a:t>连线只需选中一种线，然后就在 要连线的设备上点一下，选接口。再点另一设备，选接口就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了。注意，接口可不能乱选。连接好线后，你可以把鼠标指针移到该线上，线两端就会出现接口类型和名。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005064"/>
            <a:ext cx="3491880" cy="248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交换机命令行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交换机的命令模式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zh-CN" altLang="en-US" dirty="0" smtClean="0"/>
              <a:t>配置前的连接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2348880"/>
            <a:ext cx="7704856" cy="417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交换机的命令模式（续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en-US" altLang="zh-CN" dirty="0" smtClean="0"/>
              <a:t>Cisco</a:t>
            </a:r>
            <a:r>
              <a:rPr lang="zh-CN" altLang="en-US" dirty="0" smtClean="0"/>
              <a:t>交换机的命令行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6552728" cy="400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什么是计算机网络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326791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什么是计算机网络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硬件方面：通过线缆将网络设备和计算机连接起来。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软件方面：操作系统、应用软件，应用程序通过线路互联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实现资源共享、信息传递。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交换机的命令模式（续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97957"/>
          </a:xfrm>
        </p:spPr>
        <p:txBody>
          <a:bodyPr/>
          <a:lstStyle/>
          <a:p>
            <a:r>
              <a:rPr lang="en-US" altLang="zh-CN" dirty="0" smtClean="0"/>
              <a:t>Cisco</a:t>
            </a:r>
            <a:r>
              <a:rPr lang="zh-CN" altLang="en-US" dirty="0" smtClean="0"/>
              <a:t>交换机的命令行</a:t>
            </a:r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30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86012"/>
            <a:ext cx="8119044" cy="356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交换机的命令模式（续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171" y="1556792"/>
            <a:ext cx="814965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交换机基本命令模式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6336704" cy="510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交换机命令行配置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配置主机名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81507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查看交换机的配置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761" y="1700808"/>
            <a:ext cx="790647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显示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名称以及版本信号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36</a:t>
            </a:fld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816" y="1628800"/>
            <a:ext cx="832036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明文口令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520" y="1700808"/>
            <a:ext cx="8048960" cy="254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明文口令（续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268760"/>
            <a:ext cx="6058247" cy="530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加密口令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59"/>
            <a:ext cx="7488832" cy="478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计算机网络的功能（续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2394502"/>
          </a:xfrm>
        </p:spPr>
        <p:txBody>
          <a:bodyPr/>
          <a:lstStyle/>
          <a:p>
            <a:pPr lvl="1"/>
            <a:r>
              <a:rPr lang="zh-CN" altLang="en-US" dirty="0" smtClean="0"/>
              <a:t>数据通信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资源共享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增加可靠性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提高系统处理能力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645024"/>
            <a:ext cx="4818881" cy="272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enable</a:t>
            </a:r>
            <a:r>
              <a:rPr lang="zh-CN" altLang="en-US" dirty="0" smtClean="0"/>
              <a:t>加密口令（续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40</a:t>
            </a:fld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63" y="1484784"/>
            <a:ext cx="807707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口令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41</a:t>
            </a:fld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484784"/>
            <a:ext cx="798306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9592" y="4149080"/>
            <a:ext cx="71520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交换机有一个控制端口（</a:t>
            </a:r>
            <a:r>
              <a:rPr lang="en-US" altLang="zh-CN" sz="2400" dirty="0" smtClean="0"/>
              <a:t>console</a:t>
            </a:r>
            <a:r>
              <a:rPr lang="zh-CN" altLang="en-US" sz="2400" dirty="0" smtClean="0"/>
              <a:t>），其编号为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，通常利用该端口进行本地登录，以实现对交换机的配置和管理。为安全起见，应为该端口的登录设置密码。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47800"/>
            <a:ext cx="7200800" cy="514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62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总结和答疑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WAN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LAN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290405"/>
          </a:xfrm>
        </p:spPr>
        <p:txBody>
          <a:bodyPr/>
          <a:lstStyle/>
          <a:p>
            <a:pPr lvl="1">
              <a:buNone/>
            </a:pPr>
            <a:r>
              <a:rPr lang="zh-CN" altLang="en-US" dirty="0" smtClean="0"/>
              <a:t>广域网（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en-US" altLang="zh-CN" dirty="0" smtClean="0"/>
              <a:t>ide-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rea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范围：几十到几千千米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作用：用于连接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远距离的计算机网络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典型应用：</a:t>
            </a:r>
            <a:r>
              <a:rPr lang="en-US" altLang="zh-CN" dirty="0" smtClean="0"/>
              <a:t>Internet</a:t>
            </a:r>
          </a:p>
          <a:p>
            <a:pPr lvl="1">
              <a:buNone/>
            </a:pPr>
            <a:r>
              <a:rPr lang="zh-CN" altLang="en-US" dirty="0" smtClean="0"/>
              <a:t>局域网（</a:t>
            </a: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ocal-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rea 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范围：</a:t>
            </a:r>
            <a:r>
              <a:rPr lang="en-US" altLang="zh-CN" dirty="0" smtClean="0"/>
              <a:t>1KM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作用：用于连接较短距离内的计算机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-</a:t>
            </a:r>
            <a:r>
              <a:rPr lang="zh-CN" altLang="en-US" dirty="0" smtClean="0"/>
              <a:t>典型应用：企业网、校园网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dirty="0" smtClean="0"/>
              <a:t>设备及拓扑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01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网络设备生产厂商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1446550"/>
          </a:xfrm>
        </p:spPr>
        <p:txBody>
          <a:bodyPr/>
          <a:lstStyle/>
          <a:p>
            <a:pPr lvl="1"/>
            <a:r>
              <a:rPr lang="zh-CN" altLang="en-US" dirty="0" smtClean="0"/>
              <a:t>网络设备生产厂商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Cisco</a:t>
            </a:r>
            <a:r>
              <a:rPr lang="zh-CN" altLang="en-US" dirty="0" smtClean="0"/>
              <a:t>（思科）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华为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429000"/>
            <a:ext cx="6912768" cy="268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交换机路由设备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64166"/>
          </a:xfrm>
        </p:spPr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76387"/>
            <a:ext cx="7920880" cy="496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网络拓扑结构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7608416" cy="4185056"/>
          </a:xfrm>
        </p:spPr>
        <p:txBody>
          <a:bodyPr/>
          <a:lstStyle/>
          <a:p>
            <a:pPr lvl="1">
              <a:buNone/>
            </a:pPr>
            <a:r>
              <a:rPr lang="zh-CN" altLang="en-US" sz="2800" dirty="0" smtClean="0"/>
              <a:t>线缆连接计算机和网络设备的布局</a:t>
            </a:r>
            <a:endParaRPr lang="en-US" altLang="zh-CN" sz="2800" dirty="0" smtClean="0"/>
          </a:p>
          <a:p>
            <a:pPr lvl="1">
              <a:buNone/>
            </a:pP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点对点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总线型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环形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星型及扩展的星型</a:t>
            </a:r>
            <a:endParaRPr lang="en-US" altLang="zh-CN" sz="2800" dirty="0" smtClean="0"/>
          </a:p>
          <a:p>
            <a:pPr lvl="1">
              <a:buNone/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网状</a:t>
            </a:r>
            <a:endParaRPr lang="en-US" altLang="zh-CN" sz="28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6713"/>
          </a:xfrm>
          <a:prstGeom prst="rect">
            <a:avLst/>
          </a:prstGeom>
        </p:spPr>
        <p:txBody>
          <a:bodyPr/>
          <a:lstStyle/>
          <a:p>
            <a:fld id="{96FE7B86-B225-41B3-966A-A1FA916138B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4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13037</TotalTime>
  <Words>897</Words>
  <Application>Microsoft Office PowerPoint</Application>
  <PresentationFormat>全屏显示(4:3)</PresentationFormat>
  <Paragraphs>160</Paragraphs>
  <Slides>43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Windows 系统管理</vt:lpstr>
      <vt:lpstr>计算机网络概述</vt:lpstr>
      <vt:lpstr>什么是计算机网络</vt:lpstr>
      <vt:lpstr>计算机网络的功能（续1）</vt:lpstr>
      <vt:lpstr>WAN与LAN</vt:lpstr>
      <vt:lpstr>网络设备及拓扑</vt:lpstr>
      <vt:lpstr>网络设备生产厂商</vt:lpstr>
      <vt:lpstr>交换机路由设备</vt:lpstr>
      <vt:lpstr>网络拓扑结构</vt:lpstr>
      <vt:lpstr>网络拓扑结构（一）</vt:lpstr>
      <vt:lpstr>网络拓扑结构（二）</vt:lpstr>
      <vt:lpstr>网络拓扑结构（三）</vt:lpstr>
      <vt:lpstr>网络拓扑结构（四）</vt:lpstr>
      <vt:lpstr>网络拓扑结构（五）</vt:lpstr>
      <vt:lpstr>线缆排序及连接</vt:lpstr>
      <vt:lpstr>线缆</vt:lpstr>
      <vt:lpstr>线缆（续1）</vt:lpstr>
      <vt:lpstr>线缆的连接</vt:lpstr>
      <vt:lpstr>线缆的连接（续1）</vt:lpstr>
      <vt:lpstr>线缆的连接（续2）</vt:lpstr>
      <vt:lpstr>线缆的连接（续3）</vt:lpstr>
      <vt:lpstr>Packet Tracer软件</vt:lpstr>
      <vt:lpstr>Packet Tracer</vt:lpstr>
      <vt:lpstr>Packet Tracer软件使用</vt:lpstr>
      <vt:lpstr>Packet Tracer软件使用（续1）</vt:lpstr>
      <vt:lpstr>Packet Tracer软件使用（续2）</vt:lpstr>
      <vt:lpstr>交换机命令行</vt:lpstr>
      <vt:lpstr>交换机的命令模式</vt:lpstr>
      <vt:lpstr>交换机的命令模式（续1）</vt:lpstr>
      <vt:lpstr>交换机的命令模式（续2）</vt:lpstr>
      <vt:lpstr>交换机的命令模式（续3）</vt:lpstr>
      <vt:lpstr>交换机基本命令模式</vt:lpstr>
      <vt:lpstr>交换机命令行配置</vt:lpstr>
      <vt:lpstr>配置主机名</vt:lpstr>
      <vt:lpstr>查看交换机的配置</vt:lpstr>
      <vt:lpstr>显示IOS名称以及版本信号</vt:lpstr>
      <vt:lpstr>配置enable明文口令</vt:lpstr>
      <vt:lpstr>配置enable明文口令（续1）</vt:lpstr>
      <vt:lpstr>配置enable加密口令</vt:lpstr>
      <vt:lpstr>配置enable加密口令（续1）</vt:lpstr>
      <vt:lpstr>配置Console口令</vt:lpstr>
      <vt:lpstr>练习</vt:lpstr>
      <vt:lpstr>总结和答疑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JAVA面向对象01</dc:title>
  <dc:creator>amw</dc:creator>
  <cp:lastModifiedBy>admin</cp:lastModifiedBy>
  <cp:revision>2346</cp:revision>
  <cp:lastPrinted>2014-02-25T07:33:26Z</cp:lastPrinted>
  <dcterms:modified xsi:type="dcterms:W3CDTF">2018-04-24T23:34:20Z</dcterms:modified>
</cp:coreProperties>
</file>