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3"/>
    <p:sldId id="281" r:id="rId4"/>
    <p:sldId id="278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416660"/>
    <a:srgbClr val="B7C8A5"/>
    <a:srgbClr val="D76739"/>
    <a:srgbClr val="F0D2AF"/>
    <a:srgbClr val="13396C"/>
    <a:srgbClr val="E8BD88"/>
    <a:srgbClr val="34524D"/>
    <a:srgbClr val="0B203D"/>
    <a:srgbClr val="9AB280"/>
    <a:srgbClr val="B94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662" autoAdjust="0"/>
  </p:normalViewPr>
  <p:slideViewPr>
    <p:cSldViewPr snapToGrid="0">
      <p:cViewPr varScale="1">
        <p:scale>
          <a:sx n="58" d="100"/>
          <a:sy n="58" d="100"/>
        </p:scale>
        <p:origin x="-84" y="-1428"/>
      </p:cViewPr>
      <p:guideLst>
        <p:guide orient="horz" pos="2165"/>
        <p:guide pos="37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162B-F334-4198-A74E-10A42C7FAD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D0788-FE97-4EE6-AA1B-893C49BC81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745984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5494024" y="-1548769"/>
            <a:ext cx="8152386" cy="5633681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14598" y="2014310"/>
            <a:ext cx="4299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商业计划书模板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966" y="1835134"/>
            <a:ext cx="3399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框架完整 内容实用 严谨专业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10812" y="2707407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BUSINESS 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PLAN POWERPOINT TEMPLATE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34796" y="1181804"/>
            <a:ext cx="124344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</a:rPr>
              <a:t>LOGO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05768" y="1268672"/>
            <a:ext cx="1148016" cy="537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8368452" y="3127527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面向外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33020"/>
            <a:ext cx="7658100" cy="6807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0" y="25910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itchFamily="34" charset="-122"/>
                <a:ea typeface="微软雅黑" pitchFamily="34" charset="-122"/>
              </a:rPr>
              <a:t>ACL策略</a:t>
            </a:r>
            <a:endParaRPr lang="x-none" altLang="zh-CN" sz="3200" b="1" dirty="0">
              <a:solidFill>
                <a:srgbClr val="D767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0144" y="1726283"/>
            <a:ext cx="1614715" cy="466639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07374" y="1596566"/>
            <a:ext cx="3243938" cy="725719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Cisco路由器ACL配置</a:t>
            </a:r>
            <a:endParaRPr lang="zh-CN" altLang="en-US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07374" y="2545437"/>
            <a:ext cx="3243938" cy="72571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000" b="1"/>
              <a:t>标准与扩展型ACL</a:t>
            </a:r>
            <a:endParaRPr lang="x-none" altLang="zh-CN" sz="2000" b="1"/>
          </a:p>
        </p:txBody>
      </p:sp>
      <p:sp>
        <p:nvSpPr>
          <p:cNvPr id="17" name="矩形 16"/>
          <p:cNvSpPr/>
          <p:nvPr/>
        </p:nvSpPr>
        <p:spPr>
          <a:xfrm>
            <a:off x="4607374" y="3494308"/>
            <a:ext cx="3243938" cy="725719"/>
          </a:xfrm>
          <a:prstGeom prst="rect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整体控制访问</a:t>
            </a:r>
            <a:endParaRPr lang="x-none" altLang="zh-CN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x-none" altLang="zh-C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允许,拒绝</a:t>
            </a:r>
            <a:endParaRPr lang="x-none" altLang="zh-CN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7374" y="4443179"/>
            <a:ext cx="3243938" cy="725719"/>
          </a:xfrm>
          <a:prstGeom prst="rect">
            <a:avLst/>
          </a:prstGeom>
          <a:solidFill>
            <a:srgbClr val="13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07374" y="5392049"/>
            <a:ext cx="3243938" cy="725719"/>
          </a:xfrm>
          <a:prstGeom prst="rect">
            <a:avLst/>
          </a:prstGeom>
          <a:solidFill>
            <a:srgbClr val="416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/>
              <a:t>路由器自动设置,</a:t>
            </a:r>
            <a:endParaRPr lang="x-none" altLang="zh-CN"/>
          </a:p>
          <a:p>
            <a:pPr algn="ctr"/>
            <a:r>
              <a:rPr lang="x-none" altLang="zh-CN"/>
              <a:t>需要手动修改</a:t>
            </a:r>
            <a:endParaRPr lang="x-none" altLang="zh-CN"/>
          </a:p>
        </p:txBody>
      </p:sp>
      <p:sp>
        <p:nvSpPr>
          <p:cNvPr id="23" name="梯形 22"/>
          <p:cNvSpPr/>
          <p:nvPr/>
        </p:nvSpPr>
        <p:spPr>
          <a:xfrm rot="16200000">
            <a:off x="3985074" y="1699984"/>
            <a:ext cx="722086" cy="522515"/>
          </a:xfrm>
          <a:prstGeom prst="trapezoid">
            <a:avLst/>
          </a:prstGeom>
          <a:solidFill>
            <a:srgbClr val="E8B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59000" y="2675937"/>
            <a:ext cx="1925858" cy="46663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梯形 24"/>
          <p:cNvSpPr/>
          <p:nvPr/>
        </p:nvSpPr>
        <p:spPr>
          <a:xfrm rot="16200000">
            <a:off x="3985073" y="2649638"/>
            <a:ext cx="722086" cy="522515"/>
          </a:xfrm>
          <a:prstGeom prst="trapezoid">
            <a:avLst/>
          </a:prstGeom>
          <a:solidFill>
            <a:srgbClr val="B94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51949" y="3624807"/>
            <a:ext cx="2232909" cy="466639"/>
          </a:xfrm>
          <a:prstGeom prst="rect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26"/>
          <p:cNvSpPr/>
          <p:nvPr/>
        </p:nvSpPr>
        <p:spPr>
          <a:xfrm rot="16200000">
            <a:off x="3985073" y="3598508"/>
            <a:ext cx="722086" cy="522515"/>
          </a:xfrm>
          <a:prstGeom prst="trapezoid">
            <a:avLst/>
          </a:prstGeom>
          <a:solidFill>
            <a:srgbClr val="9A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51008" y="4572896"/>
            <a:ext cx="2533851" cy="466639"/>
          </a:xfrm>
          <a:prstGeom prst="rect">
            <a:avLst/>
          </a:prstGeom>
          <a:solidFill>
            <a:srgbClr val="13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/>
              <a:t>扩展ACL访问</a:t>
            </a:r>
            <a:endParaRPr lang="x-none" altLang="zh-CN"/>
          </a:p>
        </p:txBody>
      </p:sp>
      <p:sp>
        <p:nvSpPr>
          <p:cNvPr id="29" name="梯形 28"/>
          <p:cNvSpPr/>
          <p:nvPr/>
        </p:nvSpPr>
        <p:spPr>
          <a:xfrm rot="16200000">
            <a:off x="3985074" y="4546597"/>
            <a:ext cx="722086" cy="522515"/>
          </a:xfrm>
          <a:prstGeom prst="trapezoid">
            <a:avLst/>
          </a:prstGeom>
          <a:solidFill>
            <a:srgbClr val="0B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11171" y="5530052"/>
            <a:ext cx="2973688" cy="466639"/>
          </a:xfrm>
          <a:prstGeom prst="rect">
            <a:avLst/>
          </a:prstGeom>
          <a:solidFill>
            <a:srgbClr val="416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6200000">
            <a:off x="3985073" y="5491053"/>
            <a:ext cx="722086" cy="522515"/>
          </a:xfrm>
          <a:prstGeom prst="trapezoid">
            <a:avLst/>
          </a:prstGeom>
          <a:solidFill>
            <a:srgbClr val="345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90382" y="1774759"/>
            <a:ext cx="10972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b="1">
                <a:solidFill>
                  <a:schemeClr val="tx1">
                    <a:lumMod val="95000"/>
                    <a:lumOff val="5000"/>
                  </a:schemeClr>
                </a:solidFill>
              </a:rPr>
              <a:t>运营成本</a:t>
            </a:r>
            <a:endParaRPr lang="x-none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0336" y="2723630"/>
            <a:ext cx="1097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流量监控</a:t>
            </a:r>
            <a:endParaRPr lang="x-none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01645" y="2600445"/>
            <a:ext cx="3098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51983" y="3679075"/>
            <a:ext cx="154432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ACL标准访问</a:t>
            </a:r>
            <a:endParaRPr lang="x-none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99299" y="4496899"/>
            <a:ext cx="155448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精确控制流量</a:t>
            </a:r>
            <a:endParaRPr lang="x-none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x-none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允许,拒绝</a:t>
            </a:r>
            <a:endParaRPr lang="x-none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9762" y="5571658"/>
            <a:ext cx="15544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隐藏拒绝访问</a:t>
            </a:r>
            <a:endParaRPr lang="x-none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63071" y="5423073"/>
            <a:ext cx="3098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4385" y="405130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accent1">
                    <a:lumMod val="75000"/>
                  </a:schemeClr>
                </a:solidFill>
              </a:rPr>
              <a:t>讲解人:胡海龙</a:t>
            </a:r>
            <a:endParaRPr lang="x-none" alt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1862240" y="899875"/>
            <a:ext cx="8242099" cy="4788535"/>
            <a:chOff x="1861434" y="536121"/>
            <a:chExt cx="8242099" cy="4788535"/>
          </a:xfrm>
        </p:grpSpPr>
        <p:sp>
          <p:nvSpPr>
            <p:cNvPr id="76" name="椭圆 75"/>
            <p:cNvSpPr/>
            <p:nvPr/>
          </p:nvSpPr>
          <p:spPr>
            <a:xfrm>
              <a:off x="8214858" y="2110356"/>
              <a:ext cx="1782082" cy="17820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142607" y="2095842"/>
              <a:ext cx="1782082" cy="17820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087928" y="2097315"/>
              <a:ext cx="1782082" cy="17820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062729" y="2097539"/>
              <a:ext cx="1782082" cy="17820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284538" y="536121"/>
              <a:ext cx="6623049" cy="3255963"/>
              <a:chOff x="2336801" y="971550"/>
              <a:chExt cx="6623049" cy="3255963"/>
            </a:xfrm>
          </p:grpSpPr>
          <p:sp>
            <p:nvSpPr>
              <p:cNvPr id="38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5297488" y="2630488"/>
                <a:ext cx="1597025" cy="159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AutoShape 29"/>
              <p:cNvSpPr>
                <a:spLocks noChangeAspect="1" noChangeArrowheads="1" noTextEdit="1"/>
              </p:cNvSpPr>
              <p:nvPr/>
            </p:nvSpPr>
            <p:spPr bwMode="auto">
              <a:xfrm>
                <a:off x="3229882" y="2630488"/>
                <a:ext cx="1597025" cy="159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AutoShape 35"/>
              <p:cNvSpPr>
                <a:spLocks noChangeAspect="1" noChangeArrowheads="1" noTextEdit="1"/>
              </p:cNvSpPr>
              <p:nvPr/>
            </p:nvSpPr>
            <p:spPr bwMode="auto">
              <a:xfrm>
                <a:off x="7361238" y="2630488"/>
                <a:ext cx="1598612" cy="159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7"/>
              <p:cNvSpPr>
                <a:spLocks noEditPoints="1"/>
              </p:cNvSpPr>
              <p:nvPr/>
            </p:nvSpPr>
            <p:spPr bwMode="auto">
              <a:xfrm>
                <a:off x="2336801" y="971550"/>
                <a:ext cx="644525" cy="611188"/>
              </a:xfrm>
              <a:custGeom>
                <a:avLst/>
                <a:gdLst>
                  <a:gd name="T0" fmla="*/ 170 w 171"/>
                  <a:gd name="T1" fmla="*/ 61 h 162"/>
                  <a:gd name="T2" fmla="*/ 163 w 171"/>
                  <a:gd name="T3" fmla="*/ 55 h 162"/>
                  <a:gd name="T4" fmla="*/ 115 w 171"/>
                  <a:gd name="T5" fmla="*/ 48 h 162"/>
                  <a:gd name="T6" fmla="*/ 93 w 171"/>
                  <a:gd name="T7" fmla="*/ 5 h 162"/>
                  <a:gd name="T8" fmla="*/ 86 w 171"/>
                  <a:gd name="T9" fmla="*/ 0 h 162"/>
                  <a:gd name="T10" fmla="*/ 78 w 171"/>
                  <a:gd name="T11" fmla="*/ 5 h 162"/>
                  <a:gd name="T12" fmla="*/ 56 w 171"/>
                  <a:gd name="T13" fmla="*/ 48 h 162"/>
                  <a:gd name="T14" fmla="*/ 8 w 171"/>
                  <a:gd name="T15" fmla="*/ 55 h 162"/>
                  <a:gd name="T16" fmla="*/ 1 w 171"/>
                  <a:gd name="T17" fmla="*/ 61 h 162"/>
                  <a:gd name="T18" fmla="*/ 4 w 171"/>
                  <a:gd name="T19" fmla="*/ 70 h 162"/>
                  <a:gd name="T20" fmla="*/ 38 w 171"/>
                  <a:gd name="T21" fmla="*/ 104 h 162"/>
                  <a:gd name="T22" fmla="*/ 30 w 171"/>
                  <a:gd name="T23" fmla="*/ 151 h 162"/>
                  <a:gd name="T24" fmla="*/ 34 w 171"/>
                  <a:gd name="T25" fmla="*/ 160 h 162"/>
                  <a:gd name="T26" fmla="*/ 43 w 171"/>
                  <a:gd name="T27" fmla="*/ 161 h 162"/>
                  <a:gd name="T28" fmla="*/ 86 w 171"/>
                  <a:gd name="T29" fmla="*/ 138 h 162"/>
                  <a:gd name="T30" fmla="*/ 129 w 171"/>
                  <a:gd name="T31" fmla="*/ 160 h 162"/>
                  <a:gd name="T32" fmla="*/ 133 w 171"/>
                  <a:gd name="T33" fmla="*/ 161 h 162"/>
                  <a:gd name="T34" fmla="*/ 133 w 171"/>
                  <a:gd name="T35" fmla="*/ 161 h 162"/>
                  <a:gd name="T36" fmla="*/ 141 w 171"/>
                  <a:gd name="T37" fmla="*/ 153 h 162"/>
                  <a:gd name="T38" fmla="*/ 141 w 171"/>
                  <a:gd name="T39" fmla="*/ 151 h 162"/>
                  <a:gd name="T40" fmla="*/ 133 w 171"/>
                  <a:gd name="T41" fmla="*/ 104 h 162"/>
                  <a:gd name="T42" fmla="*/ 168 w 171"/>
                  <a:gd name="T43" fmla="*/ 70 h 162"/>
                  <a:gd name="T44" fmla="*/ 170 w 171"/>
                  <a:gd name="T45" fmla="*/ 61 h 162"/>
                  <a:gd name="T46" fmla="*/ 118 w 171"/>
                  <a:gd name="T47" fmla="*/ 94 h 162"/>
                  <a:gd name="T48" fmla="*/ 115 w 171"/>
                  <a:gd name="T49" fmla="*/ 102 h 162"/>
                  <a:gd name="T50" fmla="*/ 121 w 171"/>
                  <a:gd name="T51" fmla="*/ 137 h 162"/>
                  <a:gd name="T52" fmla="*/ 90 w 171"/>
                  <a:gd name="T53" fmla="*/ 121 h 162"/>
                  <a:gd name="T54" fmla="*/ 82 w 171"/>
                  <a:gd name="T55" fmla="*/ 121 h 162"/>
                  <a:gd name="T56" fmla="*/ 50 w 171"/>
                  <a:gd name="T57" fmla="*/ 137 h 162"/>
                  <a:gd name="T58" fmla="*/ 56 w 171"/>
                  <a:gd name="T59" fmla="*/ 102 h 162"/>
                  <a:gd name="T60" fmla="*/ 54 w 171"/>
                  <a:gd name="T61" fmla="*/ 94 h 162"/>
                  <a:gd name="T62" fmla="*/ 28 w 171"/>
                  <a:gd name="T63" fmla="*/ 70 h 162"/>
                  <a:gd name="T64" fmla="*/ 63 w 171"/>
                  <a:gd name="T65" fmla="*/ 65 h 162"/>
                  <a:gd name="T66" fmla="*/ 70 w 171"/>
                  <a:gd name="T67" fmla="*/ 60 h 162"/>
                  <a:gd name="T68" fmla="*/ 86 w 171"/>
                  <a:gd name="T69" fmla="*/ 28 h 162"/>
                  <a:gd name="T70" fmla="*/ 101 w 171"/>
                  <a:gd name="T71" fmla="*/ 60 h 162"/>
                  <a:gd name="T72" fmla="*/ 108 w 171"/>
                  <a:gd name="T73" fmla="*/ 65 h 162"/>
                  <a:gd name="T74" fmla="*/ 143 w 171"/>
                  <a:gd name="T75" fmla="*/ 70 h 162"/>
                  <a:gd name="T76" fmla="*/ 118 w 171"/>
                  <a:gd name="T7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1" h="162">
                    <a:moveTo>
                      <a:pt x="170" y="61"/>
                    </a:moveTo>
                    <a:cubicBezTo>
                      <a:pt x="169" y="58"/>
                      <a:pt x="166" y="56"/>
                      <a:pt x="163" y="55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92" y="2"/>
                      <a:pt x="89" y="0"/>
                      <a:pt x="86" y="0"/>
                    </a:cubicBezTo>
                    <a:cubicBezTo>
                      <a:pt x="82" y="0"/>
                      <a:pt x="79" y="2"/>
                      <a:pt x="78" y="5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5" y="56"/>
                      <a:pt x="3" y="58"/>
                      <a:pt x="1" y="61"/>
                    </a:cubicBezTo>
                    <a:cubicBezTo>
                      <a:pt x="0" y="64"/>
                      <a:pt x="1" y="68"/>
                      <a:pt x="4" y="70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0" y="151"/>
                      <a:pt x="30" y="151"/>
                      <a:pt x="30" y="151"/>
                    </a:cubicBezTo>
                    <a:cubicBezTo>
                      <a:pt x="30" y="155"/>
                      <a:pt x="31" y="158"/>
                      <a:pt x="34" y="160"/>
                    </a:cubicBezTo>
                    <a:cubicBezTo>
                      <a:pt x="36" y="162"/>
                      <a:pt x="40" y="162"/>
                      <a:pt x="43" y="161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0" y="161"/>
                      <a:pt x="131" y="161"/>
                      <a:pt x="133" y="161"/>
                    </a:cubicBezTo>
                    <a:cubicBezTo>
                      <a:pt x="133" y="161"/>
                      <a:pt x="133" y="161"/>
                      <a:pt x="133" y="161"/>
                    </a:cubicBezTo>
                    <a:cubicBezTo>
                      <a:pt x="137" y="161"/>
                      <a:pt x="141" y="158"/>
                      <a:pt x="141" y="153"/>
                    </a:cubicBezTo>
                    <a:cubicBezTo>
                      <a:pt x="141" y="152"/>
                      <a:pt x="141" y="152"/>
                      <a:pt x="141" y="151"/>
                    </a:cubicBezTo>
                    <a:cubicBezTo>
                      <a:pt x="133" y="104"/>
                      <a:pt x="133" y="104"/>
                      <a:pt x="133" y="104"/>
                    </a:cubicBezTo>
                    <a:cubicBezTo>
                      <a:pt x="168" y="70"/>
                      <a:pt x="168" y="70"/>
                      <a:pt x="168" y="70"/>
                    </a:cubicBezTo>
                    <a:cubicBezTo>
                      <a:pt x="170" y="68"/>
                      <a:pt x="171" y="64"/>
                      <a:pt x="170" y="61"/>
                    </a:cubicBezTo>
                    <a:close/>
                    <a:moveTo>
                      <a:pt x="118" y="94"/>
                    </a:moveTo>
                    <a:cubicBezTo>
                      <a:pt x="116" y="96"/>
                      <a:pt x="115" y="99"/>
                      <a:pt x="115" y="102"/>
                    </a:cubicBezTo>
                    <a:cubicBezTo>
                      <a:pt x="121" y="137"/>
                      <a:pt x="121" y="137"/>
                      <a:pt x="121" y="137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87" y="119"/>
                      <a:pt x="84" y="119"/>
                      <a:pt x="82" y="121"/>
                    </a:cubicBezTo>
                    <a:cubicBezTo>
                      <a:pt x="50" y="137"/>
                      <a:pt x="50" y="137"/>
                      <a:pt x="50" y="137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7" y="99"/>
                      <a:pt x="56" y="96"/>
                      <a:pt x="54" y="94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6" y="64"/>
                      <a:pt x="69" y="62"/>
                      <a:pt x="70" y="6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3" y="62"/>
                      <a:pt x="105" y="64"/>
                      <a:pt x="108" y="65"/>
                    </a:cubicBezTo>
                    <a:cubicBezTo>
                      <a:pt x="143" y="70"/>
                      <a:pt x="143" y="70"/>
                      <a:pt x="143" y="70"/>
                    </a:cubicBezTo>
                    <a:lnTo>
                      <a:pt x="118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 flipH="1">
              <a:off x="6993084" y="3843756"/>
              <a:ext cx="48260" cy="105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1861434" y="4593136"/>
              <a:ext cx="8124825" cy="73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</a:rPr>
                <a:t> 成本比较  </a:t>
              </a: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硬件防火墙</a:t>
              </a: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软件防火墙</a:t>
              </a: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</a:rPr>
                <a:t>   </a:t>
              </a: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运行原理</a:t>
              </a:r>
              <a:r>
                <a:rPr lang="x-none" altLang="zh-CN" sz="280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endParaRPr lang="zh-CN" altLang="en-US" sz="32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155663" y="4872490"/>
              <a:ext cx="194787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767840" y="607060"/>
            <a:ext cx="2430145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5400" b="1" dirty="0">
                <a:solidFill>
                  <a:srgbClr val="D76739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x-none" altLang="zh-CN" sz="5400" b="1" dirty="0">
              <a:solidFill>
                <a:srgbClr val="D767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s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8530" y="2349500"/>
            <a:ext cx="1993900" cy="1993900"/>
          </a:xfrm>
          <a:prstGeom prst="rect">
            <a:avLst/>
          </a:prstGeom>
        </p:spPr>
      </p:pic>
      <p:pic>
        <p:nvPicPr>
          <p:cNvPr id="10" name="图片 9" descr="x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35" y="2416175"/>
            <a:ext cx="1765935" cy="1765935"/>
          </a:xfrm>
          <a:prstGeom prst="rect">
            <a:avLst/>
          </a:prstGeom>
        </p:spPr>
      </p:pic>
      <p:pic>
        <p:nvPicPr>
          <p:cNvPr id="11" name="图片 10" descr="皇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05" y="2249170"/>
            <a:ext cx="1924050" cy="2011680"/>
          </a:xfrm>
          <a:prstGeom prst="rect">
            <a:avLst/>
          </a:prstGeom>
        </p:spPr>
      </p:pic>
      <p:pic>
        <p:nvPicPr>
          <p:cNvPr id="12" name="图片 11" descr="信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510" y="2392045"/>
            <a:ext cx="1846580" cy="189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10599" y="6330086"/>
            <a:ext cx="2048201" cy="35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 ：第一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Kingsoft Office WPP</Application>
  <PresentationFormat>自定义</PresentationFormat>
  <Paragraphs>45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cp:lastModifiedBy>root</cp:lastModifiedBy>
  <cp:revision>100</cp:revision>
  <dcterms:created xsi:type="dcterms:W3CDTF">2018-08-08T06:29:39Z</dcterms:created>
  <dcterms:modified xsi:type="dcterms:W3CDTF">2018-08-08T06:29:39Z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