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wmf" ContentType="image/x-wmf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0" r:id="rId3"/>
    <p:sldId id="261" r:id="rId4"/>
    <p:sldId id="258" r:id="rId5"/>
    <p:sldId id="266" r:id="rId6"/>
    <p:sldId id="277" r:id="rId7"/>
    <p:sldId id="311" r:id="rId8"/>
    <p:sldId id="268" r:id="rId9"/>
    <p:sldId id="270" r:id="rId10"/>
    <p:sldId id="262" r:id="rId11"/>
    <p:sldId id="272" r:id="rId12"/>
    <p:sldId id="319" r:id="rId13"/>
    <p:sldId id="320" r:id="rId15"/>
    <p:sldId id="391" r:id="rId16"/>
    <p:sldId id="392" r:id="rId17"/>
    <p:sldId id="318" r:id="rId18"/>
    <p:sldId id="340" r:id="rId19"/>
    <p:sldId id="408" r:id="rId20"/>
    <p:sldId id="315" r:id="rId21"/>
    <p:sldId id="316" r:id="rId22"/>
    <p:sldId id="388" r:id="rId23"/>
    <p:sldId id="389" r:id="rId24"/>
    <p:sldId id="390" r:id="rId25"/>
    <p:sldId id="263" r:id="rId26"/>
    <p:sldId id="317" r:id="rId27"/>
    <p:sldId id="274" r:id="rId28"/>
    <p:sldId id="264" r:id="rId29"/>
    <p:sldId id="356" r:id="rId30"/>
    <p:sldId id="282" r:id="rId31"/>
    <p:sldId id="26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416660"/>
    <a:srgbClr val="B7C8A5"/>
    <a:srgbClr val="D76739"/>
    <a:srgbClr val="F0D2AF"/>
    <a:srgbClr val="13396C"/>
    <a:srgbClr val="E8BD88"/>
    <a:srgbClr val="34524D"/>
    <a:srgbClr val="0B203D"/>
    <a:srgbClr val="9AB280"/>
    <a:srgbClr val="B94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662" autoAdjust="0"/>
  </p:normalViewPr>
  <p:slideViewPr>
    <p:cSldViewPr snapToGrid="0">
      <p:cViewPr varScale="1">
        <p:scale>
          <a:sx n="58" d="100"/>
          <a:sy n="58" d="100"/>
        </p:scale>
        <p:origin x="-84" y="-1428"/>
      </p:cViewPr>
      <p:guideLst>
        <p:guide orient="horz" pos="2097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36000" cy="36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614035087719"/>
          <c:y val="0.0511578947368421"/>
          <c:w val="0.522947368421053"/>
          <c:h val="0.78442105263157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资金占比</c:v>
                </c:pt>
              </c:strCache>
            </c:strRef>
          </c:tx>
          <c:spPr>
            <a:effectLst/>
          </c:spPr>
          <c:explosion val="0"/>
          <c:dPt>
            <c:idx val="0"/>
            <c:bubble3D val="0"/>
            <c:explosion val="0"/>
            <c:spPr>
              <a:solidFill>
                <a:srgbClr val="D76739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explosion val="0"/>
            <c:spPr>
              <a:solidFill>
                <a:srgbClr val="41666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explosion val="0"/>
            <c:spPr>
              <a:solidFill>
                <a:srgbClr val="13396C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explosion val="0"/>
            <c:spPr>
              <a:solidFill>
                <a:srgbClr val="B7C8A5"/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硬件成本</c:v>
                </c:pt>
                <c:pt idx="1">
                  <c:v>装修成本</c:v>
                </c:pt>
                <c:pt idx="2">
                  <c:v>人工成本</c:v>
                </c:pt>
                <c:pt idx="3">
                  <c:v>维护成本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10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horzOverflow="overflow" vert="horz" wrap="square" anchor="ctr" anchorCtr="1"/>
          <a:lstStyle/>
          <a:p>
            <a:pPr>
              <a:defRPr lang="zh-CN" sz="1195" b="0" i="0" u="none" strike="noStrike" kern="0" cap="none" spc="0" normalizeH="0" baseline="0">
                <a:solidFill>
                  <a:schemeClr val="accent3"/>
                </a:solidFill>
                <a:uFill>
                  <a:solidFill>
                    <a:prstClr val="black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horzOverflow="overflow" vert="horz" wrap="square" anchor="ctr" anchorCtr="1"/>
          <a:lstStyle/>
          <a:p>
            <a:pPr>
              <a:defRPr lang="zh-CN" sz="1195" b="0" i="0" u="none" strike="noStrike" kern="0" cap="none" spc="0" normalizeH="0" baseline="0">
                <a:solidFill>
                  <a:schemeClr val="accent3"/>
                </a:solidFill>
                <a:uFill>
                  <a:solidFill>
                    <a:prstClr val="black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horzOverflow="overflow" vert="horz" wrap="square" anchor="ctr" anchorCtr="1"/>
          <a:lstStyle/>
          <a:p>
            <a:pPr>
              <a:defRPr lang="zh-CN" sz="1195" b="0" i="0" u="none" strike="noStrike" kern="0" cap="none" spc="0" normalizeH="0" baseline="0">
                <a:solidFill>
                  <a:schemeClr val="accent3"/>
                </a:solidFill>
                <a:uFill>
                  <a:solidFill>
                    <a:prstClr val="black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horzOverflow="overflow" vert="horz" wrap="square" anchor="ctr" anchorCtr="1"/>
          <a:lstStyle/>
          <a:p>
            <a:pPr>
              <a:defRPr lang="zh-CN" sz="1195" b="0" i="0" u="none" strike="noStrike" kern="0" cap="none" spc="0" normalizeH="0" baseline="0">
                <a:solidFill>
                  <a:schemeClr val="accent3"/>
                </a:solidFill>
                <a:uFill>
                  <a:solidFill>
                    <a:prstClr val="black"/>
                  </a:solidFill>
                </a:u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horzOverflow="overflow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162B-F334-4198-A74E-10A42C7FAD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D0788-FE97-4EE6-AA1B-893C49BC81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5AD0788-FE97-4EE6-AA1B-893C49BC81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B5AD0788-FE97-4EE6-AA1B-893C49BC81B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745984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E6E5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FB0D-3649-4659-A4EA-16B622D04D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0CA1-3571-4BD4-9253-723F5D1C3D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GIF"/><Relationship Id="rId7" Type="http://schemas.openxmlformats.org/officeDocument/2006/relationships/image" Target="../media/image22.emf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GIF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Relationship Id="rId3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GIF"/><Relationship Id="rId8" Type="http://schemas.openxmlformats.org/officeDocument/2006/relationships/image" Target="../media/image22.emf"/><Relationship Id="rId7" Type="http://schemas.openxmlformats.org/officeDocument/2006/relationships/image" Target="../media/image21.jpeg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9.wmf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GIF"/><Relationship Id="rId8" Type="http://schemas.openxmlformats.org/officeDocument/2006/relationships/image" Target="../media/image22.emf"/><Relationship Id="rId7" Type="http://schemas.openxmlformats.org/officeDocument/2006/relationships/image" Target="../media/image21.jpeg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image" Target="../media/image18.png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 rot="2968493">
            <a:off x="5494024" y="-1548769"/>
            <a:ext cx="8152386" cy="5633681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298083" y="3464717"/>
            <a:ext cx="3041789" cy="3564733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520153" y="-190500"/>
            <a:ext cx="885288" cy="1037486"/>
          </a:xfrm>
          <a:prstGeom prst="line">
            <a:avLst/>
          </a:prstGeom>
          <a:ln w="254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714598" y="2014310"/>
            <a:ext cx="4299081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狄亦</a:t>
            </a:r>
            <a:r>
              <a:rPr lang="zh-CN" altLang="en-US" sz="4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科技集团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10812" y="2707407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+mj-ea"/>
                <a:ea typeface="+mj-ea"/>
              </a:rPr>
              <a:t>BUSINESS </a:t>
            </a:r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PLAN POWERPOINT TEMPLATE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等腰三角形 19"/>
          <p:cNvSpPr/>
          <p:nvPr/>
        </p:nvSpPr>
        <p:spPr>
          <a:xfrm rot="10800000">
            <a:off x="8368452" y="3127527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535" y="872490"/>
            <a:ext cx="1074420" cy="1108075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66795" y="967740"/>
            <a:ext cx="5032375" cy="4610735"/>
            <a:chOff x="2343047" y="1309778"/>
            <a:chExt cx="3954359" cy="3703390"/>
          </a:xfrm>
        </p:grpSpPr>
        <p:sp>
          <p:nvSpPr>
            <p:cNvPr id="14" name="椭圆 13"/>
            <p:cNvSpPr/>
            <p:nvPr/>
          </p:nvSpPr>
          <p:spPr>
            <a:xfrm>
              <a:off x="2343047" y="2537225"/>
              <a:ext cx="1241831" cy="124183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004850" y="3763513"/>
              <a:ext cx="1241831" cy="124183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4378610" y="3733750"/>
              <a:ext cx="1241831" cy="124183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5055575" y="2564105"/>
              <a:ext cx="1241831" cy="124183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4388135" y="1327601"/>
              <a:ext cx="1241831" cy="124183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3047707" y="1327601"/>
              <a:ext cx="1241831" cy="1241831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Freeform 71922"/>
            <p:cNvSpPr/>
            <p:nvPr/>
          </p:nvSpPr>
          <p:spPr bwMode="auto">
            <a:xfrm>
              <a:off x="3095614" y="3809164"/>
              <a:ext cx="2406146" cy="1091836"/>
            </a:xfrm>
            <a:custGeom>
              <a:avLst/>
              <a:gdLst>
                <a:gd name="T0" fmla="*/ 2222 w 2861"/>
                <a:gd name="T1" fmla="*/ 1397 h 1397"/>
                <a:gd name="T2" fmla="*/ 1752 w 2861"/>
                <a:gd name="T3" fmla="*/ 1171 h 1397"/>
                <a:gd name="T4" fmla="*/ 1433 w 2861"/>
                <a:gd name="T5" fmla="*/ 1056 h 1397"/>
                <a:gd name="T6" fmla="*/ 1109 w 2861"/>
                <a:gd name="T7" fmla="*/ 1171 h 1397"/>
                <a:gd name="T8" fmla="*/ 900 w 2861"/>
                <a:gd name="T9" fmla="*/ 1336 h 1397"/>
                <a:gd name="T10" fmla="*/ 639 w 2861"/>
                <a:gd name="T11" fmla="*/ 1397 h 1397"/>
                <a:gd name="T12" fmla="*/ 0 w 2861"/>
                <a:gd name="T13" fmla="*/ 699 h 1397"/>
                <a:gd name="T14" fmla="*/ 639 w 2861"/>
                <a:gd name="T15" fmla="*/ 0 h 1397"/>
                <a:gd name="T16" fmla="*/ 1109 w 2861"/>
                <a:gd name="T17" fmla="*/ 226 h 1397"/>
                <a:gd name="T18" fmla="*/ 1109 w 2861"/>
                <a:gd name="T19" fmla="*/ 226 h 1397"/>
                <a:gd name="T20" fmla="*/ 1438 w 2861"/>
                <a:gd name="T21" fmla="*/ 339 h 1397"/>
                <a:gd name="T22" fmla="*/ 1752 w 2861"/>
                <a:gd name="T23" fmla="*/ 226 h 1397"/>
                <a:gd name="T24" fmla="*/ 2222 w 2861"/>
                <a:gd name="T25" fmla="*/ 0 h 1397"/>
                <a:gd name="T26" fmla="*/ 2861 w 2861"/>
                <a:gd name="T27" fmla="*/ 699 h 1397"/>
                <a:gd name="T28" fmla="*/ 2222 w 2861"/>
                <a:gd name="T29" fmla="*/ 1397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1" h="1397">
                  <a:moveTo>
                    <a:pt x="2222" y="1397"/>
                  </a:moveTo>
                  <a:cubicBezTo>
                    <a:pt x="2048" y="1397"/>
                    <a:pt x="1881" y="1317"/>
                    <a:pt x="1752" y="1171"/>
                  </a:cubicBezTo>
                  <a:cubicBezTo>
                    <a:pt x="1688" y="1099"/>
                    <a:pt x="1569" y="1056"/>
                    <a:pt x="1433" y="1056"/>
                  </a:cubicBezTo>
                  <a:cubicBezTo>
                    <a:pt x="1294" y="1056"/>
                    <a:pt x="1170" y="1100"/>
                    <a:pt x="1109" y="1171"/>
                  </a:cubicBezTo>
                  <a:cubicBezTo>
                    <a:pt x="1049" y="1242"/>
                    <a:pt x="979" y="1297"/>
                    <a:pt x="900" y="1336"/>
                  </a:cubicBezTo>
                  <a:cubicBezTo>
                    <a:pt x="817" y="1377"/>
                    <a:pt x="729" y="1397"/>
                    <a:pt x="639" y="1397"/>
                  </a:cubicBezTo>
                  <a:cubicBezTo>
                    <a:pt x="286" y="1397"/>
                    <a:pt x="0" y="1084"/>
                    <a:pt x="0" y="699"/>
                  </a:cubicBezTo>
                  <a:cubicBezTo>
                    <a:pt x="0" y="313"/>
                    <a:pt x="286" y="0"/>
                    <a:pt x="639" y="0"/>
                  </a:cubicBezTo>
                  <a:cubicBezTo>
                    <a:pt x="817" y="0"/>
                    <a:pt x="988" y="82"/>
                    <a:pt x="1109" y="226"/>
                  </a:cubicBezTo>
                  <a:cubicBezTo>
                    <a:pt x="1109" y="226"/>
                    <a:pt x="1109" y="226"/>
                    <a:pt x="1109" y="226"/>
                  </a:cubicBezTo>
                  <a:cubicBezTo>
                    <a:pt x="1177" y="297"/>
                    <a:pt x="1299" y="339"/>
                    <a:pt x="1438" y="339"/>
                  </a:cubicBezTo>
                  <a:cubicBezTo>
                    <a:pt x="1576" y="339"/>
                    <a:pt x="1696" y="296"/>
                    <a:pt x="1752" y="226"/>
                  </a:cubicBezTo>
                  <a:cubicBezTo>
                    <a:pt x="1873" y="82"/>
                    <a:pt x="2044" y="0"/>
                    <a:pt x="2222" y="0"/>
                  </a:cubicBezTo>
                  <a:cubicBezTo>
                    <a:pt x="2575" y="0"/>
                    <a:pt x="2861" y="313"/>
                    <a:pt x="2861" y="699"/>
                  </a:cubicBezTo>
                  <a:cubicBezTo>
                    <a:pt x="2861" y="1084"/>
                    <a:pt x="2575" y="1397"/>
                    <a:pt x="2222" y="1397"/>
                  </a:cubicBezTo>
                  <a:close/>
                </a:path>
              </a:pathLst>
            </a:custGeom>
            <a:solidFill>
              <a:srgbClr val="B7C8A5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71929"/>
            <p:cNvSpPr/>
            <p:nvPr/>
          </p:nvSpPr>
          <p:spPr bwMode="auto">
            <a:xfrm>
              <a:off x="2347876" y="2524091"/>
              <a:ext cx="1896662" cy="2489077"/>
            </a:xfrm>
            <a:custGeom>
              <a:avLst/>
              <a:gdLst>
                <a:gd name="T0" fmla="*/ 1283 w 2251"/>
                <a:gd name="T1" fmla="*/ 448 h 3095"/>
                <a:gd name="T2" fmla="*/ 1339 w 2251"/>
                <a:gd name="T3" fmla="*/ 1007 h 3095"/>
                <a:gd name="T4" fmla="*/ 1407 w 2251"/>
                <a:gd name="T5" fmla="*/ 1366 h 3095"/>
                <a:gd name="T6" fmla="*/ 1660 w 2251"/>
                <a:gd name="T7" fmla="*/ 1616 h 3095"/>
                <a:gd name="T8" fmla="*/ 1896 w 2251"/>
                <a:gd name="T9" fmla="*/ 1731 h 3095"/>
                <a:gd name="T10" fmla="*/ 2075 w 2251"/>
                <a:gd name="T11" fmla="*/ 1948 h 3095"/>
                <a:gd name="T12" fmla="*/ 1841 w 2251"/>
                <a:gd name="T13" fmla="*/ 2903 h 3095"/>
                <a:gd name="T14" fmla="*/ 968 w 2251"/>
                <a:gd name="T15" fmla="*/ 2647 h 3095"/>
                <a:gd name="T16" fmla="*/ 912 w 2251"/>
                <a:gd name="T17" fmla="*/ 2088 h 3095"/>
                <a:gd name="T18" fmla="*/ 912 w 2251"/>
                <a:gd name="T19" fmla="*/ 2088 h 3095"/>
                <a:gd name="T20" fmla="*/ 837 w 2251"/>
                <a:gd name="T21" fmla="*/ 1720 h 3095"/>
                <a:gd name="T22" fmla="*/ 590 w 2251"/>
                <a:gd name="T23" fmla="*/ 1479 h 3095"/>
                <a:gd name="T24" fmla="*/ 176 w 2251"/>
                <a:gd name="T25" fmla="*/ 1147 h 3095"/>
                <a:gd name="T26" fmla="*/ 410 w 2251"/>
                <a:gd name="T27" fmla="*/ 192 h 3095"/>
                <a:gd name="T28" fmla="*/ 1283 w 2251"/>
                <a:gd name="T29" fmla="*/ 448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1" h="3095">
                  <a:moveTo>
                    <a:pt x="1283" y="448"/>
                  </a:moveTo>
                  <a:cubicBezTo>
                    <a:pt x="1370" y="613"/>
                    <a:pt x="1390" y="811"/>
                    <a:pt x="1339" y="1007"/>
                  </a:cubicBezTo>
                  <a:cubicBezTo>
                    <a:pt x="1314" y="1104"/>
                    <a:pt x="1339" y="1238"/>
                    <a:pt x="1407" y="1366"/>
                  </a:cubicBezTo>
                  <a:cubicBezTo>
                    <a:pt x="1477" y="1498"/>
                    <a:pt x="1574" y="1594"/>
                    <a:pt x="1660" y="1616"/>
                  </a:cubicBezTo>
                  <a:cubicBezTo>
                    <a:pt x="1746" y="1637"/>
                    <a:pt x="1825" y="1676"/>
                    <a:pt x="1896" y="1731"/>
                  </a:cubicBezTo>
                  <a:cubicBezTo>
                    <a:pt x="1969" y="1789"/>
                    <a:pt x="2029" y="1862"/>
                    <a:pt x="2075" y="1948"/>
                  </a:cubicBezTo>
                  <a:cubicBezTo>
                    <a:pt x="2251" y="2282"/>
                    <a:pt x="2146" y="2710"/>
                    <a:pt x="1841" y="2903"/>
                  </a:cubicBezTo>
                  <a:cubicBezTo>
                    <a:pt x="1536" y="3095"/>
                    <a:pt x="1144" y="2980"/>
                    <a:pt x="968" y="2647"/>
                  </a:cubicBezTo>
                  <a:cubicBezTo>
                    <a:pt x="879" y="2478"/>
                    <a:pt x="858" y="2274"/>
                    <a:pt x="912" y="2088"/>
                  </a:cubicBezTo>
                  <a:cubicBezTo>
                    <a:pt x="912" y="2088"/>
                    <a:pt x="912" y="2088"/>
                    <a:pt x="912" y="2088"/>
                  </a:cubicBezTo>
                  <a:cubicBezTo>
                    <a:pt x="934" y="1989"/>
                    <a:pt x="907" y="1851"/>
                    <a:pt x="837" y="1720"/>
                  </a:cubicBezTo>
                  <a:cubicBezTo>
                    <a:pt x="768" y="1589"/>
                    <a:pt x="674" y="1497"/>
                    <a:pt x="590" y="1479"/>
                  </a:cubicBezTo>
                  <a:cubicBezTo>
                    <a:pt x="416" y="1437"/>
                    <a:pt x="265" y="1316"/>
                    <a:pt x="176" y="1147"/>
                  </a:cubicBezTo>
                  <a:cubicBezTo>
                    <a:pt x="0" y="813"/>
                    <a:pt x="105" y="385"/>
                    <a:pt x="410" y="192"/>
                  </a:cubicBezTo>
                  <a:cubicBezTo>
                    <a:pt x="715" y="0"/>
                    <a:pt x="1107" y="114"/>
                    <a:pt x="1283" y="448"/>
                  </a:cubicBezTo>
                  <a:close/>
                </a:path>
              </a:pathLst>
            </a:custGeom>
            <a:solidFill>
              <a:srgbClr val="13396C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71928"/>
            <p:cNvSpPr/>
            <p:nvPr/>
          </p:nvSpPr>
          <p:spPr bwMode="auto">
            <a:xfrm rot="7240418">
              <a:off x="2066002" y="2005067"/>
              <a:ext cx="2483084" cy="1092506"/>
            </a:xfrm>
            <a:custGeom>
              <a:avLst/>
              <a:gdLst>
                <a:gd name="T0" fmla="*/ 2222 w 2861"/>
                <a:gd name="T1" fmla="*/ 1398 h 1398"/>
                <a:gd name="T2" fmla="*/ 1752 w 2861"/>
                <a:gd name="T3" fmla="*/ 1172 h 1398"/>
                <a:gd name="T4" fmla="*/ 1433 w 2861"/>
                <a:gd name="T5" fmla="*/ 1056 h 1398"/>
                <a:gd name="T6" fmla="*/ 1109 w 2861"/>
                <a:gd name="T7" fmla="*/ 1172 h 1398"/>
                <a:gd name="T8" fmla="*/ 900 w 2861"/>
                <a:gd name="T9" fmla="*/ 1337 h 1398"/>
                <a:gd name="T10" fmla="*/ 639 w 2861"/>
                <a:gd name="T11" fmla="*/ 1398 h 1398"/>
                <a:gd name="T12" fmla="*/ 0 w 2861"/>
                <a:gd name="T13" fmla="*/ 699 h 1398"/>
                <a:gd name="T14" fmla="*/ 639 w 2861"/>
                <a:gd name="T15" fmla="*/ 0 h 1398"/>
                <a:gd name="T16" fmla="*/ 1109 w 2861"/>
                <a:gd name="T17" fmla="*/ 226 h 1398"/>
                <a:gd name="T18" fmla="*/ 1109 w 2861"/>
                <a:gd name="T19" fmla="*/ 227 h 1398"/>
                <a:gd name="T20" fmla="*/ 1438 w 2861"/>
                <a:gd name="T21" fmla="*/ 340 h 1398"/>
                <a:gd name="T22" fmla="*/ 1752 w 2861"/>
                <a:gd name="T23" fmla="*/ 226 h 1398"/>
                <a:gd name="T24" fmla="*/ 2222 w 2861"/>
                <a:gd name="T25" fmla="*/ 0 h 1398"/>
                <a:gd name="T26" fmla="*/ 2861 w 2861"/>
                <a:gd name="T27" fmla="*/ 699 h 1398"/>
                <a:gd name="T28" fmla="*/ 2222 w 2861"/>
                <a:gd name="T29" fmla="*/ 1398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1" h="1398">
                  <a:moveTo>
                    <a:pt x="2222" y="1398"/>
                  </a:moveTo>
                  <a:cubicBezTo>
                    <a:pt x="2048" y="1398"/>
                    <a:pt x="1881" y="1317"/>
                    <a:pt x="1752" y="1172"/>
                  </a:cubicBezTo>
                  <a:cubicBezTo>
                    <a:pt x="1688" y="1099"/>
                    <a:pt x="1569" y="1056"/>
                    <a:pt x="1433" y="1056"/>
                  </a:cubicBezTo>
                  <a:cubicBezTo>
                    <a:pt x="1294" y="1056"/>
                    <a:pt x="1170" y="1100"/>
                    <a:pt x="1109" y="1172"/>
                  </a:cubicBezTo>
                  <a:cubicBezTo>
                    <a:pt x="1049" y="1242"/>
                    <a:pt x="979" y="1298"/>
                    <a:pt x="900" y="1337"/>
                  </a:cubicBezTo>
                  <a:cubicBezTo>
                    <a:pt x="817" y="1377"/>
                    <a:pt x="729" y="1398"/>
                    <a:pt x="639" y="1398"/>
                  </a:cubicBezTo>
                  <a:cubicBezTo>
                    <a:pt x="286" y="1398"/>
                    <a:pt x="0" y="1084"/>
                    <a:pt x="0" y="699"/>
                  </a:cubicBezTo>
                  <a:cubicBezTo>
                    <a:pt x="0" y="314"/>
                    <a:pt x="286" y="0"/>
                    <a:pt x="639" y="0"/>
                  </a:cubicBezTo>
                  <a:cubicBezTo>
                    <a:pt x="817" y="0"/>
                    <a:pt x="988" y="83"/>
                    <a:pt x="1109" y="226"/>
                  </a:cubicBezTo>
                  <a:cubicBezTo>
                    <a:pt x="1109" y="227"/>
                    <a:pt x="1109" y="227"/>
                    <a:pt x="1109" y="227"/>
                  </a:cubicBezTo>
                  <a:cubicBezTo>
                    <a:pt x="1177" y="297"/>
                    <a:pt x="1299" y="340"/>
                    <a:pt x="1438" y="340"/>
                  </a:cubicBezTo>
                  <a:cubicBezTo>
                    <a:pt x="1576" y="340"/>
                    <a:pt x="1696" y="296"/>
                    <a:pt x="1752" y="226"/>
                  </a:cubicBezTo>
                  <a:cubicBezTo>
                    <a:pt x="1873" y="83"/>
                    <a:pt x="2044" y="0"/>
                    <a:pt x="2222" y="0"/>
                  </a:cubicBezTo>
                  <a:cubicBezTo>
                    <a:pt x="2575" y="0"/>
                    <a:pt x="2861" y="314"/>
                    <a:pt x="2861" y="699"/>
                  </a:cubicBezTo>
                  <a:cubicBezTo>
                    <a:pt x="2861" y="1084"/>
                    <a:pt x="2575" y="1398"/>
                    <a:pt x="2222" y="1398"/>
                  </a:cubicBezTo>
                  <a:close/>
                </a:path>
              </a:pathLst>
            </a:custGeom>
            <a:solidFill>
              <a:srgbClr val="F0D2AF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71922"/>
            <p:cNvSpPr/>
            <p:nvPr/>
          </p:nvSpPr>
          <p:spPr bwMode="auto">
            <a:xfrm>
              <a:off x="3132179" y="1402680"/>
              <a:ext cx="2405790" cy="1091675"/>
            </a:xfrm>
            <a:custGeom>
              <a:avLst/>
              <a:gdLst>
                <a:gd name="T0" fmla="*/ 2222 w 2861"/>
                <a:gd name="T1" fmla="*/ 1397 h 1397"/>
                <a:gd name="T2" fmla="*/ 1752 w 2861"/>
                <a:gd name="T3" fmla="*/ 1171 h 1397"/>
                <a:gd name="T4" fmla="*/ 1433 w 2861"/>
                <a:gd name="T5" fmla="*/ 1056 h 1397"/>
                <a:gd name="T6" fmla="*/ 1109 w 2861"/>
                <a:gd name="T7" fmla="*/ 1171 h 1397"/>
                <a:gd name="T8" fmla="*/ 900 w 2861"/>
                <a:gd name="T9" fmla="*/ 1336 h 1397"/>
                <a:gd name="T10" fmla="*/ 639 w 2861"/>
                <a:gd name="T11" fmla="*/ 1397 h 1397"/>
                <a:gd name="T12" fmla="*/ 0 w 2861"/>
                <a:gd name="T13" fmla="*/ 699 h 1397"/>
                <a:gd name="T14" fmla="*/ 639 w 2861"/>
                <a:gd name="T15" fmla="*/ 0 h 1397"/>
                <a:gd name="T16" fmla="*/ 1109 w 2861"/>
                <a:gd name="T17" fmla="*/ 226 h 1397"/>
                <a:gd name="T18" fmla="*/ 1109 w 2861"/>
                <a:gd name="T19" fmla="*/ 226 h 1397"/>
                <a:gd name="T20" fmla="*/ 1438 w 2861"/>
                <a:gd name="T21" fmla="*/ 339 h 1397"/>
                <a:gd name="T22" fmla="*/ 1752 w 2861"/>
                <a:gd name="T23" fmla="*/ 226 h 1397"/>
                <a:gd name="T24" fmla="*/ 2222 w 2861"/>
                <a:gd name="T25" fmla="*/ 0 h 1397"/>
                <a:gd name="T26" fmla="*/ 2861 w 2861"/>
                <a:gd name="T27" fmla="*/ 699 h 1397"/>
                <a:gd name="T28" fmla="*/ 2222 w 2861"/>
                <a:gd name="T29" fmla="*/ 1397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1" h="1397">
                  <a:moveTo>
                    <a:pt x="2222" y="1397"/>
                  </a:moveTo>
                  <a:cubicBezTo>
                    <a:pt x="2048" y="1397"/>
                    <a:pt x="1881" y="1317"/>
                    <a:pt x="1752" y="1171"/>
                  </a:cubicBezTo>
                  <a:cubicBezTo>
                    <a:pt x="1688" y="1099"/>
                    <a:pt x="1569" y="1056"/>
                    <a:pt x="1433" y="1056"/>
                  </a:cubicBezTo>
                  <a:cubicBezTo>
                    <a:pt x="1294" y="1056"/>
                    <a:pt x="1170" y="1100"/>
                    <a:pt x="1109" y="1171"/>
                  </a:cubicBezTo>
                  <a:cubicBezTo>
                    <a:pt x="1049" y="1242"/>
                    <a:pt x="979" y="1297"/>
                    <a:pt x="900" y="1336"/>
                  </a:cubicBezTo>
                  <a:cubicBezTo>
                    <a:pt x="817" y="1377"/>
                    <a:pt x="729" y="1397"/>
                    <a:pt x="639" y="1397"/>
                  </a:cubicBezTo>
                  <a:cubicBezTo>
                    <a:pt x="286" y="1397"/>
                    <a:pt x="0" y="1084"/>
                    <a:pt x="0" y="699"/>
                  </a:cubicBezTo>
                  <a:cubicBezTo>
                    <a:pt x="0" y="313"/>
                    <a:pt x="286" y="0"/>
                    <a:pt x="639" y="0"/>
                  </a:cubicBezTo>
                  <a:cubicBezTo>
                    <a:pt x="817" y="0"/>
                    <a:pt x="988" y="82"/>
                    <a:pt x="1109" y="226"/>
                  </a:cubicBezTo>
                  <a:cubicBezTo>
                    <a:pt x="1109" y="226"/>
                    <a:pt x="1109" y="226"/>
                    <a:pt x="1109" y="226"/>
                  </a:cubicBezTo>
                  <a:cubicBezTo>
                    <a:pt x="1177" y="297"/>
                    <a:pt x="1299" y="339"/>
                    <a:pt x="1438" y="339"/>
                  </a:cubicBezTo>
                  <a:cubicBezTo>
                    <a:pt x="1576" y="339"/>
                    <a:pt x="1696" y="296"/>
                    <a:pt x="1752" y="226"/>
                  </a:cubicBezTo>
                  <a:cubicBezTo>
                    <a:pt x="1873" y="82"/>
                    <a:pt x="2044" y="0"/>
                    <a:pt x="2222" y="0"/>
                  </a:cubicBezTo>
                  <a:cubicBezTo>
                    <a:pt x="2575" y="0"/>
                    <a:pt x="2861" y="313"/>
                    <a:pt x="2861" y="699"/>
                  </a:cubicBezTo>
                  <a:cubicBezTo>
                    <a:pt x="2861" y="1084"/>
                    <a:pt x="2575" y="1397"/>
                    <a:pt x="2222" y="1397"/>
                  </a:cubicBezTo>
                  <a:close/>
                </a:path>
              </a:pathLst>
            </a:custGeom>
            <a:solidFill>
              <a:srgbClr val="D76739"/>
            </a:solidFill>
            <a:ln>
              <a:noFill/>
            </a:ln>
            <a:scene3d>
              <a:camera prst="orthographicFront"/>
              <a:lightRig rig="flat" dir="t"/>
            </a:scene3d>
            <a:sp3d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71924"/>
            <p:cNvSpPr/>
            <p:nvPr/>
          </p:nvSpPr>
          <p:spPr bwMode="auto">
            <a:xfrm>
              <a:off x="4413384" y="1324710"/>
              <a:ext cx="1870765" cy="2489077"/>
            </a:xfrm>
            <a:custGeom>
              <a:avLst/>
              <a:gdLst>
                <a:gd name="T0" fmla="*/ 1283 w 2251"/>
                <a:gd name="T1" fmla="*/ 449 h 3096"/>
                <a:gd name="T2" fmla="*/ 1339 w 2251"/>
                <a:gd name="T3" fmla="*/ 1007 h 3096"/>
                <a:gd name="T4" fmla="*/ 1407 w 2251"/>
                <a:gd name="T5" fmla="*/ 1367 h 3096"/>
                <a:gd name="T6" fmla="*/ 1661 w 2251"/>
                <a:gd name="T7" fmla="*/ 1616 h 3096"/>
                <a:gd name="T8" fmla="*/ 1896 w 2251"/>
                <a:gd name="T9" fmla="*/ 1732 h 3096"/>
                <a:gd name="T10" fmla="*/ 2075 w 2251"/>
                <a:gd name="T11" fmla="*/ 1949 h 3096"/>
                <a:gd name="T12" fmla="*/ 1841 w 2251"/>
                <a:gd name="T13" fmla="*/ 2903 h 3096"/>
                <a:gd name="T14" fmla="*/ 968 w 2251"/>
                <a:gd name="T15" fmla="*/ 2647 h 3096"/>
                <a:gd name="T16" fmla="*/ 912 w 2251"/>
                <a:gd name="T17" fmla="*/ 2089 h 3096"/>
                <a:gd name="T18" fmla="*/ 912 w 2251"/>
                <a:gd name="T19" fmla="*/ 2088 h 3096"/>
                <a:gd name="T20" fmla="*/ 838 w 2251"/>
                <a:gd name="T21" fmla="*/ 1721 h 3096"/>
                <a:gd name="T22" fmla="*/ 590 w 2251"/>
                <a:gd name="T23" fmla="*/ 1480 h 3096"/>
                <a:gd name="T24" fmla="*/ 177 w 2251"/>
                <a:gd name="T25" fmla="*/ 1147 h 3096"/>
                <a:gd name="T26" fmla="*/ 410 w 2251"/>
                <a:gd name="T27" fmla="*/ 193 h 3096"/>
                <a:gd name="T28" fmla="*/ 1283 w 2251"/>
                <a:gd name="T29" fmla="*/ 449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1" h="3096">
                  <a:moveTo>
                    <a:pt x="1283" y="449"/>
                  </a:moveTo>
                  <a:cubicBezTo>
                    <a:pt x="1370" y="613"/>
                    <a:pt x="1390" y="812"/>
                    <a:pt x="1339" y="1007"/>
                  </a:cubicBezTo>
                  <a:cubicBezTo>
                    <a:pt x="1314" y="1104"/>
                    <a:pt x="1340" y="1239"/>
                    <a:pt x="1407" y="1367"/>
                  </a:cubicBezTo>
                  <a:cubicBezTo>
                    <a:pt x="1477" y="1499"/>
                    <a:pt x="1574" y="1594"/>
                    <a:pt x="1661" y="1616"/>
                  </a:cubicBezTo>
                  <a:cubicBezTo>
                    <a:pt x="1746" y="1638"/>
                    <a:pt x="1826" y="1677"/>
                    <a:pt x="1896" y="1732"/>
                  </a:cubicBezTo>
                  <a:cubicBezTo>
                    <a:pt x="1969" y="1790"/>
                    <a:pt x="2029" y="1863"/>
                    <a:pt x="2075" y="1949"/>
                  </a:cubicBezTo>
                  <a:cubicBezTo>
                    <a:pt x="2251" y="2282"/>
                    <a:pt x="2146" y="2711"/>
                    <a:pt x="1841" y="2903"/>
                  </a:cubicBezTo>
                  <a:cubicBezTo>
                    <a:pt x="1536" y="3096"/>
                    <a:pt x="1145" y="2981"/>
                    <a:pt x="968" y="2647"/>
                  </a:cubicBezTo>
                  <a:cubicBezTo>
                    <a:pt x="879" y="2479"/>
                    <a:pt x="859" y="2275"/>
                    <a:pt x="912" y="2089"/>
                  </a:cubicBezTo>
                  <a:cubicBezTo>
                    <a:pt x="912" y="2088"/>
                    <a:pt x="912" y="2088"/>
                    <a:pt x="912" y="2088"/>
                  </a:cubicBezTo>
                  <a:cubicBezTo>
                    <a:pt x="935" y="1989"/>
                    <a:pt x="907" y="1852"/>
                    <a:pt x="838" y="1721"/>
                  </a:cubicBezTo>
                  <a:cubicBezTo>
                    <a:pt x="769" y="1590"/>
                    <a:pt x="674" y="1498"/>
                    <a:pt x="590" y="1480"/>
                  </a:cubicBezTo>
                  <a:cubicBezTo>
                    <a:pt x="417" y="1437"/>
                    <a:pt x="266" y="1316"/>
                    <a:pt x="177" y="1147"/>
                  </a:cubicBezTo>
                  <a:cubicBezTo>
                    <a:pt x="0" y="814"/>
                    <a:pt x="105" y="386"/>
                    <a:pt x="410" y="193"/>
                  </a:cubicBezTo>
                  <a:cubicBezTo>
                    <a:pt x="715" y="0"/>
                    <a:pt x="1107" y="115"/>
                    <a:pt x="1283" y="449"/>
                  </a:cubicBezTo>
                  <a:close/>
                </a:path>
              </a:pathLst>
            </a:custGeom>
            <a:solidFill>
              <a:srgbClr val="B7C8A5"/>
            </a:solidFill>
            <a:ln>
              <a:noFill/>
            </a:ln>
            <a:scene3d>
              <a:camera prst="orthographicFront"/>
              <a:lightRig rig="flat" dir="t"/>
            </a:scene3d>
            <a:sp3d>
              <a:bevelB/>
            </a:sp3d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71926"/>
            <p:cNvSpPr/>
            <p:nvPr/>
          </p:nvSpPr>
          <p:spPr bwMode="auto">
            <a:xfrm>
              <a:off x="4413160" y="2557960"/>
              <a:ext cx="1865014" cy="2411107"/>
            </a:xfrm>
            <a:custGeom>
              <a:avLst/>
              <a:gdLst>
                <a:gd name="T0" fmla="*/ 968 w 2250"/>
                <a:gd name="T1" fmla="*/ 448 h 3096"/>
                <a:gd name="T2" fmla="*/ 912 w 2250"/>
                <a:gd name="T3" fmla="*/ 1007 h 3096"/>
                <a:gd name="T4" fmla="*/ 844 w 2250"/>
                <a:gd name="T5" fmla="*/ 1366 h 3096"/>
                <a:gd name="T6" fmla="*/ 590 w 2250"/>
                <a:gd name="T7" fmla="*/ 1616 h 3096"/>
                <a:gd name="T8" fmla="*/ 355 w 2250"/>
                <a:gd name="T9" fmla="*/ 1732 h 3096"/>
                <a:gd name="T10" fmla="*/ 176 w 2250"/>
                <a:gd name="T11" fmla="*/ 1948 h 3096"/>
                <a:gd name="T12" fmla="*/ 410 w 2250"/>
                <a:gd name="T13" fmla="*/ 2903 h 3096"/>
                <a:gd name="T14" fmla="*/ 1282 w 2250"/>
                <a:gd name="T15" fmla="*/ 2647 h 3096"/>
                <a:gd name="T16" fmla="*/ 1339 w 2250"/>
                <a:gd name="T17" fmla="*/ 2089 h 3096"/>
                <a:gd name="T18" fmla="*/ 1338 w 2250"/>
                <a:gd name="T19" fmla="*/ 2088 h 3096"/>
                <a:gd name="T20" fmla="*/ 1413 w 2250"/>
                <a:gd name="T21" fmla="*/ 1721 h 3096"/>
                <a:gd name="T22" fmla="*/ 1660 w 2250"/>
                <a:gd name="T23" fmla="*/ 1480 h 3096"/>
                <a:gd name="T24" fmla="*/ 2074 w 2250"/>
                <a:gd name="T25" fmla="*/ 1147 h 3096"/>
                <a:gd name="T26" fmla="*/ 1840 w 2250"/>
                <a:gd name="T27" fmla="*/ 193 h 3096"/>
                <a:gd name="T28" fmla="*/ 968 w 2250"/>
                <a:gd name="T29" fmla="*/ 448 h 3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0" h="3096">
                  <a:moveTo>
                    <a:pt x="968" y="448"/>
                  </a:moveTo>
                  <a:cubicBezTo>
                    <a:pt x="881" y="613"/>
                    <a:pt x="861" y="812"/>
                    <a:pt x="912" y="1007"/>
                  </a:cubicBezTo>
                  <a:cubicBezTo>
                    <a:pt x="937" y="1104"/>
                    <a:pt x="911" y="1238"/>
                    <a:pt x="844" y="1366"/>
                  </a:cubicBezTo>
                  <a:cubicBezTo>
                    <a:pt x="774" y="1499"/>
                    <a:pt x="677" y="1594"/>
                    <a:pt x="590" y="1616"/>
                  </a:cubicBezTo>
                  <a:cubicBezTo>
                    <a:pt x="504" y="1637"/>
                    <a:pt x="425" y="1677"/>
                    <a:pt x="355" y="1732"/>
                  </a:cubicBezTo>
                  <a:cubicBezTo>
                    <a:pt x="281" y="1790"/>
                    <a:pt x="221" y="1863"/>
                    <a:pt x="176" y="1948"/>
                  </a:cubicBezTo>
                  <a:cubicBezTo>
                    <a:pt x="0" y="2282"/>
                    <a:pt x="105" y="2710"/>
                    <a:pt x="410" y="2903"/>
                  </a:cubicBezTo>
                  <a:cubicBezTo>
                    <a:pt x="715" y="3096"/>
                    <a:pt x="1106" y="2981"/>
                    <a:pt x="1282" y="2647"/>
                  </a:cubicBezTo>
                  <a:cubicBezTo>
                    <a:pt x="1371" y="2478"/>
                    <a:pt x="1392" y="2275"/>
                    <a:pt x="1339" y="2089"/>
                  </a:cubicBezTo>
                  <a:cubicBezTo>
                    <a:pt x="1338" y="2088"/>
                    <a:pt x="1338" y="2088"/>
                    <a:pt x="1338" y="2088"/>
                  </a:cubicBezTo>
                  <a:cubicBezTo>
                    <a:pt x="1316" y="1989"/>
                    <a:pt x="1344" y="1852"/>
                    <a:pt x="1413" y="1721"/>
                  </a:cubicBezTo>
                  <a:cubicBezTo>
                    <a:pt x="1482" y="1590"/>
                    <a:pt x="1577" y="1498"/>
                    <a:pt x="1660" y="1480"/>
                  </a:cubicBezTo>
                  <a:cubicBezTo>
                    <a:pt x="1834" y="1437"/>
                    <a:pt x="1985" y="1316"/>
                    <a:pt x="2074" y="1147"/>
                  </a:cubicBezTo>
                  <a:cubicBezTo>
                    <a:pt x="2250" y="813"/>
                    <a:pt x="2145" y="385"/>
                    <a:pt x="1840" y="193"/>
                  </a:cubicBezTo>
                  <a:cubicBezTo>
                    <a:pt x="1535" y="0"/>
                    <a:pt x="1144" y="115"/>
                    <a:pt x="968" y="448"/>
                  </a:cubicBezTo>
                  <a:close/>
                </a:path>
              </a:pathLst>
            </a:custGeom>
            <a:solidFill>
              <a:srgbClr val="416660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任意多边形 79"/>
            <p:cNvSpPr/>
            <p:nvPr/>
          </p:nvSpPr>
          <p:spPr bwMode="auto">
            <a:xfrm>
              <a:off x="4346312" y="3809164"/>
              <a:ext cx="1202895" cy="1091675"/>
            </a:xfrm>
            <a:custGeom>
              <a:avLst/>
              <a:gdLst>
                <a:gd name="connsiteX0" fmla="*/ 665566 w 1202895"/>
                <a:gd name="connsiteY0" fmla="*/ 0 h 1091675"/>
                <a:gd name="connsiteX1" fmla="*/ 1202895 w 1202895"/>
                <a:gd name="connsiteY1" fmla="*/ 546228 h 1091675"/>
                <a:gd name="connsiteX2" fmla="*/ 665566 w 1202895"/>
                <a:gd name="connsiteY2" fmla="*/ 1091675 h 1091675"/>
                <a:gd name="connsiteX3" fmla="*/ 270346 w 1202895"/>
                <a:gd name="connsiteY3" fmla="*/ 915069 h 1091675"/>
                <a:gd name="connsiteX4" fmla="*/ 2102 w 1202895"/>
                <a:gd name="connsiteY4" fmla="*/ 825203 h 1091675"/>
                <a:gd name="connsiteX5" fmla="*/ 0 w 1202895"/>
                <a:gd name="connsiteY5" fmla="*/ 825358 h 1091675"/>
                <a:gd name="connsiteX6" fmla="*/ 0 w 1202895"/>
                <a:gd name="connsiteY6" fmla="*/ 264462 h 1091675"/>
                <a:gd name="connsiteX7" fmla="*/ 6307 w 1202895"/>
                <a:gd name="connsiteY7" fmla="*/ 264909 h 1091675"/>
                <a:gd name="connsiteX8" fmla="*/ 270346 w 1202895"/>
                <a:gd name="connsiteY8" fmla="*/ 176606 h 1091675"/>
                <a:gd name="connsiteX9" fmla="*/ 665566 w 1202895"/>
                <a:gd name="connsiteY9" fmla="*/ 0 h 109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2895" h="1091675">
                  <a:moveTo>
                    <a:pt x="665566" y="0"/>
                  </a:moveTo>
                  <a:cubicBezTo>
                    <a:pt x="962400" y="0"/>
                    <a:pt x="1202895" y="244592"/>
                    <a:pt x="1202895" y="546228"/>
                  </a:cubicBezTo>
                  <a:cubicBezTo>
                    <a:pt x="1202895" y="847084"/>
                    <a:pt x="962400" y="1091675"/>
                    <a:pt x="665566" y="1091675"/>
                  </a:cubicBezTo>
                  <a:cubicBezTo>
                    <a:pt x="519250" y="1091675"/>
                    <a:pt x="378822" y="1029160"/>
                    <a:pt x="270346" y="915069"/>
                  </a:cubicBezTo>
                  <a:cubicBezTo>
                    <a:pt x="216530" y="858805"/>
                    <a:pt x="116464" y="825203"/>
                    <a:pt x="2102" y="825203"/>
                  </a:cubicBezTo>
                  <a:lnTo>
                    <a:pt x="0" y="825358"/>
                  </a:lnTo>
                  <a:lnTo>
                    <a:pt x="0" y="264462"/>
                  </a:lnTo>
                  <a:lnTo>
                    <a:pt x="6307" y="264909"/>
                  </a:lnTo>
                  <a:cubicBezTo>
                    <a:pt x="122350" y="264909"/>
                    <a:pt x="223257" y="231307"/>
                    <a:pt x="270346" y="176606"/>
                  </a:cubicBezTo>
                  <a:cubicBezTo>
                    <a:pt x="372094" y="64078"/>
                    <a:pt x="515887" y="0"/>
                    <a:pt x="665566" y="0"/>
                  </a:cubicBezTo>
                  <a:close/>
                </a:path>
              </a:pathLst>
            </a:custGeom>
            <a:solidFill>
              <a:srgbClr val="B7C8A5"/>
            </a:solidFill>
            <a:ln>
              <a:noFill/>
            </a:ln>
            <a:scene3d>
              <a:camera prst="orthographicFront"/>
              <a:lightRig rig="flat" dir="t"/>
            </a:scene3d>
            <a:sp3d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205655" y="1485549"/>
              <a:ext cx="925933" cy="925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565171" y="1491581"/>
              <a:ext cx="925933" cy="925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213523" y="2706139"/>
              <a:ext cx="925933" cy="925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529968" y="3900789"/>
              <a:ext cx="925933" cy="925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162798" y="3927560"/>
              <a:ext cx="925933" cy="925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490109" y="2680659"/>
              <a:ext cx="925933" cy="9259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75260" y="314980"/>
            <a:ext cx="22479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讲解人介绍</a:t>
            </a:r>
            <a:endParaRPr lang="x-none" altLang="zh-CN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70425" y="1595755"/>
            <a:ext cx="11182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刘文涛</a:t>
            </a:r>
            <a:endParaRPr lang="x-none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489700" y="1595755"/>
            <a:ext cx="104457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於征</a:t>
            </a:r>
            <a:endParaRPr lang="x-none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400800" y="4577080"/>
            <a:ext cx="11182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胡海龙</a:t>
            </a:r>
            <a:endParaRPr lang="x-none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80275" y="3109595"/>
            <a:ext cx="11182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陈俊杰</a:t>
            </a:r>
            <a:endParaRPr lang="x-none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40580" y="4580255"/>
            <a:ext cx="11182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秦淮涛</a:t>
            </a:r>
            <a:endParaRPr lang="x-none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788410" y="3103245"/>
            <a:ext cx="11182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吴国</a:t>
            </a:r>
            <a:r>
              <a:rPr lang="x-non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endParaRPr lang="x-none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443220" y="3458210"/>
            <a:ext cx="146431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20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技术讲解</a:t>
            </a:r>
            <a:endParaRPr lang="x-none" altLang="zh-CN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83"/>
          <p:cNvSpPr/>
          <p:nvPr/>
        </p:nvSpPr>
        <p:spPr bwMode="auto">
          <a:xfrm>
            <a:off x="6028690" y="2938780"/>
            <a:ext cx="287020" cy="281940"/>
          </a:xfrm>
          <a:custGeom>
            <a:avLst/>
            <a:gdLst>
              <a:gd name="T0" fmla="*/ 96 w 97"/>
              <a:gd name="T1" fmla="*/ 48 h 97"/>
              <a:gd name="T2" fmla="*/ 49 w 97"/>
              <a:gd name="T3" fmla="*/ 97 h 97"/>
              <a:gd name="T4" fmla="*/ 0 w 97"/>
              <a:gd name="T5" fmla="*/ 50 h 97"/>
              <a:gd name="T6" fmla="*/ 47 w 97"/>
              <a:gd name="T7" fmla="*/ 1 h 97"/>
              <a:gd name="T8" fmla="*/ 96 w 97"/>
              <a:gd name="T9" fmla="*/ 4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97">
                <a:moveTo>
                  <a:pt x="96" y="48"/>
                </a:moveTo>
                <a:cubicBezTo>
                  <a:pt x="97" y="74"/>
                  <a:pt x="76" y="96"/>
                  <a:pt x="49" y="97"/>
                </a:cubicBezTo>
                <a:cubicBezTo>
                  <a:pt x="23" y="97"/>
                  <a:pt x="1" y="76"/>
                  <a:pt x="0" y="50"/>
                </a:cubicBezTo>
                <a:cubicBezTo>
                  <a:pt x="0" y="23"/>
                  <a:pt x="21" y="1"/>
                  <a:pt x="47" y="1"/>
                </a:cubicBezTo>
                <a:cubicBezTo>
                  <a:pt x="74" y="0"/>
                  <a:pt x="96" y="21"/>
                  <a:pt x="96" y="48"/>
                </a:cubicBezTo>
                <a:close/>
              </a:path>
            </a:pathLst>
          </a:custGeom>
          <a:noFill/>
          <a:ln w="30163" cap="rnd">
            <a:solidFill>
              <a:srgbClr val="D7673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Line 84"/>
          <p:cNvSpPr>
            <a:spLocks noChangeShapeType="1"/>
          </p:cNvSpPr>
          <p:nvPr/>
        </p:nvSpPr>
        <p:spPr bwMode="auto">
          <a:xfrm>
            <a:off x="6069965" y="3098165"/>
            <a:ext cx="95250" cy="635"/>
          </a:xfrm>
          <a:prstGeom prst="line">
            <a:avLst/>
          </a:prstGeom>
          <a:noFill/>
          <a:ln w="30163" cap="rnd">
            <a:solidFill>
              <a:srgbClr val="D7673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Line 85"/>
          <p:cNvSpPr>
            <a:spLocks noChangeShapeType="1"/>
          </p:cNvSpPr>
          <p:nvPr/>
        </p:nvSpPr>
        <p:spPr bwMode="auto">
          <a:xfrm>
            <a:off x="6152515" y="3006090"/>
            <a:ext cx="635" cy="92075"/>
          </a:xfrm>
          <a:prstGeom prst="line">
            <a:avLst/>
          </a:prstGeom>
          <a:noFill/>
          <a:ln w="30163" cap="rnd">
            <a:solidFill>
              <a:srgbClr val="D7673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86"/>
          <p:cNvSpPr/>
          <p:nvPr/>
        </p:nvSpPr>
        <p:spPr bwMode="auto">
          <a:xfrm>
            <a:off x="5803900" y="2912745"/>
            <a:ext cx="545465" cy="534035"/>
          </a:xfrm>
          <a:custGeom>
            <a:avLst/>
            <a:gdLst>
              <a:gd name="T0" fmla="*/ 118 w 184"/>
              <a:gd name="T1" fmla="*/ 3 h 184"/>
              <a:gd name="T2" fmla="*/ 92 w 184"/>
              <a:gd name="T3" fmla="*/ 0 h 184"/>
              <a:gd name="T4" fmla="*/ 0 w 184"/>
              <a:gd name="T5" fmla="*/ 92 h 184"/>
              <a:gd name="T6" fmla="*/ 92 w 184"/>
              <a:gd name="T7" fmla="*/ 184 h 184"/>
              <a:gd name="T8" fmla="*/ 184 w 184"/>
              <a:gd name="T9" fmla="*/ 92 h 184"/>
              <a:gd name="T10" fmla="*/ 181 w 184"/>
              <a:gd name="T11" fmla="*/ 66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" h="184">
                <a:moveTo>
                  <a:pt x="118" y="3"/>
                </a:moveTo>
                <a:cubicBezTo>
                  <a:pt x="110" y="1"/>
                  <a:pt x="101" y="0"/>
                  <a:pt x="92" y="0"/>
                </a:cubicBezTo>
                <a:cubicBezTo>
                  <a:pt x="41" y="0"/>
                  <a:pt x="0" y="41"/>
                  <a:pt x="0" y="92"/>
                </a:cubicBezTo>
                <a:cubicBezTo>
                  <a:pt x="0" y="143"/>
                  <a:pt x="41" y="184"/>
                  <a:pt x="92" y="184"/>
                </a:cubicBezTo>
                <a:cubicBezTo>
                  <a:pt x="143" y="184"/>
                  <a:pt x="184" y="143"/>
                  <a:pt x="184" y="92"/>
                </a:cubicBezTo>
                <a:cubicBezTo>
                  <a:pt x="184" y="83"/>
                  <a:pt x="183" y="74"/>
                  <a:pt x="181" y="66"/>
                </a:cubicBezTo>
              </a:path>
            </a:pathLst>
          </a:custGeom>
          <a:noFill/>
          <a:ln w="30163" cap="rnd">
            <a:solidFill>
              <a:srgbClr val="D7673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87"/>
          <p:cNvSpPr/>
          <p:nvPr/>
        </p:nvSpPr>
        <p:spPr bwMode="auto">
          <a:xfrm>
            <a:off x="5875020" y="3007360"/>
            <a:ext cx="189230" cy="251460"/>
          </a:xfrm>
          <a:custGeom>
            <a:avLst/>
            <a:gdLst>
              <a:gd name="T0" fmla="*/ 63 w 64"/>
              <a:gd name="T1" fmla="*/ 8 h 87"/>
              <a:gd name="T2" fmla="*/ 43 w 64"/>
              <a:gd name="T3" fmla="*/ 3 h 87"/>
              <a:gd name="T4" fmla="*/ 6 w 64"/>
              <a:gd name="T5" fmla="*/ 14 h 87"/>
              <a:gd name="T6" fmla="*/ 8 w 64"/>
              <a:gd name="T7" fmla="*/ 33 h 87"/>
              <a:gd name="T8" fmla="*/ 29 w 64"/>
              <a:gd name="T9" fmla="*/ 74 h 87"/>
              <a:gd name="T10" fmla="*/ 57 w 64"/>
              <a:gd name="T11" fmla="*/ 85 h 87"/>
              <a:gd name="T12" fmla="*/ 54 w 64"/>
              <a:gd name="T13" fmla="*/ 81 h 87"/>
              <a:gd name="T14" fmla="*/ 48 w 64"/>
              <a:gd name="T15" fmla="*/ 76 h 87"/>
              <a:gd name="T16" fmla="*/ 45 w 64"/>
              <a:gd name="T17" fmla="*/ 67 h 87"/>
              <a:gd name="T18" fmla="*/ 36 w 64"/>
              <a:gd name="T19" fmla="*/ 64 h 87"/>
              <a:gd name="T20" fmla="*/ 45 w 64"/>
              <a:gd name="T21" fmla="*/ 52 h 87"/>
              <a:gd name="T22" fmla="*/ 64 w 64"/>
              <a:gd name="T23" fmla="*/ 4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87">
                <a:moveTo>
                  <a:pt x="63" y="8"/>
                </a:moveTo>
                <a:cubicBezTo>
                  <a:pt x="56" y="5"/>
                  <a:pt x="48" y="4"/>
                  <a:pt x="43" y="3"/>
                </a:cubicBezTo>
                <a:cubicBezTo>
                  <a:pt x="25" y="0"/>
                  <a:pt x="0" y="7"/>
                  <a:pt x="6" y="14"/>
                </a:cubicBezTo>
                <a:cubicBezTo>
                  <a:pt x="12" y="20"/>
                  <a:pt x="9" y="30"/>
                  <a:pt x="8" y="33"/>
                </a:cubicBezTo>
                <a:cubicBezTo>
                  <a:pt x="4" y="44"/>
                  <a:pt x="7" y="61"/>
                  <a:pt x="29" y="74"/>
                </a:cubicBezTo>
                <a:cubicBezTo>
                  <a:pt x="51" y="86"/>
                  <a:pt x="55" y="83"/>
                  <a:pt x="57" y="85"/>
                </a:cubicBezTo>
                <a:cubicBezTo>
                  <a:pt x="59" y="87"/>
                  <a:pt x="53" y="87"/>
                  <a:pt x="54" y="81"/>
                </a:cubicBezTo>
                <a:cubicBezTo>
                  <a:pt x="55" y="75"/>
                  <a:pt x="51" y="76"/>
                  <a:pt x="48" y="76"/>
                </a:cubicBezTo>
                <a:cubicBezTo>
                  <a:pt x="45" y="76"/>
                  <a:pt x="44" y="70"/>
                  <a:pt x="45" y="67"/>
                </a:cubicBezTo>
                <a:cubicBezTo>
                  <a:pt x="46" y="63"/>
                  <a:pt x="41" y="71"/>
                  <a:pt x="36" y="64"/>
                </a:cubicBezTo>
                <a:cubicBezTo>
                  <a:pt x="32" y="56"/>
                  <a:pt x="39" y="50"/>
                  <a:pt x="45" y="52"/>
                </a:cubicBezTo>
                <a:cubicBezTo>
                  <a:pt x="57" y="56"/>
                  <a:pt x="59" y="49"/>
                  <a:pt x="64" y="42"/>
                </a:cubicBezTo>
              </a:path>
            </a:pathLst>
          </a:custGeom>
          <a:noFill/>
          <a:ln w="30163" cap="rnd">
            <a:solidFill>
              <a:srgbClr val="D7673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88"/>
          <p:cNvSpPr/>
          <p:nvPr/>
        </p:nvSpPr>
        <p:spPr bwMode="auto">
          <a:xfrm>
            <a:off x="6006465" y="3179445"/>
            <a:ext cx="215265" cy="246380"/>
          </a:xfrm>
          <a:custGeom>
            <a:avLst/>
            <a:gdLst>
              <a:gd name="T0" fmla="*/ 12 w 73"/>
              <a:gd name="T1" fmla="*/ 32 h 85"/>
              <a:gd name="T2" fmla="*/ 12 w 73"/>
              <a:gd name="T3" fmla="*/ 45 h 85"/>
              <a:gd name="T4" fmla="*/ 25 w 73"/>
              <a:gd name="T5" fmla="*/ 58 h 85"/>
              <a:gd name="T6" fmla="*/ 19 w 73"/>
              <a:gd name="T7" fmla="*/ 80 h 85"/>
              <a:gd name="T8" fmla="*/ 45 w 73"/>
              <a:gd name="T9" fmla="*/ 66 h 85"/>
              <a:gd name="T10" fmla="*/ 66 w 73"/>
              <a:gd name="T11" fmla="*/ 37 h 85"/>
              <a:gd name="T12" fmla="*/ 54 w 73"/>
              <a:gd name="T13" fmla="*/ 24 h 85"/>
              <a:gd name="T14" fmla="*/ 24 w 73"/>
              <a:gd name="T15" fmla="*/ 11 h 85"/>
              <a:gd name="T16" fmla="*/ 12 w 73"/>
              <a:gd name="T17" fmla="*/ 32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85">
                <a:moveTo>
                  <a:pt x="12" y="32"/>
                </a:moveTo>
                <a:cubicBezTo>
                  <a:pt x="10" y="43"/>
                  <a:pt x="0" y="34"/>
                  <a:pt x="12" y="45"/>
                </a:cubicBezTo>
                <a:cubicBezTo>
                  <a:pt x="23" y="56"/>
                  <a:pt x="26" y="33"/>
                  <a:pt x="25" y="58"/>
                </a:cubicBezTo>
                <a:cubicBezTo>
                  <a:pt x="23" y="83"/>
                  <a:pt x="2" y="85"/>
                  <a:pt x="19" y="80"/>
                </a:cubicBezTo>
                <a:cubicBezTo>
                  <a:pt x="36" y="74"/>
                  <a:pt x="33" y="79"/>
                  <a:pt x="45" y="66"/>
                </a:cubicBezTo>
                <a:cubicBezTo>
                  <a:pt x="58" y="54"/>
                  <a:pt x="60" y="47"/>
                  <a:pt x="66" y="37"/>
                </a:cubicBezTo>
                <a:cubicBezTo>
                  <a:pt x="73" y="27"/>
                  <a:pt x="62" y="31"/>
                  <a:pt x="54" y="24"/>
                </a:cubicBezTo>
                <a:cubicBezTo>
                  <a:pt x="47" y="17"/>
                  <a:pt x="34" y="0"/>
                  <a:pt x="24" y="11"/>
                </a:cubicBezTo>
                <a:cubicBezTo>
                  <a:pt x="14" y="21"/>
                  <a:pt x="12" y="32"/>
                  <a:pt x="12" y="32"/>
                </a:cubicBezTo>
                <a:close/>
              </a:path>
            </a:pathLst>
          </a:custGeom>
          <a:noFill/>
          <a:ln w="30163" cap="rnd">
            <a:solidFill>
              <a:srgbClr val="D7673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89"/>
          <p:cNvSpPr/>
          <p:nvPr/>
        </p:nvSpPr>
        <p:spPr bwMode="auto">
          <a:xfrm>
            <a:off x="6212840" y="3165475"/>
            <a:ext cx="76200" cy="125095"/>
          </a:xfrm>
          <a:custGeom>
            <a:avLst/>
            <a:gdLst>
              <a:gd name="T0" fmla="*/ 13 w 21"/>
              <a:gd name="T1" fmla="*/ 0 h 43"/>
              <a:gd name="T2" fmla="*/ 12 w 21"/>
              <a:gd name="T3" fmla="*/ 5 h 43"/>
              <a:gd name="T4" fmla="*/ 10 w 21"/>
              <a:gd name="T5" fmla="*/ 35 h 43"/>
              <a:gd name="T6" fmla="*/ 21 w 21"/>
              <a:gd name="T7" fmla="*/ 3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43">
                <a:moveTo>
                  <a:pt x="13" y="0"/>
                </a:moveTo>
                <a:cubicBezTo>
                  <a:pt x="14" y="2"/>
                  <a:pt x="13" y="2"/>
                  <a:pt x="12" y="5"/>
                </a:cubicBezTo>
                <a:cubicBezTo>
                  <a:pt x="8" y="14"/>
                  <a:pt x="0" y="27"/>
                  <a:pt x="10" y="35"/>
                </a:cubicBezTo>
                <a:cubicBezTo>
                  <a:pt x="19" y="43"/>
                  <a:pt x="21" y="37"/>
                  <a:pt x="21" y="37"/>
                </a:cubicBezTo>
              </a:path>
            </a:pathLst>
          </a:custGeom>
          <a:noFill/>
          <a:ln w="30163" cap="rnd">
            <a:solidFill>
              <a:srgbClr val="D7673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031480" y="2157730"/>
            <a:ext cx="27641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297940" y="2058670"/>
            <a:ext cx="2610485" cy="63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228302" y="5178451"/>
            <a:ext cx="243586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998876" y="3714699"/>
            <a:ext cx="243586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241537" y="5178262"/>
            <a:ext cx="243586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8575040" y="3714750"/>
            <a:ext cx="2834005" cy="254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565275" y="1128395"/>
            <a:ext cx="217932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x-none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虚拟局域网讲解</a:t>
            </a:r>
            <a:endParaRPr lang="x-none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x-none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拥有什么样的优点</a:t>
            </a:r>
            <a:endParaRPr lang="x-none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78470" y="1253490"/>
            <a:ext cx="273558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x-none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讲解什么是路由</a:t>
            </a:r>
            <a:endParaRPr lang="x-none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x-none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路由种类，以及各自的优点</a:t>
            </a:r>
            <a:endParaRPr lang="x-none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192770" y="4616450"/>
            <a:ext cx="232283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x-none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讲解访问控制</a:t>
            </a:r>
            <a:endParaRPr lang="x-none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7110" y="3146425"/>
            <a:ext cx="260540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讲解批量装机，升级备案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49360" y="2825115"/>
            <a:ext cx="239649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x-none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讲解IP地址自动分配</a:t>
            </a:r>
            <a:endParaRPr lang="x-none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x-none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以及IP地址转换</a:t>
            </a:r>
            <a:endParaRPr lang="x-none" altLang="zh-CN" sz="1600"/>
          </a:p>
        </p:txBody>
      </p:sp>
      <p:sp>
        <p:nvSpPr>
          <p:cNvPr id="3" name="矩形 2"/>
          <p:cNvSpPr/>
          <p:nvPr/>
        </p:nvSpPr>
        <p:spPr>
          <a:xfrm>
            <a:off x="1316990" y="4650105"/>
            <a:ext cx="237871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x-none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讲解什么叫做域名解析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21130" y="1399540"/>
            <a:ext cx="478663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x-none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VLAN本质就是指一个网段，之所以叫做虚拟的局域网，是因为它是在虚拟的路由器的接口下创建的网段。</a:t>
            </a:r>
            <a:endParaRPr lang="x-none" altLang="en-US" sz="20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388110" y="4430395"/>
            <a:ext cx="4435475" cy="923290"/>
            <a:chOff x="1329528" y="1224236"/>
            <a:chExt cx="4435291" cy="909366"/>
          </a:xfrm>
        </p:grpSpPr>
        <p:sp>
          <p:nvSpPr>
            <p:cNvPr id="25" name="矩形 24"/>
            <p:cNvSpPr/>
            <p:nvPr/>
          </p:nvSpPr>
          <p:spPr>
            <a:xfrm>
              <a:off x="1350057" y="1242733"/>
              <a:ext cx="4414762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9528" y="1224236"/>
              <a:ext cx="4406602" cy="4759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为什么要用vlan这个技术？</a:t>
              </a:r>
              <a:endParaRPr lang="x-none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544376" y="187517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846704" y="187517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087" y="134175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451" y="2277768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013" y="3862339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134" y="3501983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134" y="285345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482" y="508577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连接符 123"/>
          <p:cNvCxnSpPr>
            <a:cxnSpLocks noChangeShapeType="1"/>
            <a:stCxn id="17" idx="2"/>
            <a:endCxn id="19" idx="0"/>
          </p:cNvCxnSpPr>
          <p:nvPr/>
        </p:nvCxnSpPr>
        <p:spPr bwMode="auto">
          <a:xfrm>
            <a:off x="10381653" y="4114307"/>
            <a:ext cx="1163320" cy="9715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835" y="515818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直接连接符 123"/>
          <p:cNvCxnSpPr>
            <a:cxnSpLocks noChangeShapeType="1"/>
            <a:stCxn id="17" idx="2"/>
            <a:endCxn id="23" idx="0"/>
          </p:cNvCxnSpPr>
          <p:nvPr/>
        </p:nvCxnSpPr>
        <p:spPr bwMode="auto">
          <a:xfrm>
            <a:off x="10381653" y="4114307"/>
            <a:ext cx="587375" cy="10439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5" name="Picture 84" descr="black_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89" y="537424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接连接符 123"/>
          <p:cNvCxnSpPr>
            <a:cxnSpLocks noChangeShapeType="1"/>
            <a:stCxn id="17" idx="2"/>
            <a:endCxn id="145" idx="0"/>
          </p:cNvCxnSpPr>
          <p:nvPr/>
        </p:nvCxnSpPr>
        <p:spPr bwMode="auto">
          <a:xfrm flipH="1">
            <a:off x="10321328" y="4114307"/>
            <a:ext cx="60325" cy="12598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直接连接符 123"/>
          <p:cNvCxnSpPr>
            <a:cxnSpLocks noChangeShapeType="1"/>
            <a:stCxn id="131" idx="2"/>
            <a:endCxn id="17" idx="0"/>
          </p:cNvCxnSpPr>
          <p:nvPr/>
        </p:nvCxnSpPr>
        <p:spPr bwMode="auto">
          <a:xfrm>
            <a:off x="9033790" y="2673768"/>
            <a:ext cx="1348105" cy="118808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直接连接符 123"/>
          <p:cNvCxnSpPr>
            <a:cxnSpLocks noChangeShapeType="1"/>
            <a:stCxn id="130" idx="2"/>
            <a:endCxn id="131" idx="0"/>
          </p:cNvCxnSpPr>
          <p:nvPr/>
        </p:nvCxnSpPr>
        <p:spPr bwMode="auto">
          <a:xfrm flipH="1">
            <a:off x="9033412" y="1735966"/>
            <a:ext cx="20955" cy="5416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9" name="组合 188"/>
          <p:cNvGrpSpPr/>
          <p:nvPr/>
        </p:nvGrpSpPr>
        <p:grpSpPr>
          <a:xfrm>
            <a:off x="9601625" y="2638015"/>
            <a:ext cx="1203131" cy="838853"/>
            <a:chOff x="6245602" y="2731758"/>
            <a:chExt cx="1203131" cy="838853"/>
          </a:xfrm>
        </p:grpSpPr>
        <p:pic>
          <p:nvPicPr>
            <p:cNvPr id="187" name="Picture 15" descr="web_serv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7104" y="2731758"/>
              <a:ext cx="520127" cy="520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Text Box 40"/>
            <p:cNvSpPr txBox="1">
              <a:spLocks noChangeArrowheads="1"/>
            </p:cNvSpPr>
            <p:nvPr/>
          </p:nvSpPr>
          <p:spPr bwMode="auto">
            <a:xfrm>
              <a:off x="6245602" y="3262834"/>
              <a:ext cx="1203131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DNS</a:t>
              </a:r>
              <a:r>
                <a:rPr kumimoji="0"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服务器</a:t>
              </a:r>
              <a:endPara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0" name="直接连接符 123"/>
          <p:cNvCxnSpPr>
            <a:cxnSpLocks noChangeShapeType="1"/>
            <a:stCxn id="131" idx="3"/>
            <a:endCxn id="187" idx="1"/>
          </p:cNvCxnSpPr>
          <p:nvPr/>
        </p:nvCxnSpPr>
        <p:spPr bwMode="auto">
          <a:xfrm>
            <a:off x="9348129" y="2475768"/>
            <a:ext cx="594995" cy="422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连接符 123"/>
          <p:cNvCxnSpPr>
            <a:cxnSpLocks noChangeShapeType="1"/>
            <a:stCxn id="53" idx="3"/>
            <a:endCxn id="134" idx="1"/>
          </p:cNvCxnSpPr>
          <p:nvPr/>
        </p:nvCxnSpPr>
        <p:spPr bwMode="auto">
          <a:xfrm flipV="1">
            <a:off x="7545118" y="2980070"/>
            <a:ext cx="309880" cy="8763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直接连接符 123"/>
          <p:cNvCxnSpPr>
            <a:cxnSpLocks noChangeShapeType="1"/>
            <a:stCxn id="134" idx="3"/>
            <a:endCxn id="131" idx="2"/>
          </p:cNvCxnSpPr>
          <p:nvPr/>
        </p:nvCxnSpPr>
        <p:spPr bwMode="auto">
          <a:xfrm flipV="1">
            <a:off x="8444414" y="2674000"/>
            <a:ext cx="589280" cy="30607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123"/>
          <p:cNvCxnSpPr>
            <a:cxnSpLocks noChangeShapeType="1"/>
            <a:stCxn id="39" idx="3"/>
            <a:endCxn id="18" idx="1"/>
          </p:cNvCxnSpPr>
          <p:nvPr/>
        </p:nvCxnSpPr>
        <p:spPr bwMode="auto">
          <a:xfrm flipV="1">
            <a:off x="7545323" y="3628602"/>
            <a:ext cx="309880" cy="15938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1" name="直接连接符 123"/>
          <p:cNvCxnSpPr>
            <a:cxnSpLocks noChangeShapeType="1"/>
            <a:stCxn id="34" idx="0"/>
            <a:endCxn id="131" idx="2"/>
          </p:cNvCxnSpPr>
          <p:nvPr/>
        </p:nvCxnSpPr>
        <p:spPr bwMode="auto">
          <a:xfrm flipH="1" flipV="1">
            <a:off x="9033698" y="2674136"/>
            <a:ext cx="123825" cy="539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4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883" y="321388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直接连接符 123"/>
          <p:cNvCxnSpPr>
            <a:cxnSpLocks noChangeShapeType="1"/>
            <a:stCxn id="40" idx="0"/>
            <a:endCxn id="34" idx="2"/>
          </p:cNvCxnSpPr>
          <p:nvPr/>
        </p:nvCxnSpPr>
        <p:spPr bwMode="auto">
          <a:xfrm flipV="1">
            <a:off x="8672500" y="3465625"/>
            <a:ext cx="485140" cy="68453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123"/>
          <p:cNvCxnSpPr>
            <a:cxnSpLocks noChangeShapeType="1"/>
            <a:stCxn id="41" idx="0"/>
            <a:endCxn id="34" idx="2"/>
          </p:cNvCxnSpPr>
          <p:nvPr/>
        </p:nvCxnSpPr>
        <p:spPr bwMode="auto">
          <a:xfrm flipV="1">
            <a:off x="9104090" y="3465995"/>
            <a:ext cx="53340" cy="90043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123"/>
          <p:cNvCxnSpPr>
            <a:cxnSpLocks noChangeShapeType="1"/>
            <a:stCxn id="50" idx="1"/>
            <a:endCxn id="34" idx="2"/>
          </p:cNvCxnSpPr>
          <p:nvPr/>
        </p:nvCxnSpPr>
        <p:spPr bwMode="auto">
          <a:xfrm flipH="1" flipV="1">
            <a:off x="9157307" y="3466142"/>
            <a:ext cx="209550" cy="6813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直接连接符 123"/>
          <p:cNvCxnSpPr>
            <a:cxnSpLocks noChangeShapeType="1"/>
            <a:stCxn id="18" idx="3"/>
            <a:endCxn id="131" idx="2"/>
          </p:cNvCxnSpPr>
          <p:nvPr/>
        </p:nvCxnSpPr>
        <p:spPr bwMode="auto">
          <a:xfrm flipV="1">
            <a:off x="8444414" y="2674197"/>
            <a:ext cx="589280" cy="95440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直接连接符 123"/>
          <p:cNvCxnSpPr>
            <a:cxnSpLocks noChangeShapeType="1"/>
            <a:stCxn id="43" idx="3"/>
            <a:endCxn id="131" idx="2"/>
          </p:cNvCxnSpPr>
          <p:nvPr/>
        </p:nvCxnSpPr>
        <p:spPr bwMode="auto">
          <a:xfrm flipV="1">
            <a:off x="8371935" y="2674243"/>
            <a:ext cx="661670" cy="16027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直接连接符 123"/>
          <p:cNvCxnSpPr>
            <a:cxnSpLocks noChangeShapeType="1"/>
            <a:stCxn id="42" idx="3"/>
            <a:endCxn id="131" idx="2"/>
          </p:cNvCxnSpPr>
          <p:nvPr/>
        </p:nvCxnSpPr>
        <p:spPr bwMode="auto">
          <a:xfrm flipV="1">
            <a:off x="8300180" y="2673805"/>
            <a:ext cx="733425" cy="22504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3" name="Text Box 40"/>
          <p:cNvSpPr txBox="1">
            <a:spLocks noChangeArrowheads="1"/>
          </p:cNvSpPr>
          <p:nvPr/>
        </p:nvSpPr>
        <p:spPr bwMode="auto">
          <a:xfrm>
            <a:off x="7782742" y="2566094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SW1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8719324" y="1917953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5" name="Text Box 40"/>
          <p:cNvSpPr txBox="1">
            <a:spLocks noChangeArrowheads="1"/>
          </p:cNvSpPr>
          <p:nvPr/>
        </p:nvSpPr>
        <p:spPr bwMode="auto">
          <a:xfrm>
            <a:off x="8719324" y="1054103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40"/>
          <p:cNvSpPr txBox="1">
            <a:spLocks noChangeArrowheads="1"/>
          </p:cNvSpPr>
          <p:nvPr/>
        </p:nvSpPr>
        <p:spPr bwMode="auto">
          <a:xfrm>
            <a:off x="7854785" y="3213467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SW2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3" name="Picture 16" descr="PC Blu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315" y="285373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6" descr="PC Blu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520" y="3574017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6" descr="PC Blu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98" y="415015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16" descr="PC Blu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688" y="436642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900" y="479826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655" y="415036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4" name="直接连接符 123"/>
          <p:cNvCxnSpPr>
            <a:cxnSpLocks noChangeShapeType="1"/>
            <a:stCxn id="48" idx="3"/>
            <a:endCxn id="43" idx="1"/>
          </p:cNvCxnSpPr>
          <p:nvPr/>
        </p:nvCxnSpPr>
        <p:spPr bwMode="auto">
          <a:xfrm flipV="1">
            <a:off x="7617419" y="4276983"/>
            <a:ext cx="165100" cy="15938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直接连接符 123"/>
          <p:cNvCxnSpPr>
            <a:cxnSpLocks noChangeShapeType="1"/>
            <a:stCxn id="49" idx="3"/>
            <a:endCxn id="42" idx="1"/>
          </p:cNvCxnSpPr>
          <p:nvPr/>
        </p:nvCxnSpPr>
        <p:spPr bwMode="auto">
          <a:xfrm flipV="1">
            <a:off x="7545234" y="4924245"/>
            <a:ext cx="165735" cy="8763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7782653" y="3862372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SW3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7710551" y="451038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SW4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8" name="Picture 16" descr="PC Blu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16" y="4222398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6" descr="PC Blue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431" y="479790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68" descr="Wireless Router, Added 04/20/200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857" y="3933961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256" y="4870431"/>
            <a:ext cx="522000" cy="444835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391" y="4870254"/>
            <a:ext cx="522000" cy="444835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9343421" y="4224534"/>
            <a:ext cx="654047" cy="616930"/>
            <a:chOff x="4524181" y="4226515"/>
            <a:chExt cx="851600" cy="840799"/>
          </a:xfrm>
        </p:grpSpPr>
        <p:sp>
          <p:nvSpPr>
            <p:cNvPr id="55" name="弧形 54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弧形 55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弧形 57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5" name="Text Box 8"/>
          <p:cNvSpPr txBox="1">
            <a:spLocks noChangeArrowheads="1"/>
          </p:cNvSpPr>
          <p:nvPr/>
        </p:nvSpPr>
        <p:spPr bwMode="auto">
          <a:xfrm>
            <a:off x="6990751" y="5373982"/>
            <a:ext cx="1061946" cy="32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教室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Text Box 8"/>
          <p:cNvSpPr txBox="1">
            <a:spLocks noChangeArrowheads="1"/>
          </p:cNvSpPr>
          <p:nvPr/>
        </p:nvSpPr>
        <p:spPr bwMode="auto">
          <a:xfrm>
            <a:off x="8574790" y="5518184"/>
            <a:ext cx="1061946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 smtClean="0"/>
              <a:t>办公室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Text Box 8"/>
          <p:cNvSpPr txBox="1">
            <a:spLocks noChangeArrowheads="1"/>
          </p:cNvSpPr>
          <p:nvPr/>
        </p:nvSpPr>
        <p:spPr bwMode="auto">
          <a:xfrm>
            <a:off x="10158730" y="5878195"/>
            <a:ext cx="158242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/>
              <a:t>教学服务器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51435" y="314960"/>
            <a:ext cx="369633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 </a:t>
            </a:r>
            <a:r>
              <a:rPr lang="x-none" altLang="zh-CN" sz="14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（讲解人：刘文涛）</a:t>
            </a:r>
            <a:endParaRPr lang="x-none" altLang="zh-CN" sz="14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8"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1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2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5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8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4" grpId="2"/>
      <p:bldP spid="303" grpId="0" animBg="1"/>
      <p:bldP spid="304" grpId="0" animBg="1"/>
      <p:bldP spid="305" grpId="0" animBg="1"/>
      <p:bldP spid="38" grpId="0" animBg="1"/>
      <p:bldP spid="46" grpId="0" animBg="1"/>
      <p:bldP spid="47" grpId="0" animBg="1"/>
      <p:bldP spid="225" grpId="0" animBg="1"/>
      <p:bldP spid="301" grpId="0" animBg="1"/>
      <p:bldP spid="1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49403" y="2167554"/>
            <a:ext cx="5326289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x-none" altLang="en-US" sz="2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用trunk的好处</a:t>
            </a:r>
            <a:endParaRPr lang="x-none" altLang="en-US" sz="24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x-none" altLang="en-US" sz="24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为交换机之间的数据交换提供高带宽的数据传输能力，提高网络速度</a:t>
            </a:r>
            <a:endParaRPr lang="x-none" altLang="en-US" sz="24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572484" y="1406101"/>
            <a:ext cx="4435291" cy="909366"/>
            <a:chOff x="1329528" y="1224236"/>
            <a:chExt cx="4435291" cy="909366"/>
          </a:xfrm>
        </p:grpSpPr>
        <p:sp>
          <p:nvSpPr>
            <p:cNvPr id="25" name="矩形 24"/>
            <p:cNvSpPr/>
            <p:nvPr/>
          </p:nvSpPr>
          <p:spPr>
            <a:xfrm>
              <a:off x="1350057" y="1242733"/>
              <a:ext cx="4414762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329528" y="1224236"/>
              <a:ext cx="4406602" cy="483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为什么要用trunk</a:t>
              </a:r>
              <a:endParaRPr lang="x-none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544376" y="187517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846704" y="187517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u=1214814531,3900613318&amp;fm=200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445" y="4470400"/>
            <a:ext cx="3117850" cy="2263775"/>
          </a:xfrm>
          <a:prstGeom prst="rect">
            <a:avLst/>
          </a:prstGeom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645" y="2193290"/>
            <a:ext cx="186372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8347710" y="3677285"/>
            <a:ext cx="1325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三层交换机</a:t>
            </a:r>
            <a:endParaRPr lang="x-none" altLang="zh-CN"/>
          </a:p>
        </p:txBody>
      </p:sp>
      <p:sp>
        <p:nvSpPr>
          <p:cNvPr id="2" name="矩形 1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51435" y="314960"/>
            <a:ext cx="369633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Trunk </a:t>
            </a:r>
            <a:r>
              <a:rPr lang="x-none" altLang="zh-CN" sz="14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（讲解人：刘文涛）</a:t>
            </a:r>
            <a:endParaRPr lang="x-none" altLang="zh-CN" sz="14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rot="10800000">
            <a:off x="5119750" y="3083451"/>
            <a:ext cx="1192838" cy="972348"/>
            <a:chOff x="3456897" y="3211271"/>
            <a:chExt cx="1232193" cy="1004428"/>
          </a:xfrm>
        </p:grpSpPr>
        <p:sp>
          <p:nvSpPr>
            <p:cNvPr id="9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3714530" y="3541141"/>
            <a:ext cx="141973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800000">
            <a:off x="5435429" y="1529930"/>
            <a:ext cx="1192838" cy="972348"/>
            <a:chOff x="3456897" y="3211271"/>
            <a:chExt cx="1232193" cy="1004428"/>
          </a:xfrm>
        </p:grpSpPr>
        <p:sp>
          <p:nvSpPr>
            <p:cNvPr id="16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416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091929" y="2050976"/>
            <a:ext cx="23009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 rot="10800000">
            <a:off x="4638011" y="4728404"/>
            <a:ext cx="1192838" cy="972348"/>
            <a:chOff x="3456897" y="3211271"/>
            <a:chExt cx="1232193" cy="1004428"/>
          </a:xfrm>
        </p:grpSpPr>
        <p:sp>
          <p:nvSpPr>
            <p:cNvPr id="21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B7C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359660" y="5276173"/>
            <a:ext cx="29202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465625" y="3161201"/>
            <a:ext cx="759529" cy="78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路由分类</a:t>
            </a:r>
            <a:endParaRPr lang="x-none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45053" y="1801956"/>
            <a:ext cx="759529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</a:t>
            </a:r>
            <a:endParaRPr lang="x-none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45775" y="4823389"/>
            <a:ext cx="759529" cy="78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静态路由</a:t>
            </a:r>
            <a:endParaRPr lang="x-none" sz="2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62065" y="3244215"/>
            <a:ext cx="541591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x-none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静态路由和动态路由</a:t>
            </a:r>
            <a:endParaRPr lang="x-none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55620" y="1712175"/>
            <a:ext cx="4080416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x-none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实现不同的网络间相互通信</a:t>
            </a:r>
            <a:endParaRPr lang="x-none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22340" y="4667885"/>
            <a:ext cx="5868035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x-none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静态路由需要管理员手工配置，单向的</a:t>
            </a:r>
            <a:endParaRPr lang="x-none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5" y="2938780"/>
            <a:ext cx="2244725" cy="1320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454785" y="4444365"/>
            <a:ext cx="1021080" cy="450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路由器</a:t>
            </a:r>
            <a:endParaRPr lang="zh-CN" altLang="en-US" sz="22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63195" y="314960"/>
            <a:ext cx="334454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 </a:t>
            </a:r>
            <a:r>
              <a:rPr lang="x-none" altLang="zh-CN" sz="14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讲解人：於征</a:t>
            </a:r>
            <a:endParaRPr lang="x-none" altLang="zh-CN" sz="14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" y="35687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/>
      <p:bldP spid="27" grpId="0"/>
      <p:bldP spid="29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rot="10800000">
            <a:off x="5261355" y="1663591"/>
            <a:ext cx="1192838" cy="972348"/>
            <a:chOff x="3456897" y="3211271"/>
            <a:chExt cx="1232193" cy="1004428"/>
          </a:xfrm>
        </p:grpSpPr>
        <p:sp>
          <p:nvSpPr>
            <p:cNvPr id="9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3856135" y="2121281"/>
            <a:ext cx="141973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800000">
            <a:off x="5705304" y="3276180"/>
            <a:ext cx="1192838" cy="972348"/>
            <a:chOff x="3456897" y="3211271"/>
            <a:chExt cx="1232193" cy="1004428"/>
          </a:xfrm>
        </p:grpSpPr>
        <p:sp>
          <p:nvSpPr>
            <p:cNvPr id="16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416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404349" y="3768651"/>
            <a:ext cx="230095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607865" y="1911521"/>
            <a:ext cx="759529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x-none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44138" y="3562176"/>
            <a:ext cx="759529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x-none" sz="2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532880" y="1909445"/>
            <a:ext cx="516001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x-none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适用于网络规模大、网络拓扑复杂的网络</a:t>
            </a:r>
            <a:endParaRPr lang="x-none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54520" y="3429635"/>
            <a:ext cx="4717415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1、收敛速度快</a:t>
            </a:r>
            <a:endParaRPr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x-none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2、路由更新传递效率高</a:t>
            </a:r>
            <a:endParaRPr lang="x-none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x-none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3、根据链路的带宽进行最优选路</a:t>
            </a:r>
            <a:endParaRPr lang="x-none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x-none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4、</a:t>
            </a:r>
            <a:r>
              <a:rPr lang="x-none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方便管理和维护</a:t>
            </a:r>
            <a:endParaRPr lang="x-none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t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2439670"/>
            <a:ext cx="4147820" cy="30467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163195" y="314960"/>
            <a:ext cx="334454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OSPF </a:t>
            </a:r>
            <a:r>
              <a:rPr lang="x-none" altLang="zh-CN" sz="14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讲解人：於征</a:t>
            </a:r>
            <a:endParaRPr lang="x-none" altLang="zh-CN" sz="14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" y="35687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8082" y="342900"/>
            <a:ext cx="2207082" cy="56955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6845" y="314960"/>
            <a:ext cx="401510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DHCP功能</a:t>
            </a:r>
            <a:r>
              <a:rPr lang="x-none" altLang="zh-CN" sz="14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（讲解人：陈俊杰）</a:t>
            </a:r>
            <a:endParaRPr lang="x-none" altLang="zh-CN" sz="14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03910" y="1794510"/>
            <a:ext cx="4248785" cy="175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DHCP（动态主机配置协议）通常被应用在大型的局域网络环境中，主要作用是集中的管理、分配IP地址，使网络环境中的主机动态的获得IP地址、网关地址、DNS服务器地址等信息，并能够提升地址的使用率。</a:t>
            </a:r>
            <a:r>
              <a:rPr lang="x-none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x-none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u=642017660,3948024085&amp;fm=27&amp;gp=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9575" y="1670685"/>
            <a:ext cx="6387465" cy="4098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3970" y="2268855"/>
            <a:ext cx="12192000" cy="20193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65530" y="1799590"/>
            <a:ext cx="2120900" cy="3994150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81575" y="1784350"/>
            <a:ext cx="2120900" cy="3994150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06815" y="1769110"/>
            <a:ext cx="2120900" cy="3994150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153160" y="2761615"/>
            <a:ext cx="201168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静态NAT</a:t>
            </a:r>
            <a:endParaRPr lang="x-none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320800" y="3314661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112385" y="2761615"/>
            <a:ext cx="201041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动态NAT</a:t>
            </a:r>
            <a:endParaRPr lang="x-none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112650" y="3314661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9048827" y="3329901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862060" y="2684780"/>
            <a:ext cx="2038985" cy="72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端口多路复用PAT</a:t>
            </a:r>
            <a:endParaRPr lang="x-none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27430" y="3529965"/>
            <a:ext cx="2073275" cy="4030345"/>
          </a:xfrm>
        </p:spPr>
        <p:txBody>
          <a:bodyPr/>
          <a:p>
            <a:r>
              <a:rPr lang="zh-CN" altLang="en-US" sz="1800"/>
              <a:t>将内部网络的私有IP地址转换为公有IP地址，IP地址对是一对一的，是一成不变的，某个私有IP地址只转换为某个公有IP地址。</a:t>
            </a:r>
            <a:endParaRPr lang="zh-CN" altLang="en-US" sz="180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920615" y="3521075"/>
            <a:ext cx="2134235" cy="2974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ym typeface="+mn-ea"/>
              </a:rPr>
              <a:t>将内</a:t>
            </a:r>
            <a:r>
              <a:rPr lang="x-none" altLang="zh-CN" sz="1800">
                <a:sym typeface="+mn-ea"/>
              </a:rPr>
              <a:t>部网络的私有IP地址转换为公网IP地址池中IP地址，最终私有IP地址与公网IP地址还是一对一地进行映射。</a:t>
            </a:r>
            <a:endParaRPr lang="x-none" altLang="zh-CN" sz="1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769350" y="3441700"/>
            <a:ext cx="2058035" cy="403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/>
              <a:t>端口地址转换采用端口多路复用方式。内部网络的所有主机均可共享一个合法外部IP地址实现对</a:t>
            </a:r>
            <a:r>
              <a:rPr lang="x-none" altLang="zh-CN" sz="1800"/>
              <a:t>外访问</a:t>
            </a:r>
            <a:r>
              <a:rPr lang="zh-CN" altLang="en-US" sz="1800"/>
              <a:t>，从而可以最大限度地节约IP地址资源。</a:t>
            </a:r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-48082" y="342900"/>
            <a:ext cx="2207082" cy="56955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05" y="300990"/>
            <a:ext cx="31045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x-none" altLang="zh-CN" sz="14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（讲解人：陈俊杰）</a:t>
            </a:r>
            <a:endParaRPr lang="x-none" altLang="zh-CN" sz="14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  <p:bldP spid="8" grpId="0"/>
      <p:bldP spid="29" grpId="0"/>
      <p:bldP spid="2" grpId="0" build="p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085340"/>
            <a:ext cx="12192000" cy="268668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50" y="314960"/>
            <a:ext cx="4075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ACL策略 </a:t>
            </a:r>
            <a:r>
              <a:rPr lang="zh-CN" altLang="x-none" sz="14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x-none" sz="14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讲解人：胡海龙）</a:t>
            </a:r>
            <a:r>
              <a:rPr lang="x-none" altLang="zh-CN" sz="1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14"/>
          <p:cNvSpPr/>
          <p:nvPr/>
        </p:nvSpPr>
        <p:spPr bwMode="auto">
          <a:xfrm>
            <a:off x="2919730" y="2405380"/>
            <a:ext cx="1332865" cy="1122045"/>
          </a:xfrm>
          <a:custGeom>
            <a:avLst/>
            <a:gdLst>
              <a:gd name="T0" fmla="*/ 2311 w 4619"/>
              <a:gd name="T1" fmla="*/ 0 h 4617"/>
              <a:gd name="T2" fmla="*/ 4619 w 4619"/>
              <a:gd name="T3" fmla="*/ 2308 h 4617"/>
              <a:gd name="T4" fmla="*/ 2311 w 4619"/>
              <a:gd name="T5" fmla="*/ 4617 h 4617"/>
              <a:gd name="T6" fmla="*/ 2041 w 4619"/>
              <a:gd name="T7" fmla="*/ 4347 h 4617"/>
              <a:gd name="T8" fmla="*/ 2394 w 4619"/>
              <a:gd name="T9" fmla="*/ 3995 h 4617"/>
              <a:gd name="T10" fmla="*/ 2394 w 4619"/>
              <a:gd name="T11" fmla="*/ 4288 h 4617"/>
              <a:gd name="T12" fmla="*/ 2606 w 4619"/>
              <a:gd name="T13" fmla="*/ 4288 h 4617"/>
              <a:gd name="T14" fmla="*/ 2606 w 4619"/>
              <a:gd name="T15" fmla="*/ 3633 h 4617"/>
              <a:gd name="T16" fmla="*/ 1951 w 4619"/>
              <a:gd name="T17" fmla="*/ 3633 h 4617"/>
              <a:gd name="T18" fmla="*/ 1951 w 4619"/>
              <a:gd name="T19" fmla="*/ 3846 h 4617"/>
              <a:gd name="T20" fmla="*/ 2245 w 4619"/>
              <a:gd name="T21" fmla="*/ 3846 h 4617"/>
              <a:gd name="T22" fmla="*/ 1892 w 4619"/>
              <a:gd name="T23" fmla="*/ 4196 h 4617"/>
              <a:gd name="T24" fmla="*/ 1623 w 4619"/>
              <a:gd name="T25" fmla="*/ 3926 h 4617"/>
              <a:gd name="T26" fmla="*/ 2753 w 4619"/>
              <a:gd name="T27" fmla="*/ 2796 h 4617"/>
              <a:gd name="T28" fmla="*/ 0 w 4619"/>
              <a:gd name="T29" fmla="*/ 2796 h 4617"/>
              <a:gd name="T30" fmla="*/ 0 w 4619"/>
              <a:gd name="T31" fmla="*/ 2415 h 4617"/>
              <a:gd name="T32" fmla="*/ 499 w 4619"/>
              <a:gd name="T33" fmla="*/ 2415 h 4617"/>
              <a:gd name="T34" fmla="*/ 291 w 4619"/>
              <a:gd name="T35" fmla="*/ 2621 h 4617"/>
              <a:gd name="T36" fmla="*/ 440 w 4619"/>
              <a:gd name="T37" fmla="*/ 2772 h 4617"/>
              <a:gd name="T38" fmla="*/ 903 w 4619"/>
              <a:gd name="T39" fmla="*/ 2308 h 4617"/>
              <a:gd name="T40" fmla="*/ 440 w 4619"/>
              <a:gd name="T41" fmla="*/ 1845 h 4617"/>
              <a:gd name="T42" fmla="*/ 291 w 4619"/>
              <a:gd name="T43" fmla="*/ 1996 h 4617"/>
              <a:gd name="T44" fmla="*/ 499 w 4619"/>
              <a:gd name="T45" fmla="*/ 2202 h 4617"/>
              <a:gd name="T46" fmla="*/ 0 w 4619"/>
              <a:gd name="T47" fmla="*/ 2202 h 4617"/>
              <a:gd name="T48" fmla="*/ 0 w 4619"/>
              <a:gd name="T49" fmla="*/ 1821 h 4617"/>
              <a:gd name="T50" fmla="*/ 2753 w 4619"/>
              <a:gd name="T51" fmla="*/ 1821 h 4617"/>
              <a:gd name="T52" fmla="*/ 1623 w 4619"/>
              <a:gd name="T53" fmla="*/ 691 h 4617"/>
              <a:gd name="T54" fmla="*/ 1892 w 4619"/>
              <a:gd name="T55" fmla="*/ 421 h 4617"/>
              <a:gd name="T56" fmla="*/ 2245 w 4619"/>
              <a:gd name="T57" fmla="*/ 771 h 4617"/>
              <a:gd name="T58" fmla="*/ 1951 w 4619"/>
              <a:gd name="T59" fmla="*/ 771 h 4617"/>
              <a:gd name="T60" fmla="*/ 1951 w 4619"/>
              <a:gd name="T61" fmla="*/ 984 h 4617"/>
              <a:gd name="T62" fmla="*/ 2606 w 4619"/>
              <a:gd name="T63" fmla="*/ 984 h 4617"/>
              <a:gd name="T64" fmla="*/ 2606 w 4619"/>
              <a:gd name="T65" fmla="*/ 329 h 4617"/>
              <a:gd name="T66" fmla="*/ 2394 w 4619"/>
              <a:gd name="T67" fmla="*/ 329 h 4617"/>
              <a:gd name="T68" fmla="*/ 2394 w 4619"/>
              <a:gd name="T69" fmla="*/ 622 h 4617"/>
              <a:gd name="T70" fmla="*/ 2041 w 4619"/>
              <a:gd name="T71" fmla="*/ 270 h 4617"/>
              <a:gd name="T72" fmla="*/ 2311 w 4619"/>
              <a:gd name="T73" fmla="*/ 0 h 4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19" h="4617">
                <a:moveTo>
                  <a:pt x="2311" y="0"/>
                </a:moveTo>
                <a:lnTo>
                  <a:pt x="4619" y="2308"/>
                </a:lnTo>
                <a:lnTo>
                  <a:pt x="2311" y="4617"/>
                </a:lnTo>
                <a:lnTo>
                  <a:pt x="2041" y="4347"/>
                </a:lnTo>
                <a:lnTo>
                  <a:pt x="2394" y="3995"/>
                </a:lnTo>
                <a:lnTo>
                  <a:pt x="2394" y="4288"/>
                </a:lnTo>
                <a:lnTo>
                  <a:pt x="2606" y="4288"/>
                </a:lnTo>
                <a:lnTo>
                  <a:pt x="2606" y="3633"/>
                </a:lnTo>
                <a:lnTo>
                  <a:pt x="1951" y="3633"/>
                </a:lnTo>
                <a:lnTo>
                  <a:pt x="1951" y="3846"/>
                </a:lnTo>
                <a:lnTo>
                  <a:pt x="2245" y="3846"/>
                </a:lnTo>
                <a:lnTo>
                  <a:pt x="1892" y="4196"/>
                </a:lnTo>
                <a:lnTo>
                  <a:pt x="1623" y="3926"/>
                </a:lnTo>
                <a:lnTo>
                  <a:pt x="2753" y="2796"/>
                </a:lnTo>
                <a:lnTo>
                  <a:pt x="0" y="2796"/>
                </a:lnTo>
                <a:lnTo>
                  <a:pt x="0" y="2415"/>
                </a:lnTo>
                <a:lnTo>
                  <a:pt x="499" y="2415"/>
                </a:lnTo>
                <a:lnTo>
                  <a:pt x="291" y="2621"/>
                </a:lnTo>
                <a:lnTo>
                  <a:pt x="440" y="2772"/>
                </a:lnTo>
                <a:lnTo>
                  <a:pt x="903" y="2308"/>
                </a:lnTo>
                <a:lnTo>
                  <a:pt x="440" y="1845"/>
                </a:lnTo>
                <a:lnTo>
                  <a:pt x="291" y="1996"/>
                </a:lnTo>
                <a:lnTo>
                  <a:pt x="499" y="2202"/>
                </a:lnTo>
                <a:lnTo>
                  <a:pt x="0" y="2202"/>
                </a:lnTo>
                <a:lnTo>
                  <a:pt x="0" y="1821"/>
                </a:lnTo>
                <a:lnTo>
                  <a:pt x="2753" y="1821"/>
                </a:lnTo>
                <a:lnTo>
                  <a:pt x="1623" y="691"/>
                </a:lnTo>
                <a:lnTo>
                  <a:pt x="1892" y="421"/>
                </a:lnTo>
                <a:lnTo>
                  <a:pt x="2245" y="771"/>
                </a:lnTo>
                <a:lnTo>
                  <a:pt x="1951" y="771"/>
                </a:lnTo>
                <a:lnTo>
                  <a:pt x="1951" y="984"/>
                </a:lnTo>
                <a:lnTo>
                  <a:pt x="2606" y="984"/>
                </a:lnTo>
                <a:lnTo>
                  <a:pt x="2606" y="329"/>
                </a:lnTo>
                <a:lnTo>
                  <a:pt x="2394" y="329"/>
                </a:lnTo>
                <a:lnTo>
                  <a:pt x="2394" y="622"/>
                </a:lnTo>
                <a:lnTo>
                  <a:pt x="2041" y="270"/>
                </a:lnTo>
                <a:lnTo>
                  <a:pt x="2311" y="0"/>
                </a:lnTo>
                <a:close/>
              </a:path>
            </a:pathLst>
          </a:custGeom>
          <a:solidFill>
            <a:srgbClr val="B7C8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4"/>
          <p:cNvSpPr/>
          <p:nvPr/>
        </p:nvSpPr>
        <p:spPr bwMode="auto">
          <a:xfrm>
            <a:off x="7394575" y="2349500"/>
            <a:ext cx="1358265" cy="1318260"/>
          </a:xfrm>
          <a:custGeom>
            <a:avLst/>
            <a:gdLst>
              <a:gd name="T0" fmla="*/ 2311 w 4619"/>
              <a:gd name="T1" fmla="*/ 0 h 4617"/>
              <a:gd name="T2" fmla="*/ 4619 w 4619"/>
              <a:gd name="T3" fmla="*/ 2308 h 4617"/>
              <a:gd name="T4" fmla="*/ 2311 w 4619"/>
              <a:gd name="T5" fmla="*/ 4617 h 4617"/>
              <a:gd name="T6" fmla="*/ 2041 w 4619"/>
              <a:gd name="T7" fmla="*/ 4347 h 4617"/>
              <a:gd name="T8" fmla="*/ 2394 w 4619"/>
              <a:gd name="T9" fmla="*/ 3995 h 4617"/>
              <a:gd name="T10" fmla="*/ 2394 w 4619"/>
              <a:gd name="T11" fmla="*/ 4288 h 4617"/>
              <a:gd name="T12" fmla="*/ 2606 w 4619"/>
              <a:gd name="T13" fmla="*/ 4288 h 4617"/>
              <a:gd name="T14" fmla="*/ 2606 w 4619"/>
              <a:gd name="T15" fmla="*/ 3633 h 4617"/>
              <a:gd name="T16" fmla="*/ 1951 w 4619"/>
              <a:gd name="T17" fmla="*/ 3633 h 4617"/>
              <a:gd name="T18" fmla="*/ 1951 w 4619"/>
              <a:gd name="T19" fmla="*/ 3846 h 4617"/>
              <a:gd name="T20" fmla="*/ 2245 w 4619"/>
              <a:gd name="T21" fmla="*/ 3846 h 4617"/>
              <a:gd name="T22" fmla="*/ 1892 w 4619"/>
              <a:gd name="T23" fmla="*/ 4196 h 4617"/>
              <a:gd name="T24" fmla="*/ 1623 w 4619"/>
              <a:gd name="T25" fmla="*/ 3926 h 4617"/>
              <a:gd name="T26" fmla="*/ 2753 w 4619"/>
              <a:gd name="T27" fmla="*/ 2796 h 4617"/>
              <a:gd name="T28" fmla="*/ 0 w 4619"/>
              <a:gd name="T29" fmla="*/ 2796 h 4617"/>
              <a:gd name="T30" fmla="*/ 0 w 4619"/>
              <a:gd name="T31" fmla="*/ 2415 h 4617"/>
              <a:gd name="T32" fmla="*/ 499 w 4619"/>
              <a:gd name="T33" fmla="*/ 2415 h 4617"/>
              <a:gd name="T34" fmla="*/ 291 w 4619"/>
              <a:gd name="T35" fmla="*/ 2621 h 4617"/>
              <a:gd name="T36" fmla="*/ 440 w 4619"/>
              <a:gd name="T37" fmla="*/ 2772 h 4617"/>
              <a:gd name="T38" fmla="*/ 903 w 4619"/>
              <a:gd name="T39" fmla="*/ 2308 h 4617"/>
              <a:gd name="T40" fmla="*/ 440 w 4619"/>
              <a:gd name="T41" fmla="*/ 1845 h 4617"/>
              <a:gd name="T42" fmla="*/ 291 w 4619"/>
              <a:gd name="T43" fmla="*/ 1996 h 4617"/>
              <a:gd name="T44" fmla="*/ 499 w 4619"/>
              <a:gd name="T45" fmla="*/ 2202 h 4617"/>
              <a:gd name="T46" fmla="*/ 0 w 4619"/>
              <a:gd name="T47" fmla="*/ 2202 h 4617"/>
              <a:gd name="T48" fmla="*/ 0 w 4619"/>
              <a:gd name="T49" fmla="*/ 1821 h 4617"/>
              <a:gd name="T50" fmla="*/ 2753 w 4619"/>
              <a:gd name="T51" fmla="*/ 1821 h 4617"/>
              <a:gd name="T52" fmla="*/ 1623 w 4619"/>
              <a:gd name="T53" fmla="*/ 691 h 4617"/>
              <a:gd name="T54" fmla="*/ 1892 w 4619"/>
              <a:gd name="T55" fmla="*/ 421 h 4617"/>
              <a:gd name="T56" fmla="*/ 2245 w 4619"/>
              <a:gd name="T57" fmla="*/ 771 h 4617"/>
              <a:gd name="T58" fmla="*/ 1951 w 4619"/>
              <a:gd name="T59" fmla="*/ 771 h 4617"/>
              <a:gd name="T60" fmla="*/ 1951 w 4619"/>
              <a:gd name="T61" fmla="*/ 984 h 4617"/>
              <a:gd name="T62" fmla="*/ 2606 w 4619"/>
              <a:gd name="T63" fmla="*/ 984 h 4617"/>
              <a:gd name="T64" fmla="*/ 2606 w 4619"/>
              <a:gd name="T65" fmla="*/ 329 h 4617"/>
              <a:gd name="T66" fmla="*/ 2394 w 4619"/>
              <a:gd name="T67" fmla="*/ 329 h 4617"/>
              <a:gd name="T68" fmla="*/ 2394 w 4619"/>
              <a:gd name="T69" fmla="*/ 622 h 4617"/>
              <a:gd name="T70" fmla="*/ 2041 w 4619"/>
              <a:gd name="T71" fmla="*/ 270 h 4617"/>
              <a:gd name="T72" fmla="*/ 2311 w 4619"/>
              <a:gd name="T73" fmla="*/ 0 h 4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19" h="4617">
                <a:moveTo>
                  <a:pt x="2311" y="0"/>
                </a:moveTo>
                <a:lnTo>
                  <a:pt x="4619" y="2308"/>
                </a:lnTo>
                <a:lnTo>
                  <a:pt x="2311" y="4617"/>
                </a:lnTo>
                <a:lnTo>
                  <a:pt x="2041" y="4347"/>
                </a:lnTo>
                <a:lnTo>
                  <a:pt x="2394" y="3995"/>
                </a:lnTo>
                <a:lnTo>
                  <a:pt x="2394" y="4288"/>
                </a:lnTo>
                <a:lnTo>
                  <a:pt x="2606" y="4288"/>
                </a:lnTo>
                <a:lnTo>
                  <a:pt x="2606" y="3633"/>
                </a:lnTo>
                <a:lnTo>
                  <a:pt x="1951" y="3633"/>
                </a:lnTo>
                <a:lnTo>
                  <a:pt x="1951" y="3846"/>
                </a:lnTo>
                <a:lnTo>
                  <a:pt x="2245" y="3846"/>
                </a:lnTo>
                <a:lnTo>
                  <a:pt x="1892" y="4196"/>
                </a:lnTo>
                <a:lnTo>
                  <a:pt x="1623" y="3926"/>
                </a:lnTo>
                <a:lnTo>
                  <a:pt x="2753" y="2796"/>
                </a:lnTo>
                <a:lnTo>
                  <a:pt x="0" y="2796"/>
                </a:lnTo>
                <a:lnTo>
                  <a:pt x="0" y="2415"/>
                </a:lnTo>
                <a:lnTo>
                  <a:pt x="499" y="2415"/>
                </a:lnTo>
                <a:lnTo>
                  <a:pt x="291" y="2621"/>
                </a:lnTo>
                <a:lnTo>
                  <a:pt x="440" y="2772"/>
                </a:lnTo>
                <a:lnTo>
                  <a:pt x="903" y="2308"/>
                </a:lnTo>
                <a:lnTo>
                  <a:pt x="440" y="1845"/>
                </a:lnTo>
                <a:lnTo>
                  <a:pt x="291" y="1996"/>
                </a:lnTo>
                <a:lnTo>
                  <a:pt x="499" y="2202"/>
                </a:lnTo>
                <a:lnTo>
                  <a:pt x="0" y="2202"/>
                </a:lnTo>
                <a:lnTo>
                  <a:pt x="0" y="1821"/>
                </a:lnTo>
                <a:lnTo>
                  <a:pt x="2753" y="1821"/>
                </a:lnTo>
                <a:lnTo>
                  <a:pt x="1623" y="691"/>
                </a:lnTo>
                <a:lnTo>
                  <a:pt x="1892" y="421"/>
                </a:lnTo>
                <a:lnTo>
                  <a:pt x="2245" y="771"/>
                </a:lnTo>
                <a:lnTo>
                  <a:pt x="1951" y="771"/>
                </a:lnTo>
                <a:lnTo>
                  <a:pt x="1951" y="984"/>
                </a:lnTo>
                <a:lnTo>
                  <a:pt x="2606" y="984"/>
                </a:lnTo>
                <a:lnTo>
                  <a:pt x="2606" y="329"/>
                </a:lnTo>
                <a:lnTo>
                  <a:pt x="2394" y="329"/>
                </a:lnTo>
                <a:lnTo>
                  <a:pt x="2394" y="622"/>
                </a:lnTo>
                <a:lnTo>
                  <a:pt x="2041" y="270"/>
                </a:lnTo>
                <a:lnTo>
                  <a:pt x="2311" y="0"/>
                </a:lnTo>
                <a:close/>
              </a:path>
            </a:pathLst>
          </a:custGeom>
          <a:solidFill>
            <a:srgbClr val="B7C8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058275" y="2749550"/>
            <a:ext cx="2367915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扩展</a:t>
            </a:r>
            <a:r>
              <a:rPr lang="zh-CN" altLang="en-US" sz="2800" b="1">
                <a:sym typeface="+mn-ea"/>
              </a:rPr>
              <a:t>ACL</a:t>
            </a:r>
            <a:r>
              <a:rPr lang="zh-CN" altLang="en-US" sz="2800" b="1"/>
              <a:t>访问</a:t>
            </a:r>
            <a:endParaRPr lang="zh-CN" altLang="en-US" sz="2800" b="1"/>
          </a:p>
        </p:txBody>
      </p:sp>
      <p:sp>
        <p:nvSpPr>
          <p:cNvPr id="22" name="文本框 21"/>
          <p:cNvSpPr txBox="1"/>
          <p:nvPr/>
        </p:nvSpPr>
        <p:spPr>
          <a:xfrm>
            <a:off x="4767580" y="2713355"/>
            <a:ext cx="21469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 sz="2800"/>
              <a:t>标准</a:t>
            </a:r>
            <a:r>
              <a:rPr lang="zh-CN" altLang="en-US" sz="2800"/>
              <a:t>ACL访问</a:t>
            </a:r>
            <a:endParaRPr lang="zh-CN" altLang="en-US" sz="2800"/>
          </a:p>
        </p:txBody>
      </p:sp>
      <p:sp>
        <p:nvSpPr>
          <p:cNvPr id="23" name="文本框 22"/>
          <p:cNvSpPr txBox="1"/>
          <p:nvPr/>
        </p:nvSpPr>
        <p:spPr>
          <a:xfrm>
            <a:off x="1623060" y="2705735"/>
            <a:ext cx="732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 sz="2800" b="1">
                <a:solidFill>
                  <a:schemeClr val="tx1">
                    <a:lumMod val="95000"/>
                    <a:lumOff val="5000"/>
                  </a:schemeClr>
                </a:solidFill>
              </a:rPr>
              <a:t>ACL</a:t>
            </a:r>
            <a:endParaRPr lang="x-none" altLang="zh-CN" sz="28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11580" y="36677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访问控制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093200" y="3757295"/>
            <a:ext cx="2297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>
                <a:sym typeface="+mn-ea"/>
              </a:rPr>
              <a:t>涉及IP地址、服务、</a:t>
            </a:r>
            <a:endParaRPr lang="x-none" altLang="zh-CN">
              <a:sym typeface="+mn-ea"/>
            </a:endParaRPr>
          </a:p>
          <a:p>
            <a:pPr algn="l"/>
            <a:r>
              <a:rPr lang="x-none" altLang="zh-CN">
                <a:sym typeface="+mn-ea"/>
              </a:rPr>
              <a:t>端口等匹配要求</a:t>
            </a:r>
            <a:endParaRPr lang="x-none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4767580" y="3667760"/>
            <a:ext cx="1958975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>
                <a:sym typeface="+mn-ea"/>
              </a:rPr>
              <a:t>仅仅涉及源IP地址</a:t>
            </a:r>
            <a:endParaRPr lang="x-none" altLang="zh-CN">
              <a:sym typeface="+mn-ea"/>
            </a:endParaRPr>
          </a:p>
          <a:p>
            <a:pPr algn="l"/>
            <a:r>
              <a:rPr lang="x-none" altLang="zh-CN">
                <a:sym typeface="+mn-ea"/>
              </a:rPr>
              <a:t>匹配要求</a:t>
            </a:r>
            <a:r>
              <a:rPr lang="x-none" altLang="zh-CN" sz="2000">
                <a:sym typeface="+mn-ea"/>
              </a:rPr>
              <a:t>  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/>
      <p:bldP spid="25" grpId="0"/>
      <p:bldP spid="22" grpId="0"/>
      <p:bldP spid="31" grpId="0"/>
      <p:bldP spid="42" grpId="0" animBg="1"/>
      <p:bldP spid="17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8082" y="342900"/>
            <a:ext cx="2207082" cy="56955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3655" y="286385"/>
            <a:ext cx="329057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x-none" altLang="zh-CN" sz="16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（讲解人：秦淮涛）</a:t>
            </a:r>
            <a:endParaRPr lang="x-none" altLang="zh-CN" sz="16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8126201" y="1068928"/>
            <a:ext cx="3156464" cy="4749401"/>
            <a:chOff x="7652129" y="2577053"/>
            <a:chExt cx="3156464" cy="4749401"/>
          </a:xfrm>
        </p:grpSpPr>
        <p:grpSp>
          <p:nvGrpSpPr>
            <p:cNvPr id="32" name="组合 31"/>
            <p:cNvGrpSpPr/>
            <p:nvPr/>
          </p:nvGrpSpPr>
          <p:grpSpPr>
            <a:xfrm>
              <a:off x="7916931" y="2577053"/>
              <a:ext cx="2562431" cy="4749401"/>
              <a:chOff x="4588514" y="1709057"/>
              <a:chExt cx="3191144" cy="5914705"/>
            </a:xfrm>
          </p:grpSpPr>
          <p:sp>
            <p:nvSpPr>
              <p:cNvPr id="23" name="矩形 22"/>
              <p:cNvSpPr/>
              <p:nvPr/>
            </p:nvSpPr>
            <p:spPr>
              <a:xfrm rot="2718682">
                <a:off x="5540920" y="4558829"/>
                <a:ext cx="1204686" cy="1204686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 rot="2718682">
                <a:off x="4615543" y="3624944"/>
                <a:ext cx="1204686" cy="1204686"/>
              </a:xfrm>
              <a:prstGeom prst="rect">
                <a:avLst/>
              </a:prstGeom>
              <a:solidFill>
                <a:srgbClr val="133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 rot="2718682">
                <a:off x="5472855" y="6419076"/>
                <a:ext cx="1204686" cy="1204686"/>
              </a:xfrm>
              <a:prstGeom prst="rect">
                <a:avLst/>
              </a:prstGeom>
              <a:solidFill>
                <a:srgbClr val="F0D2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 rot="2718682">
                <a:off x="4622801" y="1709058"/>
                <a:ext cx="1204686" cy="1204686"/>
              </a:xfrm>
              <a:prstGeom prst="rect">
                <a:avLst/>
              </a:prstGeom>
              <a:blipFill dpi="0" rotWithShape="0">
                <a:blip r:embed="rId1" cstate="screen"/>
                <a:srcRect/>
                <a:tile tx="-635000" ty="-127000" sx="8000" sy="8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 rot="2718682">
                <a:off x="5595257" y="2659744"/>
                <a:ext cx="1204686" cy="1204686"/>
              </a:xfrm>
              <a:prstGeom prst="rect">
                <a:avLst/>
              </a:prstGeom>
              <a:solidFill>
                <a:srgbClr val="B7C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 rot="2718682">
                <a:off x="6574972" y="1709057"/>
                <a:ext cx="1204686" cy="1204686"/>
              </a:xfrm>
              <a:prstGeom prst="rect">
                <a:avLst/>
              </a:prstGeom>
              <a:solidFill>
                <a:srgbClr val="416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2718682">
                <a:off x="4588514" y="5488445"/>
                <a:ext cx="1204686" cy="1204686"/>
              </a:xfrm>
              <a:prstGeom prst="rect">
                <a:avLst/>
              </a:prstGeom>
              <a:blipFill dpi="0" rotWithShape="0">
                <a:blip r:embed="rId2" cstate="screen"/>
                <a:srcRect/>
                <a:tile tx="0" ty="0" sx="25000" sy="25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 rot="2718682">
                <a:off x="6560226" y="3575773"/>
                <a:ext cx="1204686" cy="1204686"/>
              </a:xfrm>
              <a:prstGeom prst="rect">
                <a:avLst/>
              </a:prstGeom>
              <a:blipFill dpi="0" rotWithShape="0">
                <a:blip r:embed="rId3" cstate="screen"/>
                <a:srcRect/>
                <a:tile tx="-444500" ty="0" sx="25000" sy="25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8319425" y="6676477"/>
              <a:ext cx="1553029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客户访问</a:t>
              </a:r>
              <a:endParaRPr lang="x-none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372509" y="5171771"/>
              <a:ext cx="1553029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域名转换</a:t>
              </a:r>
              <a:endParaRPr lang="x-non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430235" y="3645826"/>
              <a:ext cx="1553029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提高效率</a:t>
              </a:r>
              <a:endParaRPr lang="x-none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652129" y="4418710"/>
              <a:ext cx="1553029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域名解析</a:t>
              </a:r>
              <a:endParaRPr lang="x-non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55564" y="2887788"/>
              <a:ext cx="1553029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记录解析</a:t>
              </a:r>
              <a:endParaRPr lang="x-non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004570" y="1263650"/>
            <a:ext cx="5313680" cy="1266221"/>
            <a:chOff x="817967" y="2033896"/>
            <a:chExt cx="5086565" cy="928963"/>
          </a:xfrm>
        </p:grpSpPr>
        <p:grpSp>
          <p:nvGrpSpPr>
            <p:cNvPr id="50" name="组合 49"/>
            <p:cNvGrpSpPr/>
            <p:nvPr/>
          </p:nvGrpSpPr>
          <p:grpSpPr>
            <a:xfrm>
              <a:off x="884220" y="2033896"/>
              <a:ext cx="1663103" cy="282316"/>
              <a:chOff x="884220" y="2033896"/>
              <a:chExt cx="1663103" cy="282316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945613" y="2136853"/>
                <a:ext cx="120964" cy="102957"/>
              </a:xfrm>
              <a:prstGeom prst="ellipse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84220" y="2033896"/>
                <a:ext cx="1663103" cy="282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altLang="zh-CN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什么是DNS</a:t>
                </a:r>
                <a:endParaRPr lang="x-none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817967" y="2359094"/>
              <a:ext cx="5086565" cy="60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</a:t>
              </a:r>
              <a:r>
                <a:rPr lang="x-none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对域名（主机名）解析为对应的IP地址的过程叫做域名解析（或主机名解析）。</a:t>
              </a:r>
              <a:endParaRPr lang="x-none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" name="图片 1" descr="Discuz_Setu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5" y="2896235"/>
            <a:ext cx="6488430" cy="32823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 rot="2718682">
            <a:off x="9922850" y="4134709"/>
            <a:ext cx="967341" cy="967341"/>
          </a:xfrm>
          <a:prstGeom prst="rect">
            <a:avLst/>
          </a:prstGeom>
          <a:blipFill dpi="0" rotWithShape="0">
            <a:blip r:embed="rId1" cstate="screen"/>
            <a:srcRect/>
            <a:tile tx="-635000" ty="-127000" sx="8000" sy="8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8082" y="342900"/>
            <a:ext cx="2207082" cy="56955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6562742" y="2223769"/>
            <a:ext cx="4718018" cy="2517418"/>
            <a:chOff x="6090575" y="2565399"/>
            <a:chExt cx="4718018" cy="2517418"/>
          </a:xfrm>
        </p:grpSpPr>
        <p:grpSp>
          <p:nvGrpSpPr>
            <p:cNvPr id="32" name="组合 31"/>
            <p:cNvGrpSpPr/>
            <p:nvPr/>
          </p:nvGrpSpPr>
          <p:grpSpPr>
            <a:xfrm>
              <a:off x="6398191" y="2565399"/>
              <a:ext cx="4097905" cy="2517418"/>
              <a:chOff x="2697139" y="1694543"/>
              <a:chExt cx="5103359" cy="3135087"/>
            </a:xfrm>
          </p:grpSpPr>
          <p:sp>
            <p:nvSpPr>
              <p:cNvPr id="23" name="矩形 22"/>
              <p:cNvSpPr/>
              <p:nvPr/>
            </p:nvSpPr>
            <p:spPr>
              <a:xfrm rot="2718682">
                <a:off x="2711429" y="1694543"/>
                <a:ext cx="1204686" cy="1204686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 rot="2718682">
                <a:off x="4615543" y="3624944"/>
                <a:ext cx="1204686" cy="1204686"/>
              </a:xfrm>
              <a:prstGeom prst="rect">
                <a:avLst/>
              </a:prstGeom>
              <a:solidFill>
                <a:srgbClr val="1339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 rot="2718682">
                <a:off x="2697139" y="3553999"/>
                <a:ext cx="1204686" cy="1204686"/>
              </a:xfrm>
              <a:prstGeom prst="rect">
                <a:avLst/>
              </a:prstGeom>
              <a:solidFill>
                <a:srgbClr val="F0D2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 rot="2718682">
                <a:off x="4622801" y="1709058"/>
                <a:ext cx="1204686" cy="1204686"/>
              </a:xfrm>
              <a:prstGeom prst="rect">
                <a:avLst/>
              </a:prstGeom>
              <a:blipFill dpi="0" rotWithShape="0">
                <a:blip r:embed="rId1" cstate="screen"/>
                <a:srcRect/>
                <a:tile tx="-635000" ty="-127000" sx="8000" sy="8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 rot="2718682">
                <a:off x="5595257" y="2659744"/>
                <a:ext cx="1204686" cy="1204686"/>
              </a:xfrm>
              <a:prstGeom prst="rect">
                <a:avLst/>
              </a:prstGeom>
              <a:solidFill>
                <a:srgbClr val="B7C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 rot="2718682">
                <a:off x="6574972" y="1709057"/>
                <a:ext cx="1204686" cy="1204686"/>
              </a:xfrm>
              <a:prstGeom prst="rect">
                <a:avLst/>
              </a:prstGeom>
              <a:solidFill>
                <a:srgbClr val="416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2718682">
                <a:off x="3669601" y="2659744"/>
                <a:ext cx="1204686" cy="1204686"/>
              </a:xfrm>
              <a:prstGeom prst="rect">
                <a:avLst/>
              </a:prstGeom>
              <a:blipFill dpi="0" rotWithShape="0">
                <a:blip r:embed="rId2" cstate="screen"/>
                <a:srcRect/>
                <a:tile tx="0" ty="0" sx="25000" sy="25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 rot="2718682">
                <a:off x="6595812" y="3576564"/>
                <a:ext cx="1204686" cy="1204686"/>
              </a:xfrm>
              <a:prstGeom prst="rect">
                <a:avLst/>
              </a:prstGeom>
              <a:blipFill dpi="0" rotWithShape="0">
                <a:blip r:embed="rId3" cstate="screen"/>
                <a:srcRect/>
                <a:tile tx="-444500" ty="0" sx="25000" sy="25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6090575" y="4375872"/>
              <a:ext cx="1553029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16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客户访问</a:t>
              </a:r>
              <a:endParaRPr lang="x-none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129054" y="2871801"/>
              <a:ext cx="1553029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域名转换</a:t>
              </a:r>
              <a:endParaRPr lang="x-non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430235" y="3645826"/>
              <a:ext cx="1553029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提高效率</a:t>
              </a:r>
              <a:endParaRPr lang="x-none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652129" y="4418710"/>
              <a:ext cx="1553029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域名解析</a:t>
              </a:r>
              <a:endParaRPr lang="x-non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255564" y="2887788"/>
              <a:ext cx="1553029" cy="352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记录解析</a:t>
              </a:r>
              <a:endParaRPr lang="x-non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76875" y="1816443"/>
            <a:ext cx="5086565" cy="1159042"/>
            <a:chOff x="817967" y="2023012"/>
            <a:chExt cx="5086565" cy="1159042"/>
          </a:xfrm>
        </p:grpSpPr>
        <p:grpSp>
          <p:nvGrpSpPr>
            <p:cNvPr id="50" name="组合 49"/>
            <p:cNvGrpSpPr/>
            <p:nvPr/>
          </p:nvGrpSpPr>
          <p:grpSpPr>
            <a:xfrm>
              <a:off x="882648" y="2023012"/>
              <a:ext cx="2799080" cy="384810"/>
              <a:chOff x="882648" y="2023012"/>
              <a:chExt cx="2799080" cy="384810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931632" y="2188382"/>
                <a:ext cx="134257" cy="134257"/>
              </a:xfrm>
              <a:prstGeom prst="ellipse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882648" y="2023012"/>
                <a:ext cx="2799080" cy="384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altLang="zh-CN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缓存DNS的工作原理</a:t>
                </a:r>
                <a:endParaRPr lang="x-none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817967" y="2359094"/>
              <a:ext cx="5086565" cy="822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x-none" altLang="zh-CN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记录域名解析结果，内网访问同域名时已有的解析记录。</a:t>
              </a:r>
              <a:endParaRPr lang="x-none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719726" y="3552573"/>
            <a:ext cx="4916024" cy="931360"/>
            <a:chOff x="803363" y="3051575"/>
            <a:chExt cx="4916024" cy="931360"/>
          </a:xfrm>
        </p:grpSpPr>
        <p:grpSp>
          <p:nvGrpSpPr>
            <p:cNvPr id="51" name="组合 50"/>
            <p:cNvGrpSpPr/>
            <p:nvPr/>
          </p:nvGrpSpPr>
          <p:grpSpPr>
            <a:xfrm>
              <a:off x="883283" y="3051575"/>
              <a:ext cx="3352165" cy="384810"/>
              <a:chOff x="883283" y="2764944"/>
              <a:chExt cx="3352165" cy="384810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931632" y="2930314"/>
                <a:ext cx="134257" cy="134257"/>
              </a:xfrm>
              <a:prstGeom prst="ellipse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883283" y="2764944"/>
                <a:ext cx="3352165" cy="384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x-none" altLang="zh-CN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缓存DNS在项目的作用</a:t>
                </a:r>
                <a:endParaRPr lang="x-none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803363" y="3525735"/>
              <a:ext cx="4916024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x-none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提高访问效率，同步信息。</a:t>
              </a:r>
              <a:endParaRPr lang="x-none" sz="16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715" y="300990"/>
            <a:ext cx="343281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x-none" altLang="zh-CN" sz="16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（讲解人：秦淮涛）</a:t>
            </a:r>
            <a:endParaRPr lang="x-none" altLang="zh-CN" sz="16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-1" fmla="*/ 0 w 9144000"/>
              <a:gd name="connsiteY0-2" fmla="*/ 0 h 6858000"/>
              <a:gd name="connsiteX1-3" fmla="*/ 9144000 w 9144000"/>
              <a:gd name="connsiteY1-4" fmla="*/ 0 h 6858000"/>
              <a:gd name="connsiteX2-5" fmla="*/ 2686050 w 9144000"/>
              <a:gd name="connsiteY2-6" fmla="*/ 6400800 h 6858000"/>
              <a:gd name="connsiteX3-7" fmla="*/ 0 w 9144000"/>
              <a:gd name="connsiteY3-8" fmla="*/ 6858000 h 6858000"/>
              <a:gd name="connsiteX4-9" fmla="*/ 0 w 9144000"/>
              <a:gd name="connsiteY4-10" fmla="*/ 0 h 6858000"/>
              <a:gd name="connsiteX0-11" fmla="*/ 0 w 9144000"/>
              <a:gd name="connsiteY0-12" fmla="*/ 0 h 6858000"/>
              <a:gd name="connsiteX1-13" fmla="*/ 9144000 w 9144000"/>
              <a:gd name="connsiteY1-14" fmla="*/ 0 h 6858000"/>
              <a:gd name="connsiteX2-15" fmla="*/ 2305050 w 9144000"/>
              <a:gd name="connsiteY2-16" fmla="*/ 6858000 h 6858000"/>
              <a:gd name="connsiteX3-17" fmla="*/ 0 w 9144000"/>
              <a:gd name="connsiteY3-18" fmla="*/ 6858000 h 6858000"/>
              <a:gd name="connsiteX4-19" fmla="*/ 0 w 9144000"/>
              <a:gd name="connsiteY4-20" fmla="*/ 0 h 6858000"/>
            </a:gdLst>
            <a:ahLst/>
            <a:cxnLst>
              <a:cxn ang="0">
                <a:pos x="connsiteX0-11" y="connsiteY0-12"/>
              </a:cxn>
              <a:cxn ang="0">
                <a:pos x="connsiteX1-13" y="connsiteY1-14"/>
              </a:cxn>
              <a:cxn ang="0">
                <a:pos x="connsiteX2-15" y="connsiteY2-16"/>
              </a:cxn>
              <a:cxn ang="0">
                <a:pos x="connsiteX3-17" y="connsiteY3-18"/>
              </a:cxn>
              <a:cxn ang="0">
                <a:pos x="connsiteX4-19" y="connsiteY4-20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230505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email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 rot="2968493">
            <a:off x="598521" y="-1742596"/>
            <a:ext cx="3075252" cy="361333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61405" y="613219"/>
            <a:ext cx="1712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400" b="1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80455" y="1382660"/>
            <a:ext cx="2528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 smtClean="0">
                <a:solidFill>
                  <a:srgbClr val="F0D2AF"/>
                </a:solidFill>
                <a:latin typeface="+mj-ea"/>
                <a:ea typeface="+mj-ea"/>
              </a:rPr>
              <a:t>CONT</a:t>
            </a:r>
            <a:r>
              <a:rPr lang="en-US" altLang="zh-CN" dirty="0" smtClean="0">
                <a:solidFill>
                  <a:srgbClr val="D76739"/>
                </a:solidFill>
                <a:latin typeface="+mj-ea"/>
                <a:ea typeface="+mj-ea"/>
              </a:rPr>
              <a:t>ENTS</a:t>
            </a:r>
            <a:endParaRPr lang="zh-CN" altLang="en-US" dirty="0">
              <a:solidFill>
                <a:srgbClr val="D76739"/>
              </a:solidFill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3481424" y="4898199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2700000">
            <a:off x="4725240" y="3712543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700000">
            <a:off x="5973659" y="2455119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2700000">
            <a:off x="7221194" y="1193276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 flipV="1">
            <a:off x="2095500" y="5757511"/>
            <a:ext cx="1294055" cy="1294054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3831406" y="4557793"/>
            <a:ext cx="237724" cy="237725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5537026" y="3362993"/>
            <a:ext cx="237724" cy="237725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6693069" y="2152384"/>
            <a:ext cx="237724" cy="237725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018709" y="-621672"/>
            <a:ext cx="1719493" cy="1719492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261340" y="120128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002234" y="24631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0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753815" y="3720550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0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484599" y="491890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0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513690" y="1034089"/>
            <a:ext cx="2346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9082729" y="1583241"/>
            <a:ext cx="150774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9143980" y="1786382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endParaRPr lang="x-none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0547836" y="1583241"/>
            <a:ext cx="150774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3" name="文本框 22"/>
          <p:cNvSpPr txBox="1"/>
          <p:nvPr/>
        </p:nvSpPr>
        <p:spPr>
          <a:xfrm>
            <a:off x="10587497" y="1473962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9082495" y="1890319"/>
            <a:ext cx="150774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1" name="文本框 30"/>
          <p:cNvSpPr txBox="1"/>
          <p:nvPr/>
        </p:nvSpPr>
        <p:spPr>
          <a:xfrm>
            <a:off x="10587101" y="1812155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851204" y="3729049"/>
            <a:ext cx="2346557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0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升级备案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455754" y="4263500"/>
            <a:ext cx="150774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椭圆 39"/>
          <p:cNvSpPr/>
          <p:nvPr/>
        </p:nvSpPr>
        <p:spPr>
          <a:xfrm>
            <a:off x="6452183" y="4613758"/>
            <a:ext cx="150774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3" name="文本框 52"/>
          <p:cNvSpPr txBox="1"/>
          <p:nvPr/>
        </p:nvSpPr>
        <p:spPr>
          <a:xfrm>
            <a:off x="7340419" y="2462966"/>
            <a:ext cx="2346557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0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技术讲解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831846" y="3006268"/>
            <a:ext cx="150774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9" name="文本框 58"/>
          <p:cNvSpPr txBox="1"/>
          <p:nvPr/>
        </p:nvSpPr>
        <p:spPr>
          <a:xfrm>
            <a:off x="7902622" y="2896989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技术核心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394250" y="5135602"/>
            <a:ext cx="2346557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0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成本估算</a:t>
            </a:r>
            <a:endParaRPr lang="x-none" altLang="zh-CN" sz="2000" b="1" dirty="0" smtClean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4970225" y="5698628"/>
            <a:ext cx="150774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5" name="文本框 64"/>
          <p:cNvSpPr txBox="1"/>
          <p:nvPr/>
        </p:nvSpPr>
        <p:spPr>
          <a:xfrm>
            <a:off x="5041001" y="5589349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硬件介绍</a:t>
            </a:r>
            <a:endParaRPr lang="x-none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4967289" y="6019676"/>
            <a:ext cx="150774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9" name="文本框 68"/>
          <p:cNvSpPr txBox="1"/>
          <p:nvPr/>
        </p:nvSpPr>
        <p:spPr>
          <a:xfrm>
            <a:off x="5038065" y="5910397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成本计算</a:t>
            </a:r>
            <a:endParaRPr lang="x-none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0547836" y="1890581"/>
            <a:ext cx="150774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9133185" y="1433957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项目组介绍</a:t>
            </a:r>
            <a:endParaRPr lang="x-none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2447" y="4147304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设计方案</a:t>
            </a:r>
            <a:endParaRPr lang="x-none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9592" y="4513699"/>
            <a:ext cx="13403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x-none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x-none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x-none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60411" y="3231380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x-none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821146" y="3309806"/>
            <a:ext cx="150774" cy="15077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9685" y="314960"/>
            <a:ext cx="425005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PXE服务器</a:t>
            </a:r>
            <a:r>
              <a:rPr lang="x-none" altLang="zh-CN" sz="16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（讲解人：吴国基）</a:t>
            </a:r>
            <a:endParaRPr lang="x-none" altLang="zh-CN" sz="16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8497206" y="1680029"/>
            <a:ext cx="1162050" cy="1162050"/>
          </a:xfrm>
          <a:prstGeom prst="rect">
            <a:avLst/>
          </a:prstGeom>
          <a:blipFill dpi="0" rotWithShape="0">
            <a:blip r:embed="rId1" cstate="screen"/>
            <a:srcRect/>
            <a:tile tx="-114300" ty="-25400" sx="15000" sy="1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9849756" y="1680029"/>
            <a:ext cx="1162050" cy="1162050"/>
          </a:xfrm>
          <a:prstGeom prst="rect">
            <a:avLst/>
          </a:prstGeom>
          <a:solidFill>
            <a:srgbClr val="B7C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8497206" y="3051629"/>
            <a:ext cx="1162050" cy="116205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9849756" y="3051629"/>
            <a:ext cx="1162050" cy="1162050"/>
          </a:xfrm>
          <a:prstGeom prst="rect">
            <a:avLst/>
          </a:prstGeom>
          <a:blipFill dpi="0" rotWithShape="0">
            <a:blip r:embed="rId2" cstate="screen"/>
            <a:srcRect/>
            <a:tile tx="-114300" ty="-25400" sx="15000" sy="1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9849756" y="4423229"/>
            <a:ext cx="1162050" cy="1162050"/>
          </a:xfrm>
          <a:prstGeom prst="rect">
            <a:avLst/>
          </a:prstGeom>
          <a:solidFill>
            <a:srgbClr val="416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497206" y="4423229"/>
            <a:ext cx="1162050" cy="1162050"/>
          </a:xfrm>
          <a:prstGeom prst="rect">
            <a:avLst/>
          </a:prstGeom>
          <a:blipFill dpi="0" rotWithShape="0">
            <a:blip r:embed="rId3" cstate="screen"/>
            <a:srcRect/>
            <a:tile tx="-114300" ty="-25400" sx="60000" sy="6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7144656" y="4423229"/>
            <a:ext cx="1162050" cy="1162050"/>
          </a:xfrm>
          <a:prstGeom prst="rect">
            <a:avLst/>
          </a:prstGeom>
          <a:solidFill>
            <a:srgbClr val="DD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88365" y="4884420"/>
            <a:ext cx="61779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为了能够把教室中的机器批量、快速地装上操作系统</a:t>
            </a:r>
            <a:endParaRPr lang="en-US" altLang="zh-CN" sz="2000" b="1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551103" y="4185578"/>
            <a:ext cx="4330065" cy="476250"/>
            <a:chOff x="1266237" y="1767878"/>
            <a:chExt cx="4330065" cy="476250"/>
          </a:xfrm>
        </p:grpSpPr>
        <p:sp>
          <p:nvSpPr>
            <p:cNvPr id="25" name="矩形 24"/>
            <p:cNvSpPr/>
            <p:nvPr/>
          </p:nvSpPr>
          <p:spPr>
            <a:xfrm>
              <a:off x="1266237" y="1767878"/>
              <a:ext cx="4330065" cy="476250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2757736" y="188914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846704" y="187517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7576820" y="1365885"/>
            <a:ext cx="82359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000" b="1">
                <a:solidFill>
                  <a:schemeClr val="bg1"/>
                </a:solidFill>
              </a:rPr>
              <a:t>目的</a:t>
            </a:r>
            <a:endParaRPr lang="x-none" altLang="zh-CN" sz="2000" b="1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47725" y="3705860"/>
            <a:ext cx="6218555" cy="13970"/>
          </a:xfrm>
          <a:prstGeom prst="line">
            <a:avLst/>
          </a:prstGeom>
          <a:ln w="508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22655" y="1680210"/>
            <a:ext cx="6221730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cs typeface="东文宋体" charset="0"/>
              </a:rPr>
              <a:t>●   </a:t>
            </a:r>
            <a:r>
              <a:rPr lang="zh-CN" altLang="en-US" sz="2000"/>
              <a:t>安装操作系统过程中有很多需要人机交互的步骤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>
                <a:cs typeface="东文宋体" charset="0"/>
              </a:rPr>
              <a:t>●   </a:t>
            </a:r>
            <a:r>
              <a:rPr lang="zh-CN" altLang="en-US" sz="2000"/>
              <a:t>每个教室都有很多机器，如果要每一台机器都操 </a:t>
            </a:r>
            <a:endParaRPr lang="zh-CN" altLang="en-US" sz="2000"/>
          </a:p>
          <a:p>
            <a:r>
              <a:rPr lang="zh-CN" altLang="en-US" sz="2000"/>
              <a:t>      作一遍完整的装系统的流程，会浪费很多时间，</a:t>
            </a:r>
            <a:endParaRPr lang="zh-CN" altLang="en-US" sz="2000"/>
          </a:p>
          <a:p>
            <a:r>
              <a:rPr lang="zh-CN" altLang="en-US" sz="2000"/>
              <a:t>      </a:t>
            </a:r>
            <a:r>
              <a:rPr lang="zh-CN" altLang="en-US" sz="2000">
                <a:sym typeface="+mn-ea"/>
              </a:rPr>
              <a:t>效率不高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018155" y="4225290"/>
            <a:ext cx="125158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000" b="1">
                <a:solidFill>
                  <a:schemeClr val="bg1"/>
                </a:solidFill>
              </a:rPr>
              <a:t>作用</a:t>
            </a:r>
            <a:endParaRPr lang="x-none" altLang="zh-CN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ldLvl="0" animBg="1"/>
      <p:bldP spid="9" grpId="0" bldLvl="0" animBg="1"/>
      <p:bldP spid="11" grpId="0" bldLvl="0" animBg="1"/>
      <p:bldP spid="10" grpId="0" bldLvl="0" animBg="1"/>
      <p:bldP spid="14" grpId="0" bldLvl="0" animBg="1"/>
      <p:bldP spid="13" grpId="0" bldLvl="0" animBg="1"/>
      <p:bldP spid="12" grpId="0" bldLvl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350963" y="1739900"/>
            <a:ext cx="9390062" cy="3932595"/>
            <a:chOff x="1350963" y="1765300"/>
            <a:chExt cx="9390062" cy="3932595"/>
          </a:xfrm>
        </p:grpSpPr>
        <p:sp>
          <p:nvSpPr>
            <p:cNvPr id="6" name="矩形 5"/>
            <p:cNvSpPr/>
            <p:nvPr/>
          </p:nvSpPr>
          <p:spPr>
            <a:xfrm>
              <a:off x="1460500" y="1765300"/>
              <a:ext cx="4610100" cy="1968500"/>
            </a:xfrm>
            <a:prstGeom prst="rect">
              <a:avLst/>
            </a:prstGeom>
            <a:solidFill>
              <a:srgbClr val="F0D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070600" y="3729395"/>
              <a:ext cx="4610100" cy="1968500"/>
            </a:xfrm>
            <a:prstGeom prst="rect">
              <a:avLst/>
            </a:prstGeom>
            <a:solidFill>
              <a:srgbClr val="B7C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070600" y="1765300"/>
              <a:ext cx="4610100" cy="1968500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60500" y="3729395"/>
              <a:ext cx="4610100" cy="1968500"/>
            </a:xfrm>
            <a:prstGeom prst="rect">
              <a:avLst/>
            </a:prstGeom>
            <a:solidFill>
              <a:srgbClr val="416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5372100" y="2603500"/>
              <a:ext cx="1689100" cy="292100"/>
            </a:xfrm>
            <a:prstGeom prst="triangle">
              <a:avLst/>
            </a:prstGeom>
            <a:solidFill>
              <a:srgbClr val="F0D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7531100" y="3729395"/>
              <a:ext cx="1689100" cy="292100"/>
            </a:xfrm>
            <a:prstGeom prst="triangl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6200000">
              <a:off x="5080000" y="4573945"/>
              <a:ext cx="1689100" cy="292100"/>
            </a:xfrm>
            <a:prstGeom prst="triangle">
              <a:avLst/>
            </a:prstGeom>
            <a:solidFill>
              <a:srgbClr val="B7C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2921000" y="3437295"/>
              <a:ext cx="1689100" cy="292100"/>
            </a:xfrm>
            <a:prstGeom prst="triangle">
              <a:avLst/>
            </a:prstGeom>
            <a:solidFill>
              <a:srgbClr val="416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50963" y="2099746"/>
              <a:ext cx="1231900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东文宋体" charset="0"/>
                  <a:sym typeface="+mn-ea"/>
                </a:rPr>
                <a:t>①</a:t>
              </a:r>
              <a:endParaRPr lang="x-none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东文宋体" charset="0"/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509125" y="2202576"/>
              <a:ext cx="1231900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东文宋体" charset="0"/>
                  <a:sym typeface="+mn-ea"/>
                </a:rPr>
                <a:t>②</a:t>
              </a:r>
              <a:endPara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东文宋体" charset="0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469120" y="4299286"/>
              <a:ext cx="1231900" cy="1142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7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ctr"/>
              <a:r>
                <a:rPr lang="zh-CN" altLang="en-US" sz="6600" b="1" dirty="0">
                  <a:solidFill>
                    <a:schemeClr val="bg1"/>
                  </a:solidFill>
                  <a:cs typeface="Cantarell" charset="0"/>
                  <a:sym typeface="+mn-ea"/>
                </a:rPr>
                <a:t>④</a:t>
              </a:r>
              <a:endParaRPr lang="zh-CN" altLang="en-US" sz="6600" b="1" dirty="0">
                <a:solidFill>
                  <a:schemeClr val="bg1"/>
                </a:solidFill>
                <a:cs typeface="Cantarell" charset="0"/>
                <a:sym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85888" y="4207957"/>
              <a:ext cx="1231900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x-none" altLang="zh-CN" sz="6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东文宋体" charset="0"/>
                  <a:sym typeface="+mn-ea"/>
                </a:rPr>
                <a:t>③</a:t>
              </a:r>
              <a:endParaRPr lang="x-none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东文宋体" charset="0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364605" y="1967765"/>
              <a:ext cx="3213100" cy="179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机器开机并选择所需要安装的操作系统，接下来就可以实现无人值守安装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415223" y="1927225"/>
              <a:ext cx="3738880" cy="1371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</a:t>
              </a:r>
              <a:r>
                <a:rPr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已经部署好装机过程中的引导、人机交互的自动应答文件和镜像文件等</a:t>
              </a:r>
              <a:endParaRPr sz="200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492375" y="4043005"/>
              <a:ext cx="3298825" cy="100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可同时进行多台机器装机，提升效率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2428875" y="1916351"/>
              <a:ext cx="0" cy="1516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9461500" y="2039461"/>
              <a:ext cx="0" cy="1516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92375" y="4043005"/>
              <a:ext cx="0" cy="1516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5891213" y="4050665"/>
              <a:ext cx="3686810" cy="1463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提供RHEL 7.4和CentOS 7两个系统版本，默认安装RHEL 7.4</a:t>
              </a:r>
              <a:endParaRPr sz="2000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9483725" y="3955375"/>
              <a:ext cx="0" cy="151653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1445" y="340360"/>
            <a:ext cx="406019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PXE服务器--</a:t>
            </a:r>
            <a:r>
              <a:rPr lang="x-none" altLang="zh-CN" sz="20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无人值守安装</a:t>
            </a:r>
            <a:endParaRPr lang="zh-CN" altLang="en-US" sz="20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48082" y="342900"/>
            <a:ext cx="2207082" cy="56955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8440" y="343535"/>
            <a:ext cx="39935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FTP服务器</a:t>
            </a:r>
            <a:r>
              <a:rPr lang="x-none" altLang="zh-CN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（讲解人：吴国基）</a:t>
            </a:r>
            <a:endParaRPr lang="x-none" altLang="zh-CN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 rot="0">
            <a:off x="5891530" y="1782445"/>
            <a:ext cx="5617210" cy="3298190"/>
            <a:chOff x="1741850" y="736601"/>
            <a:chExt cx="6995749" cy="4107543"/>
          </a:xfrm>
        </p:grpSpPr>
        <p:sp>
          <p:nvSpPr>
            <p:cNvPr id="22" name="矩形 21"/>
            <p:cNvSpPr/>
            <p:nvPr/>
          </p:nvSpPr>
          <p:spPr>
            <a:xfrm rot="2718682">
              <a:off x="3681008" y="736601"/>
              <a:ext cx="1204686" cy="1204686"/>
            </a:xfrm>
            <a:prstGeom prst="rect">
              <a:avLst/>
            </a:prstGeom>
            <a:blipFill>
              <a:blip r:embed="rId1" cstate="email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2718682">
              <a:off x="2711429" y="1694543"/>
              <a:ext cx="1204686" cy="1204686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2718682">
              <a:off x="4615543" y="3624944"/>
              <a:ext cx="1204686" cy="1204686"/>
            </a:xfrm>
            <a:prstGeom prst="rect">
              <a:avLst/>
            </a:prstGeom>
            <a:solidFill>
              <a:srgbClr val="1339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2718682">
              <a:off x="1741850" y="2652484"/>
              <a:ext cx="1204686" cy="1204686"/>
            </a:xfrm>
            <a:prstGeom prst="rect">
              <a:avLst/>
            </a:prstGeom>
            <a:solidFill>
              <a:srgbClr val="F0D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2718682">
              <a:off x="4622801" y="1709058"/>
              <a:ext cx="1204686" cy="1204686"/>
            </a:xfrm>
            <a:prstGeom prst="rect">
              <a:avLst/>
            </a:prstGeom>
            <a:blipFill dpi="0" rotWithShape="0">
              <a:blip r:embed="rId2" cstate="screen"/>
              <a:srcRect/>
              <a:tile tx="-635000" ty="-127000" sx="8000" sy="8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2718682">
              <a:off x="5595257" y="2659744"/>
              <a:ext cx="1204686" cy="1204686"/>
            </a:xfrm>
            <a:prstGeom prst="rect">
              <a:avLst/>
            </a:prstGeom>
            <a:solidFill>
              <a:srgbClr val="B7C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2718682">
              <a:off x="6574972" y="1709057"/>
              <a:ext cx="1204686" cy="1204686"/>
            </a:xfrm>
            <a:prstGeom prst="rect">
              <a:avLst/>
            </a:prstGeom>
            <a:solidFill>
              <a:srgbClr val="416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2718682">
              <a:off x="6541428" y="3639458"/>
              <a:ext cx="1204686" cy="1204686"/>
            </a:xfrm>
            <a:prstGeom prst="rect">
              <a:avLst/>
            </a:prstGeom>
            <a:blipFill dpi="0" rotWithShape="0">
              <a:blip r:embed="rId3" cstate="screen"/>
              <a:srcRect/>
              <a:tile tx="-444500" ty="0" sx="25000" sy="25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718682">
              <a:off x="3669601" y="2659744"/>
              <a:ext cx="1204686" cy="1204686"/>
            </a:xfrm>
            <a:prstGeom prst="rect">
              <a:avLst/>
            </a:prstGeom>
            <a:blipFill dpi="0" rotWithShape="0">
              <a:blip r:embed="rId4" cstate="screen"/>
              <a:srcRect/>
              <a:tile tx="0" ty="0" sx="25000" sy="25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2718682">
              <a:off x="7532913" y="2674258"/>
              <a:ext cx="1204686" cy="1204686"/>
            </a:xfrm>
            <a:prstGeom prst="rect">
              <a:avLst/>
            </a:prstGeom>
            <a:blipFill dpi="0" rotWithShape="0">
              <a:blip r:embed="rId5" cstate="screen"/>
              <a:srcRect/>
              <a:tile tx="-444500" ty="0" sx="25000" sy="25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 rot="0">
            <a:off x="784225" y="3622040"/>
            <a:ext cx="4775835" cy="1005840"/>
            <a:chOff x="888356" y="4060259"/>
            <a:chExt cx="4775835" cy="1005840"/>
          </a:xfrm>
        </p:grpSpPr>
        <p:sp>
          <p:nvSpPr>
            <p:cNvPr id="44" name="椭圆 43"/>
            <p:cNvSpPr/>
            <p:nvPr/>
          </p:nvSpPr>
          <p:spPr>
            <a:xfrm>
              <a:off x="936705" y="4296749"/>
              <a:ext cx="134257" cy="134257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88356" y="4060259"/>
              <a:ext cx="4775835" cy="100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x-none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访问ftp://192.168.50.2，就可以在此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50000"/>
                </a:lnSpc>
              </a:pPr>
              <a:r>
                <a:rPr lang="x-none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目录下共享资源</a:t>
              </a:r>
              <a:endParaRPr lang="x-none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34331" y="4889274"/>
            <a:ext cx="4794885" cy="1005840"/>
            <a:chOff x="827616" y="5709192"/>
            <a:chExt cx="4794885" cy="1005840"/>
          </a:xfrm>
        </p:grpSpPr>
        <p:sp>
          <p:nvSpPr>
            <p:cNvPr id="48" name="椭圆 47"/>
            <p:cNvSpPr/>
            <p:nvPr/>
          </p:nvSpPr>
          <p:spPr>
            <a:xfrm>
              <a:off x="950409" y="5942697"/>
              <a:ext cx="134257" cy="134257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827616" y="5709192"/>
              <a:ext cx="4794885" cy="100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提供6个FTP用户，可用这6个注册用户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登陆访问，也可以匿名访问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98958" y="1651928"/>
            <a:ext cx="4330065" cy="476250"/>
            <a:chOff x="1266237" y="1767878"/>
            <a:chExt cx="4330065" cy="476250"/>
          </a:xfrm>
        </p:grpSpPr>
        <p:sp>
          <p:nvSpPr>
            <p:cNvPr id="3" name="矩形 2"/>
            <p:cNvSpPr/>
            <p:nvPr/>
          </p:nvSpPr>
          <p:spPr>
            <a:xfrm>
              <a:off x="1266237" y="1767878"/>
              <a:ext cx="4330065" cy="476250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757736" y="188914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846704" y="1875171"/>
              <a:ext cx="0" cy="2584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365375" y="1703070"/>
            <a:ext cx="112204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000" b="1">
                <a:solidFill>
                  <a:schemeClr val="bg1"/>
                </a:solidFill>
              </a:rPr>
              <a:t>作用</a:t>
            </a:r>
            <a:endParaRPr lang="x-none" altLang="zh-CN" sz="20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6940" y="2439035"/>
            <a:ext cx="464312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方便内网的所有客户机进行资源共享</a:t>
            </a:r>
            <a:endParaRPr lang="zh-CN" altLang="en-US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66620" y="3108960"/>
            <a:ext cx="1774825" cy="520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34524D"/>
                </a:solidFill>
                <a:cs typeface="东文宋体" charset="0"/>
                <a:sym typeface="+mn-ea"/>
              </a:rPr>
              <a:t>◆</a:t>
            </a:r>
            <a:r>
              <a:rPr lang="zh-CN" altLang="en-US" sz="2800">
                <a:cs typeface="东文宋体" charset="0"/>
                <a:sym typeface="+mn-ea"/>
              </a:rPr>
              <a:t>  </a:t>
            </a:r>
            <a:r>
              <a:rPr lang="zh-CN" altLang="en-US" sz="2800" b="1">
                <a:solidFill>
                  <a:srgbClr val="FFC000"/>
                </a:solidFill>
                <a:latin typeface="东文宋体" charset="0"/>
                <a:ea typeface="东文宋体" charset="0"/>
                <a:cs typeface="东文宋体" charset="0"/>
                <a:sym typeface="+mn-ea"/>
              </a:rPr>
              <a:t>☆</a:t>
            </a:r>
            <a:r>
              <a:rPr lang="zh-CN" altLang="en-US" sz="2800">
                <a:latin typeface="东文宋体" charset="0"/>
                <a:ea typeface="东文宋体" charset="0"/>
                <a:cs typeface="东文宋体" charset="0"/>
                <a:sym typeface="+mn-ea"/>
              </a:rPr>
              <a:t>  </a:t>
            </a:r>
            <a:r>
              <a:rPr lang="zh-CN" altLang="en-US" sz="2800">
                <a:solidFill>
                  <a:srgbClr val="34524D"/>
                </a:solidFill>
                <a:cs typeface="东文宋体" charset="0"/>
                <a:sym typeface="+mn-ea"/>
              </a:rPr>
              <a:t>◆</a:t>
            </a:r>
            <a:endParaRPr lang="zh-CN" altLang="en-US" sz="2800">
              <a:solidFill>
                <a:srgbClr val="34524D"/>
              </a:solidFill>
              <a:latin typeface="东文宋体" charset="0"/>
              <a:ea typeface="东文宋体" charset="0"/>
              <a:cs typeface="东文宋体" charset="0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953895" y="3634105"/>
            <a:ext cx="1945640" cy="0"/>
          </a:xfrm>
          <a:prstGeom prst="line">
            <a:avLst/>
          </a:prstGeom>
          <a:ln w="31750"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1" grpId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2700000">
            <a:off x="3365391" y="2707247"/>
            <a:ext cx="1368193" cy="136819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2700000">
            <a:off x="4286965" y="2185362"/>
            <a:ext cx="370728" cy="370728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2700000">
            <a:off x="3958715" y="2000942"/>
            <a:ext cx="181545" cy="18154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70710" y="293438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3600" dirty="0" smtClean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34473" y="2465536"/>
            <a:ext cx="320856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48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zh-CN" altLang="x-none" sz="48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备案</a:t>
            </a:r>
            <a:endParaRPr lang="zh-CN" altLang="x-none" sz="48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422480" y="3505524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6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升级方案</a:t>
            </a:r>
            <a:endParaRPr lang="x-none" altLang="zh-CN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11815" y="3505524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6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应用技术</a:t>
            </a:r>
            <a:endParaRPr lang="x-none" altLang="zh-CN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8002520" y="5276850"/>
            <a:ext cx="1949650" cy="228483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729104" y="-1291071"/>
            <a:ext cx="6010738" cy="7327405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8" name="椭圆 257"/>
          <p:cNvSpPr/>
          <p:nvPr/>
        </p:nvSpPr>
        <p:spPr>
          <a:xfrm>
            <a:off x="5447614" y="5301109"/>
            <a:ext cx="2736304" cy="110143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8516620" y="4441825"/>
            <a:ext cx="2377440" cy="126047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0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657" y="1988823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5" y="980735"/>
            <a:ext cx="1281150" cy="56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077" y="2610930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63" y="422111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24" y="3855043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24" y="339193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84" descr="black_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667" y="4650802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6" name="直接连接符 123"/>
          <p:cNvCxnSpPr>
            <a:cxnSpLocks noChangeShapeType="1"/>
            <a:stCxn id="132" idx="2"/>
            <a:endCxn id="135" idx="0"/>
          </p:cNvCxnSpPr>
          <p:nvPr/>
        </p:nvCxnSpPr>
        <p:spPr bwMode="auto">
          <a:xfrm>
            <a:off x="8838603" y="4473082"/>
            <a:ext cx="1646555" cy="177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" name="Picture 84" descr="black_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520" y="474479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4" name="直接连接符 123"/>
          <p:cNvCxnSpPr>
            <a:cxnSpLocks noChangeShapeType="1"/>
            <a:stCxn id="132" idx="2"/>
            <a:endCxn id="143" idx="0"/>
          </p:cNvCxnSpPr>
          <p:nvPr/>
        </p:nvCxnSpPr>
        <p:spPr bwMode="auto">
          <a:xfrm>
            <a:off x="8838603" y="4473082"/>
            <a:ext cx="1134110" cy="2717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5" name="Picture 84" descr="black_serv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194" y="4863707"/>
            <a:ext cx="467827" cy="46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6" name="直接连接符 123"/>
          <p:cNvCxnSpPr>
            <a:cxnSpLocks noChangeShapeType="1"/>
            <a:stCxn id="132" idx="2"/>
            <a:endCxn id="145" idx="0"/>
          </p:cNvCxnSpPr>
          <p:nvPr/>
        </p:nvCxnSpPr>
        <p:spPr bwMode="auto">
          <a:xfrm>
            <a:off x="8838603" y="4473082"/>
            <a:ext cx="582930" cy="390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" name="直接连接符 123"/>
          <p:cNvCxnSpPr>
            <a:cxnSpLocks noChangeShapeType="1"/>
          </p:cNvCxnSpPr>
          <p:nvPr/>
        </p:nvCxnSpPr>
        <p:spPr bwMode="auto">
          <a:xfrm>
            <a:off x="8040370" y="4004945"/>
            <a:ext cx="647700" cy="2882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直接连接符 123"/>
          <p:cNvCxnSpPr>
            <a:cxnSpLocks noChangeShapeType="1"/>
            <a:stCxn id="130" idx="2"/>
            <a:endCxn id="131" idx="0"/>
          </p:cNvCxnSpPr>
          <p:nvPr/>
        </p:nvCxnSpPr>
        <p:spPr bwMode="auto">
          <a:xfrm flipH="1">
            <a:off x="5201222" y="2383031"/>
            <a:ext cx="5715" cy="22796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直接连接符 123"/>
          <p:cNvCxnSpPr>
            <a:cxnSpLocks noChangeShapeType="1"/>
            <a:stCxn id="130" idx="0"/>
            <a:endCxn id="8" idx="2"/>
          </p:cNvCxnSpPr>
          <p:nvPr/>
        </p:nvCxnSpPr>
        <p:spPr bwMode="auto">
          <a:xfrm flipV="1">
            <a:off x="5206937" y="1463043"/>
            <a:ext cx="1195070" cy="5257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7" name="Picture 15" descr="web_serv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945" y="5013325"/>
            <a:ext cx="520065" cy="52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0" name="直接连接符 123"/>
          <p:cNvCxnSpPr>
            <a:cxnSpLocks noChangeShapeType="1"/>
          </p:cNvCxnSpPr>
          <p:nvPr/>
        </p:nvCxnSpPr>
        <p:spPr bwMode="auto">
          <a:xfrm flipV="1">
            <a:off x="5447665" y="2853055"/>
            <a:ext cx="2020570" cy="717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直接连接符 123"/>
          <p:cNvCxnSpPr>
            <a:cxnSpLocks noChangeShapeType="1"/>
            <a:stCxn id="53" idx="3"/>
            <a:endCxn id="134" idx="1"/>
          </p:cNvCxnSpPr>
          <p:nvPr/>
        </p:nvCxnSpPr>
        <p:spPr bwMode="auto">
          <a:xfrm>
            <a:off x="2627678" y="3517915"/>
            <a:ext cx="194310" cy="6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直接连接符 123"/>
          <p:cNvCxnSpPr>
            <a:cxnSpLocks noChangeShapeType="1"/>
            <a:stCxn id="134" idx="3"/>
            <a:endCxn id="6" idx="1"/>
          </p:cNvCxnSpPr>
          <p:nvPr/>
        </p:nvCxnSpPr>
        <p:spPr bwMode="auto">
          <a:xfrm>
            <a:off x="3411220" y="3518535"/>
            <a:ext cx="1532255" cy="612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3" name="直接连接符 123"/>
          <p:cNvCxnSpPr>
            <a:cxnSpLocks noChangeShapeType="1"/>
            <a:stCxn id="57" idx="3"/>
            <a:endCxn id="133" idx="1"/>
          </p:cNvCxnSpPr>
          <p:nvPr/>
        </p:nvCxnSpPr>
        <p:spPr bwMode="auto">
          <a:xfrm>
            <a:off x="2106548" y="3981027"/>
            <a:ext cx="715645" cy="6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1" name="直接连接符 123"/>
          <p:cNvCxnSpPr>
            <a:cxnSpLocks noChangeShapeType="1"/>
            <a:stCxn id="264" idx="0"/>
            <a:endCxn id="18" idx="2"/>
          </p:cNvCxnSpPr>
          <p:nvPr/>
        </p:nvCxnSpPr>
        <p:spPr bwMode="auto">
          <a:xfrm flipV="1">
            <a:off x="7236460" y="4126865"/>
            <a:ext cx="466725" cy="4019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4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008" y="452897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9" name="直接连接符 123"/>
          <p:cNvCxnSpPr>
            <a:cxnSpLocks noChangeShapeType="1"/>
            <a:stCxn id="60" idx="0"/>
            <a:endCxn id="264" idx="2"/>
          </p:cNvCxnSpPr>
          <p:nvPr/>
        </p:nvCxnSpPr>
        <p:spPr bwMode="auto">
          <a:xfrm flipV="1">
            <a:off x="5859450" y="4780710"/>
            <a:ext cx="1377315" cy="9486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2" name="直接连接符 123"/>
          <p:cNvCxnSpPr>
            <a:cxnSpLocks noChangeShapeType="1"/>
            <a:stCxn id="61" idx="0"/>
            <a:endCxn id="264" idx="2"/>
          </p:cNvCxnSpPr>
          <p:nvPr/>
        </p:nvCxnSpPr>
        <p:spPr bwMode="auto">
          <a:xfrm flipV="1">
            <a:off x="6499955" y="4781080"/>
            <a:ext cx="736600" cy="974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" name="直接连接符 123"/>
          <p:cNvCxnSpPr>
            <a:cxnSpLocks noChangeShapeType="1"/>
            <a:stCxn id="102" idx="1"/>
            <a:endCxn id="264" idx="2"/>
          </p:cNvCxnSpPr>
          <p:nvPr/>
        </p:nvCxnSpPr>
        <p:spPr bwMode="auto">
          <a:xfrm flipV="1">
            <a:off x="7031962" y="4781227"/>
            <a:ext cx="204470" cy="5899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0" name="直接连接符 123"/>
          <p:cNvCxnSpPr>
            <a:cxnSpLocks noChangeShapeType="1"/>
            <a:stCxn id="133" idx="3"/>
            <a:endCxn id="6" idx="1"/>
          </p:cNvCxnSpPr>
          <p:nvPr/>
        </p:nvCxnSpPr>
        <p:spPr bwMode="auto">
          <a:xfrm>
            <a:off x="3411220" y="3981450"/>
            <a:ext cx="1532255" cy="1498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3" name="直接连接符 123"/>
          <p:cNvCxnSpPr>
            <a:cxnSpLocks noChangeShapeType="1"/>
            <a:stCxn id="90" idx="3"/>
            <a:endCxn id="6" idx="1"/>
          </p:cNvCxnSpPr>
          <p:nvPr/>
        </p:nvCxnSpPr>
        <p:spPr bwMode="auto">
          <a:xfrm flipV="1">
            <a:off x="3411855" y="4131310"/>
            <a:ext cx="1531620" cy="32194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6" name="直接连接符 123"/>
          <p:cNvCxnSpPr>
            <a:cxnSpLocks noChangeShapeType="1"/>
            <a:stCxn id="89" idx="3"/>
            <a:endCxn id="6" idx="1"/>
          </p:cNvCxnSpPr>
          <p:nvPr/>
        </p:nvCxnSpPr>
        <p:spPr bwMode="auto">
          <a:xfrm flipV="1">
            <a:off x="3411855" y="4131310"/>
            <a:ext cx="1531620" cy="7848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3" name="Text Box 40"/>
          <p:cNvSpPr txBox="1">
            <a:spLocks noChangeArrowheads="1"/>
          </p:cNvSpPr>
          <p:nvPr/>
        </p:nvSpPr>
        <p:spPr bwMode="auto">
          <a:xfrm>
            <a:off x="2866572" y="3155374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SW1</a:t>
            </a:r>
            <a:endParaRPr kumimoji="0"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4" name="Text Box 40"/>
          <p:cNvSpPr txBox="1">
            <a:spLocks noChangeArrowheads="1"/>
          </p:cNvSpPr>
          <p:nvPr/>
        </p:nvSpPr>
        <p:spPr bwMode="auto">
          <a:xfrm>
            <a:off x="4360049" y="2671063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MS</a:t>
            </a:r>
            <a:endParaRPr kumimoji="0"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5" name="Text Box 40"/>
          <p:cNvSpPr txBox="1">
            <a:spLocks noChangeArrowheads="1"/>
          </p:cNvSpPr>
          <p:nvPr/>
        </p:nvSpPr>
        <p:spPr bwMode="auto">
          <a:xfrm>
            <a:off x="4360049" y="1988823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kumimoji="0"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6" name="Text Box 40"/>
          <p:cNvSpPr txBox="1">
            <a:spLocks noChangeArrowheads="1"/>
          </p:cNvSpPr>
          <p:nvPr/>
        </p:nvSpPr>
        <p:spPr bwMode="auto">
          <a:xfrm>
            <a:off x="2864955" y="3607167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SW2</a:t>
            </a:r>
            <a:endParaRPr kumimoji="0"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3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75" y="330394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45" y="3767057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048" y="572940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553" y="5755805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70" y="479000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670" y="4326894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直接连接符 123"/>
          <p:cNvCxnSpPr>
            <a:cxnSpLocks noChangeShapeType="1"/>
            <a:stCxn id="95" idx="3"/>
            <a:endCxn id="90" idx="1"/>
          </p:cNvCxnSpPr>
          <p:nvPr/>
        </p:nvCxnSpPr>
        <p:spPr bwMode="auto">
          <a:xfrm>
            <a:off x="2628224" y="4452878"/>
            <a:ext cx="194310" cy="6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接连接符 123"/>
          <p:cNvCxnSpPr>
            <a:cxnSpLocks noChangeShapeType="1"/>
            <a:stCxn id="96" idx="3"/>
            <a:endCxn id="89" idx="1"/>
          </p:cNvCxnSpPr>
          <p:nvPr/>
        </p:nvCxnSpPr>
        <p:spPr bwMode="auto">
          <a:xfrm>
            <a:off x="2107094" y="4915990"/>
            <a:ext cx="71564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40"/>
          <p:cNvSpPr txBox="1">
            <a:spLocks noChangeArrowheads="1"/>
          </p:cNvSpPr>
          <p:nvPr/>
        </p:nvSpPr>
        <p:spPr bwMode="auto">
          <a:xfrm>
            <a:off x="2867118" y="4090337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SW3</a:t>
            </a:r>
            <a:endParaRPr kumimoji="0"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4" name="Text Box 40"/>
          <p:cNvSpPr txBox="1">
            <a:spLocks noChangeArrowheads="1"/>
          </p:cNvSpPr>
          <p:nvPr/>
        </p:nvSpPr>
        <p:spPr bwMode="auto">
          <a:xfrm>
            <a:off x="2865501" y="4542130"/>
            <a:ext cx="576064" cy="3077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0" lang="en-US" altLang="zh-CN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SW4</a:t>
            </a:r>
            <a:endParaRPr kumimoji="0"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5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21" y="4238908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6" descr="PC Blu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91" y="4702020"/>
            <a:ext cx="482803" cy="42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68" descr="Wireless Router, Added 04/20/200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962" y="5157606"/>
            <a:ext cx="477414" cy="425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361" y="5866746"/>
            <a:ext cx="522000" cy="444835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126" y="5956104"/>
            <a:ext cx="522000" cy="444835"/>
          </a:xfrm>
          <a:prstGeom prst="rect">
            <a:avLst/>
          </a:prstGeom>
        </p:spPr>
      </p:pic>
      <p:grpSp>
        <p:nvGrpSpPr>
          <p:cNvPr id="243" name="组合 242"/>
          <p:cNvGrpSpPr/>
          <p:nvPr/>
        </p:nvGrpSpPr>
        <p:grpSpPr>
          <a:xfrm>
            <a:off x="6999001" y="5274824"/>
            <a:ext cx="654047" cy="616930"/>
            <a:chOff x="4524181" y="4226515"/>
            <a:chExt cx="851600" cy="840799"/>
          </a:xfrm>
        </p:grpSpPr>
        <p:sp>
          <p:nvSpPr>
            <p:cNvPr id="240" name="弧形 239"/>
            <p:cNvSpPr/>
            <p:nvPr/>
          </p:nvSpPr>
          <p:spPr>
            <a:xfrm rot="7075147">
              <a:off x="4720837" y="4415359"/>
              <a:ext cx="480566" cy="46311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1" name="弧形 240"/>
            <p:cNvSpPr/>
            <p:nvPr/>
          </p:nvSpPr>
          <p:spPr>
            <a:xfrm rot="7075147">
              <a:off x="4529581" y="4221115"/>
              <a:ext cx="840799" cy="8516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弧形 110"/>
            <p:cNvSpPr/>
            <p:nvPr/>
          </p:nvSpPr>
          <p:spPr>
            <a:xfrm rot="7075147">
              <a:off x="4849657" y="4526490"/>
              <a:ext cx="195459" cy="17795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877" y="2593785"/>
            <a:ext cx="628678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123"/>
          <p:cNvCxnSpPr>
            <a:cxnSpLocks noChangeShapeType="1"/>
            <a:stCxn id="132" idx="2"/>
            <a:endCxn id="187" idx="0"/>
          </p:cNvCxnSpPr>
          <p:nvPr/>
        </p:nvCxnSpPr>
        <p:spPr bwMode="auto">
          <a:xfrm>
            <a:off x="8838565" y="4472940"/>
            <a:ext cx="125730" cy="54038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63" y="4005096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727" y="1917068"/>
            <a:ext cx="670560" cy="3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连接符 123"/>
          <p:cNvCxnSpPr>
            <a:cxnSpLocks noChangeShapeType="1"/>
          </p:cNvCxnSpPr>
          <p:nvPr/>
        </p:nvCxnSpPr>
        <p:spPr bwMode="auto">
          <a:xfrm flipH="1">
            <a:off x="7763510" y="2282825"/>
            <a:ext cx="49530" cy="35306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23"/>
          <p:cNvCxnSpPr>
            <a:cxnSpLocks noChangeShapeType="1"/>
            <a:stCxn id="131" idx="2"/>
            <a:endCxn id="6" idx="0"/>
          </p:cNvCxnSpPr>
          <p:nvPr/>
        </p:nvCxnSpPr>
        <p:spPr bwMode="auto">
          <a:xfrm>
            <a:off x="5201285" y="3007360"/>
            <a:ext cx="36830" cy="99758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23"/>
          <p:cNvCxnSpPr>
            <a:cxnSpLocks noChangeShapeType="1"/>
            <a:stCxn id="6" idx="0"/>
            <a:endCxn id="4" idx="2"/>
          </p:cNvCxnSpPr>
          <p:nvPr/>
        </p:nvCxnSpPr>
        <p:spPr bwMode="auto">
          <a:xfrm flipV="1">
            <a:off x="5238115" y="2990215"/>
            <a:ext cx="2553970" cy="101473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 123"/>
          <p:cNvCxnSpPr>
            <a:cxnSpLocks noChangeShapeType="1"/>
          </p:cNvCxnSpPr>
          <p:nvPr/>
        </p:nvCxnSpPr>
        <p:spPr bwMode="auto">
          <a:xfrm flipV="1">
            <a:off x="5238115" y="3009900"/>
            <a:ext cx="2390775" cy="9232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23"/>
          <p:cNvCxnSpPr>
            <a:cxnSpLocks noChangeShapeType="1"/>
          </p:cNvCxnSpPr>
          <p:nvPr/>
        </p:nvCxnSpPr>
        <p:spPr bwMode="auto">
          <a:xfrm>
            <a:off x="5129530" y="3007360"/>
            <a:ext cx="36830" cy="99758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23"/>
          <p:cNvCxnSpPr>
            <a:cxnSpLocks noChangeShapeType="1"/>
          </p:cNvCxnSpPr>
          <p:nvPr/>
        </p:nvCxnSpPr>
        <p:spPr bwMode="auto">
          <a:xfrm>
            <a:off x="5542280" y="2186305"/>
            <a:ext cx="1921510" cy="5765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23"/>
          <p:cNvCxnSpPr>
            <a:cxnSpLocks noChangeShapeType="1"/>
            <a:stCxn id="131" idx="3"/>
            <a:endCxn id="9" idx="1"/>
          </p:cNvCxnSpPr>
          <p:nvPr/>
        </p:nvCxnSpPr>
        <p:spPr bwMode="auto">
          <a:xfrm flipV="1">
            <a:off x="5515610" y="2114550"/>
            <a:ext cx="1948180" cy="69469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733" y="3874921"/>
            <a:ext cx="589280" cy="25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接连接符 123"/>
          <p:cNvCxnSpPr>
            <a:cxnSpLocks noChangeShapeType="1"/>
            <a:stCxn id="131" idx="2"/>
            <a:endCxn id="18" idx="1"/>
          </p:cNvCxnSpPr>
          <p:nvPr/>
        </p:nvCxnSpPr>
        <p:spPr bwMode="auto">
          <a:xfrm>
            <a:off x="5201285" y="3007360"/>
            <a:ext cx="2207260" cy="993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23"/>
          <p:cNvCxnSpPr>
            <a:cxnSpLocks noChangeShapeType="1"/>
            <a:endCxn id="4" idx="2"/>
          </p:cNvCxnSpPr>
          <p:nvPr/>
        </p:nvCxnSpPr>
        <p:spPr bwMode="auto">
          <a:xfrm flipV="1">
            <a:off x="7756525" y="2990215"/>
            <a:ext cx="35560" cy="87122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123"/>
          <p:cNvCxnSpPr>
            <a:cxnSpLocks noChangeShapeType="1"/>
          </p:cNvCxnSpPr>
          <p:nvPr/>
        </p:nvCxnSpPr>
        <p:spPr bwMode="auto">
          <a:xfrm>
            <a:off x="5201285" y="2935605"/>
            <a:ext cx="2299970" cy="98298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123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6402070" y="1463040"/>
            <a:ext cx="1397000" cy="454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123"/>
          <p:cNvCxnSpPr>
            <a:cxnSpLocks noChangeShapeType="1"/>
          </p:cNvCxnSpPr>
          <p:nvPr/>
        </p:nvCxnSpPr>
        <p:spPr bwMode="auto">
          <a:xfrm flipH="1">
            <a:off x="7827645" y="2961005"/>
            <a:ext cx="22225" cy="90043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807703" y="1124307"/>
            <a:ext cx="11886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Internet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连接符 123"/>
          <p:cNvCxnSpPr>
            <a:cxnSpLocks noChangeShapeType="1"/>
          </p:cNvCxnSpPr>
          <p:nvPr/>
        </p:nvCxnSpPr>
        <p:spPr bwMode="auto">
          <a:xfrm flipV="1">
            <a:off x="5520055" y="2780665"/>
            <a:ext cx="1948180" cy="463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矩形 38"/>
          <p:cNvSpPr>
            <a:spLocks noChangeArrowheads="1"/>
          </p:cNvSpPr>
          <p:nvPr/>
        </p:nvSpPr>
        <p:spPr bwMode="auto">
          <a:xfrm>
            <a:off x="266700" y="1849755"/>
            <a:ext cx="396430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x-none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62052" y="243840"/>
            <a:ext cx="2207082" cy="56955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13970" y="24384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80" y="215900"/>
            <a:ext cx="253111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升级拓扑图</a:t>
            </a:r>
            <a:endParaRPr lang="x-none" altLang="zh-CN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11960" y="5409565"/>
            <a:ext cx="1537970" cy="394335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29105" y="5401310"/>
            <a:ext cx="143446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4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教室环境</a:t>
            </a:r>
            <a:endParaRPr lang="x-none" altLang="zh-CN" sz="24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81500" y="6232525"/>
            <a:ext cx="1509395" cy="394335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383405" y="6182360"/>
            <a:ext cx="146304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4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办公环境</a:t>
            </a:r>
            <a:endParaRPr lang="x-none" altLang="zh-CN" sz="24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519670" y="5904826"/>
            <a:ext cx="1254714" cy="394203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592802" y="5882234"/>
            <a:ext cx="110844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4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x-none" altLang="zh-CN" sz="24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50" y="314980"/>
            <a:ext cx="22479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应用技术</a:t>
            </a:r>
            <a:endParaRPr lang="x-none" altLang="zh-CN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 flipH="1">
            <a:off x="2266950" y="2012585"/>
            <a:ext cx="9925050" cy="4845415"/>
          </a:xfrm>
          <a:prstGeom prst="triangle">
            <a:avLst>
              <a:gd name="adj" fmla="val 0"/>
            </a:avLst>
          </a:prstGeom>
          <a:blipFill dpi="0" rotWithShape="1">
            <a:blip r:embed="rId1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13" idx="4"/>
          </p:cNvCxnSpPr>
          <p:nvPr/>
        </p:nvCxnSpPr>
        <p:spPr>
          <a:xfrm flipV="1">
            <a:off x="2266950" y="5332095"/>
            <a:ext cx="3136265" cy="1525905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600441" y="5941242"/>
            <a:ext cx="597705" cy="298400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2700000">
            <a:off x="4399587" y="5269387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5939706" y="4749892"/>
            <a:ext cx="597705" cy="298400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 rot="2700000">
            <a:off x="6716254" y="4089663"/>
            <a:ext cx="723900" cy="7239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8316946" y="3599378"/>
            <a:ext cx="597705" cy="298400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2700000">
            <a:off x="8894978" y="2397172"/>
            <a:ext cx="1119541" cy="1119541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0059287" y="1961070"/>
            <a:ext cx="2284047" cy="1091223"/>
          </a:xfrm>
          <a:prstGeom prst="line">
            <a:avLst/>
          </a:prstGeom>
          <a:ln w="3175"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914766" y="2624327"/>
            <a:ext cx="1108449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EthernetChannel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514813" y="4267277"/>
            <a:ext cx="1108449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HSRP</a:t>
            </a:r>
            <a:endParaRPr lang="x-none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200794" y="5446512"/>
            <a:ext cx="1108449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SPT</a:t>
            </a:r>
            <a:endParaRPr lang="x-none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6119032" y="2194685"/>
            <a:ext cx="2614411" cy="0"/>
          </a:xfrm>
          <a:prstGeom prst="line">
            <a:avLst/>
          </a:prstGeom>
          <a:ln>
            <a:solidFill>
              <a:srgbClr val="D7673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482851" y="5123508"/>
            <a:ext cx="2614411" cy="0"/>
          </a:xfrm>
          <a:prstGeom prst="line">
            <a:avLst/>
          </a:prstGeom>
          <a:ln>
            <a:solidFill>
              <a:srgbClr val="D7673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65066" y="3712042"/>
            <a:ext cx="2614411" cy="0"/>
          </a:xfrm>
          <a:prstGeom prst="line">
            <a:avLst/>
          </a:prstGeom>
          <a:ln>
            <a:solidFill>
              <a:srgbClr val="D7673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958302" y="1697856"/>
            <a:ext cx="3581486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x-none">
                <a:sym typeface="+mn-ea"/>
              </a:rPr>
              <a:t>增加交换机提高稳定性</a:t>
            </a:r>
            <a:endParaRPr lang="x-none"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61998" y="3210983"/>
            <a:ext cx="2889009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x-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提高网络的容错率</a:t>
            </a:r>
            <a:endParaRPr lang="x-none"/>
          </a:p>
        </p:txBody>
      </p:sp>
      <p:sp>
        <p:nvSpPr>
          <p:cNvPr id="33" name="矩形 32"/>
          <p:cNvSpPr/>
          <p:nvPr/>
        </p:nvSpPr>
        <p:spPr>
          <a:xfrm>
            <a:off x="3474099" y="2690942"/>
            <a:ext cx="1254714" cy="394203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1186565" y="4031576"/>
            <a:ext cx="1254714" cy="394203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096000" y="1150620"/>
            <a:ext cx="1466215" cy="394335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561236" y="2627665"/>
            <a:ext cx="110844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4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热备份</a:t>
            </a:r>
            <a:endParaRPr lang="x-none" altLang="zh-CN" sz="24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59697" y="4008984"/>
            <a:ext cx="1108449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24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生成树</a:t>
            </a:r>
            <a:endParaRPr lang="x-none" sz="24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135370" y="1109980"/>
            <a:ext cx="1420495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24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以太通道</a:t>
            </a:r>
            <a:endParaRPr lang="x-none" altLang="zh-CN" sz="24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15745" y="4657090"/>
            <a:ext cx="1816735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x-none">
                <a:sym typeface="+mn-ea"/>
              </a:rPr>
              <a:t>增加负载均衡</a:t>
            </a:r>
            <a:endParaRPr lang="zh-CN" alt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8142514" y="2631704"/>
            <a:ext cx="4049486" cy="19158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2700000">
            <a:off x="7458417" y="2915065"/>
            <a:ext cx="1368193" cy="136819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63736" y="3142198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3600" dirty="0" smtClean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" y="3585307"/>
            <a:ext cx="7175053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 rot="2700000">
            <a:off x="7339648" y="4293575"/>
            <a:ext cx="370728" cy="370728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00000">
            <a:off x="7874063" y="4695522"/>
            <a:ext cx="181545" cy="18154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23239" y="2743643"/>
            <a:ext cx="3208562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48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成本估算</a:t>
            </a:r>
            <a:endParaRPr lang="x-none" altLang="zh-CN" sz="4800" b="1" dirty="0" smtClean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65253" y="3696392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项目总价</a:t>
            </a:r>
            <a:endParaRPr lang="x-none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100098" y="2491315"/>
            <a:ext cx="1110798" cy="1301766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3466" y="-1302282"/>
            <a:ext cx="2995768" cy="3510800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30458" y="3709727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16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硬件介绍</a:t>
            </a:r>
            <a:endParaRPr lang="x-none" altLang="zh-CN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2070100"/>
            <a:ext cx="12192000" cy="20193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03325" y="1708150"/>
            <a:ext cx="9785350" cy="3994150"/>
            <a:chOff x="1203325" y="1708150"/>
            <a:chExt cx="9785350" cy="3994150"/>
          </a:xfrm>
        </p:grpSpPr>
        <p:grpSp>
          <p:nvGrpSpPr>
            <p:cNvPr id="15" name="组合 14"/>
            <p:cNvGrpSpPr/>
            <p:nvPr/>
          </p:nvGrpSpPr>
          <p:grpSpPr>
            <a:xfrm>
              <a:off x="1203325" y="1708150"/>
              <a:ext cx="9785350" cy="3994150"/>
              <a:chOff x="1206500" y="1708150"/>
              <a:chExt cx="9785350" cy="399415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206500" y="1708150"/>
                <a:ext cx="2120900" cy="3994150"/>
              </a:xfrm>
              <a:prstGeom prst="rect">
                <a:avLst/>
              </a:prstGeom>
              <a:solidFill>
                <a:srgbClr val="F0D2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761317" y="1708150"/>
                <a:ext cx="2120900" cy="3994150"/>
              </a:xfrm>
              <a:prstGeom prst="rect">
                <a:avLst/>
              </a:prstGeom>
              <a:solidFill>
                <a:srgbClr val="F0D2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316134" y="1708150"/>
                <a:ext cx="2120900" cy="3994150"/>
              </a:xfrm>
              <a:prstGeom prst="rect">
                <a:avLst/>
              </a:prstGeom>
              <a:solidFill>
                <a:srgbClr val="F0D2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8870950" y="1708150"/>
                <a:ext cx="2120900" cy="3994150"/>
              </a:xfrm>
              <a:prstGeom prst="rect">
                <a:avLst/>
              </a:prstGeom>
              <a:solidFill>
                <a:srgbClr val="F0D2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6312959" y="2070100"/>
              <a:ext cx="2120900" cy="2019300"/>
            </a:xfrm>
            <a:prstGeom prst="rect">
              <a:avLst/>
            </a:prstGeom>
            <a:blipFill dpi="0" rotWithShape="1">
              <a:blip r:embed="rId1" cstate="screen"/>
              <a:srcRect/>
              <a:tile tx="2794000" ty="2032000" sx="10000" sy="1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867775" y="2063750"/>
              <a:ext cx="2120900" cy="2019300"/>
            </a:xfrm>
            <a:prstGeom prst="rect">
              <a:avLst/>
            </a:prstGeom>
            <a:blipFill dpi="0" rotWithShape="1">
              <a:blip r:embed="rId2" cstate="screen"/>
              <a:srcRect/>
              <a:tile tx="2794000" ty="2032000" sx="5000" sy="5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623347" y="4138196"/>
            <a:ext cx="13378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  <a:endParaRPr lang="zh-CN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28750" y="4538306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250155" y="4616908"/>
            <a:ext cx="2052639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CISCO WS-C2960X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48TS-L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背板带宽：108Gbps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端口数量：52个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￥1.13万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162816" y="4138196"/>
            <a:ext cx="13378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endParaRPr lang="zh-CN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968219" y="4538306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3791529" y="4536898"/>
            <a:ext cx="20526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CISCO 2911-V/K9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DRAM内存：512MB，最大2GB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FLASH内存：256MB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内置防火墙</a:t>
            </a:r>
            <a:endParaRPr lang="zh-CN" altLang="en-US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￥9365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59487" y="4139466"/>
            <a:ext cx="13378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zh-CN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547115" y="4538306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368520" y="4616908"/>
            <a:ext cx="2052639" cy="835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CISCO WS-C3560X-24T-S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背板带宽 160Gbps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端口数量：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￥1.35万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9079307" y="4538306"/>
            <a:ext cx="1676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901347" y="4538168"/>
            <a:ext cx="205263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戴尔PowerEdge R730XD 机架式服务器(Xeon E5-2620v4*2/16GB*2/4TB*6/300GB*2) 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￥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5万元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12890" y="4139565"/>
            <a:ext cx="1564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三层交换机</a:t>
            </a:r>
            <a:endParaRPr lang="zh-CN" altLang="en-US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995" y="2063750"/>
            <a:ext cx="2122805" cy="2019935"/>
          </a:xfrm>
          <a:prstGeom prst="rect">
            <a:avLst/>
          </a:prstGeom>
        </p:spPr>
      </p:pic>
      <p:pic>
        <p:nvPicPr>
          <p:cNvPr id="3" name="图片 2" descr="ce29As7vcPtF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70" y="2070100"/>
            <a:ext cx="2120900" cy="2012315"/>
          </a:xfrm>
          <a:prstGeom prst="rect">
            <a:avLst/>
          </a:prstGeom>
        </p:spPr>
      </p:pic>
      <p:pic>
        <p:nvPicPr>
          <p:cNvPr id="4" name="图片 3" descr="ceDmkNQKMKpII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325" y="2063750"/>
            <a:ext cx="2121535" cy="2025015"/>
          </a:xfrm>
          <a:prstGeom prst="rect">
            <a:avLst/>
          </a:prstGeom>
        </p:spPr>
      </p:pic>
      <p:pic>
        <p:nvPicPr>
          <p:cNvPr id="8" name="图片 7" descr="celopPSQlPt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775" y="2070100"/>
            <a:ext cx="2121535" cy="20123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050" y="314980"/>
            <a:ext cx="224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x-none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硬件介绍</a:t>
            </a:r>
            <a:endParaRPr lang="zh-CN" altLang="x-none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050" y="314980"/>
            <a:ext cx="22479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项目总价</a:t>
            </a:r>
            <a:endParaRPr lang="x-none" altLang="zh-CN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6096000" y="1879600"/>
            <a:ext cx="0" cy="285750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485900" y="2400300"/>
            <a:ext cx="2146300" cy="2146300"/>
          </a:xfrm>
          <a:prstGeom prst="ellipse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365500" y="3213100"/>
            <a:ext cx="1333500" cy="1333500"/>
          </a:xfrm>
          <a:prstGeom prst="ellipse">
            <a:avLst/>
          </a:prstGeom>
          <a:solidFill>
            <a:srgbClr val="B7C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485900" y="1439674"/>
            <a:ext cx="2476500" cy="351254"/>
            <a:chOff x="7607300" y="899755"/>
            <a:chExt cx="2476500" cy="351254"/>
          </a:xfrm>
        </p:grpSpPr>
        <p:sp>
          <p:nvSpPr>
            <p:cNvPr id="11" name="矩形 10"/>
            <p:cNvSpPr/>
            <p:nvPr/>
          </p:nvSpPr>
          <p:spPr>
            <a:xfrm>
              <a:off x="7988300" y="899755"/>
              <a:ext cx="1714500" cy="342900"/>
            </a:xfrm>
            <a:prstGeom prst="rect">
              <a:avLst/>
            </a:prstGeom>
            <a:solidFill>
              <a:srgbClr val="F0D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607300" y="912455"/>
              <a:ext cx="24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资金投入情况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96200" y="1395055"/>
            <a:ext cx="2476500" cy="351254"/>
            <a:chOff x="7607300" y="899755"/>
            <a:chExt cx="2476500" cy="351254"/>
          </a:xfrm>
        </p:grpSpPr>
        <p:sp>
          <p:nvSpPr>
            <p:cNvPr id="14" name="矩形 13"/>
            <p:cNvSpPr/>
            <p:nvPr/>
          </p:nvSpPr>
          <p:spPr>
            <a:xfrm>
              <a:off x="7988300" y="899755"/>
              <a:ext cx="1714500" cy="342900"/>
            </a:xfrm>
            <a:prstGeom prst="rect">
              <a:avLst/>
            </a:prstGeom>
            <a:solidFill>
              <a:srgbClr val="F0D2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07300" y="912455"/>
              <a:ext cx="2476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资金使用计划占比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866900" y="3730595"/>
            <a:ext cx="1371600" cy="417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</a:t>
            </a:r>
            <a:endParaRPr lang="x-none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340100" y="4006850"/>
            <a:ext cx="137160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endParaRPr lang="x-none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559560" y="2924984"/>
            <a:ext cx="1968500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067050" y="3487519"/>
            <a:ext cx="19685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1778000" y="3651250"/>
            <a:ext cx="1587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594100" y="3975100"/>
            <a:ext cx="863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6672579" y="1988820"/>
            <a:ext cx="4524375" cy="3016250"/>
            <a:chOff x="6670674" y="2193925"/>
            <a:chExt cx="4524375" cy="3016250"/>
          </a:xfrm>
        </p:grpSpPr>
        <p:graphicFrame>
          <p:nvGraphicFramePr>
            <p:cNvPr id="46" name="图表 45"/>
            <p:cNvGraphicFramePr/>
            <p:nvPr/>
          </p:nvGraphicFramePr>
          <p:xfrm>
            <a:off x="6670674" y="2193925"/>
            <a:ext cx="4524375" cy="3016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47" name="文本框 46"/>
            <p:cNvSpPr txBox="1"/>
            <p:nvPr/>
          </p:nvSpPr>
          <p:spPr>
            <a:xfrm>
              <a:off x="9478644" y="4065905"/>
              <a:ext cx="556260" cy="28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326754" y="2553970"/>
              <a:ext cx="511810" cy="28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614409" y="2409825"/>
              <a:ext cx="549910" cy="28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894319" y="2769870"/>
              <a:ext cx="569595" cy="287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x-none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0%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Group 4"/>
            <p:cNvGrpSpPr>
              <a:grpSpLocks noChangeAspect="1"/>
            </p:cNvGrpSpPr>
            <p:nvPr/>
          </p:nvGrpSpPr>
          <p:grpSpPr bwMode="auto">
            <a:xfrm>
              <a:off x="8629649" y="3178874"/>
              <a:ext cx="606426" cy="734095"/>
              <a:chOff x="3688" y="1976"/>
              <a:chExt cx="304" cy="368"/>
            </a:xfrm>
          </p:grpSpPr>
          <p:sp>
            <p:nvSpPr>
              <p:cNvPr id="5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3688" y="1976"/>
                <a:ext cx="30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3" name="Freeform 5"/>
              <p:cNvSpPr>
                <a:spLocks noEditPoints="1"/>
              </p:cNvSpPr>
              <p:nvPr/>
            </p:nvSpPr>
            <p:spPr bwMode="auto">
              <a:xfrm>
                <a:off x="3628" y="1969"/>
                <a:ext cx="424" cy="378"/>
              </a:xfrm>
              <a:custGeom>
                <a:avLst/>
                <a:gdLst>
                  <a:gd name="T0" fmla="*/ 85 w 176"/>
                  <a:gd name="T1" fmla="*/ 125 h 157"/>
                  <a:gd name="T2" fmla="*/ 91 w 176"/>
                  <a:gd name="T3" fmla="*/ 125 h 157"/>
                  <a:gd name="T4" fmla="*/ 89 w 176"/>
                  <a:gd name="T5" fmla="*/ 108 h 157"/>
                  <a:gd name="T6" fmla="*/ 73 w 176"/>
                  <a:gd name="T7" fmla="*/ 85 h 157"/>
                  <a:gd name="T8" fmla="*/ 76 w 176"/>
                  <a:gd name="T9" fmla="*/ 90 h 157"/>
                  <a:gd name="T10" fmla="*/ 73 w 176"/>
                  <a:gd name="T11" fmla="*/ 85 h 157"/>
                  <a:gd name="T12" fmla="*/ 85 w 176"/>
                  <a:gd name="T13" fmla="*/ 76 h 157"/>
                  <a:gd name="T14" fmla="*/ 89 w 176"/>
                  <a:gd name="T15" fmla="*/ 95 h 157"/>
                  <a:gd name="T16" fmla="*/ 91 w 176"/>
                  <a:gd name="T17" fmla="*/ 77 h 157"/>
                  <a:gd name="T18" fmla="*/ 129 w 176"/>
                  <a:gd name="T19" fmla="*/ 55 h 157"/>
                  <a:gd name="T20" fmla="*/ 104 w 176"/>
                  <a:gd name="T21" fmla="*/ 32 h 157"/>
                  <a:gd name="T22" fmla="*/ 103 w 176"/>
                  <a:gd name="T23" fmla="*/ 28 h 157"/>
                  <a:gd name="T24" fmla="*/ 112 w 176"/>
                  <a:gd name="T25" fmla="*/ 6 h 157"/>
                  <a:gd name="T26" fmla="*/ 60 w 176"/>
                  <a:gd name="T27" fmla="*/ 6 h 157"/>
                  <a:gd name="T28" fmla="*/ 70 w 176"/>
                  <a:gd name="T29" fmla="*/ 30 h 157"/>
                  <a:gd name="T30" fmla="*/ 73 w 176"/>
                  <a:gd name="T31" fmla="*/ 33 h 157"/>
                  <a:gd name="T32" fmla="*/ 57 w 176"/>
                  <a:gd name="T33" fmla="*/ 156 h 157"/>
                  <a:gd name="T34" fmla="*/ 118 w 176"/>
                  <a:gd name="T35" fmla="*/ 156 h 157"/>
                  <a:gd name="T36" fmla="*/ 114 w 176"/>
                  <a:gd name="T37" fmla="*/ 114 h 157"/>
                  <a:gd name="T38" fmla="*/ 101 w 176"/>
                  <a:gd name="T39" fmla="*/ 129 h 157"/>
                  <a:gd name="T40" fmla="*/ 98 w 176"/>
                  <a:gd name="T41" fmla="*/ 136 h 157"/>
                  <a:gd name="T42" fmla="*/ 91 w 176"/>
                  <a:gd name="T43" fmla="*/ 136 h 157"/>
                  <a:gd name="T44" fmla="*/ 89 w 176"/>
                  <a:gd name="T45" fmla="*/ 132 h 157"/>
                  <a:gd name="T46" fmla="*/ 86 w 176"/>
                  <a:gd name="T47" fmla="*/ 136 h 157"/>
                  <a:gd name="T48" fmla="*/ 78 w 176"/>
                  <a:gd name="T49" fmla="*/ 136 h 157"/>
                  <a:gd name="T50" fmla="*/ 71 w 176"/>
                  <a:gd name="T51" fmla="*/ 127 h 157"/>
                  <a:gd name="T52" fmla="*/ 67 w 176"/>
                  <a:gd name="T53" fmla="*/ 108 h 157"/>
                  <a:gd name="T54" fmla="*/ 77 w 176"/>
                  <a:gd name="T55" fmla="*/ 122 h 157"/>
                  <a:gd name="T56" fmla="*/ 72 w 176"/>
                  <a:gd name="T57" fmla="*/ 102 h 157"/>
                  <a:gd name="T58" fmla="*/ 63 w 176"/>
                  <a:gd name="T59" fmla="*/ 87 h 157"/>
                  <a:gd name="T60" fmla="*/ 71 w 176"/>
                  <a:gd name="T61" fmla="*/ 73 h 157"/>
                  <a:gd name="T62" fmla="*/ 77 w 176"/>
                  <a:gd name="T63" fmla="*/ 63 h 157"/>
                  <a:gd name="T64" fmla="*/ 85 w 176"/>
                  <a:gd name="T65" fmla="*/ 63 h 157"/>
                  <a:gd name="T66" fmla="*/ 87 w 176"/>
                  <a:gd name="T67" fmla="*/ 68 h 157"/>
                  <a:gd name="T68" fmla="*/ 91 w 176"/>
                  <a:gd name="T69" fmla="*/ 63 h 157"/>
                  <a:gd name="T70" fmla="*/ 99 w 176"/>
                  <a:gd name="T71" fmla="*/ 63 h 157"/>
                  <a:gd name="T72" fmla="*/ 100 w 176"/>
                  <a:gd name="T73" fmla="*/ 71 h 157"/>
                  <a:gd name="T74" fmla="*/ 112 w 176"/>
                  <a:gd name="T75" fmla="*/ 87 h 157"/>
                  <a:gd name="T76" fmla="*/ 103 w 176"/>
                  <a:gd name="T77" fmla="*/ 86 h 157"/>
                  <a:gd name="T78" fmla="*/ 100 w 176"/>
                  <a:gd name="T79" fmla="*/ 98 h 157"/>
                  <a:gd name="T80" fmla="*/ 112 w 176"/>
                  <a:gd name="T81" fmla="*/ 106 h 157"/>
                  <a:gd name="T82" fmla="*/ 101 w 176"/>
                  <a:gd name="T83" fmla="*/ 111 h 157"/>
                  <a:gd name="T84" fmla="*/ 99 w 176"/>
                  <a:gd name="T85" fmla="*/ 123 h 157"/>
                  <a:gd name="T86" fmla="*/ 104 w 176"/>
                  <a:gd name="T87" fmla="*/ 116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6" h="157">
                    <a:moveTo>
                      <a:pt x="85" y="106"/>
                    </a:moveTo>
                    <a:cubicBezTo>
                      <a:pt x="85" y="125"/>
                      <a:pt x="85" y="125"/>
                      <a:pt x="85" y="125"/>
                    </a:cubicBezTo>
                    <a:cubicBezTo>
                      <a:pt x="87" y="125"/>
                      <a:pt x="88" y="125"/>
                      <a:pt x="89" y="125"/>
                    </a:cubicBezTo>
                    <a:cubicBezTo>
                      <a:pt x="90" y="125"/>
                      <a:pt x="90" y="125"/>
                      <a:pt x="91" y="125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0" y="108"/>
                      <a:pt x="90" y="108"/>
                      <a:pt x="89" y="108"/>
                    </a:cubicBezTo>
                    <a:cubicBezTo>
                      <a:pt x="88" y="107"/>
                      <a:pt x="86" y="107"/>
                      <a:pt x="85" y="106"/>
                    </a:cubicBezTo>
                    <a:close/>
                    <a:moveTo>
                      <a:pt x="73" y="85"/>
                    </a:moveTo>
                    <a:cubicBezTo>
                      <a:pt x="73" y="86"/>
                      <a:pt x="73" y="88"/>
                      <a:pt x="74" y="89"/>
                    </a:cubicBezTo>
                    <a:cubicBezTo>
                      <a:pt x="75" y="89"/>
                      <a:pt x="75" y="90"/>
                      <a:pt x="76" y="90"/>
                    </a:cubicBezTo>
                    <a:cubicBezTo>
                      <a:pt x="76" y="79"/>
                      <a:pt x="76" y="79"/>
                      <a:pt x="76" y="79"/>
                    </a:cubicBezTo>
                    <a:cubicBezTo>
                      <a:pt x="74" y="81"/>
                      <a:pt x="73" y="83"/>
                      <a:pt x="73" y="85"/>
                    </a:cubicBezTo>
                    <a:close/>
                    <a:moveTo>
                      <a:pt x="88" y="76"/>
                    </a:moveTo>
                    <a:cubicBezTo>
                      <a:pt x="87" y="76"/>
                      <a:pt x="86" y="76"/>
                      <a:pt x="85" y="76"/>
                    </a:cubicBezTo>
                    <a:cubicBezTo>
                      <a:pt x="85" y="94"/>
                      <a:pt x="85" y="94"/>
                      <a:pt x="85" y="94"/>
                    </a:cubicBezTo>
                    <a:cubicBezTo>
                      <a:pt x="86" y="94"/>
                      <a:pt x="87" y="94"/>
                      <a:pt x="89" y="95"/>
                    </a:cubicBezTo>
                    <a:cubicBezTo>
                      <a:pt x="90" y="95"/>
                      <a:pt x="90" y="95"/>
                      <a:pt x="91" y="95"/>
                    </a:cubicBezTo>
                    <a:cubicBezTo>
                      <a:pt x="91" y="77"/>
                      <a:pt x="91" y="77"/>
                      <a:pt x="91" y="77"/>
                    </a:cubicBezTo>
                    <a:cubicBezTo>
                      <a:pt x="90" y="76"/>
                      <a:pt x="89" y="76"/>
                      <a:pt x="88" y="76"/>
                    </a:cubicBezTo>
                    <a:close/>
                    <a:moveTo>
                      <a:pt x="129" y="55"/>
                    </a:moveTo>
                    <a:cubicBezTo>
                      <a:pt x="122" y="48"/>
                      <a:pt x="105" y="38"/>
                      <a:pt x="104" y="33"/>
                    </a:cubicBezTo>
                    <a:cubicBezTo>
                      <a:pt x="104" y="33"/>
                      <a:pt x="104" y="32"/>
                      <a:pt x="104" y="32"/>
                    </a:cubicBezTo>
                    <a:cubicBezTo>
                      <a:pt x="105" y="32"/>
                      <a:pt x="106" y="31"/>
                      <a:pt x="106" y="30"/>
                    </a:cubicBezTo>
                    <a:cubicBezTo>
                      <a:pt x="106" y="29"/>
                      <a:pt x="105" y="28"/>
                      <a:pt x="103" y="28"/>
                    </a:cubicBezTo>
                    <a:cubicBezTo>
                      <a:pt x="103" y="28"/>
                      <a:pt x="103" y="28"/>
                      <a:pt x="103" y="28"/>
                    </a:cubicBezTo>
                    <a:cubicBezTo>
                      <a:pt x="103" y="23"/>
                      <a:pt x="108" y="21"/>
                      <a:pt x="112" y="6"/>
                    </a:cubicBezTo>
                    <a:cubicBezTo>
                      <a:pt x="95" y="1"/>
                      <a:pt x="95" y="5"/>
                      <a:pt x="82" y="11"/>
                    </a:cubicBezTo>
                    <a:cubicBezTo>
                      <a:pt x="72" y="13"/>
                      <a:pt x="73" y="0"/>
                      <a:pt x="60" y="6"/>
                    </a:cubicBezTo>
                    <a:cubicBezTo>
                      <a:pt x="67" y="19"/>
                      <a:pt x="72" y="23"/>
                      <a:pt x="73" y="28"/>
                    </a:cubicBezTo>
                    <a:cubicBezTo>
                      <a:pt x="71" y="28"/>
                      <a:pt x="70" y="29"/>
                      <a:pt x="70" y="30"/>
                    </a:cubicBezTo>
                    <a:cubicBezTo>
                      <a:pt x="70" y="31"/>
                      <a:pt x="71" y="32"/>
                      <a:pt x="73" y="32"/>
                    </a:cubicBezTo>
                    <a:cubicBezTo>
                      <a:pt x="73" y="32"/>
                      <a:pt x="73" y="32"/>
                      <a:pt x="73" y="33"/>
                    </a:cubicBezTo>
                    <a:cubicBezTo>
                      <a:pt x="71" y="38"/>
                      <a:pt x="54" y="48"/>
                      <a:pt x="47" y="55"/>
                    </a:cubicBezTo>
                    <a:cubicBezTo>
                      <a:pt x="31" y="70"/>
                      <a:pt x="0" y="154"/>
                      <a:pt x="57" y="156"/>
                    </a:cubicBezTo>
                    <a:cubicBezTo>
                      <a:pt x="84" y="157"/>
                      <a:pt x="88" y="157"/>
                      <a:pt x="88" y="157"/>
                    </a:cubicBezTo>
                    <a:cubicBezTo>
                      <a:pt x="88" y="157"/>
                      <a:pt x="91" y="157"/>
                      <a:pt x="118" y="156"/>
                    </a:cubicBezTo>
                    <a:cubicBezTo>
                      <a:pt x="176" y="154"/>
                      <a:pt x="144" y="70"/>
                      <a:pt x="129" y="55"/>
                    </a:cubicBezTo>
                    <a:close/>
                    <a:moveTo>
                      <a:pt x="114" y="114"/>
                    </a:moveTo>
                    <a:cubicBezTo>
                      <a:pt x="113" y="117"/>
                      <a:pt x="112" y="120"/>
                      <a:pt x="110" y="123"/>
                    </a:cubicBezTo>
                    <a:cubicBezTo>
                      <a:pt x="108" y="126"/>
                      <a:pt x="105" y="128"/>
                      <a:pt x="101" y="129"/>
                    </a:cubicBezTo>
                    <a:cubicBezTo>
                      <a:pt x="100" y="130"/>
                      <a:pt x="99" y="130"/>
                      <a:pt x="99" y="130"/>
                    </a:cubicBezTo>
                    <a:cubicBezTo>
                      <a:pt x="98" y="136"/>
                      <a:pt x="98" y="136"/>
                      <a:pt x="98" y="136"/>
                    </a:cubicBezTo>
                    <a:cubicBezTo>
                      <a:pt x="98" y="138"/>
                      <a:pt x="96" y="139"/>
                      <a:pt x="94" y="139"/>
                    </a:cubicBezTo>
                    <a:cubicBezTo>
                      <a:pt x="92" y="139"/>
                      <a:pt x="91" y="138"/>
                      <a:pt x="91" y="136"/>
                    </a:cubicBezTo>
                    <a:cubicBezTo>
                      <a:pt x="91" y="132"/>
                      <a:pt x="91" y="132"/>
                      <a:pt x="91" y="132"/>
                    </a:cubicBezTo>
                    <a:cubicBezTo>
                      <a:pt x="90" y="132"/>
                      <a:pt x="89" y="132"/>
                      <a:pt x="89" y="132"/>
                    </a:cubicBezTo>
                    <a:cubicBezTo>
                      <a:pt x="88" y="132"/>
                      <a:pt x="87" y="132"/>
                      <a:pt x="86" y="132"/>
                    </a:cubicBezTo>
                    <a:cubicBezTo>
                      <a:pt x="86" y="136"/>
                      <a:pt x="86" y="136"/>
                      <a:pt x="86" y="136"/>
                    </a:cubicBezTo>
                    <a:cubicBezTo>
                      <a:pt x="86" y="138"/>
                      <a:pt x="84" y="139"/>
                      <a:pt x="82" y="139"/>
                    </a:cubicBezTo>
                    <a:cubicBezTo>
                      <a:pt x="80" y="139"/>
                      <a:pt x="78" y="138"/>
                      <a:pt x="78" y="136"/>
                    </a:cubicBezTo>
                    <a:cubicBezTo>
                      <a:pt x="78" y="130"/>
                      <a:pt x="78" y="130"/>
                      <a:pt x="78" y="130"/>
                    </a:cubicBezTo>
                    <a:cubicBezTo>
                      <a:pt x="75" y="129"/>
                      <a:pt x="73" y="128"/>
                      <a:pt x="71" y="127"/>
                    </a:cubicBezTo>
                    <a:cubicBezTo>
                      <a:pt x="67" y="124"/>
                      <a:pt x="64" y="119"/>
                      <a:pt x="63" y="113"/>
                    </a:cubicBezTo>
                    <a:cubicBezTo>
                      <a:pt x="62" y="110"/>
                      <a:pt x="64" y="108"/>
                      <a:pt x="67" y="108"/>
                    </a:cubicBezTo>
                    <a:cubicBezTo>
                      <a:pt x="69" y="109"/>
                      <a:pt x="72" y="111"/>
                      <a:pt x="72" y="114"/>
                    </a:cubicBezTo>
                    <a:cubicBezTo>
                      <a:pt x="73" y="117"/>
                      <a:pt x="75" y="120"/>
                      <a:pt x="77" y="122"/>
                    </a:cubicBezTo>
                    <a:cubicBezTo>
                      <a:pt x="76" y="103"/>
                      <a:pt x="76" y="103"/>
                      <a:pt x="76" y="103"/>
                    </a:cubicBezTo>
                    <a:cubicBezTo>
                      <a:pt x="74" y="103"/>
                      <a:pt x="73" y="102"/>
                      <a:pt x="72" y="102"/>
                    </a:cubicBezTo>
                    <a:cubicBezTo>
                      <a:pt x="69" y="100"/>
                      <a:pt x="67" y="98"/>
                      <a:pt x="65" y="95"/>
                    </a:cubicBezTo>
                    <a:cubicBezTo>
                      <a:pt x="64" y="93"/>
                      <a:pt x="63" y="90"/>
                      <a:pt x="63" y="87"/>
                    </a:cubicBezTo>
                    <a:cubicBezTo>
                      <a:pt x="64" y="84"/>
                      <a:pt x="64" y="81"/>
                      <a:pt x="66" y="79"/>
                    </a:cubicBezTo>
                    <a:cubicBezTo>
                      <a:pt x="67" y="77"/>
                      <a:pt x="69" y="75"/>
                      <a:pt x="71" y="73"/>
                    </a:cubicBezTo>
                    <a:cubicBezTo>
                      <a:pt x="72" y="72"/>
                      <a:pt x="74" y="71"/>
                      <a:pt x="77" y="70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8" y="62"/>
                      <a:pt x="79" y="60"/>
                      <a:pt x="82" y="60"/>
                    </a:cubicBezTo>
                    <a:cubicBezTo>
                      <a:pt x="84" y="60"/>
                      <a:pt x="85" y="61"/>
                      <a:pt x="85" y="63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6" y="68"/>
                      <a:pt x="86" y="68"/>
                      <a:pt x="87" y="68"/>
                    </a:cubicBezTo>
                    <a:cubicBezTo>
                      <a:pt x="88" y="68"/>
                      <a:pt x="90" y="68"/>
                      <a:pt x="91" y="69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1"/>
                      <a:pt x="92" y="60"/>
                      <a:pt x="95" y="60"/>
                    </a:cubicBezTo>
                    <a:cubicBezTo>
                      <a:pt x="97" y="60"/>
                      <a:pt x="99" y="62"/>
                      <a:pt x="99" y="63"/>
                    </a:cubicBezTo>
                    <a:cubicBezTo>
                      <a:pt x="99" y="70"/>
                      <a:pt x="99" y="70"/>
                      <a:pt x="99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4" y="72"/>
                      <a:pt x="106" y="74"/>
                      <a:pt x="108" y="76"/>
                    </a:cubicBezTo>
                    <a:cubicBezTo>
                      <a:pt x="110" y="79"/>
                      <a:pt x="112" y="83"/>
                      <a:pt x="112" y="87"/>
                    </a:cubicBezTo>
                    <a:cubicBezTo>
                      <a:pt x="113" y="90"/>
                      <a:pt x="111" y="92"/>
                      <a:pt x="108" y="92"/>
                    </a:cubicBezTo>
                    <a:cubicBezTo>
                      <a:pt x="105" y="92"/>
                      <a:pt x="103" y="89"/>
                      <a:pt x="103" y="86"/>
                    </a:cubicBezTo>
                    <a:cubicBezTo>
                      <a:pt x="102" y="84"/>
                      <a:pt x="101" y="83"/>
                      <a:pt x="100" y="81"/>
                    </a:cubicBezTo>
                    <a:cubicBezTo>
                      <a:pt x="100" y="98"/>
                      <a:pt x="100" y="98"/>
                      <a:pt x="100" y="98"/>
                    </a:cubicBezTo>
                    <a:cubicBezTo>
                      <a:pt x="103" y="99"/>
                      <a:pt x="105" y="100"/>
                      <a:pt x="106" y="100"/>
                    </a:cubicBezTo>
                    <a:cubicBezTo>
                      <a:pt x="109" y="101"/>
                      <a:pt x="111" y="103"/>
                      <a:pt x="112" y="106"/>
                    </a:cubicBezTo>
                    <a:cubicBezTo>
                      <a:pt x="113" y="108"/>
                      <a:pt x="114" y="111"/>
                      <a:pt x="114" y="114"/>
                    </a:cubicBezTo>
                    <a:close/>
                    <a:moveTo>
                      <a:pt x="101" y="111"/>
                    </a:moveTo>
                    <a:cubicBezTo>
                      <a:pt x="101" y="111"/>
                      <a:pt x="100" y="111"/>
                      <a:pt x="100" y="111"/>
                    </a:cubicBezTo>
                    <a:cubicBezTo>
                      <a:pt x="99" y="123"/>
                      <a:pt x="99" y="123"/>
                      <a:pt x="99" y="123"/>
                    </a:cubicBezTo>
                    <a:cubicBezTo>
                      <a:pt x="99" y="123"/>
                      <a:pt x="99" y="123"/>
                      <a:pt x="100" y="122"/>
                    </a:cubicBezTo>
                    <a:cubicBezTo>
                      <a:pt x="102" y="121"/>
                      <a:pt x="103" y="118"/>
                      <a:pt x="104" y="116"/>
                    </a:cubicBezTo>
                    <a:cubicBezTo>
                      <a:pt x="104" y="114"/>
                      <a:pt x="103" y="112"/>
                      <a:pt x="101" y="111"/>
                    </a:cubicBezTo>
                    <a:close/>
                  </a:path>
                </a:pathLst>
              </a:custGeom>
              <a:solidFill>
                <a:srgbClr val="D76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</p:grpSp>
      <p:sp>
        <p:nvSpPr>
          <p:cNvPr id="54" name="矩形 53"/>
          <p:cNvSpPr/>
          <p:nvPr/>
        </p:nvSpPr>
        <p:spPr>
          <a:xfrm>
            <a:off x="1352550" y="5206772"/>
            <a:ext cx="37592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x-none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前期资金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将于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x-none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x-none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x-none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日进入，</a:t>
            </a:r>
            <a:r>
              <a:rPr lang="x-none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用于整个教学部教学以及办公环境的搭建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x-none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升级资金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x-none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由公司发展情况决定什么时候投入，主要用于对整个网络的升级部署</a:t>
            </a:r>
            <a:endParaRPr lang="x-none" altLang="zh-CN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733778" y="5301782"/>
            <a:ext cx="439816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第一期投资将主要用在以下方面：</a:t>
            </a:r>
            <a:r>
              <a:rPr lang="x-none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硬件成本占比8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x-none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施工成本占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比为</a:t>
            </a:r>
            <a:r>
              <a:rPr lang="x-none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0%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x-none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成本占比</a:t>
            </a:r>
            <a:r>
              <a:rPr lang="x-none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x-none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占比</a:t>
            </a:r>
            <a:r>
              <a:rPr lang="x-none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2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4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2" presetID="24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5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5" presetID="24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5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9" grpId="0"/>
      <p:bldP spid="30" grpId="0"/>
      <p:bldP spid="31" grpId="0"/>
      <p:bldP spid="32" grpId="0"/>
      <p:bldP spid="55" grpId="0"/>
      <p:bldP spid="54" grpId="0"/>
      <p:bldP spid="55" grpId="1"/>
      <p:bldP spid="5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 rot="2968493">
            <a:off x="7178043" y="341404"/>
            <a:ext cx="6571333" cy="8927004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D76739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485999" y="4658673"/>
            <a:ext cx="344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762549" y="5582003"/>
            <a:ext cx="289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071991" y="5620103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bg1"/>
                </a:solidFill>
                <a:latin typeface="+mj-ea"/>
                <a:ea typeface="+mj-ea"/>
              </a:rPr>
              <a:t>THANKS FOR YOUR ATTENTION</a:t>
            </a:r>
            <a:endParaRPr lang="zh-CN" altLang="en-US" sz="1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10599" y="6330086"/>
            <a:ext cx="2048201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 ：</a:t>
            </a:r>
            <a:r>
              <a:rPr lang="x-none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项目一组</a:t>
            </a:r>
            <a:endParaRPr lang="x-none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2700000">
            <a:off x="3365391" y="2707247"/>
            <a:ext cx="1368193" cy="136819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700000">
            <a:off x="4569440" y="4046923"/>
            <a:ext cx="370728" cy="370728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00000">
            <a:off x="5240973" y="4003712"/>
            <a:ext cx="181545" cy="18154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70710" y="2934380"/>
            <a:ext cx="1963492" cy="109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3600" dirty="0" smtClean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3" y="2465536"/>
            <a:ext cx="320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48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304985" y="3491554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76719" y="3491554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项目设计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23889" y="3491554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11979" y="3491554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1600" dirty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项目组介绍</a:t>
            </a:r>
            <a:endParaRPr lang="x-none" altLang="zh-CN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 rot="5400000">
            <a:off x="8497206" y="1680029"/>
            <a:ext cx="1162050" cy="1162050"/>
          </a:xfrm>
          <a:prstGeom prst="rect">
            <a:avLst/>
          </a:prstGeom>
          <a:blipFill dpi="0" rotWithShape="0">
            <a:blip r:embed="rId1" cstate="screen"/>
            <a:srcRect/>
            <a:tile tx="-114300" ty="-25400" sx="15000" sy="1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9849756" y="1680029"/>
            <a:ext cx="1162050" cy="1162050"/>
          </a:xfrm>
          <a:prstGeom prst="rect">
            <a:avLst/>
          </a:prstGeom>
          <a:solidFill>
            <a:srgbClr val="B7C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5400000">
            <a:off x="8497206" y="3051629"/>
            <a:ext cx="1162050" cy="116205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5400000">
            <a:off x="9849756" y="3051629"/>
            <a:ext cx="1162050" cy="1162050"/>
          </a:xfrm>
          <a:prstGeom prst="rect">
            <a:avLst/>
          </a:prstGeom>
          <a:blipFill dpi="0" rotWithShape="0">
            <a:blip r:embed="rId2" cstate="screen"/>
            <a:srcRect/>
            <a:tile tx="-114300" ty="-25400" sx="15000" sy="1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5400000">
            <a:off x="9849756" y="4423229"/>
            <a:ext cx="1162050" cy="1162050"/>
          </a:xfrm>
          <a:prstGeom prst="rect">
            <a:avLst/>
          </a:prstGeom>
          <a:solidFill>
            <a:srgbClr val="416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5400000">
            <a:off x="8497206" y="4423229"/>
            <a:ext cx="1162050" cy="1162050"/>
          </a:xfrm>
          <a:prstGeom prst="rect">
            <a:avLst/>
          </a:prstGeom>
          <a:blipFill dpi="0" rotWithShape="0">
            <a:blip r:embed="rId3" cstate="screen"/>
            <a:srcRect/>
            <a:tile tx="-114300" ty="-25400" sx="60000" sy="6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5400000">
            <a:off x="7144656" y="4423229"/>
            <a:ext cx="1162050" cy="1162050"/>
          </a:xfrm>
          <a:prstGeom prst="rect">
            <a:avLst/>
          </a:prstGeom>
          <a:solidFill>
            <a:srgbClr val="DDD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28600" y="300375"/>
            <a:ext cx="22479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项目组介绍</a:t>
            </a:r>
            <a:endParaRPr lang="x-none" altLang="zh-CN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51893" y="2479339"/>
            <a:ext cx="5326289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x-none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本项目组组建于2010年，组内拥有10年以上项目经验的有3人，其他组员也是拥有最少5年的从业经验的精英。自组建以来，本项目组承接了公司内外，大大小小的项目100多个。拥有极为丰富的项目设计实施经验。</a:t>
            </a:r>
            <a:endParaRPr lang="x-none" altLang="zh-CN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151688" y="1471506"/>
            <a:ext cx="4414762" cy="476229"/>
            <a:chOff x="1265602" y="1767796"/>
            <a:chExt cx="4414762" cy="476229"/>
          </a:xfrm>
        </p:grpSpPr>
        <p:sp>
          <p:nvSpPr>
            <p:cNvPr id="25" name="矩形 24"/>
            <p:cNvSpPr/>
            <p:nvPr/>
          </p:nvSpPr>
          <p:spPr>
            <a:xfrm>
              <a:off x="1265602" y="1767878"/>
              <a:ext cx="4414762" cy="476147"/>
            </a:xfrm>
            <a:prstGeom prst="rect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66028" y="1767796"/>
              <a:ext cx="4406602" cy="417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广州分公司IT部项目一组</a:t>
              </a:r>
              <a:endParaRPr lang="x-none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685" y="314960"/>
            <a:ext cx="273558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项目组</a:t>
            </a:r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3248719"/>
            <a:ext cx="12192000" cy="3626426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flipV="1">
            <a:off x="668655" y="1831975"/>
            <a:ext cx="1204595" cy="76200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3580" y="4003675"/>
            <a:ext cx="1352550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运营总监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x-none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赵明钢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26005" y="4017010"/>
            <a:ext cx="1196340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总监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x-none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吴国基</a:t>
            </a:r>
            <a:endParaRPr lang="x-none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9405" y="4046220"/>
            <a:ext cx="1380490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项目工程师</a:t>
            </a:r>
            <a:endParaRPr lang="x-none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x-none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陈俊杰</a:t>
            </a:r>
            <a:endParaRPr lang="x-none"/>
          </a:p>
        </p:txBody>
      </p:sp>
      <p:sp>
        <p:nvSpPr>
          <p:cNvPr id="17" name="文本框 16"/>
          <p:cNvSpPr txBox="1"/>
          <p:nvPr/>
        </p:nvSpPr>
        <p:spPr>
          <a:xfrm>
            <a:off x="8686165" y="4005580"/>
            <a:ext cx="1310005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项目工程师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x-none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胡海龙</a:t>
            </a:r>
            <a:endParaRPr lang="x-none"/>
          </a:p>
        </p:txBody>
      </p:sp>
      <p:sp>
        <p:nvSpPr>
          <p:cNvPr id="19" name="矩形 18"/>
          <p:cNvSpPr/>
          <p:nvPr/>
        </p:nvSpPr>
        <p:spPr>
          <a:xfrm>
            <a:off x="2266315" y="4626610"/>
            <a:ext cx="12750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曾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任职阿里巴巴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开发中心经理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成功开发支付宝项目，保证项目稳定上线。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01110" y="4641215"/>
            <a:ext cx="12433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曾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任百度公司，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成功开发百度搜索引擎项目，保证项目稳定上线。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36870" y="4641215"/>
            <a:ext cx="1256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曾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</a:t>
            </a:r>
            <a:r>
              <a: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公司开发部项目主管，成功开发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360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杀毒软件。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279650" y="1831975"/>
            <a:ext cx="1252855" cy="76200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859530" y="1831975"/>
            <a:ext cx="1195070" cy="76200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36870" y="1824355"/>
            <a:ext cx="1238885" cy="76200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25640" y="1824355"/>
            <a:ext cx="1252855" cy="76200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648065" y="1831975"/>
            <a:ext cx="1295400" cy="76200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3902075" y="4044950"/>
            <a:ext cx="1266190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项目工程师</a:t>
            </a:r>
            <a:endParaRPr lang="x-none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x-none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秦淮涛</a:t>
            </a:r>
            <a:endParaRPr lang="x-none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44055" y="4030345"/>
            <a:ext cx="1266190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项目工程师</a:t>
            </a:r>
            <a:endParaRPr lang="x-none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x-none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於征</a:t>
            </a:r>
            <a:endParaRPr lang="x-none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299700" y="1831975"/>
            <a:ext cx="1295400" cy="76200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360965" y="4033521"/>
            <a:ext cx="1310005" cy="596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项目工程师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x-none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刘文涛</a:t>
            </a:r>
            <a:endParaRPr lang="x-none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6904" y="4641215"/>
            <a:ext cx="12344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曾任职腾讯运营中心经理,成功运营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王者荣耀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项目。</a:t>
            </a:r>
            <a:endParaRPr lang="zh-CN" altLang="en-US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44054" y="4641215"/>
            <a:ext cx="1234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曾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任职中国移动开发部部长，成功开发移动掌上营业厅。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709024" y="4641215"/>
            <a:ext cx="1234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曾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任职中国电信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部运维主管，负责管理电信总公司服务器。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0299699" y="4641215"/>
            <a:ext cx="1234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曾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任职中国联通技术部门主管，负责所有联通手机业务的开发。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 flipV="1">
            <a:off x="681990" y="1831975"/>
            <a:ext cx="1204595" cy="76200"/>
          </a:xfrm>
          <a:prstGeom prst="rect">
            <a:avLst/>
          </a:prstGeom>
          <a:solidFill>
            <a:srgbClr val="F0D2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微信图片_20180807225957"/>
          <p:cNvPicPr>
            <a:picLocks noChangeAspect="1"/>
          </p:cNvPicPr>
          <p:nvPr/>
        </p:nvPicPr>
        <p:blipFill>
          <a:blip r:embed="rId1"/>
          <a:srcRect l="25388" r="17129"/>
          <a:stretch>
            <a:fillRect/>
          </a:stretch>
        </p:blipFill>
        <p:spPr>
          <a:xfrm>
            <a:off x="8648065" y="2126615"/>
            <a:ext cx="1316990" cy="1718945"/>
          </a:xfrm>
          <a:prstGeom prst="rect">
            <a:avLst/>
          </a:prstGeom>
        </p:spPr>
      </p:pic>
      <p:pic>
        <p:nvPicPr>
          <p:cNvPr id="6" name="图片 5" descr="微信图片_201808072259571"/>
          <p:cNvPicPr>
            <a:picLocks noChangeAspect="1"/>
          </p:cNvPicPr>
          <p:nvPr/>
        </p:nvPicPr>
        <p:blipFill>
          <a:blip r:embed="rId2"/>
          <a:srcRect l="21636" t="11293" r="9163" b="14123"/>
          <a:stretch>
            <a:fillRect/>
          </a:stretch>
        </p:blipFill>
        <p:spPr>
          <a:xfrm>
            <a:off x="3846195" y="2121535"/>
            <a:ext cx="1198245" cy="1724660"/>
          </a:xfrm>
          <a:prstGeom prst="rect">
            <a:avLst/>
          </a:prstGeom>
        </p:spPr>
      </p:pic>
      <p:pic>
        <p:nvPicPr>
          <p:cNvPr id="7" name="图片 6" descr="微信图片_201808072259572"/>
          <p:cNvPicPr>
            <a:picLocks noChangeAspect="1"/>
          </p:cNvPicPr>
          <p:nvPr/>
        </p:nvPicPr>
        <p:blipFill>
          <a:blip r:embed="rId3"/>
          <a:srcRect l="46510" t="20924" r="24749" b="9828"/>
          <a:stretch>
            <a:fillRect/>
          </a:stretch>
        </p:blipFill>
        <p:spPr>
          <a:xfrm>
            <a:off x="7025640" y="2061210"/>
            <a:ext cx="1252855" cy="1791335"/>
          </a:xfrm>
          <a:prstGeom prst="rect">
            <a:avLst/>
          </a:prstGeom>
        </p:spPr>
      </p:pic>
      <p:pic>
        <p:nvPicPr>
          <p:cNvPr id="8" name="图片 7" descr="微信图片_201808072259573"/>
          <p:cNvPicPr>
            <a:picLocks noChangeAspect="1"/>
          </p:cNvPicPr>
          <p:nvPr/>
        </p:nvPicPr>
        <p:blipFill>
          <a:blip r:embed="rId4"/>
          <a:srcRect t="6840" b="17045"/>
          <a:stretch>
            <a:fillRect/>
          </a:stretch>
        </p:blipFill>
        <p:spPr>
          <a:xfrm>
            <a:off x="2248535" y="2121535"/>
            <a:ext cx="1273810" cy="1724025"/>
          </a:xfrm>
          <a:prstGeom prst="rect">
            <a:avLst/>
          </a:prstGeom>
        </p:spPr>
      </p:pic>
      <p:pic>
        <p:nvPicPr>
          <p:cNvPr id="11" name="图片 10" descr="微信图片_2018080722595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870" y="2115185"/>
            <a:ext cx="1238885" cy="1737360"/>
          </a:xfrm>
          <a:prstGeom prst="rect">
            <a:avLst/>
          </a:prstGeom>
        </p:spPr>
      </p:pic>
      <p:pic>
        <p:nvPicPr>
          <p:cNvPr id="12" name="图片 11" descr="微信图片_2018080722595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55" y="2134870"/>
            <a:ext cx="1204595" cy="1689735"/>
          </a:xfrm>
          <a:prstGeom prst="rect">
            <a:avLst/>
          </a:prstGeom>
        </p:spPr>
      </p:pic>
      <p:pic>
        <p:nvPicPr>
          <p:cNvPr id="13" name="图片 12" descr="微信图片_2018080722595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700" y="2061210"/>
            <a:ext cx="1303020" cy="1737360"/>
          </a:xfrm>
          <a:prstGeom prst="rect">
            <a:avLst/>
          </a:prstGeom>
        </p:spPr>
      </p:pic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50" y="314980"/>
            <a:ext cx="22479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rot="10800000">
            <a:off x="1712975" y="1708676"/>
            <a:ext cx="1192838" cy="972348"/>
            <a:chOff x="3456897" y="3211271"/>
            <a:chExt cx="1232193" cy="1004428"/>
          </a:xfrm>
        </p:grpSpPr>
        <p:sp>
          <p:nvSpPr>
            <p:cNvPr id="9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81685" y="2180590"/>
            <a:ext cx="9461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 rot="10800000">
            <a:off x="1660354" y="3304755"/>
            <a:ext cx="1192838" cy="972348"/>
            <a:chOff x="3456897" y="3211271"/>
            <a:chExt cx="1232193" cy="1004428"/>
          </a:xfrm>
        </p:grpSpPr>
        <p:sp>
          <p:nvSpPr>
            <p:cNvPr id="16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4166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 flipV="1">
            <a:off x="748665" y="3797300"/>
            <a:ext cx="911860" cy="571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 rot="10800000">
            <a:off x="1672561" y="4922714"/>
            <a:ext cx="1192838" cy="972348"/>
            <a:chOff x="3456897" y="3211271"/>
            <a:chExt cx="1232193" cy="1004428"/>
          </a:xfrm>
        </p:grpSpPr>
        <p:sp>
          <p:nvSpPr>
            <p:cNvPr id="21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B7C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接连接符 22"/>
          <p:cNvCxnSpPr/>
          <p:nvPr/>
        </p:nvCxnSpPr>
        <p:spPr>
          <a:xfrm flipV="1">
            <a:off x="798195" y="5408930"/>
            <a:ext cx="889000" cy="63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40435" y="1874056"/>
            <a:ext cx="759529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x-none" sz="3200"/>
          </a:p>
        </p:txBody>
      </p:sp>
      <p:sp>
        <p:nvSpPr>
          <p:cNvPr id="26" name="文本框 25"/>
          <p:cNvSpPr txBox="1"/>
          <p:nvPr/>
        </p:nvSpPr>
        <p:spPr>
          <a:xfrm>
            <a:off x="1980773" y="3518996"/>
            <a:ext cx="759529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x-none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80325" y="5074214"/>
            <a:ext cx="759529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x-none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66645" y="1708785"/>
            <a:ext cx="22694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教学环境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66645" y="3401060"/>
            <a:ext cx="23831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办公环境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84500" y="5139055"/>
            <a:ext cx="2188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机房服务器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73875" y="1996440"/>
            <a:ext cx="4085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四个教室，每个教室四十台主机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27215" y="3585210"/>
            <a:ext cx="3872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一个办公室，十台主机，无线网络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73875" y="5196840"/>
            <a:ext cx="437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至少拥有</a:t>
            </a:r>
            <a:r>
              <a:rPr lang="en-US" altLang="zh-CN"/>
              <a:t>DNS</a:t>
            </a:r>
            <a:r>
              <a:rPr lang="zh-CN" altLang="en-US"/>
              <a:t>服务器，</a:t>
            </a:r>
            <a:r>
              <a:rPr lang="en-US" altLang="zh-CN"/>
              <a:t>FTP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4" name="Freeform 14"/>
          <p:cNvSpPr/>
          <p:nvPr/>
        </p:nvSpPr>
        <p:spPr bwMode="auto">
          <a:xfrm>
            <a:off x="5173345" y="1977390"/>
            <a:ext cx="1489710" cy="406400"/>
          </a:xfrm>
          <a:custGeom>
            <a:avLst/>
            <a:gdLst>
              <a:gd name="T0" fmla="*/ 2311 w 4619"/>
              <a:gd name="T1" fmla="*/ 0 h 4617"/>
              <a:gd name="T2" fmla="*/ 4619 w 4619"/>
              <a:gd name="T3" fmla="*/ 2308 h 4617"/>
              <a:gd name="T4" fmla="*/ 2311 w 4619"/>
              <a:gd name="T5" fmla="*/ 4617 h 4617"/>
              <a:gd name="T6" fmla="*/ 2041 w 4619"/>
              <a:gd name="T7" fmla="*/ 4347 h 4617"/>
              <a:gd name="T8" fmla="*/ 2394 w 4619"/>
              <a:gd name="T9" fmla="*/ 3995 h 4617"/>
              <a:gd name="T10" fmla="*/ 2394 w 4619"/>
              <a:gd name="T11" fmla="*/ 4288 h 4617"/>
              <a:gd name="T12" fmla="*/ 2606 w 4619"/>
              <a:gd name="T13" fmla="*/ 4288 h 4617"/>
              <a:gd name="T14" fmla="*/ 2606 w 4619"/>
              <a:gd name="T15" fmla="*/ 3633 h 4617"/>
              <a:gd name="T16" fmla="*/ 1951 w 4619"/>
              <a:gd name="T17" fmla="*/ 3633 h 4617"/>
              <a:gd name="T18" fmla="*/ 1951 w 4619"/>
              <a:gd name="T19" fmla="*/ 3846 h 4617"/>
              <a:gd name="T20" fmla="*/ 2245 w 4619"/>
              <a:gd name="T21" fmla="*/ 3846 h 4617"/>
              <a:gd name="T22" fmla="*/ 1892 w 4619"/>
              <a:gd name="T23" fmla="*/ 4196 h 4617"/>
              <a:gd name="T24" fmla="*/ 1623 w 4619"/>
              <a:gd name="T25" fmla="*/ 3926 h 4617"/>
              <a:gd name="T26" fmla="*/ 2753 w 4619"/>
              <a:gd name="T27" fmla="*/ 2796 h 4617"/>
              <a:gd name="T28" fmla="*/ 0 w 4619"/>
              <a:gd name="T29" fmla="*/ 2796 h 4617"/>
              <a:gd name="T30" fmla="*/ 0 w 4619"/>
              <a:gd name="T31" fmla="*/ 2415 h 4617"/>
              <a:gd name="T32" fmla="*/ 499 w 4619"/>
              <a:gd name="T33" fmla="*/ 2415 h 4617"/>
              <a:gd name="T34" fmla="*/ 291 w 4619"/>
              <a:gd name="T35" fmla="*/ 2621 h 4617"/>
              <a:gd name="T36" fmla="*/ 440 w 4619"/>
              <a:gd name="T37" fmla="*/ 2772 h 4617"/>
              <a:gd name="T38" fmla="*/ 903 w 4619"/>
              <a:gd name="T39" fmla="*/ 2308 h 4617"/>
              <a:gd name="T40" fmla="*/ 440 w 4619"/>
              <a:gd name="T41" fmla="*/ 1845 h 4617"/>
              <a:gd name="T42" fmla="*/ 291 w 4619"/>
              <a:gd name="T43" fmla="*/ 1996 h 4617"/>
              <a:gd name="T44" fmla="*/ 499 w 4619"/>
              <a:gd name="T45" fmla="*/ 2202 h 4617"/>
              <a:gd name="T46" fmla="*/ 0 w 4619"/>
              <a:gd name="T47" fmla="*/ 2202 h 4617"/>
              <a:gd name="T48" fmla="*/ 0 w 4619"/>
              <a:gd name="T49" fmla="*/ 1821 h 4617"/>
              <a:gd name="T50" fmla="*/ 2753 w 4619"/>
              <a:gd name="T51" fmla="*/ 1821 h 4617"/>
              <a:gd name="T52" fmla="*/ 1623 w 4619"/>
              <a:gd name="T53" fmla="*/ 691 h 4617"/>
              <a:gd name="T54" fmla="*/ 1892 w 4619"/>
              <a:gd name="T55" fmla="*/ 421 h 4617"/>
              <a:gd name="T56" fmla="*/ 2245 w 4619"/>
              <a:gd name="T57" fmla="*/ 771 h 4617"/>
              <a:gd name="T58" fmla="*/ 1951 w 4619"/>
              <a:gd name="T59" fmla="*/ 771 h 4617"/>
              <a:gd name="T60" fmla="*/ 1951 w 4619"/>
              <a:gd name="T61" fmla="*/ 984 h 4617"/>
              <a:gd name="T62" fmla="*/ 2606 w 4619"/>
              <a:gd name="T63" fmla="*/ 984 h 4617"/>
              <a:gd name="T64" fmla="*/ 2606 w 4619"/>
              <a:gd name="T65" fmla="*/ 329 h 4617"/>
              <a:gd name="T66" fmla="*/ 2394 w 4619"/>
              <a:gd name="T67" fmla="*/ 329 h 4617"/>
              <a:gd name="T68" fmla="*/ 2394 w 4619"/>
              <a:gd name="T69" fmla="*/ 622 h 4617"/>
              <a:gd name="T70" fmla="*/ 2041 w 4619"/>
              <a:gd name="T71" fmla="*/ 270 h 4617"/>
              <a:gd name="T72" fmla="*/ 2311 w 4619"/>
              <a:gd name="T73" fmla="*/ 0 h 4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19" h="4617">
                <a:moveTo>
                  <a:pt x="2311" y="0"/>
                </a:moveTo>
                <a:lnTo>
                  <a:pt x="4619" y="2308"/>
                </a:lnTo>
                <a:lnTo>
                  <a:pt x="2311" y="4617"/>
                </a:lnTo>
                <a:lnTo>
                  <a:pt x="2041" y="4347"/>
                </a:lnTo>
                <a:lnTo>
                  <a:pt x="2394" y="3995"/>
                </a:lnTo>
                <a:lnTo>
                  <a:pt x="2394" y="4288"/>
                </a:lnTo>
                <a:lnTo>
                  <a:pt x="2606" y="4288"/>
                </a:lnTo>
                <a:lnTo>
                  <a:pt x="2606" y="3633"/>
                </a:lnTo>
                <a:lnTo>
                  <a:pt x="1951" y="3633"/>
                </a:lnTo>
                <a:lnTo>
                  <a:pt x="1951" y="3846"/>
                </a:lnTo>
                <a:lnTo>
                  <a:pt x="2245" y="3846"/>
                </a:lnTo>
                <a:lnTo>
                  <a:pt x="1892" y="4196"/>
                </a:lnTo>
                <a:lnTo>
                  <a:pt x="1623" y="3926"/>
                </a:lnTo>
                <a:lnTo>
                  <a:pt x="2753" y="2796"/>
                </a:lnTo>
                <a:lnTo>
                  <a:pt x="0" y="2796"/>
                </a:lnTo>
                <a:lnTo>
                  <a:pt x="0" y="2415"/>
                </a:lnTo>
                <a:lnTo>
                  <a:pt x="499" y="2415"/>
                </a:lnTo>
                <a:lnTo>
                  <a:pt x="291" y="2621"/>
                </a:lnTo>
                <a:lnTo>
                  <a:pt x="440" y="2772"/>
                </a:lnTo>
                <a:lnTo>
                  <a:pt x="903" y="2308"/>
                </a:lnTo>
                <a:lnTo>
                  <a:pt x="440" y="1845"/>
                </a:lnTo>
                <a:lnTo>
                  <a:pt x="291" y="1996"/>
                </a:lnTo>
                <a:lnTo>
                  <a:pt x="499" y="2202"/>
                </a:lnTo>
                <a:lnTo>
                  <a:pt x="0" y="2202"/>
                </a:lnTo>
                <a:lnTo>
                  <a:pt x="0" y="1821"/>
                </a:lnTo>
                <a:lnTo>
                  <a:pt x="2753" y="1821"/>
                </a:lnTo>
                <a:lnTo>
                  <a:pt x="1623" y="691"/>
                </a:lnTo>
                <a:lnTo>
                  <a:pt x="1892" y="421"/>
                </a:lnTo>
                <a:lnTo>
                  <a:pt x="2245" y="771"/>
                </a:lnTo>
                <a:lnTo>
                  <a:pt x="1951" y="771"/>
                </a:lnTo>
                <a:lnTo>
                  <a:pt x="1951" y="984"/>
                </a:lnTo>
                <a:lnTo>
                  <a:pt x="2606" y="984"/>
                </a:lnTo>
                <a:lnTo>
                  <a:pt x="2606" y="329"/>
                </a:lnTo>
                <a:lnTo>
                  <a:pt x="2394" y="329"/>
                </a:lnTo>
                <a:lnTo>
                  <a:pt x="2394" y="622"/>
                </a:lnTo>
                <a:lnTo>
                  <a:pt x="2041" y="270"/>
                </a:lnTo>
                <a:lnTo>
                  <a:pt x="2311" y="0"/>
                </a:lnTo>
                <a:close/>
              </a:path>
            </a:pathLst>
          </a:custGeom>
          <a:solidFill>
            <a:srgbClr val="B7C8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19" name="Freeform 14"/>
          <p:cNvSpPr/>
          <p:nvPr/>
        </p:nvSpPr>
        <p:spPr bwMode="auto">
          <a:xfrm>
            <a:off x="5173345" y="3622675"/>
            <a:ext cx="1489710" cy="406400"/>
          </a:xfrm>
          <a:custGeom>
            <a:avLst/>
            <a:gdLst>
              <a:gd name="T0" fmla="*/ 2311 w 4619"/>
              <a:gd name="T1" fmla="*/ 0 h 4617"/>
              <a:gd name="T2" fmla="*/ 4619 w 4619"/>
              <a:gd name="T3" fmla="*/ 2308 h 4617"/>
              <a:gd name="T4" fmla="*/ 2311 w 4619"/>
              <a:gd name="T5" fmla="*/ 4617 h 4617"/>
              <a:gd name="T6" fmla="*/ 2041 w 4619"/>
              <a:gd name="T7" fmla="*/ 4347 h 4617"/>
              <a:gd name="T8" fmla="*/ 2394 w 4619"/>
              <a:gd name="T9" fmla="*/ 3995 h 4617"/>
              <a:gd name="T10" fmla="*/ 2394 w 4619"/>
              <a:gd name="T11" fmla="*/ 4288 h 4617"/>
              <a:gd name="T12" fmla="*/ 2606 w 4619"/>
              <a:gd name="T13" fmla="*/ 4288 h 4617"/>
              <a:gd name="T14" fmla="*/ 2606 w 4619"/>
              <a:gd name="T15" fmla="*/ 3633 h 4617"/>
              <a:gd name="T16" fmla="*/ 1951 w 4619"/>
              <a:gd name="T17" fmla="*/ 3633 h 4617"/>
              <a:gd name="T18" fmla="*/ 1951 w 4619"/>
              <a:gd name="T19" fmla="*/ 3846 h 4617"/>
              <a:gd name="T20" fmla="*/ 2245 w 4619"/>
              <a:gd name="T21" fmla="*/ 3846 h 4617"/>
              <a:gd name="T22" fmla="*/ 1892 w 4619"/>
              <a:gd name="T23" fmla="*/ 4196 h 4617"/>
              <a:gd name="T24" fmla="*/ 1623 w 4619"/>
              <a:gd name="T25" fmla="*/ 3926 h 4617"/>
              <a:gd name="T26" fmla="*/ 2753 w 4619"/>
              <a:gd name="T27" fmla="*/ 2796 h 4617"/>
              <a:gd name="T28" fmla="*/ 0 w 4619"/>
              <a:gd name="T29" fmla="*/ 2796 h 4617"/>
              <a:gd name="T30" fmla="*/ 0 w 4619"/>
              <a:gd name="T31" fmla="*/ 2415 h 4617"/>
              <a:gd name="T32" fmla="*/ 499 w 4619"/>
              <a:gd name="T33" fmla="*/ 2415 h 4617"/>
              <a:gd name="T34" fmla="*/ 291 w 4619"/>
              <a:gd name="T35" fmla="*/ 2621 h 4617"/>
              <a:gd name="T36" fmla="*/ 440 w 4619"/>
              <a:gd name="T37" fmla="*/ 2772 h 4617"/>
              <a:gd name="T38" fmla="*/ 903 w 4619"/>
              <a:gd name="T39" fmla="*/ 2308 h 4617"/>
              <a:gd name="T40" fmla="*/ 440 w 4619"/>
              <a:gd name="T41" fmla="*/ 1845 h 4617"/>
              <a:gd name="T42" fmla="*/ 291 w 4619"/>
              <a:gd name="T43" fmla="*/ 1996 h 4617"/>
              <a:gd name="T44" fmla="*/ 499 w 4619"/>
              <a:gd name="T45" fmla="*/ 2202 h 4617"/>
              <a:gd name="T46" fmla="*/ 0 w 4619"/>
              <a:gd name="T47" fmla="*/ 2202 h 4617"/>
              <a:gd name="T48" fmla="*/ 0 w 4619"/>
              <a:gd name="T49" fmla="*/ 1821 h 4617"/>
              <a:gd name="T50" fmla="*/ 2753 w 4619"/>
              <a:gd name="T51" fmla="*/ 1821 h 4617"/>
              <a:gd name="T52" fmla="*/ 1623 w 4619"/>
              <a:gd name="T53" fmla="*/ 691 h 4617"/>
              <a:gd name="T54" fmla="*/ 1892 w 4619"/>
              <a:gd name="T55" fmla="*/ 421 h 4617"/>
              <a:gd name="T56" fmla="*/ 2245 w 4619"/>
              <a:gd name="T57" fmla="*/ 771 h 4617"/>
              <a:gd name="T58" fmla="*/ 1951 w 4619"/>
              <a:gd name="T59" fmla="*/ 771 h 4617"/>
              <a:gd name="T60" fmla="*/ 1951 w 4619"/>
              <a:gd name="T61" fmla="*/ 984 h 4617"/>
              <a:gd name="T62" fmla="*/ 2606 w 4619"/>
              <a:gd name="T63" fmla="*/ 984 h 4617"/>
              <a:gd name="T64" fmla="*/ 2606 w 4619"/>
              <a:gd name="T65" fmla="*/ 329 h 4617"/>
              <a:gd name="T66" fmla="*/ 2394 w 4619"/>
              <a:gd name="T67" fmla="*/ 329 h 4617"/>
              <a:gd name="T68" fmla="*/ 2394 w 4619"/>
              <a:gd name="T69" fmla="*/ 622 h 4617"/>
              <a:gd name="T70" fmla="*/ 2041 w 4619"/>
              <a:gd name="T71" fmla="*/ 270 h 4617"/>
              <a:gd name="T72" fmla="*/ 2311 w 4619"/>
              <a:gd name="T73" fmla="*/ 0 h 4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19" h="4617">
                <a:moveTo>
                  <a:pt x="2311" y="0"/>
                </a:moveTo>
                <a:lnTo>
                  <a:pt x="4619" y="2308"/>
                </a:lnTo>
                <a:lnTo>
                  <a:pt x="2311" y="4617"/>
                </a:lnTo>
                <a:lnTo>
                  <a:pt x="2041" y="4347"/>
                </a:lnTo>
                <a:lnTo>
                  <a:pt x="2394" y="3995"/>
                </a:lnTo>
                <a:lnTo>
                  <a:pt x="2394" y="4288"/>
                </a:lnTo>
                <a:lnTo>
                  <a:pt x="2606" y="4288"/>
                </a:lnTo>
                <a:lnTo>
                  <a:pt x="2606" y="3633"/>
                </a:lnTo>
                <a:lnTo>
                  <a:pt x="1951" y="3633"/>
                </a:lnTo>
                <a:lnTo>
                  <a:pt x="1951" y="3846"/>
                </a:lnTo>
                <a:lnTo>
                  <a:pt x="2245" y="3846"/>
                </a:lnTo>
                <a:lnTo>
                  <a:pt x="1892" y="4196"/>
                </a:lnTo>
                <a:lnTo>
                  <a:pt x="1623" y="3926"/>
                </a:lnTo>
                <a:lnTo>
                  <a:pt x="2753" y="2796"/>
                </a:lnTo>
                <a:lnTo>
                  <a:pt x="0" y="2796"/>
                </a:lnTo>
                <a:lnTo>
                  <a:pt x="0" y="2415"/>
                </a:lnTo>
                <a:lnTo>
                  <a:pt x="499" y="2415"/>
                </a:lnTo>
                <a:lnTo>
                  <a:pt x="291" y="2621"/>
                </a:lnTo>
                <a:lnTo>
                  <a:pt x="440" y="2772"/>
                </a:lnTo>
                <a:lnTo>
                  <a:pt x="903" y="2308"/>
                </a:lnTo>
                <a:lnTo>
                  <a:pt x="440" y="1845"/>
                </a:lnTo>
                <a:lnTo>
                  <a:pt x="291" y="1996"/>
                </a:lnTo>
                <a:lnTo>
                  <a:pt x="499" y="2202"/>
                </a:lnTo>
                <a:lnTo>
                  <a:pt x="0" y="2202"/>
                </a:lnTo>
                <a:lnTo>
                  <a:pt x="0" y="1821"/>
                </a:lnTo>
                <a:lnTo>
                  <a:pt x="2753" y="1821"/>
                </a:lnTo>
                <a:lnTo>
                  <a:pt x="1623" y="691"/>
                </a:lnTo>
                <a:lnTo>
                  <a:pt x="1892" y="421"/>
                </a:lnTo>
                <a:lnTo>
                  <a:pt x="2245" y="771"/>
                </a:lnTo>
                <a:lnTo>
                  <a:pt x="1951" y="771"/>
                </a:lnTo>
                <a:lnTo>
                  <a:pt x="1951" y="984"/>
                </a:lnTo>
                <a:lnTo>
                  <a:pt x="2606" y="984"/>
                </a:lnTo>
                <a:lnTo>
                  <a:pt x="2606" y="329"/>
                </a:lnTo>
                <a:lnTo>
                  <a:pt x="2394" y="329"/>
                </a:lnTo>
                <a:lnTo>
                  <a:pt x="2394" y="622"/>
                </a:lnTo>
                <a:lnTo>
                  <a:pt x="2041" y="270"/>
                </a:lnTo>
                <a:lnTo>
                  <a:pt x="2311" y="0"/>
                </a:lnTo>
                <a:close/>
              </a:path>
            </a:pathLst>
          </a:custGeom>
          <a:solidFill>
            <a:srgbClr val="B7C8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4" name="Freeform 14"/>
          <p:cNvSpPr/>
          <p:nvPr/>
        </p:nvSpPr>
        <p:spPr bwMode="auto">
          <a:xfrm>
            <a:off x="5173345" y="5206365"/>
            <a:ext cx="1489710" cy="406400"/>
          </a:xfrm>
          <a:custGeom>
            <a:avLst/>
            <a:gdLst>
              <a:gd name="T0" fmla="*/ 2311 w 4619"/>
              <a:gd name="T1" fmla="*/ 0 h 4617"/>
              <a:gd name="T2" fmla="*/ 4619 w 4619"/>
              <a:gd name="T3" fmla="*/ 2308 h 4617"/>
              <a:gd name="T4" fmla="*/ 2311 w 4619"/>
              <a:gd name="T5" fmla="*/ 4617 h 4617"/>
              <a:gd name="T6" fmla="*/ 2041 w 4619"/>
              <a:gd name="T7" fmla="*/ 4347 h 4617"/>
              <a:gd name="T8" fmla="*/ 2394 w 4619"/>
              <a:gd name="T9" fmla="*/ 3995 h 4617"/>
              <a:gd name="T10" fmla="*/ 2394 w 4619"/>
              <a:gd name="T11" fmla="*/ 4288 h 4617"/>
              <a:gd name="T12" fmla="*/ 2606 w 4619"/>
              <a:gd name="T13" fmla="*/ 4288 h 4617"/>
              <a:gd name="T14" fmla="*/ 2606 w 4619"/>
              <a:gd name="T15" fmla="*/ 3633 h 4617"/>
              <a:gd name="T16" fmla="*/ 1951 w 4619"/>
              <a:gd name="T17" fmla="*/ 3633 h 4617"/>
              <a:gd name="T18" fmla="*/ 1951 w 4619"/>
              <a:gd name="T19" fmla="*/ 3846 h 4617"/>
              <a:gd name="T20" fmla="*/ 2245 w 4619"/>
              <a:gd name="T21" fmla="*/ 3846 h 4617"/>
              <a:gd name="T22" fmla="*/ 1892 w 4619"/>
              <a:gd name="T23" fmla="*/ 4196 h 4617"/>
              <a:gd name="T24" fmla="*/ 1623 w 4619"/>
              <a:gd name="T25" fmla="*/ 3926 h 4617"/>
              <a:gd name="T26" fmla="*/ 2753 w 4619"/>
              <a:gd name="T27" fmla="*/ 2796 h 4617"/>
              <a:gd name="T28" fmla="*/ 0 w 4619"/>
              <a:gd name="T29" fmla="*/ 2796 h 4617"/>
              <a:gd name="T30" fmla="*/ 0 w 4619"/>
              <a:gd name="T31" fmla="*/ 2415 h 4617"/>
              <a:gd name="T32" fmla="*/ 499 w 4619"/>
              <a:gd name="T33" fmla="*/ 2415 h 4617"/>
              <a:gd name="T34" fmla="*/ 291 w 4619"/>
              <a:gd name="T35" fmla="*/ 2621 h 4617"/>
              <a:gd name="T36" fmla="*/ 440 w 4619"/>
              <a:gd name="T37" fmla="*/ 2772 h 4617"/>
              <a:gd name="T38" fmla="*/ 903 w 4619"/>
              <a:gd name="T39" fmla="*/ 2308 h 4617"/>
              <a:gd name="T40" fmla="*/ 440 w 4619"/>
              <a:gd name="T41" fmla="*/ 1845 h 4617"/>
              <a:gd name="T42" fmla="*/ 291 w 4619"/>
              <a:gd name="T43" fmla="*/ 1996 h 4617"/>
              <a:gd name="T44" fmla="*/ 499 w 4619"/>
              <a:gd name="T45" fmla="*/ 2202 h 4617"/>
              <a:gd name="T46" fmla="*/ 0 w 4619"/>
              <a:gd name="T47" fmla="*/ 2202 h 4617"/>
              <a:gd name="T48" fmla="*/ 0 w 4619"/>
              <a:gd name="T49" fmla="*/ 1821 h 4617"/>
              <a:gd name="T50" fmla="*/ 2753 w 4619"/>
              <a:gd name="T51" fmla="*/ 1821 h 4617"/>
              <a:gd name="T52" fmla="*/ 1623 w 4619"/>
              <a:gd name="T53" fmla="*/ 691 h 4617"/>
              <a:gd name="T54" fmla="*/ 1892 w 4619"/>
              <a:gd name="T55" fmla="*/ 421 h 4617"/>
              <a:gd name="T56" fmla="*/ 2245 w 4619"/>
              <a:gd name="T57" fmla="*/ 771 h 4617"/>
              <a:gd name="T58" fmla="*/ 1951 w 4619"/>
              <a:gd name="T59" fmla="*/ 771 h 4617"/>
              <a:gd name="T60" fmla="*/ 1951 w 4619"/>
              <a:gd name="T61" fmla="*/ 984 h 4617"/>
              <a:gd name="T62" fmla="*/ 2606 w 4619"/>
              <a:gd name="T63" fmla="*/ 984 h 4617"/>
              <a:gd name="T64" fmla="*/ 2606 w 4619"/>
              <a:gd name="T65" fmla="*/ 329 h 4617"/>
              <a:gd name="T66" fmla="*/ 2394 w 4619"/>
              <a:gd name="T67" fmla="*/ 329 h 4617"/>
              <a:gd name="T68" fmla="*/ 2394 w 4619"/>
              <a:gd name="T69" fmla="*/ 622 h 4617"/>
              <a:gd name="T70" fmla="*/ 2041 w 4619"/>
              <a:gd name="T71" fmla="*/ 270 h 4617"/>
              <a:gd name="T72" fmla="*/ 2311 w 4619"/>
              <a:gd name="T73" fmla="*/ 0 h 4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19" h="4617">
                <a:moveTo>
                  <a:pt x="2311" y="0"/>
                </a:moveTo>
                <a:lnTo>
                  <a:pt x="4619" y="2308"/>
                </a:lnTo>
                <a:lnTo>
                  <a:pt x="2311" y="4617"/>
                </a:lnTo>
                <a:lnTo>
                  <a:pt x="2041" y="4347"/>
                </a:lnTo>
                <a:lnTo>
                  <a:pt x="2394" y="3995"/>
                </a:lnTo>
                <a:lnTo>
                  <a:pt x="2394" y="4288"/>
                </a:lnTo>
                <a:lnTo>
                  <a:pt x="2606" y="4288"/>
                </a:lnTo>
                <a:lnTo>
                  <a:pt x="2606" y="3633"/>
                </a:lnTo>
                <a:lnTo>
                  <a:pt x="1951" y="3633"/>
                </a:lnTo>
                <a:lnTo>
                  <a:pt x="1951" y="3846"/>
                </a:lnTo>
                <a:lnTo>
                  <a:pt x="2245" y="3846"/>
                </a:lnTo>
                <a:lnTo>
                  <a:pt x="1892" y="4196"/>
                </a:lnTo>
                <a:lnTo>
                  <a:pt x="1623" y="3926"/>
                </a:lnTo>
                <a:lnTo>
                  <a:pt x="2753" y="2796"/>
                </a:lnTo>
                <a:lnTo>
                  <a:pt x="0" y="2796"/>
                </a:lnTo>
                <a:lnTo>
                  <a:pt x="0" y="2415"/>
                </a:lnTo>
                <a:lnTo>
                  <a:pt x="499" y="2415"/>
                </a:lnTo>
                <a:lnTo>
                  <a:pt x="291" y="2621"/>
                </a:lnTo>
                <a:lnTo>
                  <a:pt x="440" y="2772"/>
                </a:lnTo>
                <a:lnTo>
                  <a:pt x="903" y="2308"/>
                </a:lnTo>
                <a:lnTo>
                  <a:pt x="440" y="1845"/>
                </a:lnTo>
                <a:lnTo>
                  <a:pt x="291" y="1996"/>
                </a:lnTo>
                <a:lnTo>
                  <a:pt x="499" y="2202"/>
                </a:lnTo>
                <a:lnTo>
                  <a:pt x="0" y="2202"/>
                </a:lnTo>
                <a:lnTo>
                  <a:pt x="0" y="1821"/>
                </a:lnTo>
                <a:lnTo>
                  <a:pt x="2753" y="1821"/>
                </a:lnTo>
                <a:lnTo>
                  <a:pt x="1623" y="691"/>
                </a:lnTo>
                <a:lnTo>
                  <a:pt x="1892" y="421"/>
                </a:lnTo>
                <a:lnTo>
                  <a:pt x="2245" y="771"/>
                </a:lnTo>
                <a:lnTo>
                  <a:pt x="1951" y="771"/>
                </a:lnTo>
                <a:lnTo>
                  <a:pt x="1951" y="984"/>
                </a:lnTo>
                <a:lnTo>
                  <a:pt x="2606" y="984"/>
                </a:lnTo>
                <a:lnTo>
                  <a:pt x="2606" y="329"/>
                </a:lnTo>
                <a:lnTo>
                  <a:pt x="2394" y="329"/>
                </a:lnTo>
                <a:lnTo>
                  <a:pt x="2394" y="622"/>
                </a:lnTo>
                <a:lnTo>
                  <a:pt x="2041" y="270"/>
                </a:lnTo>
                <a:lnTo>
                  <a:pt x="2311" y="0"/>
                </a:lnTo>
                <a:close/>
              </a:path>
            </a:pathLst>
          </a:custGeom>
          <a:solidFill>
            <a:srgbClr val="B7C8A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9" grpId="0" bldLvl="0" animBg="1"/>
      <p:bldP spid="24" grpId="0" bldLvl="0" animBg="1"/>
      <p:bldP spid="25" grpId="0"/>
      <p:bldP spid="26" grpId="0"/>
      <p:bldP spid="27" grpId="0"/>
      <p:bldP spid="29" grpId="0"/>
      <p:bldP spid="30" grpId="0"/>
      <p:bldP spid="31" grpId="0"/>
      <p:bldP spid="6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0350" y="328950"/>
            <a:ext cx="22479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项目拓扑图</a:t>
            </a:r>
            <a:endParaRPr lang="x-none" altLang="zh-CN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018024" y="1179834"/>
            <a:ext cx="4500247" cy="4500244"/>
            <a:chOff x="6876166" y="1703459"/>
            <a:chExt cx="3140478" cy="3414481"/>
          </a:xfrm>
        </p:grpSpPr>
        <p:grpSp>
          <p:nvGrpSpPr>
            <p:cNvPr id="11" name="组合 10"/>
            <p:cNvGrpSpPr/>
            <p:nvPr/>
          </p:nvGrpSpPr>
          <p:grpSpPr>
            <a:xfrm>
              <a:off x="6876166" y="1703459"/>
              <a:ext cx="3140478" cy="3414481"/>
              <a:chOff x="4247266" y="1836809"/>
              <a:chExt cx="3140478" cy="3414481"/>
            </a:xfrm>
          </p:grpSpPr>
          <p:sp>
            <p:nvSpPr>
              <p:cNvPr id="7" name="矩形 6"/>
              <p:cNvSpPr/>
              <p:nvPr/>
            </p:nvSpPr>
            <p:spPr>
              <a:xfrm rot="2700000">
                <a:off x="4198187" y="1885887"/>
                <a:ext cx="1333609" cy="1235452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2700000">
                <a:off x="6092576" y="1904270"/>
                <a:ext cx="1333609" cy="1215068"/>
              </a:xfrm>
              <a:prstGeom prst="rect">
                <a:avLst/>
              </a:prstGeom>
              <a:solidFill>
                <a:srgbClr val="416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2700000">
                <a:off x="4210594" y="3954633"/>
                <a:ext cx="1333609" cy="120044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2700000">
                <a:off x="6082386" y="3945932"/>
                <a:ext cx="1333609" cy="1277106"/>
              </a:xfrm>
              <a:prstGeom prst="rect">
                <a:avLst/>
              </a:prstGeom>
              <a:solidFill>
                <a:srgbClr val="D76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8922992" y="2266675"/>
              <a:ext cx="1051109" cy="50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办公室能够和教室通信</a:t>
              </a:r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956371" y="4388500"/>
              <a:ext cx="1129987" cy="291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能够批量装机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981929" y="4399102"/>
              <a:ext cx="1031168" cy="50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能实现教学资料共享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991316" y="2149005"/>
              <a:ext cx="1135497" cy="50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每个教室之间不能互相通信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280035" y="1161415"/>
            <a:ext cx="6349365" cy="4857131"/>
            <a:chOff x="1530" y="2991"/>
            <a:chExt cx="11184" cy="7043"/>
          </a:xfrm>
        </p:grpSpPr>
        <p:sp>
          <p:nvSpPr>
            <p:cNvPr id="66" name="椭圆 65"/>
            <p:cNvSpPr/>
            <p:nvPr/>
          </p:nvSpPr>
          <p:spPr>
            <a:xfrm>
              <a:off x="4959" y="7861"/>
              <a:ext cx="4309" cy="1735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9507" y="7889"/>
              <a:ext cx="3207" cy="164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8" name="Picture 15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5" y="4439"/>
              <a:ext cx="1056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9" y="5419"/>
              <a:ext cx="99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8" y="7045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" y="7378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7" y="6649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" name="Picture 84" descr="black_serv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01" y="8004"/>
              <a:ext cx="73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4" name="直接连接符 123"/>
            <p:cNvCxnSpPr>
              <a:cxnSpLocks noChangeShapeType="1"/>
              <a:stCxn id="70" idx="2"/>
              <a:endCxn id="73" idx="0"/>
            </p:cNvCxnSpPr>
            <p:nvPr/>
          </p:nvCxnSpPr>
          <p:spPr bwMode="auto">
            <a:xfrm>
              <a:off x="9732" y="7442"/>
              <a:ext cx="2438" cy="56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5" name="Picture 84" descr="black_serv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" y="8087"/>
              <a:ext cx="73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6" name="直接连接符 123"/>
            <p:cNvCxnSpPr>
              <a:cxnSpLocks noChangeShapeType="1"/>
              <a:stCxn id="70" idx="2"/>
              <a:endCxn id="75" idx="0"/>
            </p:cNvCxnSpPr>
            <p:nvPr/>
          </p:nvCxnSpPr>
          <p:spPr bwMode="auto">
            <a:xfrm>
              <a:off x="9732" y="7442"/>
              <a:ext cx="1814" cy="64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7" name="Picture 84" descr="black_server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3" y="8267"/>
              <a:ext cx="737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8" name="直接连接符 123"/>
            <p:cNvCxnSpPr>
              <a:cxnSpLocks noChangeShapeType="1"/>
              <a:stCxn id="70" idx="2"/>
              <a:endCxn id="77" idx="0"/>
            </p:cNvCxnSpPr>
            <p:nvPr/>
          </p:nvCxnSpPr>
          <p:spPr bwMode="auto">
            <a:xfrm>
              <a:off x="9732" y="7442"/>
              <a:ext cx="1120" cy="8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8"/>
            <p:cNvSpPr txBox="1">
              <a:spLocks noChangeArrowheads="1"/>
            </p:cNvSpPr>
            <p:nvPr/>
          </p:nvSpPr>
          <p:spPr bwMode="auto">
            <a:xfrm>
              <a:off x="10340" y="9703"/>
              <a:ext cx="1672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/>
                <a:t>教学服务器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0" name="直接连接符 123"/>
            <p:cNvCxnSpPr>
              <a:cxnSpLocks noChangeShapeType="1"/>
              <a:stCxn id="69" idx="2"/>
              <a:endCxn id="70" idx="0"/>
            </p:cNvCxnSpPr>
            <p:nvPr/>
          </p:nvCxnSpPr>
          <p:spPr bwMode="auto">
            <a:xfrm>
              <a:off x="7164" y="6042"/>
              <a:ext cx="2568" cy="100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直接连接符 123"/>
            <p:cNvCxnSpPr>
              <a:cxnSpLocks noChangeShapeType="1"/>
              <a:stCxn id="68" idx="2"/>
              <a:endCxn id="69" idx="0"/>
            </p:cNvCxnSpPr>
            <p:nvPr/>
          </p:nvCxnSpPr>
          <p:spPr bwMode="auto">
            <a:xfrm flipH="1">
              <a:off x="7164" y="5060"/>
              <a:ext cx="9" cy="35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直接连接符 123"/>
            <p:cNvCxnSpPr>
              <a:cxnSpLocks noChangeShapeType="1"/>
              <a:stCxn id="68" idx="0"/>
              <a:endCxn id="84" idx="2"/>
            </p:cNvCxnSpPr>
            <p:nvPr/>
          </p:nvCxnSpPr>
          <p:spPr bwMode="auto">
            <a:xfrm flipV="1">
              <a:off x="7173" y="3660"/>
              <a:ext cx="0" cy="77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83" name="Picture 15"/>
            <p:cNvPicPr>
              <a:picLocks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" y="2991"/>
              <a:ext cx="2018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 Box 16"/>
            <p:cNvSpPr txBox="1">
              <a:spLocks noChangeArrowheads="1"/>
            </p:cNvSpPr>
            <p:nvPr/>
          </p:nvSpPr>
          <p:spPr bwMode="auto">
            <a:xfrm>
              <a:off x="6237" y="3149"/>
              <a:ext cx="1872" cy="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Internet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86" name="Picture 15" descr="web_server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3" y="8483"/>
              <a:ext cx="819" cy="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8" name="直接连接符 123"/>
            <p:cNvCxnSpPr>
              <a:cxnSpLocks noChangeShapeType="1"/>
              <a:stCxn id="70" idx="2"/>
            </p:cNvCxnSpPr>
            <p:nvPr/>
          </p:nvCxnSpPr>
          <p:spPr bwMode="auto">
            <a:xfrm>
              <a:off x="9732" y="7442"/>
              <a:ext cx="201" cy="114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直接连接符 123"/>
            <p:cNvCxnSpPr>
              <a:cxnSpLocks noChangeShapeType="1"/>
              <a:stCxn id="118" idx="3"/>
              <a:endCxn id="72" idx="1"/>
            </p:cNvCxnSpPr>
            <p:nvPr/>
          </p:nvCxnSpPr>
          <p:spPr bwMode="auto">
            <a:xfrm>
              <a:off x="3111" y="6847"/>
              <a:ext cx="3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直接连接符 123"/>
            <p:cNvCxnSpPr>
              <a:cxnSpLocks noChangeShapeType="1"/>
              <a:stCxn id="72" idx="3"/>
              <a:endCxn id="69" idx="2"/>
            </p:cNvCxnSpPr>
            <p:nvPr/>
          </p:nvCxnSpPr>
          <p:spPr bwMode="auto">
            <a:xfrm flipV="1">
              <a:off x="4345" y="6042"/>
              <a:ext cx="2819" cy="80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直接连接符 123"/>
            <p:cNvCxnSpPr>
              <a:cxnSpLocks noChangeShapeType="1"/>
              <a:stCxn id="119" idx="3"/>
              <a:endCxn id="71" idx="1"/>
            </p:cNvCxnSpPr>
            <p:nvPr/>
          </p:nvCxnSpPr>
          <p:spPr bwMode="auto">
            <a:xfrm>
              <a:off x="2290" y="7576"/>
              <a:ext cx="11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2329" y="9703"/>
              <a:ext cx="16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教室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1" name="直接连接符 123"/>
            <p:cNvCxnSpPr>
              <a:cxnSpLocks noChangeShapeType="1"/>
              <a:stCxn id="103" idx="0"/>
              <a:endCxn id="69" idx="2"/>
            </p:cNvCxnSpPr>
            <p:nvPr/>
          </p:nvCxnSpPr>
          <p:spPr bwMode="auto">
            <a:xfrm flipV="1">
              <a:off x="6947" y="6042"/>
              <a:ext cx="217" cy="10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03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" y="7078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4" name="直接连接符 123"/>
            <p:cNvCxnSpPr>
              <a:cxnSpLocks noChangeShapeType="1"/>
              <a:stCxn id="120" idx="0"/>
              <a:endCxn id="103" idx="2"/>
            </p:cNvCxnSpPr>
            <p:nvPr/>
          </p:nvCxnSpPr>
          <p:spPr bwMode="auto">
            <a:xfrm flipV="1">
              <a:off x="5608" y="7475"/>
              <a:ext cx="1339" cy="9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直接连接符 123"/>
            <p:cNvCxnSpPr>
              <a:cxnSpLocks noChangeShapeType="1"/>
              <a:stCxn id="121" idx="0"/>
              <a:endCxn id="103" idx="2"/>
            </p:cNvCxnSpPr>
            <p:nvPr/>
          </p:nvCxnSpPr>
          <p:spPr bwMode="auto">
            <a:xfrm flipV="1">
              <a:off x="6617" y="7475"/>
              <a:ext cx="330" cy="9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直接连接符 123"/>
            <p:cNvCxnSpPr>
              <a:cxnSpLocks noChangeShapeType="1"/>
              <a:stCxn id="137" idx="1"/>
              <a:endCxn id="103" idx="2"/>
            </p:cNvCxnSpPr>
            <p:nvPr/>
          </p:nvCxnSpPr>
          <p:spPr bwMode="auto">
            <a:xfrm flipH="1" flipV="1">
              <a:off x="6947" y="7475"/>
              <a:ext cx="508" cy="34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" name="直接连接符 123"/>
            <p:cNvCxnSpPr>
              <a:cxnSpLocks noChangeShapeType="1"/>
              <a:stCxn id="71" idx="3"/>
              <a:endCxn id="69" idx="2"/>
            </p:cNvCxnSpPr>
            <p:nvPr/>
          </p:nvCxnSpPr>
          <p:spPr bwMode="auto">
            <a:xfrm flipV="1">
              <a:off x="4345" y="6042"/>
              <a:ext cx="2819" cy="1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直接连接符 123"/>
            <p:cNvCxnSpPr>
              <a:cxnSpLocks noChangeShapeType="1"/>
              <a:stCxn id="123" idx="3"/>
              <a:endCxn id="69" idx="2"/>
            </p:cNvCxnSpPr>
            <p:nvPr/>
          </p:nvCxnSpPr>
          <p:spPr bwMode="auto">
            <a:xfrm flipV="1">
              <a:off x="4346" y="6042"/>
              <a:ext cx="2818" cy="227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直接连接符 123"/>
            <p:cNvCxnSpPr>
              <a:cxnSpLocks noChangeShapeType="1"/>
              <a:stCxn id="122" idx="3"/>
              <a:endCxn id="69" idx="2"/>
            </p:cNvCxnSpPr>
            <p:nvPr/>
          </p:nvCxnSpPr>
          <p:spPr bwMode="auto">
            <a:xfrm flipV="1">
              <a:off x="4346" y="6042"/>
              <a:ext cx="2818" cy="300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" name="Text Box 8"/>
            <p:cNvSpPr txBox="1">
              <a:spLocks noChangeArrowheads="1"/>
            </p:cNvSpPr>
            <p:nvPr/>
          </p:nvSpPr>
          <p:spPr bwMode="auto">
            <a:xfrm>
              <a:off x="6517" y="9710"/>
              <a:ext cx="1672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400" dirty="0" smtClean="0"/>
                <a:t>办公室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4" name="Text Box 40"/>
            <p:cNvSpPr txBox="1">
              <a:spLocks noChangeArrowheads="1"/>
            </p:cNvSpPr>
            <p:nvPr/>
          </p:nvSpPr>
          <p:spPr bwMode="auto">
            <a:xfrm>
              <a:off x="3487" y="6276"/>
              <a:ext cx="907" cy="7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SW1</a:t>
              </a:r>
              <a:endPara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40"/>
            <p:cNvSpPr txBox="1">
              <a:spLocks noChangeArrowheads="1"/>
            </p:cNvSpPr>
            <p:nvPr/>
          </p:nvSpPr>
          <p:spPr bwMode="auto">
            <a:xfrm>
              <a:off x="5839" y="5513"/>
              <a:ext cx="907" cy="4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MS</a:t>
              </a:r>
              <a:endPara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40"/>
            <p:cNvSpPr txBox="1">
              <a:spLocks noChangeArrowheads="1"/>
            </p:cNvSpPr>
            <p:nvPr/>
          </p:nvSpPr>
          <p:spPr bwMode="auto">
            <a:xfrm>
              <a:off x="5839" y="4439"/>
              <a:ext cx="907" cy="4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endPara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Text Box 40"/>
            <p:cNvSpPr txBox="1">
              <a:spLocks noChangeArrowheads="1"/>
            </p:cNvSpPr>
            <p:nvPr/>
          </p:nvSpPr>
          <p:spPr bwMode="auto">
            <a:xfrm>
              <a:off x="3485" y="6988"/>
              <a:ext cx="907" cy="7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SW2</a:t>
              </a:r>
              <a:endPara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18" name="Picture 16" descr="PC Blu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" y="6510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16" descr="PC Blu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7239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16" descr="PC Blu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8" y="8384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1" name="Picture 16" descr="PC Blu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" y="8425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8850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" name="Picture 4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8" y="8121"/>
              <a:ext cx="92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4" name="直接连接符 123"/>
            <p:cNvCxnSpPr>
              <a:cxnSpLocks noChangeShapeType="1"/>
              <a:stCxn id="128" idx="3"/>
              <a:endCxn id="123" idx="1"/>
            </p:cNvCxnSpPr>
            <p:nvPr/>
          </p:nvCxnSpPr>
          <p:spPr bwMode="auto">
            <a:xfrm>
              <a:off x="3112" y="8319"/>
              <a:ext cx="30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直接连接符 123"/>
            <p:cNvCxnSpPr>
              <a:cxnSpLocks noChangeShapeType="1"/>
              <a:stCxn id="129" idx="3"/>
              <a:endCxn id="122" idx="1"/>
            </p:cNvCxnSpPr>
            <p:nvPr/>
          </p:nvCxnSpPr>
          <p:spPr bwMode="auto">
            <a:xfrm>
              <a:off x="2291" y="9049"/>
              <a:ext cx="11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Text Box 40"/>
            <p:cNvSpPr txBox="1">
              <a:spLocks noChangeArrowheads="1"/>
            </p:cNvSpPr>
            <p:nvPr/>
          </p:nvSpPr>
          <p:spPr bwMode="auto">
            <a:xfrm>
              <a:off x="3488" y="7748"/>
              <a:ext cx="907" cy="7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SW3</a:t>
              </a:r>
              <a:endPara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Text Box 40"/>
            <p:cNvSpPr txBox="1">
              <a:spLocks noChangeArrowheads="1"/>
            </p:cNvSpPr>
            <p:nvPr/>
          </p:nvSpPr>
          <p:spPr bwMode="auto">
            <a:xfrm>
              <a:off x="3486" y="8460"/>
              <a:ext cx="907" cy="7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>
              <a:lvl1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0"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SW4</a:t>
              </a:r>
              <a:endParaRPr kumimoji="0"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8" name="Picture 16" descr="PC Blu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7982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" name="Picture 16" descr="PC Blue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1" y="8712"/>
              <a:ext cx="760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68" descr="Wireless Router, Added 04/20/2004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5" y="7483"/>
              <a:ext cx="752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6" y="8600"/>
              <a:ext cx="822" cy="701"/>
            </a:xfrm>
            <a:prstGeom prst="rect">
              <a:avLst/>
            </a:prstGeom>
          </p:spPr>
        </p:pic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" y="8741"/>
              <a:ext cx="822" cy="701"/>
            </a:xfrm>
            <a:prstGeom prst="rect">
              <a:avLst/>
            </a:prstGeom>
          </p:spPr>
        </p:pic>
        <p:grpSp>
          <p:nvGrpSpPr>
            <p:cNvPr id="140" name="组合 139"/>
            <p:cNvGrpSpPr/>
            <p:nvPr/>
          </p:nvGrpSpPr>
          <p:grpSpPr>
            <a:xfrm>
              <a:off x="7403" y="7668"/>
              <a:ext cx="1030" cy="972"/>
              <a:chOff x="4524181" y="4226515"/>
              <a:chExt cx="851600" cy="840799"/>
            </a:xfrm>
          </p:grpSpPr>
          <p:sp>
            <p:nvSpPr>
              <p:cNvPr id="141" name="弧形 140"/>
              <p:cNvSpPr/>
              <p:nvPr/>
            </p:nvSpPr>
            <p:spPr>
              <a:xfrm rot="7075147">
                <a:off x="4720837" y="4415359"/>
                <a:ext cx="480566" cy="463111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弧形 141"/>
              <p:cNvSpPr/>
              <p:nvPr/>
            </p:nvSpPr>
            <p:spPr>
              <a:xfrm rot="7075147">
                <a:off x="4529581" y="4221115"/>
                <a:ext cx="840799" cy="8516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弧形 146"/>
              <p:cNvSpPr/>
              <p:nvPr/>
            </p:nvSpPr>
            <p:spPr>
              <a:xfrm rot="7075147">
                <a:off x="4849657" y="4526490"/>
                <a:ext cx="195459" cy="177953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76" name="组合 7"/>
          <p:cNvGrpSpPr/>
          <p:nvPr/>
        </p:nvGrpSpPr>
        <p:grpSpPr bwMode="auto">
          <a:xfrm>
            <a:off x="7668578" y="1074420"/>
            <a:ext cx="473075" cy="585788"/>
            <a:chOff x="0" y="0"/>
            <a:chExt cx="472698" cy="584775"/>
          </a:xfrm>
        </p:grpSpPr>
        <p:sp>
          <p:nvSpPr>
            <p:cNvPr id="19476" name="椭圆 8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9477" name="文本框 9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</a:rPr>
                <a:t>1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7179" name="组合 10"/>
          <p:cNvGrpSpPr/>
          <p:nvPr/>
        </p:nvGrpSpPr>
        <p:grpSpPr bwMode="auto">
          <a:xfrm>
            <a:off x="10366058" y="1198880"/>
            <a:ext cx="473075" cy="585788"/>
            <a:chOff x="0" y="0"/>
            <a:chExt cx="472698" cy="584775"/>
          </a:xfrm>
        </p:grpSpPr>
        <p:sp>
          <p:nvSpPr>
            <p:cNvPr id="19474" name="椭圆 11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9475" name="文本框 12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</a:rPr>
                <a:t>2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14"/>
          <p:cNvGrpSpPr/>
          <p:nvPr/>
        </p:nvGrpSpPr>
        <p:grpSpPr bwMode="auto">
          <a:xfrm>
            <a:off x="7683183" y="3874770"/>
            <a:ext cx="473075" cy="585788"/>
            <a:chOff x="0" y="0"/>
            <a:chExt cx="472698" cy="584775"/>
          </a:xfrm>
        </p:grpSpPr>
        <p:sp>
          <p:nvSpPr>
            <p:cNvPr id="6" name="椭圆 15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</a:rPr>
                <a:t>3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7185" name="组合 19"/>
          <p:cNvGrpSpPr/>
          <p:nvPr/>
        </p:nvGrpSpPr>
        <p:grpSpPr bwMode="auto">
          <a:xfrm>
            <a:off x="10394633" y="3921760"/>
            <a:ext cx="473075" cy="585788"/>
            <a:chOff x="0" y="0"/>
            <a:chExt cx="472698" cy="584775"/>
          </a:xfrm>
        </p:grpSpPr>
        <p:sp>
          <p:nvSpPr>
            <p:cNvPr id="19470" name="椭圆 20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9471" name="文本框 21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3200" b="1">
                  <a:solidFill>
                    <a:srgbClr val="FFFFFF"/>
                  </a:solidFill>
                </a:rPr>
                <a:t>4</a:t>
              </a:r>
              <a:endParaRPr lang="zh-CN" altLang="en-US" sz="3200" b="1">
                <a:solidFill>
                  <a:srgbClr val="FFFFFF"/>
                </a:solidFill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 rot="2700000">
            <a:off x="8353425" y="2496185"/>
            <a:ext cx="1827530" cy="184721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7"/>
          <p:cNvGrpSpPr/>
          <p:nvPr/>
        </p:nvGrpSpPr>
        <p:grpSpPr bwMode="auto">
          <a:xfrm>
            <a:off x="8959533" y="2578735"/>
            <a:ext cx="473075" cy="579120"/>
            <a:chOff x="0" y="0"/>
            <a:chExt cx="472698" cy="578119"/>
          </a:xfrm>
        </p:grpSpPr>
        <p:sp>
          <p:nvSpPr>
            <p:cNvPr id="32" name="椭圆 8"/>
            <p:cNvSpPr>
              <a:spLocks noChangeArrowheads="1"/>
            </p:cNvSpPr>
            <p:nvPr/>
          </p:nvSpPr>
          <p:spPr bwMode="auto">
            <a:xfrm>
              <a:off x="0" y="56039"/>
              <a:ext cx="472698" cy="472698"/>
            </a:xfrm>
            <a:prstGeom prst="ellipse">
              <a:avLst/>
            </a:prstGeom>
            <a:solidFill>
              <a:schemeClr val="bg1">
                <a:alpha val="29803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33" name="文本框 9"/>
            <p:cNvSpPr txBox="1">
              <a:spLocks noChangeArrowheads="1"/>
            </p:cNvSpPr>
            <p:nvPr/>
          </p:nvSpPr>
          <p:spPr bwMode="auto">
            <a:xfrm>
              <a:off x="122669" y="0"/>
              <a:ext cx="48943" cy="578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x-none" altLang="zh-CN" sz="3200" b="1">
                  <a:solidFill>
                    <a:srgbClr val="FFFFFF"/>
                  </a:solidFill>
                </a:rPr>
                <a:t>5</a:t>
              </a:r>
              <a:endParaRPr lang="x-none" altLang="zh-CN" sz="3200" b="1">
                <a:solidFill>
                  <a:srgbClr val="FFFFFF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622665" y="3279140"/>
            <a:ext cx="1391920" cy="933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办公室可以访问外网，教室不可以</a:t>
            </a:r>
            <a:endParaRPr lang="x-none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50" y="314980"/>
            <a:ext cx="224790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32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32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-27243" y="3625850"/>
            <a:ext cx="12244643" cy="32131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 rot="5400000">
            <a:off x="5687104" y="2489135"/>
            <a:ext cx="1953386" cy="1592312"/>
            <a:chOff x="3456897" y="3211271"/>
            <a:chExt cx="1232193" cy="1004428"/>
          </a:xfrm>
        </p:grpSpPr>
        <p:sp>
          <p:nvSpPr>
            <p:cNvPr id="7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 rot="5400000">
            <a:off x="3010177" y="2503423"/>
            <a:ext cx="1953386" cy="1592312"/>
            <a:chOff x="3456897" y="3211271"/>
            <a:chExt cx="1232193" cy="1004428"/>
          </a:xfrm>
        </p:grpSpPr>
        <p:sp>
          <p:nvSpPr>
            <p:cNvPr id="28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 rot="5400000">
            <a:off x="403735" y="2517393"/>
            <a:ext cx="1953386" cy="1592312"/>
            <a:chOff x="3456897" y="3211271"/>
            <a:chExt cx="1232193" cy="1004428"/>
          </a:xfrm>
        </p:grpSpPr>
        <p:sp>
          <p:nvSpPr>
            <p:cNvPr id="31" name="Freeform 70"/>
            <p:cNvSpPr>
              <a:spLocks noChangeAspect="1"/>
            </p:cNvSpPr>
            <p:nvPr/>
          </p:nvSpPr>
          <p:spPr bwMode="auto">
            <a:xfrm>
              <a:off x="3456897" y="3211271"/>
              <a:ext cx="1232193" cy="1004428"/>
            </a:xfrm>
            <a:custGeom>
              <a:avLst/>
              <a:gdLst>
                <a:gd name="T0" fmla="*/ 1210 w 1210"/>
                <a:gd name="T1" fmla="*/ 491 h 986"/>
                <a:gd name="T2" fmla="*/ 982 w 1210"/>
                <a:gd name="T3" fmla="*/ 424 h 986"/>
                <a:gd name="T4" fmla="*/ 494 w 1210"/>
                <a:gd name="T5" fmla="*/ 0 h 986"/>
                <a:gd name="T6" fmla="*/ 0 w 1210"/>
                <a:gd name="T7" fmla="*/ 493 h 986"/>
                <a:gd name="T8" fmla="*/ 494 w 1210"/>
                <a:gd name="T9" fmla="*/ 986 h 986"/>
                <a:gd name="T10" fmla="*/ 983 w 1210"/>
                <a:gd name="T11" fmla="*/ 557 h 986"/>
                <a:gd name="T12" fmla="*/ 1210 w 1210"/>
                <a:gd name="T13" fmla="*/ 491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0" h="986">
                  <a:moveTo>
                    <a:pt x="1210" y="491"/>
                  </a:moveTo>
                  <a:cubicBezTo>
                    <a:pt x="982" y="424"/>
                    <a:pt x="982" y="424"/>
                    <a:pt x="982" y="424"/>
                  </a:cubicBezTo>
                  <a:cubicBezTo>
                    <a:pt x="949" y="184"/>
                    <a:pt x="743" y="0"/>
                    <a:pt x="494" y="0"/>
                  </a:cubicBezTo>
                  <a:cubicBezTo>
                    <a:pt x="221" y="0"/>
                    <a:pt x="0" y="221"/>
                    <a:pt x="0" y="493"/>
                  </a:cubicBezTo>
                  <a:cubicBezTo>
                    <a:pt x="0" y="766"/>
                    <a:pt x="221" y="986"/>
                    <a:pt x="494" y="986"/>
                  </a:cubicBezTo>
                  <a:cubicBezTo>
                    <a:pt x="745" y="986"/>
                    <a:pt x="952" y="799"/>
                    <a:pt x="983" y="557"/>
                  </a:cubicBezTo>
                  <a:lnTo>
                    <a:pt x="1210" y="49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3561365" y="3313435"/>
              <a:ext cx="800100" cy="800100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86149" y="2826330"/>
            <a:ext cx="7595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605695" y="2799528"/>
            <a:ext cx="759529" cy="659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技术优势</a:t>
            </a:r>
            <a:endParaRPr lang="x-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84033" y="2812359"/>
            <a:ext cx="7595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x-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r>
              <a:rPr lang="x-none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x-none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021320" y="810895"/>
            <a:ext cx="38608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x-none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多年的项目经验让我们在进行设计的时候做的都是最优的选择，我们用的都是现阶段最实用的技术。</a:t>
            </a:r>
            <a:endParaRPr lang="x-none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flipV="1">
            <a:off x="8145673" y="560898"/>
            <a:ext cx="578351" cy="84054"/>
            <a:chOff x="3930857" y="1377220"/>
            <a:chExt cx="911959" cy="132538"/>
          </a:xfrm>
        </p:grpSpPr>
        <p:sp>
          <p:nvSpPr>
            <p:cNvPr id="3" name="椭圆 2"/>
            <p:cNvSpPr/>
            <p:nvPr/>
          </p:nvSpPr>
          <p:spPr>
            <a:xfrm>
              <a:off x="3930857" y="1377220"/>
              <a:ext cx="132538" cy="132538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4190664" y="1377220"/>
              <a:ext cx="132538" cy="132538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450471" y="1377220"/>
              <a:ext cx="132538" cy="132538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710278" y="1377220"/>
              <a:ext cx="132538" cy="132538"/>
            </a:xfrm>
            <a:prstGeom prst="ellipse">
              <a:avLst/>
            </a:prstGeom>
            <a:solidFill>
              <a:srgbClr val="D76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email"/>
          <a:srcRect/>
          <a:stretch>
            <a:fillRect/>
          </a:stretch>
        </p:blipFill>
        <p:spPr>
          <a:xfrm>
            <a:off x="8142514" y="2631704"/>
            <a:ext cx="4049486" cy="19158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2700000">
            <a:off x="7458417" y="2915065"/>
            <a:ext cx="1368193" cy="1368193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163736" y="3142198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  <a:endParaRPr lang="en-US" altLang="zh-CN" sz="3600" dirty="0" smtClean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600" dirty="0" smtClean="0">
                <a:solidFill>
                  <a:srgbClr val="F0D2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solidFill>
                <a:srgbClr val="F0D2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" y="3585307"/>
            <a:ext cx="7175053" cy="0"/>
          </a:xfrm>
          <a:prstGeom prst="line">
            <a:avLst/>
          </a:prstGeom>
          <a:ln>
            <a:solidFill>
              <a:srgbClr val="D767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 rot="2700000">
            <a:off x="7695006" y="2328959"/>
            <a:ext cx="370728" cy="370728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2700000">
            <a:off x="8366539" y="2285748"/>
            <a:ext cx="181545" cy="181545"/>
          </a:xfrm>
          <a:prstGeom prst="rect">
            <a:avLst/>
          </a:prstGeom>
          <a:solidFill>
            <a:srgbClr val="D76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223239" y="2743643"/>
            <a:ext cx="3208562" cy="8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4800" b="1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技术讲解</a:t>
            </a:r>
            <a:endParaRPr lang="x-none" altLang="zh-CN" sz="4800" b="1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73879" y="3654482"/>
            <a:ext cx="134035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altLang="zh-CN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服务器技术</a:t>
            </a:r>
            <a:endParaRPr lang="x-none" altLang="zh-CN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76708" y="3654482"/>
            <a:ext cx="134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D7673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技术核心</a:t>
            </a:r>
            <a:endParaRPr lang="zh-CN" altLang="en-US" sz="1600" dirty="0">
              <a:solidFill>
                <a:srgbClr val="D7673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231933" y="1857375"/>
            <a:ext cx="1110798" cy="1301766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86306" y="4033000"/>
            <a:ext cx="2995768" cy="3510800"/>
          </a:xfrm>
          <a:prstGeom prst="line">
            <a:avLst/>
          </a:prstGeom>
          <a:ln w="2540">
            <a:solidFill>
              <a:srgbClr val="D76739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2924</Words>
  <Application>WPS 演示</Application>
  <PresentationFormat>自定义</PresentationFormat>
  <Paragraphs>513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黑体</vt:lpstr>
      <vt:lpstr>Times New Roman</vt:lpstr>
      <vt:lpstr>Calibri</vt:lpstr>
      <vt:lpstr>Arial Unicode MS</vt:lpstr>
      <vt:lpstr>Calibri Light</vt:lpstr>
      <vt:lpstr>东文宋体</vt:lpstr>
      <vt:lpstr>Cantarell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商业计划书</dc:title>
  <dc:creator>第一PPT</dc:creator>
  <cp:keywords>www.1ppt.com</cp:keywords>
  <cp:lastModifiedBy>LonersBoys</cp:lastModifiedBy>
  <cp:revision>141</cp:revision>
  <dcterms:created xsi:type="dcterms:W3CDTF">2018-08-08T12:56:00Z</dcterms:created>
  <dcterms:modified xsi:type="dcterms:W3CDTF">2018-08-08T16:12:23Z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