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4"/>
  </p:notesMasterIdLst>
  <p:handoutMasterIdLst>
    <p:handoutMasterId r:id="rId75"/>
  </p:handoutMasterIdLst>
  <p:sldIdLst>
    <p:sldId id="380" r:id="rId2"/>
    <p:sldId id="265" r:id="rId3"/>
    <p:sldId id="266" r:id="rId4"/>
    <p:sldId id="270" r:id="rId5"/>
    <p:sldId id="271" r:id="rId6"/>
    <p:sldId id="272" r:id="rId7"/>
    <p:sldId id="273" r:id="rId8"/>
    <p:sldId id="274" r:id="rId9"/>
    <p:sldId id="275" r:id="rId10"/>
    <p:sldId id="276" r:id="rId11"/>
    <p:sldId id="277" r:id="rId12"/>
    <p:sldId id="375" r:id="rId13"/>
    <p:sldId id="278" r:id="rId14"/>
    <p:sldId id="279" r:id="rId15"/>
    <p:sldId id="280" r:id="rId16"/>
    <p:sldId id="281" r:id="rId17"/>
    <p:sldId id="282" r:id="rId18"/>
    <p:sldId id="284" r:id="rId19"/>
    <p:sldId id="285" r:id="rId20"/>
    <p:sldId id="286" r:id="rId21"/>
    <p:sldId id="287" r:id="rId22"/>
    <p:sldId id="288" r:id="rId23"/>
    <p:sldId id="299" r:id="rId24"/>
    <p:sldId id="304" r:id="rId25"/>
    <p:sldId id="321" r:id="rId26"/>
    <p:sldId id="322" r:id="rId27"/>
    <p:sldId id="323" r:id="rId28"/>
    <p:sldId id="325" r:id="rId29"/>
    <p:sldId id="327" r:id="rId30"/>
    <p:sldId id="328" r:id="rId31"/>
    <p:sldId id="329" r:id="rId32"/>
    <p:sldId id="330" r:id="rId33"/>
    <p:sldId id="331" r:id="rId34"/>
    <p:sldId id="332" r:id="rId35"/>
    <p:sldId id="333" r:id="rId36"/>
    <p:sldId id="334" r:id="rId37"/>
    <p:sldId id="376" r:id="rId38"/>
    <p:sldId id="377"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4" r:id="rId56"/>
    <p:sldId id="378" r:id="rId57"/>
    <p:sldId id="356" r:id="rId58"/>
    <p:sldId id="357" r:id="rId59"/>
    <p:sldId id="358" r:id="rId60"/>
    <p:sldId id="360" r:id="rId61"/>
    <p:sldId id="361" r:id="rId62"/>
    <p:sldId id="362" r:id="rId63"/>
    <p:sldId id="363" r:id="rId64"/>
    <p:sldId id="366" r:id="rId65"/>
    <p:sldId id="379" r:id="rId66"/>
    <p:sldId id="368" r:id="rId67"/>
    <p:sldId id="369" r:id="rId68"/>
    <p:sldId id="370" r:id="rId69"/>
    <p:sldId id="371" r:id="rId70"/>
    <p:sldId id="372" r:id="rId71"/>
    <p:sldId id="373" r:id="rId72"/>
    <p:sldId id="374"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 id="2" name="TY" initials="TY"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2A2F"/>
    <a:srgbClr val="1EE15C"/>
    <a:srgbClr val="DD4722"/>
    <a:srgbClr val="231F20"/>
    <a:srgbClr val="0070C0"/>
    <a:srgbClr val="5CAA55"/>
    <a:srgbClr val="B4DD93"/>
    <a:srgbClr val="46B964"/>
    <a:srgbClr val="CF5830"/>
    <a:srgbClr val="F9F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3514" autoAdjust="0"/>
  </p:normalViewPr>
  <p:slideViewPr>
    <p:cSldViewPr>
      <p:cViewPr>
        <p:scale>
          <a:sx n="60" d="100"/>
          <a:sy n="60" d="100"/>
        </p:scale>
        <p:origin x="-1530" y="-222"/>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2018/5/26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2018/5/26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以太网交换机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交换机的工作原理（续</a:t>
            </a:r>
            <a:r>
              <a:rPr lang="en-US" altLang="zh-CN" dirty="0" smtClean="0"/>
              <a:t>4</a:t>
            </a:r>
            <a:r>
              <a:rPr lang="zh-CN" altLang="en-US" dirty="0" smtClean="0"/>
              <a:t>）</a:t>
            </a:r>
            <a:endParaRPr lang="en-US" altLang="zh-CN" dirty="0" smtClean="0">
              <a:latin typeface="Arial" pitchFamily="34" charset="0"/>
            </a:endParaRPr>
          </a:p>
        </p:txBody>
      </p:sp>
      <p:sp>
        <p:nvSpPr>
          <p:cNvPr id="56324" name="灯片编号占位符 3"/>
          <p:cNvSpPr>
            <a:spLocks noGrp="1"/>
          </p:cNvSpPr>
          <p:nvPr>
            <p:ph type="sldNum" sz="quarter" idx="5"/>
          </p:nvPr>
        </p:nvSpPr>
        <p:spPr/>
        <p:txBody>
          <a:bodyPr/>
          <a:lstStyle/>
          <a:p>
            <a:pPr>
              <a:defRPr/>
            </a:pPr>
            <a:fld id="{6E5B9E39-4282-42ED-8326-AAC4A5DEE78B}" type="slidenum">
              <a:rPr lang="en-US" altLang="zh-CN" smtClean="0"/>
              <a:pPr>
                <a:defRPr/>
              </a:pPr>
              <a:t>10</a:t>
            </a:fld>
            <a:endParaRPr lang="en-US" altLang="zh-CN" smtClean="0"/>
          </a:p>
        </p:txBody>
      </p:sp>
    </p:spTree>
    <p:extLst>
      <p:ext uri="{BB962C8B-B14F-4D97-AF65-F5344CB8AC3E}">
        <p14:creationId xmlns:p14="http://schemas.microsoft.com/office/powerpoint/2010/main" val="236876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交换机的工作原理（续</a:t>
            </a:r>
            <a:r>
              <a:rPr lang="en-US" altLang="zh-CN" dirty="0" smtClean="0"/>
              <a:t>5</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11</a:t>
            </a:fld>
            <a:endParaRPr lang="zh-CN" altLang="en-US"/>
          </a:p>
        </p:txBody>
      </p:sp>
    </p:spTree>
    <p:extLst>
      <p:ext uri="{BB962C8B-B14F-4D97-AF65-F5344CB8AC3E}">
        <p14:creationId xmlns:p14="http://schemas.microsoft.com/office/powerpoint/2010/main" val="68001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a:t>
            </a:r>
            <a:r>
              <a:rPr lang="en-US" altLang="zh-CN" dirty="0" smtClean="0"/>
              <a:t>MAC</a:t>
            </a:r>
            <a:r>
              <a:rPr lang="zh-CN" altLang="en-US" dirty="0" smtClean="0"/>
              <a:t>地址表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12</a:t>
            </a:fld>
            <a:endParaRPr lang="zh-CN" altLang="en-US"/>
          </a:p>
        </p:txBody>
      </p:sp>
    </p:spTree>
    <p:extLst>
      <p:ext uri="{BB962C8B-B14F-4D97-AF65-F5344CB8AC3E}">
        <p14:creationId xmlns:p14="http://schemas.microsoft.com/office/powerpoint/2010/main" val="133923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13</a:t>
            </a:fld>
            <a:endParaRPr lang="zh-CN" altLang="en-US"/>
          </a:p>
        </p:txBody>
      </p:sp>
    </p:spTree>
    <p:extLst>
      <p:ext uri="{BB962C8B-B14F-4D97-AF65-F5344CB8AC3E}">
        <p14:creationId xmlns:p14="http://schemas.microsoft.com/office/powerpoint/2010/main" val="277897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14</a:t>
            </a:fld>
            <a:endParaRPr lang="zh-CN" altLang="en-US"/>
          </a:p>
        </p:txBody>
      </p:sp>
    </p:spTree>
    <p:extLst>
      <p:ext uri="{BB962C8B-B14F-4D97-AF65-F5344CB8AC3E}">
        <p14:creationId xmlns:p14="http://schemas.microsoft.com/office/powerpoint/2010/main" val="1295194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15</a:t>
            </a:fld>
            <a:endParaRPr lang="zh-CN" altLang="en-US"/>
          </a:p>
        </p:txBody>
      </p:sp>
    </p:spTree>
    <p:extLst>
      <p:ext uri="{BB962C8B-B14F-4D97-AF65-F5344CB8AC3E}">
        <p14:creationId xmlns:p14="http://schemas.microsoft.com/office/powerpoint/2010/main" val="3729617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16</a:t>
            </a:fld>
            <a:endParaRPr lang="zh-CN" altLang="en-US"/>
          </a:p>
        </p:txBody>
      </p:sp>
    </p:spTree>
    <p:extLst>
      <p:ext uri="{BB962C8B-B14F-4D97-AF65-F5344CB8AC3E}">
        <p14:creationId xmlns:p14="http://schemas.microsoft.com/office/powerpoint/2010/main" val="313379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17</a:t>
            </a:fld>
            <a:endParaRPr lang="zh-CN" altLang="en-US"/>
          </a:p>
        </p:txBody>
      </p:sp>
    </p:spTree>
    <p:extLst>
      <p:ext uri="{BB962C8B-B14F-4D97-AF65-F5344CB8AC3E}">
        <p14:creationId xmlns:p14="http://schemas.microsoft.com/office/powerpoint/2010/main" val="1240112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6</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18</a:t>
            </a:fld>
            <a:endParaRPr kumimoji="1" lang="zh-CN" altLang="en-US"/>
          </a:p>
        </p:txBody>
      </p:sp>
    </p:spTree>
    <p:extLst>
      <p:ext uri="{BB962C8B-B14F-4D97-AF65-F5344CB8AC3E}">
        <p14:creationId xmlns:p14="http://schemas.microsoft.com/office/powerpoint/2010/main" val="800249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7</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19</a:t>
            </a:fld>
            <a:endParaRPr lang="zh-CN" altLang="en-US"/>
          </a:p>
        </p:txBody>
      </p:sp>
    </p:spTree>
    <p:extLst>
      <p:ext uri="{BB962C8B-B14F-4D97-AF65-F5344CB8AC3E}">
        <p14:creationId xmlns:p14="http://schemas.microsoft.com/office/powerpoint/2010/main" val="304609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以太网（续</a:t>
            </a:r>
            <a:r>
              <a:rPr lang="en-US" altLang="zh-CN" dirty="0" smtClean="0"/>
              <a:t>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2</a:t>
            </a:fld>
            <a:endParaRPr kumimoji="1" lang="zh-CN" altLang="en-US"/>
          </a:p>
        </p:txBody>
      </p:sp>
    </p:spTree>
    <p:extLst>
      <p:ext uri="{BB962C8B-B14F-4D97-AF65-F5344CB8AC3E}">
        <p14:creationId xmlns:p14="http://schemas.microsoft.com/office/powerpoint/2010/main" val="1530317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8</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20</a:t>
            </a:fld>
            <a:endParaRPr lang="zh-CN" altLang="en-US"/>
          </a:p>
        </p:txBody>
      </p:sp>
    </p:spTree>
    <p:extLst>
      <p:ext uri="{BB962C8B-B14F-4D97-AF65-F5344CB8AC3E}">
        <p14:creationId xmlns:p14="http://schemas.microsoft.com/office/powerpoint/2010/main" val="964845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9</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21</a:t>
            </a:fld>
            <a:endParaRPr lang="zh-CN" altLang="en-US"/>
          </a:p>
        </p:txBody>
      </p:sp>
    </p:spTree>
    <p:extLst>
      <p:ext uri="{BB962C8B-B14F-4D97-AF65-F5344CB8AC3E}">
        <p14:creationId xmlns:p14="http://schemas.microsoft.com/office/powerpoint/2010/main" val="4003589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交换机的工作原理案例（续</a:t>
            </a:r>
            <a:r>
              <a:rPr lang="en-US" altLang="zh-CN" dirty="0" smtClean="0"/>
              <a:t>10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22</a:t>
            </a:fld>
            <a:endParaRPr lang="zh-CN" altLang="en-US"/>
          </a:p>
        </p:txBody>
      </p:sp>
    </p:spTree>
    <p:extLst>
      <p:ext uri="{BB962C8B-B14F-4D97-AF65-F5344CB8AC3E}">
        <p14:creationId xmlns:p14="http://schemas.microsoft.com/office/powerpoint/2010/main" val="2332766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197" rtl="0" eaLnBrk="1" fontAlgn="auto" latinLnBrk="0" hangingPunct="1">
              <a:lnSpc>
                <a:spcPct val="100000"/>
              </a:lnSpc>
              <a:spcBef>
                <a:spcPts val="0"/>
              </a:spcBef>
              <a:spcAft>
                <a:spcPts val="0"/>
              </a:spcAft>
              <a:buClrTx/>
              <a:buSzTx/>
              <a:buFontTx/>
              <a:buNone/>
              <a:tabLst/>
              <a:defRPr/>
            </a:pPr>
            <a:r>
              <a:rPr lang="zh-CN" altLang="en-US" dirty="0" smtClean="0"/>
              <a:t>广播域</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23</a:t>
            </a:fld>
            <a:endParaRPr kumimoji="1" lang="zh-CN" altLang="en-US"/>
          </a:p>
        </p:txBody>
      </p:sp>
    </p:spTree>
    <p:extLst>
      <p:ext uri="{BB962C8B-B14F-4D97-AF65-F5344CB8AC3E}">
        <p14:creationId xmlns:p14="http://schemas.microsoft.com/office/powerpoint/2010/main" val="3440733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smtClean="0">
                <a:latin typeface="微软雅黑" pitchFamily="34" charset="-122"/>
                <a:ea typeface="微软雅黑" pitchFamily="34" charset="-122"/>
              </a:rPr>
              <a:t>交换机简介及查看</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24</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概述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25</a:t>
            </a:fld>
            <a:endParaRPr lang="zh-CN" altLang="en-US"/>
          </a:p>
        </p:txBody>
      </p:sp>
    </p:spTree>
    <p:extLst>
      <p:ext uri="{BB962C8B-B14F-4D97-AF65-F5344CB8AC3E}">
        <p14:creationId xmlns:p14="http://schemas.microsoft.com/office/powerpoint/2010/main" val="272531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概述（续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26</a:t>
            </a:fld>
            <a:endParaRPr lang="zh-CN" altLang="en-US"/>
          </a:p>
        </p:txBody>
      </p:sp>
    </p:spTree>
    <p:extLst>
      <p:ext uri="{BB962C8B-B14F-4D97-AF65-F5344CB8AC3E}">
        <p14:creationId xmlns:p14="http://schemas.microsoft.com/office/powerpoint/2010/main" val="2481573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概述（续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27</a:t>
            </a:fld>
            <a:endParaRPr lang="zh-CN" altLang="en-US"/>
          </a:p>
        </p:txBody>
      </p:sp>
    </p:spTree>
    <p:extLst>
      <p:ext uri="{BB962C8B-B14F-4D97-AF65-F5344CB8AC3E}">
        <p14:creationId xmlns:p14="http://schemas.microsoft.com/office/powerpoint/2010/main" val="2552896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的种类（续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28</a:t>
            </a:fld>
            <a:endParaRPr lang="zh-CN" altLang="en-US"/>
          </a:p>
        </p:txBody>
      </p:sp>
    </p:spTree>
    <p:extLst>
      <p:ext uri="{BB962C8B-B14F-4D97-AF65-F5344CB8AC3E}">
        <p14:creationId xmlns:p14="http://schemas.microsoft.com/office/powerpoint/2010/main" val="2355353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smtClean="0">
                <a:latin typeface="微软雅黑" panose="020B0503020204020204" pitchFamily="34" charset="-122"/>
                <a:ea typeface="微软雅黑" panose="020B0503020204020204" pitchFamily="34" charset="-122"/>
              </a:rPr>
              <a:t>VLAN</a:t>
            </a:r>
            <a:r>
              <a:rPr lang="zh-CN" altLang="en-US" sz="1200" dirty="0" smtClean="0">
                <a:latin typeface="微软雅黑" panose="020B0503020204020204" pitchFamily="34" charset="-122"/>
                <a:ea typeface="微软雅黑" panose="020B0503020204020204" pitchFamily="34" charset="-122"/>
              </a:rPr>
              <a:t>配置</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29</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r>
              <a:rPr lang="zh-CN" altLang="en-US" dirty="0" smtClean="0"/>
              <a:t>以太网帧格式</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3</a:t>
            </a:fld>
            <a:endParaRPr kumimoji="1" lang="zh-CN" altLang="en-US"/>
          </a:p>
        </p:txBody>
      </p:sp>
    </p:spTree>
    <p:extLst>
      <p:ext uri="{BB962C8B-B14F-4D97-AF65-F5344CB8AC3E}">
        <p14:creationId xmlns:p14="http://schemas.microsoft.com/office/powerpoint/2010/main" val="320385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静态</a:t>
            </a:r>
            <a:r>
              <a:rPr lang="en-US" altLang="zh-CN" dirty="0" smtClean="0"/>
              <a:t>VLAN</a:t>
            </a:r>
            <a:r>
              <a:rPr lang="zh-CN" altLang="en-US" dirty="0" smtClean="0"/>
              <a:t>的配置</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30</a:t>
            </a:fld>
            <a:endParaRPr lang="zh-CN" altLang="en-US"/>
          </a:p>
        </p:txBody>
      </p:sp>
    </p:spTree>
    <p:extLst>
      <p:ext uri="{BB962C8B-B14F-4D97-AF65-F5344CB8AC3E}">
        <p14:creationId xmlns:p14="http://schemas.microsoft.com/office/powerpoint/2010/main" val="3116509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静态</a:t>
            </a:r>
            <a:r>
              <a:rPr lang="en-US" altLang="zh-CN" dirty="0" smtClean="0"/>
              <a:t>VLAN</a:t>
            </a:r>
            <a:r>
              <a:rPr lang="zh-CN" altLang="en-US" dirty="0" smtClean="0"/>
              <a:t>的配置（续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31</a:t>
            </a:fld>
            <a:endParaRPr kumimoji="1" lang="zh-CN" altLang="en-US"/>
          </a:p>
        </p:txBody>
      </p:sp>
    </p:spTree>
    <p:extLst>
      <p:ext uri="{BB962C8B-B14F-4D97-AF65-F5344CB8AC3E}">
        <p14:creationId xmlns:p14="http://schemas.microsoft.com/office/powerpoint/2010/main" val="3166671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静态</a:t>
            </a:r>
            <a:r>
              <a:rPr lang="en-US" altLang="zh-CN" dirty="0" smtClean="0"/>
              <a:t>VLAN</a:t>
            </a:r>
            <a:r>
              <a:rPr lang="zh-CN" altLang="en-US" dirty="0" smtClean="0"/>
              <a:t>的配置（续</a:t>
            </a:r>
            <a:r>
              <a:rPr lang="en-US" altLang="zh-CN" dirty="0" smtClean="0"/>
              <a:t>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32</a:t>
            </a:fld>
            <a:endParaRPr lang="zh-CN" altLang="en-US"/>
          </a:p>
        </p:txBody>
      </p:sp>
    </p:spTree>
    <p:extLst>
      <p:ext uri="{BB962C8B-B14F-4D97-AF65-F5344CB8AC3E}">
        <p14:creationId xmlns:p14="http://schemas.microsoft.com/office/powerpoint/2010/main" val="3294106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将端口加入</a:t>
            </a:r>
            <a:r>
              <a:rPr lang="en-US" altLang="zh-CN" dirty="0" smtClean="0"/>
              <a:t>VLAN</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33</a:t>
            </a:fld>
            <a:endParaRPr lang="zh-CN" altLang="en-US"/>
          </a:p>
        </p:txBody>
      </p:sp>
    </p:spTree>
    <p:extLst>
      <p:ext uri="{BB962C8B-B14F-4D97-AF65-F5344CB8AC3E}">
        <p14:creationId xmlns:p14="http://schemas.microsoft.com/office/powerpoint/2010/main" val="1875541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验证</a:t>
            </a:r>
            <a:r>
              <a:rPr lang="en-US" altLang="zh-CN" dirty="0" smtClean="0"/>
              <a:t>VLAN</a:t>
            </a:r>
            <a:r>
              <a:rPr lang="zh-CN" altLang="en-US" dirty="0" smtClean="0"/>
              <a:t>的配置</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34</a:t>
            </a:fld>
            <a:endParaRPr lang="zh-CN" altLang="en-US"/>
          </a:p>
        </p:txBody>
      </p:sp>
    </p:spTree>
    <p:extLst>
      <p:ext uri="{BB962C8B-B14F-4D97-AF65-F5344CB8AC3E}">
        <p14:creationId xmlns:p14="http://schemas.microsoft.com/office/powerpoint/2010/main" val="38592802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a:t>
            </a:r>
            <a:r>
              <a:rPr lang="en-US" altLang="zh-CN" dirty="0" smtClean="0"/>
              <a:t>VLAN</a:t>
            </a:r>
            <a:r>
              <a:rPr lang="zh-CN" altLang="en-US" dirty="0" smtClean="0"/>
              <a:t>配置</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35</a:t>
            </a:fld>
            <a:endParaRPr lang="zh-CN" altLang="en-US"/>
          </a:p>
        </p:txBody>
      </p:sp>
    </p:spTree>
    <p:extLst>
      <p:ext uri="{BB962C8B-B14F-4D97-AF65-F5344CB8AC3E}">
        <p14:creationId xmlns:p14="http://schemas.microsoft.com/office/powerpoint/2010/main" val="30920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Vlan</a:t>
            </a:r>
            <a:r>
              <a:rPr lang="zh-CN" altLang="en-US" dirty="0" smtClean="0"/>
              <a:t>的划分</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36</a:t>
            </a:fld>
            <a:endParaRPr lang="zh-CN" altLang="en-US"/>
          </a:p>
        </p:txBody>
      </p:sp>
    </p:spTree>
    <p:extLst>
      <p:ext uri="{BB962C8B-B14F-4D97-AF65-F5344CB8AC3E}">
        <p14:creationId xmlns:p14="http://schemas.microsoft.com/office/powerpoint/2010/main" val="1368365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Vlan</a:t>
            </a:r>
            <a:r>
              <a:rPr lang="zh-CN" altLang="en-US" dirty="0" smtClean="0"/>
              <a:t>的划分</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37</a:t>
            </a:fld>
            <a:endParaRPr lang="zh-CN" altLang="en-US"/>
          </a:p>
        </p:txBody>
      </p:sp>
    </p:spTree>
    <p:extLst>
      <p:ext uri="{BB962C8B-B14F-4D97-AF65-F5344CB8AC3E}">
        <p14:creationId xmlns:p14="http://schemas.microsoft.com/office/powerpoint/2010/main" val="1368365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Vlan</a:t>
            </a:r>
            <a:r>
              <a:rPr lang="zh-CN" altLang="en-US" dirty="0" smtClean="0"/>
              <a:t>的划分</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38</a:t>
            </a:fld>
            <a:endParaRPr lang="zh-CN" altLang="en-US"/>
          </a:p>
        </p:txBody>
      </p:sp>
    </p:spTree>
    <p:extLst>
      <p:ext uri="{BB962C8B-B14F-4D97-AF65-F5344CB8AC3E}">
        <p14:creationId xmlns:p14="http://schemas.microsoft.com/office/powerpoint/2010/main" val="13683652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smtClean="0"/>
              <a:t>Trunk</a:t>
            </a:r>
            <a:r>
              <a:rPr lang="zh-CN" altLang="en-US" dirty="0" smtClean="0"/>
              <a:t>原理</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39</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以太网交换机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交换机之间的</a:t>
            </a:r>
            <a:r>
              <a:rPr lang="en-US" altLang="zh-CN" dirty="0" smtClean="0"/>
              <a:t>VLAN</a:t>
            </a:r>
            <a:r>
              <a:rPr lang="zh-CN" altLang="en-US" dirty="0" smtClean="0"/>
              <a:t>通信</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40</a:t>
            </a:fld>
            <a:endParaRPr lang="zh-CN" altLang="en-US"/>
          </a:p>
        </p:txBody>
      </p:sp>
    </p:spTree>
    <p:extLst>
      <p:ext uri="{BB962C8B-B14F-4D97-AF65-F5344CB8AC3E}">
        <p14:creationId xmlns:p14="http://schemas.microsoft.com/office/powerpoint/2010/main" val="3981514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交换机之间的</a:t>
            </a:r>
            <a:r>
              <a:rPr lang="en-US" altLang="zh-CN" dirty="0" smtClean="0"/>
              <a:t>VLAN</a:t>
            </a:r>
            <a:r>
              <a:rPr lang="zh-CN" altLang="en-US" dirty="0" smtClean="0"/>
              <a:t>通信（续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41</a:t>
            </a:fld>
            <a:endParaRPr kumimoji="1" lang="zh-CN" altLang="en-US"/>
          </a:p>
        </p:txBody>
      </p:sp>
    </p:spTree>
    <p:extLst>
      <p:ext uri="{BB962C8B-B14F-4D97-AF65-F5344CB8AC3E}">
        <p14:creationId xmlns:p14="http://schemas.microsoft.com/office/powerpoint/2010/main" val="2006894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交换机之间的</a:t>
            </a:r>
            <a:r>
              <a:rPr lang="en-US" altLang="zh-CN" dirty="0" smtClean="0"/>
              <a:t>VLAN</a:t>
            </a:r>
            <a:r>
              <a:rPr lang="zh-CN" altLang="en-US" dirty="0" smtClean="0"/>
              <a:t>通信</a:t>
            </a:r>
            <a:r>
              <a:rPr lang="en-US" altLang="zh-CN" dirty="0" smtClean="0"/>
              <a:t>(</a:t>
            </a:r>
            <a:r>
              <a:rPr lang="zh-CN" altLang="en-US" dirty="0" smtClean="0"/>
              <a:t>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42</a:t>
            </a:fld>
            <a:endParaRPr kumimoji="1" lang="zh-CN" altLang="en-US"/>
          </a:p>
        </p:txBody>
      </p:sp>
    </p:spTree>
    <p:extLst>
      <p:ext uri="{BB962C8B-B14F-4D97-AF65-F5344CB8AC3E}">
        <p14:creationId xmlns:p14="http://schemas.microsoft.com/office/powerpoint/2010/main" val="2006894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交换机之间的</a:t>
            </a:r>
            <a:r>
              <a:rPr lang="en-US" altLang="zh-CN" dirty="0" smtClean="0"/>
              <a:t>VLAN</a:t>
            </a:r>
            <a:r>
              <a:rPr lang="zh-CN" altLang="en-US" dirty="0" smtClean="0"/>
              <a:t>通信（续</a:t>
            </a:r>
            <a:r>
              <a:rPr lang="en-US" altLang="zh-CN" dirty="0" smtClean="0"/>
              <a:t>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43</a:t>
            </a:fld>
            <a:endParaRPr lang="zh-CN" altLang="en-US"/>
          </a:p>
        </p:txBody>
      </p:sp>
    </p:spTree>
    <p:extLst>
      <p:ext uri="{BB962C8B-B14F-4D97-AF65-F5344CB8AC3E}">
        <p14:creationId xmlns:p14="http://schemas.microsoft.com/office/powerpoint/2010/main" val="32796859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交换机之间的</a:t>
            </a:r>
            <a:r>
              <a:rPr lang="en-US" altLang="zh-CN" dirty="0" smtClean="0"/>
              <a:t>VLAN</a:t>
            </a:r>
            <a:r>
              <a:rPr lang="zh-CN" altLang="en-US" dirty="0" smtClean="0"/>
              <a:t>通信（续</a:t>
            </a:r>
            <a:r>
              <a:rPr lang="en-US" altLang="zh-CN" dirty="0" smtClean="0"/>
              <a:t>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44</a:t>
            </a:fld>
            <a:endParaRPr lang="zh-CN" altLang="en-US"/>
          </a:p>
        </p:txBody>
      </p:sp>
    </p:spTree>
    <p:extLst>
      <p:ext uri="{BB962C8B-B14F-4D97-AF65-F5344CB8AC3E}">
        <p14:creationId xmlns:p14="http://schemas.microsoft.com/office/powerpoint/2010/main" val="2230927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交换机之间的</a:t>
            </a:r>
            <a:r>
              <a:rPr lang="en-US" altLang="zh-CN" dirty="0" smtClean="0"/>
              <a:t>VLAN</a:t>
            </a:r>
            <a:r>
              <a:rPr lang="zh-CN" altLang="en-US" dirty="0" smtClean="0"/>
              <a:t>通信（续</a:t>
            </a:r>
            <a:r>
              <a:rPr lang="en-US" altLang="zh-CN" dirty="0" smtClean="0"/>
              <a:t>5</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45</a:t>
            </a:fld>
            <a:endParaRPr lang="zh-CN" altLang="en-US"/>
          </a:p>
        </p:txBody>
      </p:sp>
    </p:spTree>
    <p:extLst>
      <p:ext uri="{BB962C8B-B14F-4D97-AF65-F5344CB8AC3E}">
        <p14:creationId xmlns:p14="http://schemas.microsoft.com/office/powerpoint/2010/main" val="580994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46</a:t>
            </a:fld>
            <a:endParaRPr lang="zh-CN" altLang="en-US"/>
          </a:p>
        </p:txBody>
      </p:sp>
    </p:spTree>
    <p:extLst>
      <p:ext uri="{BB962C8B-B14F-4D97-AF65-F5344CB8AC3E}">
        <p14:creationId xmlns:p14="http://schemas.microsoft.com/office/powerpoint/2010/main" val="18752253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47</a:t>
            </a:fld>
            <a:endParaRPr lang="zh-CN" altLang="en-US"/>
          </a:p>
        </p:txBody>
      </p:sp>
    </p:spTree>
    <p:extLst>
      <p:ext uri="{BB962C8B-B14F-4D97-AF65-F5344CB8AC3E}">
        <p14:creationId xmlns:p14="http://schemas.microsoft.com/office/powerpoint/2010/main" val="1875225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标识的种类</a:t>
            </a:r>
            <a:endParaRPr lang="en-US" altLang="zh-CN" dirty="0" smtClean="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48</a:t>
            </a:fld>
            <a:endParaRPr lang="zh-CN" altLang="en-US"/>
          </a:p>
        </p:txBody>
      </p:sp>
    </p:spTree>
    <p:extLst>
      <p:ext uri="{BB962C8B-B14F-4D97-AF65-F5344CB8AC3E}">
        <p14:creationId xmlns:p14="http://schemas.microsoft.com/office/powerpoint/2010/main" val="1469219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标识的种类（续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49</a:t>
            </a:fld>
            <a:endParaRPr lang="zh-CN" altLang="en-US"/>
          </a:p>
        </p:txBody>
      </p:sp>
    </p:spTree>
    <p:extLst>
      <p:ext uri="{BB962C8B-B14F-4D97-AF65-F5344CB8AC3E}">
        <p14:creationId xmlns:p14="http://schemas.microsoft.com/office/powerpoint/2010/main" val="102567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什么是交换机</a:t>
            </a:r>
            <a:endParaRPr lang="en-US" altLang="zh-CN" dirty="0"/>
          </a:p>
        </p:txBody>
      </p:sp>
      <p:sp>
        <p:nvSpPr>
          <p:cNvPr id="4" name="灯片编号占位符 3"/>
          <p:cNvSpPr>
            <a:spLocks noGrp="1"/>
          </p:cNvSpPr>
          <p:nvPr>
            <p:ph type="sldNum" sz="quarter" idx="10"/>
          </p:nvPr>
        </p:nvSpPr>
        <p:spPr/>
        <p:txBody>
          <a:bodyPr/>
          <a:lstStyle/>
          <a:p>
            <a:fld id="{D57C34DB-8B1F-D14F-AB79-0DFFFB6B1571}" type="slidenum">
              <a:rPr kumimoji="1" lang="zh-CN" altLang="en-US" smtClean="0"/>
              <a:pPr/>
              <a:t>5</a:t>
            </a:fld>
            <a:endParaRPr kumimoji="1" lang="zh-CN" altLang="en-US"/>
          </a:p>
        </p:txBody>
      </p:sp>
    </p:spTree>
    <p:extLst>
      <p:ext uri="{BB962C8B-B14F-4D97-AF65-F5344CB8AC3E}">
        <p14:creationId xmlns:p14="http://schemas.microsoft.com/office/powerpoint/2010/main" val="3075045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标识的种类（续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50</a:t>
            </a:fld>
            <a:endParaRPr lang="zh-CN" altLang="en-US"/>
          </a:p>
        </p:txBody>
      </p:sp>
    </p:spTree>
    <p:extLst>
      <p:ext uri="{BB962C8B-B14F-4D97-AF65-F5344CB8AC3E}">
        <p14:creationId xmlns:p14="http://schemas.microsoft.com/office/powerpoint/2010/main" val="52489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标识的种类（</a:t>
            </a:r>
            <a:r>
              <a:rPr lang="en-US" altLang="zh-CN" dirty="0" smtClean="0"/>
              <a:t>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51</a:t>
            </a:fld>
            <a:endParaRPr lang="zh-CN" altLang="en-US"/>
          </a:p>
        </p:txBody>
      </p:sp>
    </p:spTree>
    <p:extLst>
      <p:ext uri="{BB962C8B-B14F-4D97-AF65-F5344CB8AC3E}">
        <p14:creationId xmlns:p14="http://schemas.microsoft.com/office/powerpoint/2010/main" val="239956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标识的种类（续</a:t>
            </a:r>
            <a:r>
              <a:rPr lang="en-US" altLang="zh-CN" dirty="0" smtClean="0"/>
              <a:t>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52</a:t>
            </a:fld>
            <a:endParaRPr lang="zh-CN" altLang="en-US"/>
          </a:p>
        </p:txBody>
      </p:sp>
    </p:spTree>
    <p:extLst>
      <p:ext uri="{BB962C8B-B14F-4D97-AF65-F5344CB8AC3E}">
        <p14:creationId xmlns:p14="http://schemas.microsoft.com/office/powerpoint/2010/main" val="8227544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VLAN</a:t>
            </a:r>
            <a:r>
              <a:rPr lang="zh-CN" altLang="en-US" dirty="0" smtClean="0"/>
              <a:t>标识的种类（续</a:t>
            </a:r>
            <a:r>
              <a:rPr lang="en-US" altLang="zh-CN" dirty="0" smtClean="0"/>
              <a:t>5</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53</a:t>
            </a:fld>
            <a:endParaRPr lang="zh-CN" altLang="en-US"/>
          </a:p>
        </p:txBody>
      </p:sp>
    </p:spTree>
    <p:extLst>
      <p:ext uri="{BB962C8B-B14F-4D97-AF65-F5344CB8AC3E}">
        <p14:creationId xmlns:p14="http://schemas.microsoft.com/office/powerpoint/2010/main" val="21993404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smtClean="0"/>
              <a:t>Trunk</a:t>
            </a:r>
            <a:r>
              <a:rPr lang="zh-CN" altLang="en-US" dirty="0" smtClean="0"/>
              <a:t>配置</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54</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配置接口为</a:t>
            </a:r>
            <a:r>
              <a:rPr lang="en-US" altLang="zh-CN" dirty="0" smtClean="0"/>
              <a:t>Trunk</a:t>
            </a:r>
            <a:r>
              <a:rPr lang="zh-CN" altLang="en-US" dirty="0" smtClean="0"/>
              <a:t>模式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55</a:t>
            </a:fld>
            <a:endParaRPr lang="zh-CN" altLang="en-US"/>
          </a:p>
        </p:txBody>
      </p:sp>
    </p:spTree>
    <p:extLst>
      <p:ext uri="{BB962C8B-B14F-4D97-AF65-F5344CB8AC3E}">
        <p14:creationId xmlns:p14="http://schemas.microsoft.com/office/powerpoint/2010/main" val="34897108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配置接口为</a:t>
            </a:r>
            <a:r>
              <a:rPr lang="en-US" altLang="zh-CN" dirty="0" smtClean="0"/>
              <a:t>Trunk</a:t>
            </a:r>
            <a:r>
              <a:rPr lang="zh-CN" altLang="en-US" dirty="0" smtClean="0"/>
              <a:t>模式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56</a:t>
            </a:fld>
            <a:endParaRPr lang="zh-CN" altLang="en-US"/>
          </a:p>
        </p:txBody>
      </p:sp>
    </p:spTree>
    <p:extLst>
      <p:ext uri="{BB962C8B-B14F-4D97-AF65-F5344CB8AC3E}">
        <p14:creationId xmlns:p14="http://schemas.microsoft.com/office/powerpoint/2010/main" val="3489710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查看接口模式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57</a:t>
            </a:fld>
            <a:endParaRPr lang="zh-CN" altLang="en-US"/>
          </a:p>
        </p:txBody>
      </p:sp>
    </p:spTree>
    <p:extLst>
      <p:ext uri="{BB962C8B-B14F-4D97-AF65-F5344CB8AC3E}">
        <p14:creationId xmlns:p14="http://schemas.microsoft.com/office/powerpoint/2010/main" val="42086380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VLAN Trunk</a:t>
            </a:r>
            <a:r>
              <a:rPr lang="zh-CN" altLang="en-US" dirty="0" smtClean="0"/>
              <a:t>实例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58</a:t>
            </a:fld>
            <a:endParaRPr lang="zh-CN" altLang="en-US"/>
          </a:p>
        </p:txBody>
      </p:sp>
    </p:spTree>
    <p:extLst>
      <p:ext uri="{BB962C8B-B14F-4D97-AF65-F5344CB8AC3E}">
        <p14:creationId xmlns:p14="http://schemas.microsoft.com/office/powerpoint/2010/main" val="25174269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VLAN Trunk</a:t>
            </a:r>
            <a:r>
              <a:rPr lang="zh-CN" altLang="en-US" dirty="0" smtClean="0"/>
              <a:t>实例（续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59</a:t>
            </a:fld>
            <a:endParaRPr lang="zh-CN" altLang="en-US"/>
          </a:p>
        </p:txBody>
      </p:sp>
    </p:spTree>
    <p:extLst>
      <p:ext uri="{BB962C8B-B14F-4D97-AF65-F5344CB8AC3E}">
        <p14:creationId xmlns:p14="http://schemas.microsoft.com/office/powerpoint/2010/main" val="608015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交换机的工作原理</a:t>
            </a:r>
            <a:endParaRPr lang="en-US" altLang="zh-CN" dirty="0" smtClean="0">
              <a:latin typeface="Arial" pitchFamily="34" charset="0"/>
            </a:endParaRPr>
          </a:p>
        </p:txBody>
      </p:sp>
      <p:sp>
        <p:nvSpPr>
          <p:cNvPr id="56324" name="灯片编号占位符 3"/>
          <p:cNvSpPr>
            <a:spLocks noGrp="1"/>
          </p:cNvSpPr>
          <p:nvPr>
            <p:ph type="sldNum" sz="quarter" idx="5"/>
          </p:nvPr>
        </p:nvSpPr>
        <p:spPr/>
        <p:txBody>
          <a:bodyPr/>
          <a:lstStyle/>
          <a:p>
            <a:pPr>
              <a:defRPr/>
            </a:pPr>
            <a:fld id="{6E5B9E39-4282-42ED-8326-AAC4A5DEE78B}" type="slidenum">
              <a:rPr lang="en-US" altLang="zh-CN" smtClean="0"/>
              <a:pPr>
                <a:defRPr/>
              </a:pPr>
              <a:t>6</a:t>
            </a:fld>
            <a:endParaRPr lang="en-US" altLang="zh-CN" smtClean="0"/>
          </a:p>
        </p:txBody>
      </p:sp>
    </p:spTree>
    <p:extLst>
      <p:ext uri="{BB962C8B-B14F-4D97-AF65-F5344CB8AC3E}">
        <p14:creationId xmlns:p14="http://schemas.microsoft.com/office/powerpoint/2010/main" val="741980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VLAN Trunk</a:t>
            </a:r>
            <a:r>
              <a:rPr lang="zh-CN" altLang="en-US" dirty="0" smtClean="0"/>
              <a:t>实例（续</a:t>
            </a:r>
            <a:r>
              <a:rPr lang="en-US" altLang="zh-CN" dirty="0" smtClean="0"/>
              <a:t>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60</a:t>
            </a:fld>
            <a:endParaRPr lang="zh-CN" altLang="en-US"/>
          </a:p>
        </p:txBody>
      </p:sp>
    </p:spTree>
    <p:extLst>
      <p:ext uri="{BB962C8B-B14F-4D97-AF65-F5344CB8AC3E}">
        <p14:creationId xmlns:p14="http://schemas.microsoft.com/office/powerpoint/2010/main" val="7108881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VLAN Trunk</a:t>
            </a:r>
            <a:r>
              <a:rPr lang="zh-CN" altLang="en-US" dirty="0" smtClean="0"/>
              <a:t>实例（续</a:t>
            </a:r>
            <a:r>
              <a:rPr lang="en-US" altLang="zh-CN" dirty="0" smtClean="0"/>
              <a:t>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61</a:t>
            </a:fld>
            <a:endParaRPr lang="zh-CN" altLang="en-US"/>
          </a:p>
        </p:txBody>
      </p:sp>
    </p:spTree>
    <p:extLst>
      <p:ext uri="{BB962C8B-B14F-4D97-AF65-F5344CB8AC3E}">
        <p14:creationId xmlns:p14="http://schemas.microsoft.com/office/powerpoint/2010/main" val="26171209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VLAN Trunk</a:t>
            </a:r>
            <a:r>
              <a:rPr lang="zh-CN" altLang="en-US" dirty="0" smtClean="0"/>
              <a:t>实例（续</a:t>
            </a:r>
            <a:r>
              <a:rPr lang="en-US" altLang="zh-CN" dirty="0" smtClean="0"/>
              <a:t>5</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62</a:t>
            </a:fld>
            <a:endParaRPr lang="zh-CN" altLang="en-US"/>
          </a:p>
        </p:txBody>
      </p:sp>
    </p:spTree>
    <p:extLst>
      <p:ext uri="{BB962C8B-B14F-4D97-AF65-F5344CB8AC3E}">
        <p14:creationId xmlns:p14="http://schemas.microsoft.com/office/powerpoint/2010/main" val="266285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VLAN Trunk</a:t>
            </a:r>
            <a:r>
              <a:rPr lang="zh-CN" altLang="en-US" dirty="0" smtClean="0"/>
              <a:t>实例（续</a:t>
            </a:r>
            <a:r>
              <a:rPr lang="en-US" altLang="zh-CN" dirty="0" smtClean="0"/>
              <a:t>6</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63</a:t>
            </a:fld>
            <a:endParaRPr lang="zh-CN" altLang="en-US"/>
          </a:p>
        </p:txBody>
      </p:sp>
    </p:spTree>
    <p:extLst>
      <p:ext uri="{BB962C8B-B14F-4D97-AF65-F5344CB8AC3E}">
        <p14:creationId xmlns:p14="http://schemas.microsoft.com/office/powerpoint/2010/main" val="1881561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trunk</a:t>
            </a:r>
            <a:r>
              <a:rPr lang="zh-CN" altLang="en-US" dirty="0" smtClean="0"/>
              <a:t>中继链路</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64</a:t>
            </a:fld>
            <a:endParaRPr lang="zh-CN" altLang="en-US"/>
          </a:p>
        </p:txBody>
      </p:sp>
    </p:spTree>
    <p:extLst>
      <p:ext uri="{BB962C8B-B14F-4D97-AF65-F5344CB8AC3E}">
        <p14:creationId xmlns:p14="http://schemas.microsoft.com/office/powerpoint/2010/main" val="17213049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trunk</a:t>
            </a:r>
            <a:r>
              <a:rPr lang="zh-CN" altLang="en-US" dirty="0" smtClean="0"/>
              <a:t>中继链路</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65</a:t>
            </a:fld>
            <a:endParaRPr lang="zh-CN" altLang="en-US"/>
          </a:p>
        </p:txBody>
      </p:sp>
    </p:spTree>
    <p:extLst>
      <p:ext uri="{BB962C8B-B14F-4D97-AF65-F5344CB8AC3E}">
        <p14:creationId xmlns:p14="http://schemas.microsoft.com/office/powerpoint/2010/main" val="17213049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以太通道</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66</a:t>
            </a:fld>
            <a:endParaRPr lang="zh-CN" altLang="en-US"/>
          </a:p>
        </p:txBody>
      </p:sp>
    </p:spTree>
    <p:extLst>
      <p:ext uri="{BB962C8B-B14F-4D97-AF65-F5344CB8AC3E}">
        <p14:creationId xmlns:p14="http://schemas.microsoft.com/office/powerpoint/2010/main" val="20611764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以太通道概述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67</a:t>
            </a:fld>
            <a:endParaRPr lang="zh-CN" altLang="en-US"/>
          </a:p>
        </p:txBody>
      </p:sp>
    </p:spTree>
    <p:extLst>
      <p:ext uri="{BB962C8B-B14F-4D97-AF65-F5344CB8AC3E}">
        <p14:creationId xmlns:p14="http://schemas.microsoft.com/office/powerpoint/2010/main" val="36211135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配置以太网通道</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68</a:t>
            </a:fld>
            <a:endParaRPr lang="zh-CN" altLang="en-US"/>
          </a:p>
        </p:txBody>
      </p:sp>
    </p:spTree>
    <p:extLst>
      <p:ext uri="{BB962C8B-B14F-4D97-AF65-F5344CB8AC3E}">
        <p14:creationId xmlns:p14="http://schemas.microsoft.com/office/powerpoint/2010/main" val="5934626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配置以太网通道（续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69</a:t>
            </a:fld>
            <a:endParaRPr lang="zh-CN" altLang="en-US"/>
          </a:p>
        </p:txBody>
      </p:sp>
    </p:spTree>
    <p:extLst>
      <p:ext uri="{BB962C8B-B14F-4D97-AF65-F5344CB8AC3E}">
        <p14:creationId xmlns:p14="http://schemas.microsoft.com/office/powerpoint/2010/main" val="338525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交换机的工作原理（续</a:t>
            </a:r>
            <a:r>
              <a:rPr lang="en-US" altLang="zh-CN" dirty="0" smtClean="0"/>
              <a:t>1</a:t>
            </a:r>
            <a:r>
              <a:rPr lang="zh-CN" altLang="en-US" dirty="0" smtClean="0"/>
              <a:t>）</a:t>
            </a:r>
            <a:endParaRPr lang="en-US" altLang="zh-CN" dirty="0" smtClean="0">
              <a:latin typeface="Arial" pitchFamily="34" charset="0"/>
            </a:endParaRPr>
          </a:p>
        </p:txBody>
      </p:sp>
      <p:sp>
        <p:nvSpPr>
          <p:cNvPr id="56324" name="灯片编号占位符 3"/>
          <p:cNvSpPr>
            <a:spLocks noGrp="1"/>
          </p:cNvSpPr>
          <p:nvPr>
            <p:ph type="sldNum" sz="quarter" idx="5"/>
          </p:nvPr>
        </p:nvSpPr>
        <p:spPr/>
        <p:txBody>
          <a:bodyPr/>
          <a:lstStyle/>
          <a:p>
            <a:pPr>
              <a:defRPr/>
            </a:pPr>
            <a:fld id="{6E5B9E39-4282-42ED-8326-AAC4A5DEE78B}" type="slidenum">
              <a:rPr lang="en-US" altLang="zh-CN" smtClean="0"/>
              <a:pPr>
                <a:defRPr/>
              </a:pPr>
              <a:t>7</a:t>
            </a:fld>
            <a:endParaRPr lang="en-US" altLang="zh-CN" smtClean="0"/>
          </a:p>
        </p:txBody>
      </p:sp>
    </p:spTree>
    <p:extLst>
      <p:ext uri="{BB962C8B-B14F-4D97-AF65-F5344CB8AC3E}">
        <p14:creationId xmlns:p14="http://schemas.microsoft.com/office/powerpoint/2010/main" val="986311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配置以太网通道（续</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70</a:t>
            </a:fld>
            <a:endParaRPr lang="zh-CN" altLang="en-US"/>
          </a:p>
        </p:txBody>
      </p:sp>
    </p:spTree>
    <p:extLst>
      <p:ext uri="{BB962C8B-B14F-4D97-AF65-F5344CB8AC3E}">
        <p14:creationId xmlns:p14="http://schemas.microsoft.com/office/powerpoint/2010/main" val="21559772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以太通道配置指导原则</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71</a:t>
            </a:fld>
            <a:endParaRPr lang="zh-CN" altLang="en-US"/>
          </a:p>
        </p:txBody>
      </p:sp>
    </p:spTree>
    <p:extLst>
      <p:ext uri="{BB962C8B-B14F-4D97-AF65-F5344CB8AC3E}">
        <p14:creationId xmlns:p14="http://schemas.microsoft.com/office/powerpoint/2010/main" val="340015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交换机的工作原理（续</a:t>
            </a:r>
            <a:r>
              <a:rPr lang="en-US" altLang="zh-CN" dirty="0" smtClean="0"/>
              <a:t>2</a:t>
            </a:r>
            <a:r>
              <a:rPr lang="zh-CN" altLang="en-US" dirty="0" smtClean="0"/>
              <a:t>）</a:t>
            </a:r>
            <a:endParaRPr lang="en-US" altLang="zh-CN" dirty="0" smtClean="0">
              <a:latin typeface="Arial" pitchFamily="34" charset="0"/>
            </a:endParaRPr>
          </a:p>
        </p:txBody>
      </p:sp>
      <p:sp>
        <p:nvSpPr>
          <p:cNvPr id="56324" name="灯片编号占位符 3"/>
          <p:cNvSpPr>
            <a:spLocks noGrp="1"/>
          </p:cNvSpPr>
          <p:nvPr>
            <p:ph type="sldNum" sz="quarter" idx="5"/>
          </p:nvPr>
        </p:nvSpPr>
        <p:spPr/>
        <p:txBody>
          <a:bodyPr/>
          <a:lstStyle/>
          <a:p>
            <a:pPr>
              <a:defRPr/>
            </a:pPr>
            <a:fld id="{6E5B9E39-4282-42ED-8326-AAC4A5DEE78B}" type="slidenum">
              <a:rPr lang="en-US" altLang="zh-CN" smtClean="0"/>
              <a:pPr>
                <a:defRPr/>
              </a:pPr>
              <a:t>8</a:t>
            </a:fld>
            <a:endParaRPr lang="en-US" altLang="zh-CN" smtClean="0"/>
          </a:p>
        </p:txBody>
      </p:sp>
    </p:spTree>
    <p:extLst>
      <p:ext uri="{BB962C8B-B14F-4D97-AF65-F5344CB8AC3E}">
        <p14:creationId xmlns:p14="http://schemas.microsoft.com/office/powerpoint/2010/main" val="3213693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交换机的工作原理（续</a:t>
            </a:r>
            <a:r>
              <a:rPr lang="en-US" altLang="zh-CN" dirty="0" smtClean="0"/>
              <a:t>3</a:t>
            </a:r>
            <a:r>
              <a:rPr lang="zh-CN" altLang="en-US" dirty="0" smtClean="0"/>
              <a:t>）</a:t>
            </a:r>
            <a:endParaRPr lang="en-US" altLang="zh-CN" dirty="0" smtClean="0">
              <a:latin typeface="Arial" pitchFamily="34" charset="0"/>
            </a:endParaRPr>
          </a:p>
        </p:txBody>
      </p:sp>
      <p:sp>
        <p:nvSpPr>
          <p:cNvPr id="56324" name="灯片编号占位符 3"/>
          <p:cNvSpPr>
            <a:spLocks noGrp="1"/>
          </p:cNvSpPr>
          <p:nvPr>
            <p:ph type="sldNum" sz="quarter" idx="5"/>
          </p:nvPr>
        </p:nvSpPr>
        <p:spPr/>
        <p:txBody>
          <a:bodyPr/>
          <a:lstStyle/>
          <a:p>
            <a:pPr>
              <a:defRPr/>
            </a:pPr>
            <a:fld id="{6E5B9E39-4282-42ED-8326-AAC4A5DEE78B}" type="slidenum">
              <a:rPr lang="en-US" altLang="zh-CN" smtClean="0"/>
              <a:pPr>
                <a:defRPr/>
              </a:pPr>
              <a:t>9</a:t>
            </a:fld>
            <a:endParaRPr lang="en-US" altLang="zh-CN" smtClean="0"/>
          </a:p>
        </p:txBody>
      </p:sp>
    </p:spTree>
    <p:extLst>
      <p:ext uri="{BB962C8B-B14F-4D97-AF65-F5344CB8AC3E}">
        <p14:creationId xmlns:p14="http://schemas.microsoft.com/office/powerpoint/2010/main" val="160859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1166036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itchFamily="34" charset="-122"/>
                <a:ea typeface="微软雅黑" pitchFamily="34" charset="-122"/>
              </a:rPr>
              <a:t>内容</a:t>
            </a:r>
            <a:endParaRPr lang="zh-CN" altLang="en-US" sz="4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685007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32" r:id="rId4"/>
    <p:sldLayoutId id="2147483728" r:id="rId5"/>
    <p:sldLayoutId id="2147483726" r:id="rId6"/>
    <p:sldLayoutId id="2147483725" r:id="rId7"/>
    <p:sldLayoutId id="2147483727" r:id="rId8"/>
    <p:sldLayoutId id="2147483723" r:id="rId9"/>
    <p:sldLayoutId id="2147483731" r:id="rId10"/>
    <p:sldLayoutId id="2147483724"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1.wmf"/><Relationship Id="rId7" Type="http://schemas.microsoft.com/office/2007/relationships/hdphoto" Target="../media/hdphoto2.wdp"/><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数据链路层</a:t>
            </a:r>
            <a:endParaRPr lang="zh-CN" altLang="en-US" dirty="0"/>
          </a:p>
        </p:txBody>
      </p:sp>
    </p:spTree>
    <p:extLst>
      <p:ext uri="{BB962C8B-B14F-4D97-AF65-F5344CB8AC3E}">
        <p14:creationId xmlns:p14="http://schemas.microsoft.com/office/powerpoint/2010/main" val="4015837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r>
              <a:rPr lang="zh-CN" altLang="en-US" dirty="0" smtClean="0"/>
              <a:t>交换机的工作</a:t>
            </a:r>
            <a:r>
              <a:rPr lang="zh-CN" altLang="en-US" dirty="0"/>
              <a:t>原理（</a:t>
            </a:r>
            <a:r>
              <a:rPr lang="zh-CN" altLang="en-US" dirty="0" smtClean="0"/>
              <a:t>续</a:t>
            </a:r>
            <a:r>
              <a:rPr lang="en-US" altLang="zh-CN" dirty="0" smtClean="0"/>
              <a:t>4</a:t>
            </a:r>
            <a:r>
              <a:rPr lang="zh-CN" altLang="en-US" dirty="0" smtClean="0"/>
              <a:t>）</a:t>
            </a:r>
            <a:endParaRPr lang="zh-CN" altLang="zh-CN" dirty="0" smtClean="0"/>
          </a:p>
        </p:txBody>
      </p:sp>
      <p:pic>
        <p:nvPicPr>
          <p:cNvPr id="136" name="图片 135"/>
          <p:cNvPicPr/>
          <p:nvPr/>
        </p:nvPicPr>
        <p:blipFill>
          <a:blip r:embed="rId3"/>
          <a:stretch>
            <a:fillRect/>
          </a:stretch>
        </p:blipFill>
        <p:spPr>
          <a:xfrm>
            <a:off x="3203848" y="2708920"/>
            <a:ext cx="5181600" cy="3114675"/>
          </a:xfrm>
          <a:prstGeom prst="rect">
            <a:avLst/>
          </a:prstGeom>
        </p:spPr>
      </p:pic>
      <p:sp>
        <p:nvSpPr>
          <p:cNvPr id="18435" name="内容占位符 7"/>
          <p:cNvSpPr>
            <a:spLocks noGrp="1"/>
          </p:cNvSpPr>
          <p:nvPr>
            <p:ph sz="quarter" idx="10"/>
          </p:nvPr>
        </p:nvSpPr>
        <p:spPr/>
        <p:txBody>
          <a:bodyPr/>
          <a:lstStyle/>
          <a:p>
            <a:r>
              <a:rPr lang="zh-CN" altLang="en-US" dirty="0" smtClean="0"/>
              <a:t>交换机的转发原理</a:t>
            </a:r>
            <a:endParaRPr lang="en-US" altLang="zh-CN" dirty="0" smtClean="0"/>
          </a:p>
          <a:p>
            <a:pPr lvl="1"/>
            <a:r>
              <a:rPr lang="zh-CN" altLang="en-US" dirty="0" smtClean="0"/>
              <a:t>初始状态</a:t>
            </a:r>
          </a:p>
          <a:p>
            <a:pPr lvl="1"/>
            <a:r>
              <a:rPr lang="en-US" altLang="zh-CN" dirty="0" smtClean="0"/>
              <a:t>MAC</a:t>
            </a:r>
            <a:r>
              <a:rPr lang="zh-CN" altLang="en-US" dirty="0" smtClean="0"/>
              <a:t>地址学习</a:t>
            </a:r>
          </a:p>
          <a:p>
            <a:pPr lvl="1"/>
            <a:r>
              <a:rPr lang="zh-CN" altLang="en-US" dirty="0" smtClean="0"/>
              <a:t>广播未知数据帧</a:t>
            </a:r>
          </a:p>
          <a:p>
            <a:pPr lvl="1"/>
            <a:r>
              <a:rPr lang="zh-CN" altLang="en-US" dirty="0" smtClean="0"/>
              <a:t>接收方回应</a:t>
            </a:r>
          </a:p>
          <a:p>
            <a:pPr lvl="1"/>
            <a:r>
              <a:rPr lang="zh-CN" altLang="en-US" dirty="0" smtClean="0"/>
              <a:t>交换机实现单播通信</a:t>
            </a:r>
          </a:p>
        </p:txBody>
      </p:sp>
    </p:spTree>
    <p:extLst>
      <p:ext uri="{BB962C8B-B14F-4D97-AF65-F5344CB8AC3E}">
        <p14:creationId xmlns:p14="http://schemas.microsoft.com/office/powerpoint/2010/main" val="1060900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a:t>
            </a:r>
            <a:r>
              <a:rPr lang="zh-CN" altLang="en-US" dirty="0" smtClean="0"/>
              <a:t>原理（续</a:t>
            </a:r>
            <a:r>
              <a:rPr lang="en-US" altLang="zh-CN" dirty="0" smtClean="0"/>
              <a:t>5</a:t>
            </a:r>
            <a:r>
              <a:rPr lang="zh-CN" altLang="en-US" dirty="0" smtClean="0"/>
              <a:t>）</a:t>
            </a:r>
            <a:endParaRPr lang="zh-CN" altLang="en-US" dirty="0"/>
          </a:p>
        </p:txBody>
      </p:sp>
      <p:sp>
        <p:nvSpPr>
          <p:cNvPr id="4" name="文本占位符 3"/>
          <p:cNvSpPr>
            <a:spLocks noGrp="1"/>
          </p:cNvSpPr>
          <p:nvPr>
            <p:ph sz="quarter" idx="10"/>
          </p:nvPr>
        </p:nvSpPr>
        <p:spPr>
          <a:xfrm>
            <a:off x="611560" y="1628799"/>
            <a:ext cx="8532440" cy="5094263"/>
          </a:xfrm>
        </p:spPr>
        <p:txBody>
          <a:bodyPr>
            <a:noAutofit/>
          </a:bodyPr>
          <a:lstStyle/>
          <a:p>
            <a:r>
              <a:rPr lang="zh-CN" altLang="en-US" sz="2200" dirty="0"/>
              <a:t>学习</a:t>
            </a:r>
          </a:p>
          <a:p>
            <a:pPr lvl="1"/>
            <a:r>
              <a:rPr lang="en-US" altLang="zh-CN" sz="2000" dirty="0"/>
              <a:t>MAC</a:t>
            </a:r>
            <a:r>
              <a:rPr lang="zh-CN" altLang="en-US" sz="2000" dirty="0"/>
              <a:t>地址表是交换机通过学习接收的数据帧的源</a:t>
            </a:r>
            <a:r>
              <a:rPr lang="en-US" altLang="zh-CN" sz="2000" dirty="0"/>
              <a:t>MAC</a:t>
            </a:r>
            <a:r>
              <a:rPr lang="zh-CN" altLang="en-US" sz="2000" dirty="0"/>
              <a:t>地址来形成的</a:t>
            </a:r>
          </a:p>
          <a:p>
            <a:r>
              <a:rPr lang="zh-CN" altLang="en-US" sz="2200" dirty="0" smtClean="0"/>
              <a:t>广播</a:t>
            </a:r>
          </a:p>
          <a:p>
            <a:pPr lvl="1"/>
            <a:r>
              <a:rPr lang="zh-CN" altLang="en-US" sz="2000" dirty="0" smtClean="0"/>
              <a:t>如果目标地址在</a:t>
            </a:r>
            <a:r>
              <a:rPr lang="en-US" altLang="zh-CN" sz="2000" dirty="0" smtClean="0"/>
              <a:t>MAC</a:t>
            </a:r>
            <a:r>
              <a:rPr lang="zh-CN" altLang="en-US" sz="2000" dirty="0" smtClean="0"/>
              <a:t>地址表中没有，交换机就向除接收到该数据帧的端口外的其他所有端口广播该数据帧</a:t>
            </a:r>
          </a:p>
          <a:p>
            <a:r>
              <a:rPr lang="zh-CN" altLang="en-US" sz="2200" dirty="0"/>
              <a:t>转发</a:t>
            </a:r>
          </a:p>
          <a:p>
            <a:pPr lvl="1"/>
            <a:r>
              <a:rPr lang="zh-CN" altLang="en-US" sz="2000" dirty="0"/>
              <a:t>交换机根据</a:t>
            </a:r>
            <a:r>
              <a:rPr lang="en-US" altLang="zh-CN" sz="2000" dirty="0"/>
              <a:t>MAC</a:t>
            </a:r>
            <a:r>
              <a:rPr lang="zh-CN" altLang="en-US" sz="2000" dirty="0"/>
              <a:t>地址表单播转发数据帧</a:t>
            </a:r>
          </a:p>
          <a:p>
            <a:r>
              <a:rPr lang="zh-CN" altLang="en-US" sz="2200" dirty="0" smtClean="0"/>
              <a:t>更新</a:t>
            </a:r>
          </a:p>
          <a:p>
            <a:pPr lvl="1"/>
            <a:r>
              <a:rPr lang="zh-CN" altLang="en-US" sz="2000" dirty="0" smtClean="0"/>
              <a:t>交换机</a:t>
            </a:r>
            <a:r>
              <a:rPr lang="en-US" altLang="zh-CN" sz="2000" dirty="0" smtClean="0"/>
              <a:t>MAC</a:t>
            </a:r>
            <a:r>
              <a:rPr lang="zh-CN" altLang="en-US" sz="2000" dirty="0" smtClean="0"/>
              <a:t>地址表的老化时间是</a:t>
            </a:r>
            <a:r>
              <a:rPr lang="en-US" altLang="zh-CN" sz="2000" dirty="0" smtClean="0"/>
              <a:t>300</a:t>
            </a:r>
            <a:r>
              <a:rPr lang="zh-CN" altLang="en-US" sz="2000" dirty="0" smtClean="0"/>
              <a:t>秒</a:t>
            </a:r>
          </a:p>
          <a:p>
            <a:pPr lvl="1"/>
            <a:r>
              <a:rPr lang="zh-CN" altLang="en-US" sz="2000" dirty="0" smtClean="0"/>
              <a:t>交换机如果发现一个帧的入端口和</a:t>
            </a:r>
            <a:r>
              <a:rPr lang="en-US" altLang="zh-CN" sz="2000" dirty="0" smtClean="0"/>
              <a:t>MAC</a:t>
            </a:r>
            <a:r>
              <a:rPr lang="zh-CN" altLang="en-US" sz="2000" dirty="0" smtClean="0"/>
              <a:t>地址表中源</a:t>
            </a:r>
            <a:r>
              <a:rPr lang="en-US" altLang="zh-CN" sz="2000" dirty="0" smtClean="0"/>
              <a:t>MAC</a:t>
            </a:r>
            <a:r>
              <a:rPr lang="zh-CN" altLang="en-US" sz="2000" dirty="0" smtClean="0"/>
              <a:t>地址的所在端口不同，交换机将</a:t>
            </a:r>
            <a:r>
              <a:rPr lang="en-US" altLang="zh-CN" sz="2000" dirty="0" smtClean="0"/>
              <a:t>MAC </a:t>
            </a:r>
            <a:r>
              <a:rPr lang="zh-CN" altLang="en-US" sz="2000" dirty="0" smtClean="0"/>
              <a:t>地址重新学习到新的端口</a:t>
            </a:r>
          </a:p>
          <a:p>
            <a:endParaRPr lang="zh-CN" altLang="en-US" sz="2200" dirty="0"/>
          </a:p>
        </p:txBody>
      </p:sp>
      <p:sp>
        <p:nvSpPr>
          <p:cNvPr id="3" name="灯片编号占位符 2"/>
          <p:cNvSpPr>
            <a:spLocks noGrp="1"/>
          </p:cNvSpPr>
          <p:nvPr>
            <p:ph type="sldNum" sz="quarter" idx="4294967295"/>
          </p:nvPr>
        </p:nvSpPr>
        <p:spPr>
          <a:xfrm>
            <a:off x="7010400" y="6356350"/>
            <a:ext cx="2133600" cy="366713"/>
          </a:xfrm>
          <a:prstGeom prst="rect">
            <a:avLst/>
          </a:prstGeom>
        </p:spPr>
        <p:txBody>
          <a:bodyPr/>
          <a:lstStyle/>
          <a:p>
            <a:fld id="{96FE7B86-B225-41B3-966A-A1FA916138B4}" type="slidenum">
              <a:rPr lang="zh-CN" altLang="en-US" smtClean="0"/>
              <a:pPr/>
              <a:t>11</a:t>
            </a:fld>
            <a:endParaRPr lang="zh-CN" altLang="en-US"/>
          </a:p>
        </p:txBody>
      </p:sp>
    </p:spTree>
    <p:extLst>
      <p:ext uri="{BB962C8B-B14F-4D97-AF65-F5344CB8AC3E}">
        <p14:creationId xmlns:p14="http://schemas.microsoft.com/office/powerpoint/2010/main" val="3147877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查看</a:t>
            </a:r>
            <a:r>
              <a:rPr lang="en-US" altLang="zh-CN" dirty="0"/>
              <a:t>MAC</a:t>
            </a:r>
            <a:r>
              <a:rPr lang="zh-CN" altLang="en-US" dirty="0"/>
              <a:t>地址表</a:t>
            </a:r>
          </a:p>
        </p:txBody>
      </p:sp>
      <p:sp>
        <p:nvSpPr>
          <p:cNvPr id="4" name="文本占位符 3"/>
          <p:cNvSpPr>
            <a:spLocks noGrp="1"/>
          </p:cNvSpPr>
          <p:nvPr>
            <p:ph sz="quarter" idx="10"/>
          </p:nvPr>
        </p:nvSpPr>
        <p:spPr/>
        <p:txBody>
          <a:bodyPr>
            <a:noAutofit/>
          </a:bodyPr>
          <a:lstStyle/>
          <a:p>
            <a:r>
              <a:rPr lang="zh-CN" altLang="en-US" dirty="0"/>
              <a:t>查看</a:t>
            </a:r>
            <a:r>
              <a:rPr lang="en-US" altLang="zh-CN" dirty="0"/>
              <a:t>MAC</a:t>
            </a:r>
            <a:r>
              <a:rPr lang="zh-CN" altLang="en-US" dirty="0"/>
              <a:t>地址表</a:t>
            </a:r>
            <a:endParaRPr lang="en-US" altLang="zh-CN" dirty="0" smtClean="0"/>
          </a:p>
          <a:p>
            <a:r>
              <a:rPr lang="en-US" altLang="zh-CN" dirty="0" smtClean="0"/>
              <a:t>Tarena-sw1#show </a:t>
            </a:r>
            <a:r>
              <a:rPr lang="en-US" altLang="zh-CN" dirty="0"/>
              <a:t>mac-address-table</a:t>
            </a:r>
          </a:p>
          <a:p>
            <a:pPr lvl="2"/>
            <a:r>
              <a:rPr lang="en-US" altLang="zh-CN" dirty="0"/>
              <a:t>          </a:t>
            </a:r>
            <a:r>
              <a:rPr lang="en-US" altLang="zh-CN" dirty="0">
                <a:solidFill>
                  <a:srgbClr val="FFFF00"/>
                </a:solidFill>
              </a:rPr>
              <a:t>Mac Address Table</a:t>
            </a:r>
          </a:p>
          <a:p>
            <a:pPr lvl="2"/>
            <a:r>
              <a:rPr lang="en-US" altLang="zh-CN" dirty="0">
                <a:solidFill>
                  <a:srgbClr val="FFFF00"/>
                </a:solidFill>
              </a:rPr>
              <a:t>-------------------------------------------</a:t>
            </a:r>
          </a:p>
          <a:p>
            <a:pPr lvl="2"/>
            <a:endParaRPr lang="en-US" altLang="zh-CN" dirty="0">
              <a:solidFill>
                <a:srgbClr val="FFFF00"/>
              </a:solidFill>
            </a:endParaRPr>
          </a:p>
          <a:p>
            <a:pPr lvl="2"/>
            <a:r>
              <a:rPr lang="en-US" altLang="zh-CN" dirty="0" err="1">
                <a:solidFill>
                  <a:srgbClr val="FFFF00"/>
                </a:solidFill>
              </a:rPr>
              <a:t>Vlan</a:t>
            </a:r>
            <a:r>
              <a:rPr lang="en-US" altLang="zh-CN" dirty="0">
                <a:solidFill>
                  <a:srgbClr val="FFFF00"/>
                </a:solidFill>
              </a:rPr>
              <a:t>    Mac Address       Type        Ports</a:t>
            </a:r>
          </a:p>
          <a:p>
            <a:pPr lvl="2"/>
            <a:r>
              <a:rPr lang="en-US" altLang="zh-CN" dirty="0">
                <a:solidFill>
                  <a:srgbClr val="FFFF00"/>
                </a:solidFill>
              </a:rPr>
              <a:t>----     </a:t>
            </a:r>
            <a:r>
              <a:rPr lang="en-US" altLang="zh-CN" dirty="0" smtClean="0">
                <a:solidFill>
                  <a:srgbClr val="FFFF00"/>
                </a:solidFill>
              </a:rPr>
              <a:t> </a:t>
            </a:r>
            <a:r>
              <a:rPr lang="en-US" altLang="zh-CN" dirty="0">
                <a:solidFill>
                  <a:srgbClr val="FFFF00"/>
                </a:solidFill>
              </a:rPr>
              <a:t>-----------     </a:t>
            </a:r>
            <a:r>
              <a:rPr lang="en-US" altLang="zh-CN" dirty="0" smtClean="0">
                <a:solidFill>
                  <a:srgbClr val="FFFF00"/>
                </a:solidFill>
              </a:rPr>
              <a:t>   --------         -----</a:t>
            </a:r>
            <a:endParaRPr lang="en-US" altLang="zh-CN" dirty="0">
              <a:solidFill>
                <a:srgbClr val="FFFF00"/>
              </a:solidFill>
            </a:endParaRPr>
          </a:p>
          <a:p>
            <a:pPr lvl="2"/>
            <a:r>
              <a:rPr lang="en-US" altLang="zh-CN" dirty="0">
                <a:solidFill>
                  <a:srgbClr val="FFFF00"/>
                </a:solidFill>
              </a:rPr>
              <a:t> All    000d.28be.b640    STATIC     </a:t>
            </a:r>
            <a:r>
              <a:rPr lang="en-US" altLang="zh-CN" dirty="0" smtClean="0">
                <a:solidFill>
                  <a:srgbClr val="FFFF00"/>
                </a:solidFill>
              </a:rPr>
              <a:t>  </a:t>
            </a:r>
            <a:r>
              <a:rPr lang="en-US" altLang="zh-CN" dirty="0">
                <a:solidFill>
                  <a:srgbClr val="FFFF00"/>
                </a:solidFill>
              </a:rPr>
              <a:t>CPU</a:t>
            </a:r>
          </a:p>
          <a:p>
            <a:pPr lvl="2"/>
            <a:r>
              <a:rPr lang="en-US" altLang="zh-CN" dirty="0">
                <a:solidFill>
                  <a:srgbClr val="FFFF00"/>
                </a:solidFill>
              </a:rPr>
              <a:t> All    0100.0ccc.cccc     </a:t>
            </a:r>
            <a:r>
              <a:rPr lang="en-US" altLang="zh-CN" dirty="0" smtClean="0">
                <a:solidFill>
                  <a:srgbClr val="FFFF00"/>
                </a:solidFill>
              </a:rPr>
              <a:t>  STATIC      </a:t>
            </a:r>
            <a:r>
              <a:rPr lang="en-US" altLang="zh-CN" dirty="0">
                <a:solidFill>
                  <a:srgbClr val="FFFF00"/>
                </a:solidFill>
              </a:rPr>
              <a:t>CPU</a:t>
            </a:r>
          </a:p>
          <a:p>
            <a:pPr lvl="2"/>
            <a:r>
              <a:rPr lang="en-US" altLang="zh-CN" dirty="0">
                <a:solidFill>
                  <a:srgbClr val="FFFF00"/>
                </a:solidFill>
              </a:rPr>
              <a:t> All    0100.0ccc.cccd     </a:t>
            </a:r>
            <a:r>
              <a:rPr lang="en-US" altLang="zh-CN" dirty="0" smtClean="0">
                <a:solidFill>
                  <a:srgbClr val="FFFF00"/>
                </a:solidFill>
              </a:rPr>
              <a:t> STATIC       </a:t>
            </a:r>
            <a:r>
              <a:rPr lang="en-US" altLang="zh-CN" dirty="0">
                <a:solidFill>
                  <a:srgbClr val="FFFF00"/>
                </a:solidFill>
              </a:rPr>
              <a:t>CPU</a:t>
            </a:r>
          </a:p>
          <a:p>
            <a:pPr lvl="2"/>
            <a:r>
              <a:rPr lang="en-US" altLang="zh-CN" dirty="0">
                <a:solidFill>
                  <a:srgbClr val="FFFF00"/>
                </a:solidFill>
              </a:rPr>
              <a:t> All    0100.0cdd.dddd    STATIC      CPU</a:t>
            </a:r>
          </a:p>
          <a:p>
            <a:pPr lvl="2"/>
            <a:r>
              <a:rPr lang="en-US" altLang="zh-CN" dirty="0">
                <a:solidFill>
                  <a:srgbClr val="FFFF00"/>
                </a:solidFill>
              </a:rPr>
              <a:t>   1    0013.8044.ff40    DYNAMIC     Fa0/2</a:t>
            </a:r>
          </a:p>
          <a:p>
            <a:pPr lvl="2"/>
            <a:r>
              <a:rPr lang="en-US" altLang="zh-CN" dirty="0">
                <a:solidFill>
                  <a:srgbClr val="FFFF00"/>
                </a:solidFill>
              </a:rPr>
              <a:t>   1    0013.8044.ff41    DYNAMIC     Fa0/8</a:t>
            </a:r>
          </a:p>
          <a:p>
            <a:pPr lvl="2"/>
            <a:r>
              <a:rPr lang="en-US" altLang="zh-CN" dirty="0">
                <a:solidFill>
                  <a:srgbClr val="FFFF00"/>
                </a:solidFill>
              </a:rPr>
              <a:t>Total Mac Addresses for this criterion: </a:t>
            </a:r>
            <a:r>
              <a:rPr lang="en-US" altLang="zh-CN" dirty="0" smtClean="0">
                <a:solidFill>
                  <a:srgbClr val="FFFF00"/>
                </a:solidFill>
              </a:rPr>
              <a:t>6</a:t>
            </a:r>
            <a:endParaRPr lang="en-US" altLang="zh-CN" dirty="0">
              <a:solidFill>
                <a:srgbClr val="FFFF00"/>
              </a:solidFill>
            </a:endParaRPr>
          </a:p>
        </p:txBody>
      </p:sp>
    </p:spTree>
    <p:extLst>
      <p:ext uri="{BB962C8B-B14F-4D97-AF65-F5344CB8AC3E}">
        <p14:creationId xmlns:p14="http://schemas.microsoft.com/office/powerpoint/2010/main" val="359145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a:t>
            </a:r>
            <a:r>
              <a:rPr lang="zh-CN" altLang="en-US" dirty="0" smtClean="0"/>
              <a:t>原理案例</a:t>
            </a:r>
            <a:endParaRPr lang="zh-CN" altLang="en-US" dirty="0"/>
          </a:p>
        </p:txBody>
      </p:sp>
      <p:sp>
        <p:nvSpPr>
          <p:cNvPr id="5" name="Text Box 152"/>
          <p:cNvSpPr txBox="1">
            <a:spLocks noChangeArrowheads="1"/>
          </p:cNvSpPr>
          <p:nvPr/>
        </p:nvSpPr>
        <p:spPr bwMode="auto">
          <a:xfrm>
            <a:off x="1612957" y="5373216"/>
            <a:ext cx="4387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11</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340" y="1993670"/>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7"/>
          <p:cNvSpPr txBox="1">
            <a:spLocks noChangeArrowheads="1"/>
          </p:cNvSpPr>
          <p:nvPr/>
        </p:nvSpPr>
        <p:spPr bwMode="auto">
          <a:xfrm>
            <a:off x="5481624" y="2490055"/>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dirty="0">
                <a:solidFill>
                  <a:schemeClr val="bg1"/>
                </a:solidFill>
                <a:latin typeface="Arial" charset="0"/>
                <a:ea typeface="宋体" pitchFamily="2" charset="-122"/>
              </a:rPr>
              <a:t>B</a:t>
            </a:r>
          </a:p>
        </p:txBody>
      </p:sp>
      <p:sp>
        <p:nvSpPr>
          <p:cNvPr id="8" name="Line 11"/>
          <p:cNvSpPr>
            <a:spLocks noChangeShapeType="1"/>
          </p:cNvSpPr>
          <p:nvPr/>
        </p:nvSpPr>
        <p:spPr bwMode="auto">
          <a:xfrm>
            <a:off x="2912754" y="2378904"/>
            <a:ext cx="2232025" cy="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7" name="Text Box 154"/>
          <p:cNvSpPr txBox="1">
            <a:spLocks noChangeArrowheads="1"/>
          </p:cNvSpPr>
          <p:nvPr/>
        </p:nvSpPr>
        <p:spPr bwMode="auto">
          <a:xfrm>
            <a:off x="4836474" y="5373216"/>
            <a:ext cx="4372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33</a:t>
            </a:r>
          </a:p>
        </p:txBody>
      </p:sp>
      <p:sp>
        <p:nvSpPr>
          <p:cNvPr id="38" name="Text Box 155"/>
          <p:cNvSpPr txBox="1">
            <a:spLocks noChangeArrowheads="1"/>
          </p:cNvSpPr>
          <p:nvPr/>
        </p:nvSpPr>
        <p:spPr bwMode="auto">
          <a:xfrm>
            <a:off x="6446478" y="5391689"/>
            <a:ext cx="5017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44</a:t>
            </a:r>
          </a:p>
        </p:txBody>
      </p:sp>
      <p:sp>
        <p:nvSpPr>
          <p:cNvPr id="123" name="Text Box 244"/>
          <p:cNvSpPr txBox="1">
            <a:spLocks noChangeArrowheads="1"/>
          </p:cNvSpPr>
          <p:nvPr/>
        </p:nvSpPr>
        <p:spPr bwMode="auto">
          <a:xfrm>
            <a:off x="2913009" y="5391690"/>
            <a:ext cx="5529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22</a:t>
            </a:r>
          </a:p>
        </p:txBody>
      </p:sp>
      <p:sp>
        <p:nvSpPr>
          <p:cNvPr id="124" name="Text Box 245"/>
          <p:cNvSpPr txBox="1">
            <a:spLocks noChangeArrowheads="1"/>
          </p:cNvSpPr>
          <p:nvPr/>
        </p:nvSpPr>
        <p:spPr bwMode="auto">
          <a:xfrm>
            <a:off x="2013104" y="1729963"/>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AA</a:t>
            </a:r>
          </a:p>
        </p:txBody>
      </p:sp>
      <p:sp>
        <p:nvSpPr>
          <p:cNvPr id="125" name="Text Box 246"/>
          <p:cNvSpPr txBox="1">
            <a:spLocks noChangeArrowheads="1"/>
          </p:cNvSpPr>
          <p:nvPr/>
        </p:nvSpPr>
        <p:spPr bwMode="auto">
          <a:xfrm>
            <a:off x="5684991" y="1663953"/>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BB</a:t>
            </a:r>
          </a:p>
        </p:txBody>
      </p:sp>
      <p:pic>
        <p:nvPicPr>
          <p:cNvPr id="126" name="Picture 2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890" y="2082570"/>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 name="Text Box 252"/>
          <p:cNvSpPr txBox="1">
            <a:spLocks noChangeArrowheads="1"/>
          </p:cNvSpPr>
          <p:nvPr/>
        </p:nvSpPr>
        <p:spPr bwMode="auto">
          <a:xfrm>
            <a:off x="1882761" y="2576840"/>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A</a:t>
            </a:r>
          </a:p>
        </p:txBody>
      </p:sp>
      <p:sp>
        <p:nvSpPr>
          <p:cNvPr id="128" name="Line 255"/>
          <p:cNvSpPr>
            <a:spLocks noChangeShapeType="1"/>
          </p:cNvSpPr>
          <p:nvPr/>
        </p:nvSpPr>
        <p:spPr bwMode="auto">
          <a:xfrm flipH="1">
            <a:off x="1472890" y="2850921"/>
            <a:ext cx="431800"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9" name="Line 256"/>
          <p:cNvSpPr>
            <a:spLocks noChangeShapeType="1"/>
          </p:cNvSpPr>
          <p:nvPr/>
        </p:nvSpPr>
        <p:spPr bwMode="auto">
          <a:xfrm>
            <a:off x="2336491" y="2850921"/>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0" name="Line 257"/>
          <p:cNvSpPr>
            <a:spLocks noChangeShapeType="1"/>
          </p:cNvSpPr>
          <p:nvPr/>
        </p:nvSpPr>
        <p:spPr bwMode="auto">
          <a:xfrm flipH="1">
            <a:off x="4928879" y="2753554"/>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1" name="Line 258"/>
          <p:cNvSpPr>
            <a:spLocks noChangeShapeType="1"/>
          </p:cNvSpPr>
          <p:nvPr/>
        </p:nvSpPr>
        <p:spPr bwMode="auto">
          <a:xfrm>
            <a:off x="5824228" y="2753553"/>
            <a:ext cx="544512" cy="1634067"/>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2" name="Text Box 259"/>
          <p:cNvSpPr txBox="1">
            <a:spLocks noChangeArrowheads="1"/>
          </p:cNvSpPr>
          <p:nvPr/>
        </p:nvSpPr>
        <p:spPr bwMode="auto">
          <a:xfrm>
            <a:off x="1112528" y="294954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3" name="Text Box 260"/>
          <p:cNvSpPr txBox="1">
            <a:spLocks noChangeArrowheads="1"/>
          </p:cNvSpPr>
          <p:nvPr/>
        </p:nvSpPr>
        <p:spPr bwMode="auto">
          <a:xfrm>
            <a:off x="4641540" y="285217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4" name="Text Box 261"/>
          <p:cNvSpPr txBox="1">
            <a:spLocks noChangeArrowheads="1"/>
          </p:cNvSpPr>
          <p:nvPr/>
        </p:nvSpPr>
        <p:spPr bwMode="auto">
          <a:xfrm>
            <a:off x="2407928" y="294954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135" name="Text Box 262"/>
          <p:cNvSpPr txBox="1">
            <a:spLocks noChangeArrowheads="1"/>
          </p:cNvSpPr>
          <p:nvPr/>
        </p:nvSpPr>
        <p:spPr bwMode="auto">
          <a:xfrm>
            <a:off x="6008378" y="285217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grpSp>
        <p:nvGrpSpPr>
          <p:cNvPr id="136" name="Group 270"/>
          <p:cNvGrpSpPr>
            <a:grpSpLocks/>
          </p:cNvGrpSpPr>
          <p:nvPr/>
        </p:nvGrpSpPr>
        <p:grpSpPr bwMode="auto">
          <a:xfrm>
            <a:off x="1112528" y="4197130"/>
            <a:ext cx="660268" cy="391585"/>
            <a:chOff x="250" y="2387"/>
            <a:chExt cx="498" cy="185"/>
          </a:xfrm>
        </p:grpSpPr>
        <p:sp>
          <p:nvSpPr>
            <p:cNvPr id="137" name="Rectangle 264"/>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8" name="Text Box 269"/>
            <p:cNvSpPr txBox="1">
              <a:spLocks noChangeArrowheads="1"/>
            </p:cNvSpPr>
            <p:nvPr/>
          </p:nvSpPr>
          <p:spPr bwMode="auto">
            <a:xfrm>
              <a:off x="250" y="2427"/>
              <a:ext cx="43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smtClean="0">
                  <a:solidFill>
                    <a:schemeClr val="bg1"/>
                  </a:solidFill>
                  <a:latin typeface="微软雅黑" pitchFamily="34" charset="-122"/>
                  <a:ea typeface="微软雅黑" pitchFamily="34" charset="-122"/>
                </a:rPr>
                <a:t>data</a:t>
              </a:r>
              <a:endParaRPr lang="en-US" altLang="zh-CN" sz="1400" dirty="0">
                <a:solidFill>
                  <a:schemeClr val="bg1"/>
                </a:solidFill>
                <a:latin typeface="微软雅黑" pitchFamily="34" charset="-122"/>
                <a:ea typeface="微软雅黑" pitchFamily="34" charset="-122"/>
              </a:endParaRPr>
            </a:p>
          </p:txBody>
        </p:sp>
      </p:grpSp>
      <p:sp>
        <p:nvSpPr>
          <p:cNvPr id="139" name="Text Box 309"/>
          <p:cNvSpPr txBox="1">
            <a:spLocks noChangeArrowheads="1"/>
          </p:cNvSpPr>
          <p:nvPr/>
        </p:nvSpPr>
        <p:spPr bwMode="auto">
          <a:xfrm>
            <a:off x="4594063" y="202552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dirty="0"/>
              <a:t>端口</a:t>
            </a:r>
            <a:r>
              <a:rPr lang="en-US" altLang="zh-CN" sz="1400" dirty="0">
                <a:latin typeface="Arial" charset="0"/>
                <a:ea typeface="宋体" pitchFamily="2" charset="-122"/>
              </a:rPr>
              <a:t>3</a:t>
            </a:r>
          </a:p>
        </p:txBody>
      </p:sp>
      <p:sp>
        <p:nvSpPr>
          <p:cNvPr id="140" name="Text Box 310"/>
          <p:cNvSpPr txBox="1">
            <a:spLocks noChangeArrowheads="1"/>
          </p:cNvSpPr>
          <p:nvPr/>
        </p:nvSpPr>
        <p:spPr bwMode="auto">
          <a:xfrm>
            <a:off x="3318034" y="202552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dirty="0"/>
              <a:t>端口</a:t>
            </a:r>
            <a:r>
              <a:rPr lang="en-US" altLang="zh-CN" sz="1400" dirty="0">
                <a:latin typeface="Arial" charset="0"/>
                <a:ea typeface="宋体" pitchFamily="2" charset="-122"/>
              </a:rPr>
              <a:t>3</a:t>
            </a:r>
          </a:p>
        </p:txBody>
      </p:sp>
      <p:sp>
        <p:nvSpPr>
          <p:cNvPr id="141" name="Freeform 311"/>
          <p:cNvSpPr>
            <a:spLocks/>
          </p:cNvSpPr>
          <p:nvPr/>
        </p:nvSpPr>
        <p:spPr bwMode="auto">
          <a:xfrm>
            <a:off x="1688790" y="3146488"/>
            <a:ext cx="324313" cy="1050642"/>
          </a:xfrm>
          <a:custGeom>
            <a:avLst/>
            <a:gdLst>
              <a:gd name="T0" fmla="*/ 0 w 181"/>
              <a:gd name="T1" fmla="*/ 453 h 453"/>
              <a:gd name="T2" fmla="*/ 181 w 181"/>
              <a:gd name="T3" fmla="*/ 0 h 453"/>
            </a:gdLst>
            <a:ahLst/>
            <a:cxnLst>
              <a:cxn ang="0">
                <a:pos x="T0" y="T1"/>
              </a:cxn>
              <a:cxn ang="0">
                <a:pos x="T2" y="T3"/>
              </a:cxn>
            </a:cxnLst>
            <a:rect l="0" t="0" r="r" b="b"/>
            <a:pathLst>
              <a:path w="181" h="453">
                <a:moveTo>
                  <a:pt x="0" y="453"/>
                </a:moveTo>
                <a:cubicBezTo>
                  <a:pt x="75" y="264"/>
                  <a:pt x="151" y="75"/>
                  <a:pt x="181" y="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2" name="AutoShape 312"/>
          <p:cNvSpPr>
            <a:spLocks noChangeArrowheads="1"/>
          </p:cNvSpPr>
          <p:nvPr/>
        </p:nvSpPr>
        <p:spPr bwMode="auto">
          <a:xfrm>
            <a:off x="2228676" y="3257320"/>
            <a:ext cx="2826417" cy="808193"/>
          </a:xfrm>
          <a:prstGeom prst="wedgeRoundRectCallout">
            <a:avLst>
              <a:gd name="adj1" fmla="val -66279"/>
              <a:gd name="adj2" fmla="val 65306"/>
              <a:gd name="adj3" fmla="val 16667"/>
            </a:avLst>
          </a:prstGeom>
          <a:solidFill>
            <a:schemeClr val="tx1"/>
          </a:solidFill>
          <a:ln>
            <a:noFill/>
          </a:ln>
          <a:effectLst>
            <a:prstShdw prst="shdw17" dist="35921" dir="2700000">
              <a:srgbClr val="4E4E66">
                <a:alpha val="50000"/>
              </a:srgbClr>
            </a:prstShdw>
          </a:effectLst>
        </p:spPr>
        <p:txBody>
          <a:bodyPr anchor="b"/>
          <a:lstStyle/>
          <a:p>
            <a:pPr algn="l"/>
            <a:r>
              <a:rPr lang="zh-CN" altLang="en-US" sz="1400" dirty="0">
                <a:solidFill>
                  <a:schemeClr val="bg1"/>
                </a:solidFill>
                <a:latin typeface="微软雅黑" pitchFamily="34" charset="-122"/>
                <a:ea typeface="微软雅黑" pitchFamily="34" charset="-122"/>
              </a:rPr>
              <a:t>主机</a:t>
            </a:r>
            <a:r>
              <a:rPr lang="en-US" altLang="zh-CN" sz="1400" dirty="0">
                <a:solidFill>
                  <a:schemeClr val="bg1"/>
                </a:solidFill>
                <a:latin typeface="微软雅黑" pitchFamily="34" charset="-122"/>
                <a:ea typeface="微软雅黑" pitchFamily="34" charset="-122"/>
              </a:rPr>
              <a:t>11</a:t>
            </a:r>
            <a:r>
              <a:rPr lang="zh-CN" altLang="en-US" sz="1400" dirty="0">
                <a:solidFill>
                  <a:schemeClr val="bg1"/>
                </a:solidFill>
                <a:latin typeface="微软雅黑" pitchFamily="34" charset="-122"/>
                <a:ea typeface="微软雅黑" pitchFamily="34" charset="-122"/>
              </a:rPr>
              <a:t>给</a:t>
            </a:r>
            <a:r>
              <a:rPr lang="zh-CN" altLang="en-US" sz="1400" dirty="0" smtClean="0">
                <a:solidFill>
                  <a:schemeClr val="bg1"/>
                </a:solidFill>
                <a:latin typeface="微软雅黑" pitchFamily="34" charset="-122"/>
                <a:ea typeface="微软雅黑" pitchFamily="34" charset="-122"/>
              </a:rPr>
              <a:t>主机</a:t>
            </a:r>
            <a:r>
              <a:rPr lang="en-US" altLang="zh-CN" sz="1400" dirty="0" smtClean="0">
                <a:solidFill>
                  <a:schemeClr val="bg1"/>
                </a:solidFill>
                <a:latin typeface="微软雅黑" pitchFamily="34" charset="-122"/>
                <a:ea typeface="微软雅黑" pitchFamily="34" charset="-122"/>
              </a:rPr>
              <a:t>44</a:t>
            </a:r>
            <a:r>
              <a:rPr lang="zh-CN" altLang="en-US" sz="1400" dirty="0" smtClean="0">
                <a:solidFill>
                  <a:schemeClr val="bg1"/>
                </a:solidFill>
                <a:latin typeface="微软雅黑" pitchFamily="34" charset="-122"/>
                <a:ea typeface="微软雅黑" pitchFamily="34" charset="-122"/>
              </a:rPr>
              <a:t>发送</a:t>
            </a:r>
            <a:r>
              <a:rPr lang="zh-CN" altLang="en-US" sz="1400" dirty="0">
                <a:solidFill>
                  <a:schemeClr val="bg1"/>
                </a:solidFill>
                <a:latin typeface="微软雅黑" pitchFamily="34" charset="-122"/>
                <a:ea typeface="微软雅黑" pitchFamily="34" charset="-122"/>
              </a:rPr>
              <a:t>一个数据帧：</a:t>
            </a:r>
          </a:p>
          <a:p>
            <a:pPr algn="l"/>
            <a:r>
              <a:rPr lang="zh-CN" altLang="en-US" sz="1400" dirty="0">
                <a:solidFill>
                  <a:schemeClr val="bg1"/>
                </a:solidFill>
                <a:latin typeface="微软雅黑" pitchFamily="34" charset="-122"/>
                <a:ea typeface="微软雅黑" pitchFamily="34" charset="-122"/>
              </a:rPr>
              <a:t>目标地址</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44</a:t>
            </a:r>
            <a:endParaRPr lang="en-US" altLang="zh-CN" sz="1400" dirty="0">
              <a:solidFill>
                <a:schemeClr val="bg1"/>
              </a:solidFill>
              <a:latin typeface="微软雅黑" pitchFamily="34" charset="-122"/>
              <a:ea typeface="微软雅黑" pitchFamily="34" charset="-122"/>
            </a:endParaRPr>
          </a:p>
          <a:p>
            <a:pPr algn="l"/>
            <a:r>
              <a:rPr lang="zh-CN" altLang="en-US" sz="1400" dirty="0">
                <a:solidFill>
                  <a:schemeClr val="bg1"/>
                </a:solidFill>
                <a:latin typeface="微软雅黑" pitchFamily="34" charset="-122"/>
                <a:ea typeface="微软雅黑" pitchFamily="34" charset="-122"/>
              </a:rPr>
              <a:t>源地址：   </a:t>
            </a:r>
            <a:r>
              <a:rPr lang="en-US" altLang="zh-CN" sz="1400" dirty="0">
                <a:solidFill>
                  <a:schemeClr val="bg1"/>
                </a:solidFill>
                <a:latin typeface="微软雅黑" pitchFamily="34" charset="-122"/>
                <a:ea typeface="微软雅黑" pitchFamily="34" charset="-122"/>
              </a:rPr>
              <a:t>11</a:t>
            </a:r>
            <a:endParaRPr lang="zh-CN" altLang="en-US" sz="1400" dirty="0">
              <a:solidFill>
                <a:schemeClr val="bg1"/>
              </a:solidFill>
              <a:latin typeface="微软雅黑" pitchFamily="34" charset="-122"/>
              <a:ea typeface="微软雅黑" pitchFamily="34" charset="-122"/>
            </a:endParaRPr>
          </a:p>
        </p:txBody>
      </p:sp>
      <p:pic>
        <p:nvPicPr>
          <p:cNvPr id="143"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13075" y="4580248"/>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39083" y="4382621"/>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76659" y="4197130"/>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24228" y="4290254"/>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544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1</a:t>
            </a:r>
            <a:r>
              <a:rPr lang="zh-CN" altLang="en-US" dirty="0" smtClean="0"/>
              <a:t>）</a:t>
            </a:r>
            <a:endParaRPr lang="zh-CN" altLang="en-US" dirty="0"/>
          </a:p>
        </p:txBody>
      </p:sp>
      <p:sp>
        <p:nvSpPr>
          <p:cNvPr id="4" name="文本占位符 3"/>
          <p:cNvSpPr>
            <a:spLocks noGrp="1"/>
          </p:cNvSpPr>
          <p:nvPr>
            <p:ph sz="quarter" idx="10"/>
          </p:nvPr>
        </p:nvSpPr>
        <p:spPr>
          <a:xfrm>
            <a:off x="611560" y="1628800"/>
            <a:ext cx="7608416" cy="5059847"/>
          </a:xfrm>
        </p:spPr>
        <p:txBody>
          <a:bodyPr/>
          <a:lstStyle/>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r>
              <a:rPr lang="zh-CN" altLang="en-US" dirty="0" smtClean="0"/>
              <a:t>交换机</a:t>
            </a:r>
            <a:r>
              <a:rPr lang="en-US" altLang="zh-CN" dirty="0" smtClean="0"/>
              <a:t>A</a:t>
            </a:r>
            <a:r>
              <a:rPr lang="zh-CN" altLang="en-US" dirty="0" smtClean="0"/>
              <a:t>在接收到数据帧后，执行以下操作：</a:t>
            </a:r>
          </a:p>
          <a:p>
            <a:pPr lvl="1"/>
            <a:r>
              <a:rPr lang="zh-CN" altLang="en-US" dirty="0" smtClean="0"/>
              <a:t>交换机</a:t>
            </a:r>
            <a:r>
              <a:rPr lang="en-US" altLang="zh-CN" dirty="0" smtClean="0"/>
              <a:t>A</a:t>
            </a:r>
            <a:r>
              <a:rPr lang="zh-CN" altLang="en-US" dirty="0" smtClean="0"/>
              <a:t>查找</a:t>
            </a:r>
            <a:r>
              <a:rPr lang="en-US" altLang="zh-CN" dirty="0" smtClean="0"/>
              <a:t>MAC</a:t>
            </a:r>
            <a:r>
              <a:rPr lang="zh-CN" altLang="en-US" dirty="0" smtClean="0"/>
              <a:t>地址表</a:t>
            </a:r>
          </a:p>
          <a:p>
            <a:pPr lvl="1"/>
            <a:r>
              <a:rPr lang="zh-CN" altLang="en-US" dirty="0" smtClean="0"/>
              <a:t>交换机</a:t>
            </a:r>
            <a:r>
              <a:rPr lang="en-US" altLang="zh-CN" dirty="0" smtClean="0"/>
              <a:t>A</a:t>
            </a:r>
            <a:r>
              <a:rPr lang="zh-CN" altLang="en-US" dirty="0" smtClean="0"/>
              <a:t>学习主机</a:t>
            </a:r>
            <a:r>
              <a:rPr lang="en-US" altLang="zh-CN" dirty="0" smtClean="0"/>
              <a:t>11</a:t>
            </a:r>
            <a:r>
              <a:rPr lang="zh-CN" altLang="en-US" dirty="0" smtClean="0"/>
              <a:t>的</a:t>
            </a:r>
            <a:r>
              <a:rPr lang="en-US" altLang="zh-CN" dirty="0" smtClean="0"/>
              <a:t>MAC</a:t>
            </a:r>
            <a:r>
              <a:rPr lang="zh-CN" altLang="en-US" dirty="0" smtClean="0"/>
              <a:t>地址</a:t>
            </a:r>
          </a:p>
          <a:p>
            <a:pPr lvl="1"/>
            <a:r>
              <a:rPr lang="zh-CN" altLang="en-US" dirty="0" smtClean="0"/>
              <a:t>交换机</a:t>
            </a:r>
            <a:r>
              <a:rPr lang="en-US" altLang="zh-CN" dirty="0" smtClean="0"/>
              <a:t>A</a:t>
            </a:r>
            <a:r>
              <a:rPr lang="zh-CN" altLang="en-US" dirty="0" smtClean="0"/>
              <a:t>向其他所有端口发送广播</a:t>
            </a:r>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23" y="1925628"/>
            <a:ext cx="5547360" cy="1661160"/>
          </a:xfrm>
          <a:prstGeom prst="rect">
            <a:avLst/>
          </a:prstGeom>
        </p:spPr>
      </p:pic>
    </p:spTree>
    <p:extLst>
      <p:ext uri="{BB962C8B-B14F-4D97-AF65-F5344CB8AC3E}">
        <p14:creationId xmlns:p14="http://schemas.microsoft.com/office/powerpoint/2010/main" val="2262987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2</a:t>
            </a:r>
            <a:r>
              <a:rPr lang="zh-CN" altLang="en-US" dirty="0" smtClean="0"/>
              <a:t>）</a:t>
            </a:r>
            <a:endParaRPr lang="zh-CN" altLang="en-US" dirty="0"/>
          </a:p>
        </p:txBody>
      </p:sp>
      <p:sp>
        <p:nvSpPr>
          <p:cNvPr id="146" name="Text Box 4"/>
          <p:cNvSpPr txBox="1">
            <a:spLocks noChangeArrowheads="1"/>
          </p:cNvSpPr>
          <p:nvPr/>
        </p:nvSpPr>
        <p:spPr bwMode="auto">
          <a:xfrm>
            <a:off x="1077933" y="5445224"/>
            <a:ext cx="4876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11</a:t>
            </a:r>
          </a:p>
        </p:txBody>
      </p:sp>
      <p:pic>
        <p:nvPicPr>
          <p:cNvPr id="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180" y="2233823"/>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8" name="Text Box 6"/>
          <p:cNvSpPr txBox="1">
            <a:spLocks noChangeArrowheads="1"/>
          </p:cNvSpPr>
          <p:nvPr/>
        </p:nvSpPr>
        <p:spPr bwMode="auto">
          <a:xfrm>
            <a:off x="5398494" y="2730208"/>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B</a:t>
            </a:r>
          </a:p>
        </p:txBody>
      </p:sp>
      <p:sp>
        <p:nvSpPr>
          <p:cNvPr id="149" name="Line 7"/>
          <p:cNvSpPr>
            <a:spLocks noChangeShapeType="1"/>
          </p:cNvSpPr>
          <p:nvPr/>
        </p:nvSpPr>
        <p:spPr bwMode="auto">
          <a:xfrm>
            <a:off x="3023594" y="2619057"/>
            <a:ext cx="2232025" cy="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78" name="Text Box 36"/>
          <p:cNvSpPr txBox="1">
            <a:spLocks noChangeArrowheads="1"/>
          </p:cNvSpPr>
          <p:nvPr/>
        </p:nvSpPr>
        <p:spPr bwMode="auto">
          <a:xfrm>
            <a:off x="4732349" y="5445224"/>
            <a:ext cx="4631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33</a:t>
            </a:r>
          </a:p>
        </p:txBody>
      </p:sp>
      <p:sp>
        <p:nvSpPr>
          <p:cNvPr id="179" name="Text Box 37"/>
          <p:cNvSpPr txBox="1">
            <a:spLocks noChangeArrowheads="1"/>
          </p:cNvSpPr>
          <p:nvPr/>
        </p:nvSpPr>
        <p:spPr bwMode="auto">
          <a:xfrm>
            <a:off x="6370063" y="5445224"/>
            <a:ext cx="4868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44</a:t>
            </a:r>
          </a:p>
        </p:txBody>
      </p:sp>
      <p:sp>
        <p:nvSpPr>
          <p:cNvPr id="264" name="Text Box 122"/>
          <p:cNvSpPr txBox="1">
            <a:spLocks noChangeArrowheads="1"/>
          </p:cNvSpPr>
          <p:nvPr/>
        </p:nvSpPr>
        <p:spPr bwMode="auto">
          <a:xfrm>
            <a:off x="2725754" y="5445224"/>
            <a:ext cx="4096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22</a:t>
            </a:r>
          </a:p>
        </p:txBody>
      </p:sp>
      <p:sp>
        <p:nvSpPr>
          <p:cNvPr id="265" name="Text Box 123"/>
          <p:cNvSpPr txBox="1">
            <a:spLocks noChangeArrowheads="1"/>
          </p:cNvSpPr>
          <p:nvPr/>
        </p:nvSpPr>
        <p:spPr bwMode="auto">
          <a:xfrm>
            <a:off x="2137799" y="1877750"/>
            <a:ext cx="4774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AA</a:t>
            </a:r>
          </a:p>
        </p:txBody>
      </p:sp>
      <p:sp>
        <p:nvSpPr>
          <p:cNvPr id="266" name="Text Box 124"/>
          <p:cNvSpPr txBox="1">
            <a:spLocks noChangeArrowheads="1"/>
          </p:cNvSpPr>
          <p:nvPr/>
        </p:nvSpPr>
        <p:spPr bwMode="auto">
          <a:xfrm>
            <a:off x="5748639" y="1919696"/>
            <a:ext cx="5070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BB</a:t>
            </a:r>
          </a:p>
        </p:txBody>
      </p:sp>
      <p:pic>
        <p:nvPicPr>
          <p:cNvPr id="267" name="Picture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30" y="2304250"/>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Text Box 126"/>
          <p:cNvSpPr txBox="1">
            <a:spLocks noChangeArrowheads="1"/>
          </p:cNvSpPr>
          <p:nvPr/>
        </p:nvSpPr>
        <p:spPr bwMode="auto">
          <a:xfrm>
            <a:off x="1799631" y="2816993"/>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A</a:t>
            </a:r>
          </a:p>
        </p:txBody>
      </p:sp>
      <p:sp>
        <p:nvSpPr>
          <p:cNvPr id="269" name="Line 127"/>
          <p:cNvSpPr>
            <a:spLocks noChangeShapeType="1"/>
          </p:cNvSpPr>
          <p:nvPr/>
        </p:nvSpPr>
        <p:spPr bwMode="auto">
          <a:xfrm flipH="1">
            <a:off x="1583730" y="3091074"/>
            <a:ext cx="431800"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70" name="Line 128"/>
          <p:cNvSpPr>
            <a:spLocks noChangeShapeType="1"/>
          </p:cNvSpPr>
          <p:nvPr/>
        </p:nvSpPr>
        <p:spPr bwMode="auto">
          <a:xfrm>
            <a:off x="2447331" y="3091074"/>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71" name="Line 129"/>
          <p:cNvSpPr>
            <a:spLocks noChangeShapeType="1"/>
          </p:cNvSpPr>
          <p:nvPr/>
        </p:nvSpPr>
        <p:spPr bwMode="auto">
          <a:xfrm flipH="1">
            <a:off x="5039719" y="2993707"/>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72" name="Line 130"/>
          <p:cNvSpPr>
            <a:spLocks noChangeShapeType="1"/>
          </p:cNvSpPr>
          <p:nvPr/>
        </p:nvSpPr>
        <p:spPr bwMode="auto">
          <a:xfrm>
            <a:off x="5935068" y="2993707"/>
            <a:ext cx="544512" cy="1634067"/>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73" name="Text Box 131"/>
          <p:cNvSpPr txBox="1">
            <a:spLocks noChangeArrowheads="1"/>
          </p:cNvSpPr>
          <p:nvPr/>
        </p:nvSpPr>
        <p:spPr bwMode="auto">
          <a:xfrm>
            <a:off x="1223368" y="318969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274" name="Text Box 132"/>
          <p:cNvSpPr txBox="1">
            <a:spLocks noChangeArrowheads="1"/>
          </p:cNvSpPr>
          <p:nvPr/>
        </p:nvSpPr>
        <p:spPr bwMode="auto">
          <a:xfrm>
            <a:off x="4871633" y="3028841"/>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dirty="0"/>
              <a:t>端口</a:t>
            </a:r>
            <a:r>
              <a:rPr lang="en-US" altLang="zh-CN" sz="1400" dirty="0">
                <a:latin typeface="Arial" charset="0"/>
                <a:ea typeface="宋体" pitchFamily="2" charset="-122"/>
              </a:rPr>
              <a:t>1</a:t>
            </a:r>
          </a:p>
        </p:txBody>
      </p:sp>
      <p:sp>
        <p:nvSpPr>
          <p:cNvPr id="275" name="Text Box 134"/>
          <p:cNvSpPr txBox="1">
            <a:spLocks noChangeArrowheads="1"/>
          </p:cNvSpPr>
          <p:nvPr/>
        </p:nvSpPr>
        <p:spPr bwMode="auto">
          <a:xfrm>
            <a:off x="6119218" y="3092330"/>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279" name="Text Box 133"/>
          <p:cNvSpPr txBox="1">
            <a:spLocks noChangeArrowheads="1"/>
          </p:cNvSpPr>
          <p:nvPr/>
        </p:nvSpPr>
        <p:spPr bwMode="auto">
          <a:xfrm>
            <a:off x="2644079" y="3270568"/>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280" name="Text Box 147"/>
          <p:cNvSpPr txBox="1">
            <a:spLocks noChangeArrowheads="1"/>
          </p:cNvSpPr>
          <p:nvPr/>
        </p:nvSpPr>
        <p:spPr bwMode="auto">
          <a:xfrm>
            <a:off x="3095030" y="2228730"/>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sp>
        <p:nvSpPr>
          <p:cNvPr id="281" name="Text Box 148"/>
          <p:cNvSpPr txBox="1">
            <a:spLocks noChangeArrowheads="1"/>
          </p:cNvSpPr>
          <p:nvPr/>
        </p:nvSpPr>
        <p:spPr bwMode="auto">
          <a:xfrm>
            <a:off x="4607918" y="2228730"/>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sp>
        <p:nvSpPr>
          <p:cNvPr id="285" name="Freeform 146"/>
          <p:cNvSpPr>
            <a:spLocks/>
          </p:cNvSpPr>
          <p:nvPr/>
        </p:nvSpPr>
        <p:spPr bwMode="auto">
          <a:xfrm>
            <a:off x="2302868" y="3283691"/>
            <a:ext cx="2665412" cy="2116"/>
          </a:xfrm>
          <a:custGeom>
            <a:avLst/>
            <a:gdLst>
              <a:gd name="T0" fmla="*/ 0 w 1679"/>
              <a:gd name="T1" fmla="*/ 0 h 1"/>
              <a:gd name="T2" fmla="*/ 1679 w 1679"/>
              <a:gd name="T3" fmla="*/ 0 h 1"/>
            </a:gdLst>
            <a:ahLst/>
            <a:cxnLst>
              <a:cxn ang="0">
                <a:pos x="T0" y="T1"/>
              </a:cxn>
              <a:cxn ang="0">
                <a:pos x="T2" y="T3"/>
              </a:cxn>
            </a:cxnLst>
            <a:rect l="0" t="0" r="r" b="b"/>
            <a:pathLst>
              <a:path w="1679" h="1">
                <a:moveTo>
                  <a:pt x="0" y="0"/>
                </a:moveTo>
                <a:cubicBezTo>
                  <a:pt x="699" y="0"/>
                  <a:pt x="1399" y="0"/>
                  <a:pt x="1679" y="0"/>
                </a:cubicBezTo>
              </a:path>
            </a:pathLst>
          </a:custGeom>
          <a:noFill/>
          <a:ln w="381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286" name="Line 144"/>
          <p:cNvSpPr>
            <a:spLocks noChangeShapeType="1"/>
          </p:cNvSpPr>
          <p:nvPr/>
        </p:nvSpPr>
        <p:spPr bwMode="auto">
          <a:xfrm>
            <a:off x="2302868" y="3283691"/>
            <a:ext cx="360362" cy="1056216"/>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nvGrpSpPr>
          <p:cNvPr id="276" name="Group 135"/>
          <p:cNvGrpSpPr>
            <a:grpSpLocks/>
          </p:cNvGrpSpPr>
          <p:nvPr/>
        </p:nvGrpSpPr>
        <p:grpSpPr bwMode="auto">
          <a:xfrm>
            <a:off x="2204887" y="3706861"/>
            <a:ext cx="576263" cy="391583"/>
            <a:chOff x="250" y="2387"/>
            <a:chExt cx="363" cy="185"/>
          </a:xfrm>
        </p:grpSpPr>
        <p:sp>
          <p:nvSpPr>
            <p:cNvPr id="277" name="Rectangle 136"/>
            <p:cNvSpPr>
              <a:spLocks noChangeArrowheads="1"/>
            </p:cNvSpPr>
            <p:nvPr/>
          </p:nvSpPr>
          <p:spPr bwMode="auto">
            <a:xfrm>
              <a:off x="295" y="2387"/>
              <a:ext cx="304" cy="181"/>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278" name="Text Box 137"/>
            <p:cNvSpPr txBox="1">
              <a:spLocks noChangeArrowheads="1"/>
            </p:cNvSpPr>
            <p:nvPr/>
          </p:nvSpPr>
          <p:spPr bwMode="auto">
            <a:xfrm>
              <a:off x="250" y="2427"/>
              <a:ext cx="363"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solidFill>
                    <a:schemeClr val="bg1"/>
                  </a:solidFill>
                  <a:latin typeface="微软雅黑" pitchFamily="34" charset="-122"/>
                  <a:ea typeface="微软雅黑" pitchFamily="34" charset="-122"/>
                </a:rPr>
                <a:t>data</a:t>
              </a:r>
            </a:p>
          </p:txBody>
        </p:sp>
      </p:grpSp>
      <p:grpSp>
        <p:nvGrpSpPr>
          <p:cNvPr id="282" name="Group 149"/>
          <p:cNvGrpSpPr>
            <a:grpSpLocks/>
          </p:cNvGrpSpPr>
          <p:nvPr/>
        </p:nvGrpSpPr>
        <p:grpSpPr bwMode="auto">
          <a:xfrm>
            <a:off x="4029552" y="3032873"/>
            <a:ext cx="574675" cy="402167"/>
            <a:chOff x="250" y="2387"/>
            <a:chExt cx="362" cy="190"/>
          </a:xfrm>
        </p:grpSpPr>
        <p:sp>
          <p:nvSpPr>
            <p:cNvPr id="283" name="Rectangle 150"/>
            <p:cNvSpPr>
              <a:spLocks noChangeArrowheads="1"/>
            </p:cNvSpPr>
            <p:nvPr/>
          </p:nvSpPr>
          <p:spPr bwMode="auto">
            <a:xfrm>
              <a:off x="295" y="2387"/>
              <a:ext cx="317" cy="190"/>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284" name="Text Box 151"/>
            <p:cNvSpPr txBox="1">
              <a:spLocks noChangeArrowheads="1"/>
            </p:cNvSpPr>
            <p:nvPr/>
          </p:nvSpPr>
          <p:spPr bwMode="auto">
            <a:xfrm>
              <a:off x="250" y="2427"/>
              <a:ext cx="36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solidFill>
                    <a:schemeClr val="bg1"/>
                  </a:solidFill>
                  <a:latin typeface="微软雅黑" pitchFamily="34" charset="-122"/>
                  <a:ea typeface="微软雅黑" pitchFamily="34" charset="-122"/>
                </a:rPr>
                <a:t>data</a:t>
              </a:r>
            </a:p>
          </p:txBody>
        </p:sp>
      </p:grpSp>
      <p:pic>
        <p:nvPicPr>
          <p:cNvPr id="37"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13075" y="4580248"/>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35215" y="4627774"/>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24914" y="4530407"/>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10248" y="4556018"/>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455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3</a:t>
            </a:r>
            <a:r>
              <a:rPr lang="zh-CN" altLang="en-US" dirty="0" smtClean="0"/>
              <a:t>）</a:t>
            </a:r>
            <a:endParaRPr lang="zh-CN" altLang="en-US" dirty="0"/>
          </a:p>
        </p:txBody>
      </p:sp>
      <p:sp>
        <p:nvSpPr>
          <p:cNvPr id="4" name="文本占位符 3"/>
          <p:cNvSpPr>
            <a:spLocks noGrp="1"/>
          </p:cNvSpPr>
          <p:nvPr>
            <p:ph sz="quarter" idx="10"/>
          </p:nvPr>
        </p:nvSpPr>
        <p:spPr/>
        <p:txBody>
          <a:bodyPr>
            <a:normAutofit fontScale="2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sz="9600" dirty="0" smtClean="0"/>
              <a:t>交换机</a:t>
            </a:r>
            <a:r>
              <a:rPr lang="en-US" altLang="zh-CN" sz="9600" dirty="0" smtClean="0"/>
              <a:t>B</a:t>
            </a:r>
            <a:r>
              <a:rPr lang="zh-CN" altLang="en-US" sz="9600" dirty="0" smtClean="0"/>
              <a:t>在接收到数据帧后，执行以下操作：</a:t>
            </a:r>
          </a:p>
          <a:p>
            <a:pPr lvl="1"/>
            <a:r>
              <a:rPr lang="zh-CN" altLang="en-US" sz="8800" dirty="0" smtClean="0"/>
              <a:t>交换机</a:t>
            </a:r>
            <a:r>
              <a:rPr lang="en-US" altLang="zh-CN" sz="8800" dirty="0" smtClean="0"/>
              <a:t>B</a:t>
            </a:r>
            <a:r>
              <a:rPr lang="zh-CN" altLang="en-US" sz="8800" dirty="0" smtClean="0"/>
              <a:t>查看</a:t>
            </a:r>
            <a:r>
              <a:rPr lang="en-US" altLang="zh-CN" sz="8800" dirty="0" smtClean="0"/>
              <a:t>MAC</a:t>
            </a:r>
            <a:r>
              <a:rPr lang="zh-CN" altLang="en-US" sz="8800" dirty="0" smtClean="0"/>
              <a:t>地址表</a:t>
            </a:r>
          </a:p>
          <a:p>
            <a:pPr lvl="1"/>
            <a:r>
              <a:rPr lang="zh-CN" altLang="en-US" sz="8800" dirty="0" smtClean="0"/>
              <a:t>交换机</a:t>
            </a:r>
            <a:r>
              <a:rPr lang="en-US" altLang="zh-CN" sz="8800" dirty="0" smtClean="0"/>
              <a:t>B</a:t>
            </a:r>
            <a:r>
              <a:rPr lang="zh-CN" altLang="en-US" sz="8800" dirty="0" smtClean="0"/>
              <a:t>学习源</a:t>
            </a:r>
            <a:r>
              <a:rPr lang="en-US" altLang="zh-CN" sz="8800" dirty="0" smtClean="0"/>
              <a:t>MAC</a:t>
            </a:r>
            <a:r>
              <a:rPr lang="zh-CN" altLang="en-US" sz="8800" dirty="0" smtClean="0"/>
              <a:t>地址和端口号</a:t>
            </a:r>
          </a:p>
          <a:p>
            <a:pPr lvl="1"/>
            <a:r>
              <a:rPr lang="zh-CN" altLang="en-US" sz="8800" dirty="0" smtClean="0"/>
              <a:t>交换机</a:t>
            </a:r>
            <a:r>
              <a:rPr lang="en-US" altLang="zh-CN" sz="8800" dirty="0" smtClean="0"/>
              <a:t>B</a:t>
            </a:r>
            <a:r>
              <a:rPr lang="zh-CN" altLang="en-US" sz="8800" dirty="0" smtClean="0"/>
              <a:t>向所有端口广播数据包</a:t>
            </a:r>
          </a:p>
          <a:p>
            <a:r>
              <a:rPr lang="zh-CN" altLang="en-US" sz="9600" dirty="0" smtClean="0"/>
              <a:t>主机</a:t>
            </a:r>
            <a:r>
              <a:rPr lang="en-US" altLang="zh-CN" sz="9600" dirty="0" smtClean="0"/>
              <a:t>22</a:t>
            </a:r>
            <a:r>
              <a:rPr lang="zh-CN" altLang="en-US" sz="9600" dirty="0" smtClean="0"/>
              <a:t>，查看数据包的目标</a:t>
            </a:r>
            <a:r>
              <a:rPr lang="en-US" altLang="zh-CN" sz="9600" dirty="0" smtClean="0"/>
              <a:t>MAC</a:t>
            </a:r>
            <a:r>
              <a:rPr lang="zh-CN" altLang="en-US" sz="9600" dirty="0" smtClean="0"/>
              <a:t>地址不是自己，丢弃数据包</a:t>
            </a:r>
          </a:p>
          <a:p>
            <a:endParaRPr lang="zh-CN" altLang="en-US" sz="9600" dirty="0"/>
          </a:p>
        </p:txBody>
      </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018" y="1907154"/>
            <a:ext cx="6240780" cy="1714500"/>
          </a:xfrm>
          <a:prstGeom prst="rect">
            <a:avLst/>
          </a:prstGeom>
        </p:spPr>
      </p:pic>
    </p:spTree>
    <p:extLst>
      <p:ext uri="{BB962C8B-B14F-4D97-AF65-F5344CB8AC3E}">
        <p14:creationId xmlns:p14="http://schemas.microsoft.com/office/powerpoint/2010/main" val="3716786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4</a:t>
            </a:r>
            <a:r>
              <a:rPr lang="zh-CN" altLang="en-US" dirty="0" smtClean="0"/>
              <a:t>）</a:t>
            </a: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195" y="2141457"/>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5301509" y="2637841"/>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B</a:t>
            </a:r>
          </a:p>
        </p:txBody>
      </p:sp>
      <p:sp>
        <p:nvSpPr>
          <p:cNvPr id="7" name="Line 6"/>
          <p:cNvSpPr>
            <a:spLocks noChangeShapeType="1"/>
          </p:cNvSpPr>
          <p:nvPr/>
        </p:nvSpPr>
        <p:spPr bwMode="auto">
          <a:xfrm>
            <a:off x="2926609" y="2526691"/>
            <a:ext cx="2232025" cy="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6" name="Text Box 35"/>
          <p:cNvSpPr txBox="1">
            <a:spLocks noChangeArrowheads="1"/>
          </p:cNvSpPr>
          <p:nvPr/>
        </p:nvSpPr>
        <p:spPr bwMode="auto">
          <a:xfrm>
            <a:off x="4621509" y="5194704"/>
            <a:ext cx="4215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33</a:t>
            </a:r>
          </a:p>
        </p:txBody>
      </p:sp>
      <p:sp>
        <p:nvSpPr>
          <p:cNvPr id="37" name="Text Box 36"/>
          <p:cNvSpPr txBox="1">
            <a:spLocks noChangeArrowheads="1"/>
          </p:cNvSpPr>
          <p:nvPr/>
        </p:nvSpPr>
        <p:spPr bwMode="auto">
          <a:xfrm>
            <a:off x="6914580" y="5194704"/>
            <a:ext cx="4468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44</a:t>
            </a:r>
          </a:p>
        </p:txBody>
      </p:sp>
      <p:sp>
        <p:nvSpPr>
          <p:cNvPr id="122" name="Text Box 121"/>
          <p:cNvSpPr txBox="1">
            <a:spLocks noChangeArrowheads="1"/>
          </p:cNvSpPr>
          <p:nvPr/>
        </p:nvSpPr>
        <p:spPr bwMode="auto">
          <a:xfrm>
            <a:off x="2698044" y="5250124"/>
            <a:ext cx="4317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22</a:t>
            </a:r>
          </a:p>
        </p:txBody>
      </p:sp>
      <p:sp>
        <p:nvSpPr>
          <p:cNvPr id="123" name="Text Box 122"/>
          <p:cNvSpPr txBox="1">
            <a:spLocks noChangeArrowheads="1"/>
          </p:cNvSpPr>
          <p:nvPr/>
        </p:nvSpPr>
        <p:spPr bwMode="auto">
          <a:xfrm>
            <a:off x="2125878" y="1871377"/>
            <a:ext cx="5218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AA</a:t>
            </a:r>
          </a:p>
        </p:txBody>
      </p:sp>
      <p:sp>
        <p:nvSpPr>
          <p:cNvPr id="124" name="Text Box 123"/>
          <p:cNvSpPr txBox="1">
            <a:spLocks noChangeArrowheads="1"/>
          </p:cNvSpPr>
          <p:nvPr/>
        </p:nvSpPr>
        <p:spPr bwMode="auto">
          <a:xfrm>
            <a:off x="5705635" y="1840803"/>
            <a:ext cx="5070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BB</a:t>
            </a:r>
          </a:p>
        </p:txBody>
      </p:sp>
      <p:pic>
        <p:nvPicPr>
          <p:cNvPr id="125" name="Picture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745" y="2230357"/>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 Box 125"/>
          <p:cNvSpPr txBox="1">
            <a:spLocks noChangeArrowheads="1"/>
          </p:cNvSpPr>
          <p:nvPr/>
        </p:nvSpPr>
        <p:spPr bwMode="auto">
          <a:xfrm>
            <a:off x="1702646" y="2724626"/>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A</a:t>
            </a:r>
          </a:p>
        </p:txBody>
      </p:sp>
      <p:sp>
        <p:nvSpPr>
          <p:cNvPr id="127" name="Line 126"/>
          <p:cNvSpPr>
            <a:spLocks noChangeShapeType="1"/>
          </p:cNvSpPr>
          <p:nvPr/>
        </p:nvSpPr>
        <p:spPr bwMode="auto">
          <a:xfrm flipH="1">
            <a:off x="1486745" y="2998707"/>
            <a:ext cx="431800"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8" name="Line 127"/>
          <p:cNvSpPr>
            <a:spLocks noChangeShapeType="1"/>
          </p:cNvSpPr>
          <p:nvPr/>
        </p:nvSpPr>
        <p:spPr bwMode="auto">
          <a:xfrm>
            <a:off x="2350346" y="2998707"/>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9" name="Line 128"/>
          <p:cNvSpPr>
            <a:spLocks noChangeShapeType="1"/>
          </p:cNvSpPr>
          <p:nvPr/>
        </p:nvSpPr>
        <p:spPr bwMode="auto">
          <a:xfrm flipH="1">
            <a:off x="4942734" y="2901341"/>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0" name="Line 129"/>
          <p:cNvSpPr>
            <a:spLocks noChangeShapeType="1"/>
          </p:cNvSpPr>
          <p:nvPr/>
        </p:nvSpPr>
        <p:spPr bwMode="auto">
          <a:xfrm>
            <a:off x="5838083" y="2901340"/>
            <a:ext cx="544512" cy="1634067"/>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1" name="Text Box 130"/>
          <p:cNvSpPr txBox="1">
            <a:spLocks noChangeArrowheads="1"/>
          </p:cNvSpPr>
          <p:nvPr/>
        </p:nvSpPr>
        <p:spPr bwMode="auto">
          <a:xfrm>
            <a:off x="1126383" y="3097330"/>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2" name="Text Box 131"/>
          <p:cNvSpPr txBox="1">
            <a:spLocks noChangeArrowheads="1"/>
          </p:cNvSpPr>
          <p:nvPr/>
        </p:nvSpPr>
        <p:spPr bwMode="auto">
          <a:xfrm>
            <a:off x="4655395" y="299996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3" name="Text Box 132"/>
          <p:cNvSpPr txBox="1">
            <a:spLocks noChangeArrowheads="1"/>
          </p:cNvSpPr>
          <p:nvPr/>
        </p:nvSpPr>
        <p:spPr bwMode="auto">
          <a:xfrm>
            <a:off x="6022233" y="299996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137" name="Text Box 136"/>
          <p:cNvSpPr txBox="1">
            <a:spLocks noChangeArrowheads="1"/>
          </p:cNvSpPr>
          <p:nvPr/>
        </p:nvSpPr>
        <p:spPr bwMode="auto">
          <a:xfrm>
            <a:off x="2421783" y="3097330"/>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138" name="Text Box 137"/>
          <p:cNvSpPr txBox="1">
            <a:spLocks noChangeArrowheads="1"/>
          </p:cNvSpPr>
          <p:nvPr/>
        </p:nvSpPr>
        <p:spPr bwMode="auto">
          <a:xfrm>
            <a:off x="2998045" y="213636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sp>
        <p:nvSpPr>
          <p:cNvPr id="139" name="Text Box 138"/>
          <p:cNvSpPr txBox="1">
            <a:spLocks noChangeArrowheads="1"/>
          </p:cNvSpPr>
          <p:nvPr/>
        </p:nvSpPr>
        <p:spPr bwMode="auto">
          <a:xfrm>
            <a:off x="4510933" y="213636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sp>
        <p:nvSpPr>
          <p:cNvPr id="143" name="Text Box 144"/>
          <p:cNvSpPr txBox="1">
            <a:spLocks noChangeArrowheads="1"/>
          </p:cNvSpPr>
          <p:nvPr/>
        </p:nvSpPr>
        <p:spPr bwMode="auto">
          <a:xfrm>
            <a:off x="939384" y="5231650"/>
            <a:ext cx="4183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11</a:t>
            </a:r>
          </a:p>
        </p:txBody>
      </p:sp>
      <p:sp>
        <p:nvSpPr>
          <p:cNvPr id="144" name="Line 145"/>
          <p:cNvSpPr>
            <a:spLocks noChangeShapeType="1"/>
          </p:cNvSpPr>
          <p:nvPr/>
        </p:nvSpPr>
        <p:spPr bwMode="auto">
          <a:xfrm flipH="1">
            <a:off x="5427802" y="2899776"/>
            <a:ext cx="52351" cy="818597"/>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5" name="Line 146"/>
          <p:cNvSpPr>
            <a:spLocks noChangeShapeType="1"/>
          </p:cNvSpPr>
          <p:nvPr/>
        </p:nvSpPr>
        <p:spPr bwMode="auto">
          <a:xfrm>
            <a:off x="5818717" y="2886508"/>
            <a:ext cx="152398" cy="783183"/>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pic>
        <p:nvPicPr>
          <p:cNvPr id="38"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13075" y="4329728"/>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66794" y="4244166"/>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10723" y="4187521"/>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10339" y="4235699"/>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0" name="Group 139"/>
          <p:cNvGrpSpPr>
            <a:grpSpLocks/>
          </p:cNvGrpSpPr>
          <p:nvPr/>
        </p:nvGrpSpPr>
        <p:grpSpPr bwMode="auto">
          <a:xfrm>
            <a:off x="4887649" y="3861048"/>
            <a:ext cx="576553" cy="383118"/>
            <a:chOff x="250" y="2391"/>
            <a:chExt cx="396" cy="181"/>
          </a:xfrm>
        </p:grpSpPr>
        <p:sp>
          <p:nvSpPr>
            <p:cNvPr id="141" name="Rectangle 140"/>
            <p:cNvSpPr>
              <a:spLocks noChangeArrowheads="1"/>
            </p:cNvSpPr>
            <p:nvPr/>
          </p:nvSpPr>
          <p:spPr bwMode="auto">
            <a:xfrm>
              <a:off x="295" y="2391"/>
              <a:ext cx="326" cy="177"/>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42" name="Text Box 141"/>
            <p:cNvSpPr txBox="1">
              <a:spLocks noChangeArrowheads="1"/>
            </p:cNvSpPr>
            <p:nvPr/>
          </p:nvSpPr>
          <p:spPr bwMode="auto">
            <a:xfrm>
              <a:off x="250" y="2427"/>
              <a:ext cx="396"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smtClean="0">
                  <a:solidFill>
                    <a:schemeClr val="bg1"/>
                  </a:solidFill>
                  <a:latin typeface="微软雅黑" pitchFamily="34" charset="-122"/>
                  <a:ea typeface="微软雅黑" pitchFamily="34" charset="-122"/>
                </a:rPr>
                <a:t>data</a:t>
              </a:r>
              <a:endParaRPr lang="en-US" altLang="zh-CN" sz="1400" dirty="0">
                <a:solidFill>
                  <a:schemeClr val="bg1"/>
                </a:solidFill>
                <a:latin typeface="微软雅黑" pitchFamily="34" charset="-122"/>
                <a:ea typeface="微软雅黑" pitchFamily="34" charset="-122"/>
              </a:endParaRPr>
            </a:p>
          </p:txBody>
        </p:sp>
      </p:grpSp>
      <p:grpSp>
        <p:nvGrpSpPr>
          <p:cNvPr id="146" name="Group 147"/>
          <p:cNvGrpSpPr>
            <a:grpSpLocks/>
          </p:cNvGrpSpPr>
          <p:nvPr/>
        </p:nvGrpSpPr>
        <p:grpSpPr bwMode="auto">
          <a:xfrm>
            <a:off x="5786489" y="3875482"/>
            <a:ext cx="647700" cy="383118"/>
            <a:chOff x="250" y="2526"/>
            <a:chExt cx="408" cy="181"/>
          </a:xfrm>
        </p:grpSpPr>
        <p:sp>
          <p:nvSpPr>
            <p:cNvPr id="147" name="Rectangle 148"/>
            <p:cNvSpPr>
              <a:spLocks noChangeArrowheads="1"/>
            </p:cNvSpPr>
            <p:nvPr/>
          </p:nvSpPr>
          <p:spPr bwMode="auto">
            <a:xfrm>
              <a:off x="295" y="2526"/>
              <a:ext cx="318" cy="177"/>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48" name="Text Box 149"/>
            <p:cNvSpPr txBox="1">
              <a:spLocks noChangeArrowheads="1"/>
            </p:cNvSpPr>
            <p:nvPr/>
          </p:nvSpPr>
          <p:spPr bwMode="auto">
            <a:xfrm>
              <a:off x="250" y="2562"/>
              <a:ext cx="408"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solidFill>
                    <a:schemeClr val="bg1"/>
                  </a:solidFill>
                  <a:latin typeface="微软雅黑" pitchFamily="34" charset="-122"/>
                  <a:ea typeface="微软雅黑" pitchFamily="34" charset="-122"/>
                </a:rPr>
                <a:t>data</a:t>
              </a:r>
            </a:p>
          </p:txBody>
        </p:sp>
      </p:grpSp>
      <p:sp>
        <p:nvSpPr>
          <p:cNvPr id="42" name="文本占位符 3"/>
          <p:cNvSpPr>
            <a:spLocks noGrp="1"/>
          </p:cNvSpPr>
          <p:nvPr>
            <p:ph sz="quarter" idx="10"/>
          </p:nvPr>
        </p:nvSpPr>
        <p:spPr>
          <a:xfrm>
            <a:off x="817301" y="5561869"/>
            <a:ext cx="7608416" cy="1009507"/>
          </a:xfrm>
        </p:spPr>
        <p:txBody>
          <a:bodyPr>
            <a:normAutofit fontScale="25000" lnSpcReduction="20000"/>
          </a:bodyPr>
          <a:lstStyle/>
          <a:p>
            <a:pPr marL="0" indent="0">
              <a:buNone/>
            </a:pPr>
            <a:r>
              <a:rPr lang="zh-CN" altLang="en-US" sz="9600" dirty="0" smtClean="0"/>
              <a:t>主机</a:t>
            </a:r>
            <a:r>
              <a:rPr lang="en-US" altLang="zh-CN" sz="9600" dirty="0"/>
              <a:t>33</a:t>
            </a:r>
            <a:r>
              <a:rPr lang="zh-CN" altLang="en-US" sz="9600" dirty="0"/>
              <a:t>，丢弃</a:t>
            </a:r>
            <a:r>
              <a:rPr lang="zh-CN" altLang="en-US" sz="9600" dirty="0" smtClean="0"/>
              <a:t>数据帧</a:t>
            </a:r>
            <a:endParaRPr lang="en-US" altLang="zh-CN" sz="9600" dirty="0"/>
          </a:p>
          <a:p>
            <a:pPr marL="0" indent="0">
              <a:buNone/>
            </a:pPr>
            <a:r>
              <a:rPr lang="zh-CN" altLang="en-US" sz="9600" dirty="0" smtClean="0"/>
              <a:t>主机</a:t>
            </a:r>
            <a:r>
              <a:rPr lang="en-US" altLang="zh-CN" sz="9600" dirty="0"/>
              <a:t>44</a:t>
            </a:r>
            <a:r>
              <a:rPr lang="zh-CN" altLang="en-US" sz="9600" dirty="0"/>
              <a:t>，</a:t>
            </a:r>
            <a:r>
              <a:rPr lang="zh-CN" altLang="en-US" sz="9600" dirty="0" smtClean="0"/>
              <a:t>接收数据帧</a:t>
            </a:r>
            <a:endParaRPr lang="zh-CN" altLang="en-US" sz="9600" dirty="0"/>
          </a:p>
          <a:p>
            <a:endParaRPr lang="zh-CN" altLang="en-US" dirty="0"/>
          </a:p>
        </p:txBody>
      </p:sp>
    </p:spTree>
    <p:extLst>
      <p:ext uri="{BB962C8B-B14F-4D97-AF65-F5344CB8AC3E}">
        <p14:creationId xmlns:p14="http://schemas.microsoft.com/office/powerpoint/2010/main" val="2451809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5</a:t>
            </a:r>
            <a:r>
              <a:rPr lang="zh-CN" altLang="en-US" dirty="0" smtClean="0"/>
              <a:t>）</a:t>
            </a: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875" y="2104510"/>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5523189" y="2600895"/>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B</a:t>
            </a:r>
          </a:p>
        </p:txBody>
      </p:sp>
      <p:sp>
        <p:nvSpPr>
          <p:cNvPr id="7" name="Line 6"/>
          <p:cNvSpPr>
            <a:spLocks noChangeShapeType="1"/>
          </p:cNvSpPr>
          <p:nvPr/>
        </p:nvSpPr>
        <p:spPr bwMode="auto">
          <a:xfrm>
            <a:off x="3148289" y="2489744"/>
            <a:ext cx="2232025" cy="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6" name="Text Box 35"/>
          <p:cNvSpPr txBox="1">
            <a:spLocks noChangeArrowheads="1"/>
          </p:cNvSpPr>
          <p:nvPr/>
        </p:nvSpPr>
        <p:spPr bwMode="auto">
          <a:xfrm>
            <a:off x="4843700" y="5589240"/>
            <a:ext cx="469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a:latin typeface="Arial" charset="0"/>
                <a:ea typeface="宋体" pitchFamily="2" charset="-122"/>
              </a:rPr>
              <a:t>33</a:t>
            </a:r>
          </a:p>
        </p:txBody>
      </p:sp>
      <p:sp>
        <p:nvSpPr>
          <p:cNvPr id="37" name="Text Box 36"/>
          <p:cNvSpPr txBox="1">
            <a:spLocks noChangeArrowheads="1"/>
          </p:cNvSpPr>
          <p:nvPr/>
        </p:nvSpPr>
        <p:spPr bwMode="auto">
          <a:xfrm>
            <a:off x="6534515" y="5593210"/>
            <a:ext cx="4999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44</a:t>
            </a:r>
          </a:p>
        </p:txBody>
      </p:sp>
      <p:sp>
        <p:nvSpPr>
          <p:cNvPr id="122" name="Text Box 121"/>
          <p:cNvSpPr txBox="1">
            <a:spLocks noChangeArrowheads="1"/>
          </p:cNvSpPr>
          <p:nvPr/>
        </p:nvSpPr>
        <p:spPr bwMode="auto">
          <a:xfrm>
            <a:off x="2920695" y="5663360"/>
            <a:ext cx="4317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22</a:t>
            </a:r>
          </a:p>
        </p:txBody>
      </p:sp>
      <p:sp>
        <p:nvSpPr>
          <p:cNvPr id="123" name="Text Box 122"/>
          <p:cNvSpPr txBox="1">
            <a:spLocks noChangeArrowheads="1"/>
          </p:cNvSpPr>
          <p:nvPr/>
        </p:nvSpPr>
        <p:spPr bwMode="auto">
          <a:xfrm>
            <a:off x="2216196" y="1717863"/>
            <a:ext cx="4742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AA</a:t>
            </a:r>
          </a:p>
        </p:txBody>
      </p:sp>
      <p:sp>
        <p:nvSpPr>
          <p:cNvPr id="124" name="Text Box 123"/>
          <p:cNvSpPr txBox="1">
            <a:spLocks noChangeArrowheads="1"/>
          </p:cNvSpPr>
          <p:nvPr/>
        </p:nvSpPr>
        <p:spPr bwMode="auto">
          <a:xfrm>
            <a:off x="5894272" y="1711490"/>
            <a:ext cx="5070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BB</a:t>
            </a:r>
          </a:p>
        </p:txBody>
      </p:sp>
      <p:pic>
        <p:nvPicPr>
          <p:cNvPr id="125" name="Picture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425" y="2193410"/>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 Box 125"/>
          <p:cNvSpPr txBox="1">
            <a:spLocks noChangeArrowheads="1"/>
          </p:cNvSpPr>
          <p:nvPr/>
        </p:nvSpPr>
        <p:spPr bwMode="auto">
          <a:xfrm>
            <a:off x="1924326" y="2687680"/>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A</a:t>
            </a:r>
          </a:p>
        </p:txBody>
      </p:sp>
      <p:sp>
        <p:nvSpPr>
          <p:cNvPr id="127" name="Line 126"/>
          <p:cNvSpPr>
            <a:spLocks noChangeShapeType="1"/>
          </p:cNvSpPr>
          <p:nvPr/>
        </p:nvSpPr>
        <p:spPr bwMode="auto">
          <a:xfrm flipH="1">
            <a:off x="1708425" y="2961761"/>
            <a:ext cx="431800"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8" name="Line 127"/>
          <p:cNvSpPr>
            <a:spLocks noChangeShapeType="1"/>
          </p:cNvSpPr>
          <p:nvPr/>
        </p:nvSpPr>
        <p:spPr bwMode="auto">
          <a:xfrm>
            <a:off x="2572026" y="2961761"/>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9" name="Line 128"/>
          <p:cNvSpPr>
            <a:spLocks noChangeShapeType="1"/>
          </p:cNvSpPr>
          <p:nvPr/>
        </p:nvSpPr>
        <p:spPr bwMode="auto">
          <a:xfrm flipH="1">
            <a:off x="5164414" y="2864394"/>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0" name="Line 129"/>
          <p:cNvSpPr>
            <a:spLocks noChangeShapeType="1"/>
          </p:cNvSpPr>
          <p:nvPr/>
        </p:nvSpPr>
        <p:spPr bwMode="auto">
          <a:xfrm>
            <a:off x="6059763" y="2864393"/>
            <a:ext cx="544512" cy="1634067"/>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1" name="Text Box 130"/>
          <p:cNvSpPr txBox="1">
            <a:spLocks noChangeArrowheads="1"/>
          </p:cNvSpPr>
          <p:nvPr/>
        </p:nvSpPr>
        <p:spPr bwMode="auto">
          <a:xfrm>
            <a:off x="1348063" y="306038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2" name="Text Box 131"/>
          <p:cNvSpPr txBox="1">
            <a:spLocks noChangeArrowheads="1"/>
          </p:cNvSpPr>
          <p:nvPr/>
        </p:nvSpPr>
        <p:spPr bwMode="auto">
          <a:xfrm>
            <a:off x="4877075" y="296301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3" name="Text Box 132"/>
          <p:cNvSpPr txBox="1">
            <a:spLocks noChangeArrowheads="1"/>
          </p:cNvSpPr>
          <p:nvPr/>
        </p:nvSpPr>
        <p:spPr bwMode="auto">
          <a:xfrm>
            <a:off x="6243913" y="296301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134" name="Text Box 136"/>
          <p:cNvSpPr txBox="1">
            <a:spLocks noChangeArrowheads="1"/>
          </p:cNvSpPr>
          <p:nvPr/>
        </p:nvSpPr>
        <p:spPr bwMode="auto">
          <a:xfrm>
            <a:off x="2643463" y="306038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135" name="Text Box 137"/>
          <p:cNvSpPr txBox="1">
            <a:spLocks noChangeArrowheads="1"/>
          </p:cNvSpPr>
          <p:nvPr/>
        </p:nvSpPr>
        <p:spPr bwMode="auto">
          <a:xfrm>
            <a:off x="3219725" y="209941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sp>
        <p:nvSpPr>
          <p:cNvPr id="136" name="Text Box 138"/>
          <p:cNvSpPr txBox="1">
            <a:spLocks noChangeArrowheads="1"/>
          </p:cNvSpPr>
          <p:nvPr/>
        </p:nvSpPr>
        <p:spPr bwMode="auto">
          <a:xfrm>
            <a:off x="4732613" y="209941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grpSp>
        <p:nvGrpSpPr>
          <p:cNvPr id="137" name="Group 139"/>
          <p:cNvGrpSpPr>
            <a:grpSpLocks/>
          </p:cNvGrpSpPr>
          <p:nvPr/>
        </p:nvGrpSpPr>
        <p:grpSpPr bwMode="auto">
          <a:xfrm>
            <a:off x="5580112" y="2965409"/>
            <a:ext cx="622301" cy="391583"/>
            <a:chOff x="250" y="2387"/>
            <a:chExt cx="392" cy="185"/>
          </a:xfrm>
        </p:grpSpPr>
        <p:sp>
          <p:nvSpPr>
            <p:cNvPr id="138" name="Rectangle 140"/>
            <p:cNvSpPr>
              <a:spLocks noChangeArrowheads="1"/>
            </p:cNvSpPr>
            <p:nvPr/>
          </p:nvSpPr>
          <p:spPr bwMode="auto">
            <a:xfrm>
              <a:off x="295" y="2387"/>
              <a:ext cx="334" cy="181"/>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39" name="Text Box 141"/>
            <p:cNvSpPr txBox="1">
              <a:spLocks noChangeArrowheads="1"/>
            </p:cNvSpPr>
            <p:nvPr/>
          </p:nvSpPr>
          <p:spPr bwMode="auto">
            <a:xfrm>
              <a:off x="250" y="2427"/>
              <a:ext cx="39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solidFill>
                    <a:schemeClr val="bg1"/>
                  </a:solidFill>
                  <a:latin typeface="微软雅黑" pitchFamily="34" charset="-122"/>
                  <a:ea typeface="微软雅黑" pitchFamily="34" charset="-122"/>
                </a:rPr>
                <a:t>data</a:t>
              </a:r>
            </a:p>
          </p:txBody>
        </p:sp>
      </p:grpSp>
      <p:sp>
        <p:nvSpPr>
          <p:cNvPr id="140" name="Text Box 142"/>
          <p:cNvSpPr txBox="1">
            <a:spLocks noChangeArrowheads="1"/>
          </p:cNvSpPr>
          <p:nvPr/>
        </p:nvSpPr>
        <p:spPr bwMode="auto">
          <a:xfrm>
            <a:off x="1230088" y="5640776"/>
            <a:ext cx="4322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a:latin typeface="Arial" charset="0"/>
                <a:ea typeface="宋体" pitchFamily="2" charset="-122"/>
              </a:rPr>
              <a:t>11</a:t>
            </a:r>
          </a:p>
        </p:txBody>
      </p:sp>
      <p:sp>
        <p:nvSpPr>
          <p:cNvPr id="141" name="Line 149"/>
          <p:cNvSpPr>
            <a:spLocks noChangeShapeType="1"/>
          </p:cNvSpPr>
          <p:nvPr/>
        </p:nvSpPr>
        <p:spPr bwMode="auto">
          <a:xfrm flipH="1" flipV="1">
            <a:off x="6000642" y="3368160"/>
            <a:ext cx="431800" cy="1056216"/>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2" name="AutoShape 150"/>
          <p:cNvSpPr>
            <a:spLocks noChangeArrowheads="1"/>
          </p:cNvSpPr>
          <p:nvPr/>
        </p:nvSpPr>
        <p:spPr bwMode="auto">
          <a:xfrm>
            <a:off x="2216196" y="3479015"/>
            <a:ext cx="2516417" cy="1174122"/>
          </a:xfrm>
          <a:prstGeom prst="wedgeRoundRectCallout">
            <a:avLst>
              <a:gd name="adj1" fmla="val 78877"/>
              <a:gd name="adj2" fmla="val -59376"/>
              <a:gd name="adj3" fmla="val 16667"/>
            </a:avLst>
          </a:prstGeom>
          <a:solidFill>
            <a:schemeClr val="tx1"/>
          </a:solidFill>
          <a:ln>
            <a:noFill/>
          </a:ln>
          <a:effectLst>
            <a:prstShdw prst="shdw17" dist="35921" dir="2700000">
              <a:srgbClr val="4E4E66">
                <a:alpha val="50000"/>
              </a:srgbClr>
            </a:prstShdw>
          </a:effectLst>
        </p:spPr>
        <p:txBody>
          <a:bodyPr anchor="b"/>
          <a:lstStyle/>
          <a:p>
            <a:pPr algn="l"/>
            <a:r>
              <a:rPr lang="zh-CN" altLang="en-US" dirty="0" smtClean="0">
                <a:solidFill>
                  <a:schemeClr val="bg1"/>
                </a:solidFill>
                <a:latin typeface="微软雅黑" pitchFamily="34" charset="-122"/>
                <a:ea typeface="微软雅黑" pitchFamily="34" charset="-122"/>
              </a:rPr>
              <a:t>主机</a:t>
            </a:r>
            <a:r>
              <a:rPr lang="en-US" altLang="zh-CN" dirty="0" smtClean="0">
                <a:solidFill>
                  <a:schemeClr val="bg1"/>
                </a:solidFill>
                <a:latin typeface="微软雅黑" pitchFamily="34" charset="-122"/>
                <a:ea typeface="微软雅黑" pitchFamily="34" charset="-122"/>
              </a:rPr>
              <a:t>44</a:t>
            </a:r>
            <a:r>
              <a:rPr lang="zh-CN" altLang="en-US" dirty="0" smtClean="0">
                <a:solidFill>
                  <a:schemeClr val="bg1"/>
                </a:solidFill>
                <a:latin typeface="微软雅黑" pitchFamily="34" charset="-122"/>
                <a:ea typeface="微软雅黑" pitchFamily="34" charset="-122"/>
              </a:rPr>
              <a:t>给</a:t>
            </a:r>
            <a:r>
              <a:rPr lang="zh-CN" altLang="en-US" dirty="0">
                <a:solidFill>
                  <a:schemeClr val="bg1"/>
                </a:solidFill>
                <a:latin typeface="微软雅黑" pitchFamily="34" charset="-122"/>
                <a:ea typeface="微软雅黑" pitchFamily="34" charset="-122"/>
              </a:rPr>
              <a:t>主机</a:t>
            </a:r>
            <a:r>
              <a:rPr lang="en-US" altLang="zh-CN" dirty="0" smtClean="0">
                <a:solidFill>
                  <a:schemeClr val="bg1"/>
                </a:solidFill>
                <a:latin typeface="微软雅黑" pitchFamily="34" charset="-122"/>
                <a:ea typeface="微软雅黑" pitchFamily="34" charset="-122"/>
              </a:rPr>
              <a:t>11</a:t>
            </a:r>
            <a:r>
              <a:rPr lang="zh-CN" altLang="en-US" dirty="0">
                <a:solidFill>
                  <a:schemeClr val="bg1"/>
                </a:solidFill>
                <a:latin typeface="微软雅黑" pitchFamily="34" charset="-122"/>
                <a:ea typeface="微软雅黑" pitchFamily="34" charset="-122"/>
              </a:rPr>
              <a:t>回复</a:t>
            </a:r>
            <a:r>
              <a:rPr lang="zh-CN" altLang="en-US" dirty="0" smtClean="0">
                <a:solidFill>
                  <a:schemeClr val="bg1"/>
                </a:solidFill>
                <a:latin typeface="微软雅黑" pitchFamily="34" charset="-122"/>
                <a:ea typeface="微软雅黑" pitchFamily="34" charset="-122"/>
              </a:rPr>
              <a:t>数据帧</a:t>
            </a:r>
            <a:r>
              <a:rPr lang="zh-CN" altLang="en-US" dirty="0">
                <a:solidFill>
                  <a:schemeClr val="bg1"/>
                </a:solidFill>
                <a:latin typeface="微软雅黑" pitchFamily="34" charset="-122"/>
                <a:ea typeface="微软雅黑" pitchFamily="34" charset="-122"/>
              </a:rPr>
              <a:t>：</a:t>
            </a:r>
          </a:p>
          <a:p>
            <a:pPr algn="l"/>
            <a:r>
              <a:rPr lang="zh-CN" altLang="en-US" dirty="0">
                <a:solidFill>
                  <a:schemeClr val="bg1"/>
                </a:solidFill>
                <a:latin typeface="微软雅黑" pitchFamily="34" charset="-122"/>
                <a:ea typeface="微软雅黑" pitchFamily="34" charset="-122"/>
              </a:rPr>
              <a:t>目标地址：</a:t>
            </a:r>
            <a:r>
              <a:rPr lang="en-US" altLang="zh-CN" dirty="0">
                <a:solidFill>
                  <a:schemeClr val="bg1"/>
                </a:solidFill>
                <a:latin typeface="微软雅黑" pitchFamily="34" charset="-122"/>
                <a:ea typeface="微软雅黑" pitchFamily="34" charset="-122"/>
              </a:rPr>
              <a:t>11</a:t>
            </a:r>
          </a:p>
          <a:p>
            <a:pPr algn="l"/>
            <a:r>
              <a:rPr lang="zh-CN" altLang="en-US" dirty="0">
                <a:solidFill>
                  <a:schemeClr val="bg1"/>
                </a:solidFill>
                <a:latin typeface="微软雅黑" pitchFamily="34" charset="-122"/>
                <a:ea typeface="微软雅黑" pitchFamily="34" charset="-122"/>
              </a:rPr>
              <a:t>源地址：   </a:t>
            </a:r>
            <a:r>
              <a:rPr lang="en-US" altLang="zh-CN" dirty="0">
                <a:solidFill>
                  <a:schemeClr val="bg1"/>
                </a:solidFill>
                <a:latin typeface="微软雅黑" pitchFamily="34" charset="-122"/>
                <a:ea typeface="微软雅黑" pitchFamily="34" charset="-122"/>
              </a:rPr>
              <a:t>44</a:t>
            </a:r>
            <a:endParaRPr lang="zh-CN" altLang="en-US" dirty="0">
              <a:solidFill>
                <a:schemeClr val="bg1"/>
              </a:solidFill>
              <a:latin typeface="微软雅黑" pitchFamily="34" charset="-122"/>
              <a:ea typeface="微软雅黑" pitchFamily="34" charset="-122"/>
            </a:endParaRPr>
          </a:p>
        </p:txBody>
      </p:sp>
      <p:pic>
        <p:nvPicPr>
          <p:cNvPr id="34"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24438" y="4797152"/>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04696" y="4444386"/>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36361" y="4401094"/>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16542" y="4424376"/>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4920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6</a:t>
            </a:r>
            <a:r>
              <a:rPr lang="zh-CN" altLang="en-US" dirty="0" smtClean="0"/>
              <a:t>）</a:t>
            </a:r>
            <a:endParaRPr lang="zh-CN" altLang="en-US" dirty="0"/>
          </a:p>
        </p:txBody>
      </p:sp>
      <p:sp>
        <p:nvSpPr>
          <p:cNvPr id="4" name="文本占位符 3"/>
          <p:cNvSpPr>
            <a:spLocks noGrp="1"/>
          </p:cNvSpPr>
          <p:nvPr>
            <p:ph sz="quarter" idx="10"/>
          </p:nvPr>
        </p:nvSpPr>
        <p:spPr>
          <a:xfrm>
            <a:off x="728268" y="1628800"/>
            <a:ext cx="7608416" cy="1009507"/>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交换机</a:t>
            </a:r>
            <a:r>
              <a:rPr lang="en-US" altLang="zh-CN" dirty="0" smtClean="0"/>
              <a:t>B</a:t>
            </a:r>
            <a:r>
              <a:rPr lang="zh-CN" altLang="en-US" dirty="0" smtClean="0"/>
              <a:t>在接收到数据帧后，执行以下操作：</a:t>
            </a:r>
          </a:p>
          <a:p>
            <a:pPr lvl="1"/>
            <a:r>
              <a:rPr lang="zh-CN" altLang="en-US" dirty="0" smtClean="0"/>
              <a:t>交换机</a:t>
            </a:r>
            <a:r>
              <a:rPr lang="en-US" altLang="zh-CN" dirty="0" smtClean="0"/>
              <a:t>B</a:t>
            </a:r>
            <a:r>
              <a:rPr lang="zh-CN" altLang="en-US" dirty="0" smtClean="0"/>
              <a:t>学习源</a:t>
            </a:r>
            <a:r>
              <a:rPr lang="en-US" altLang="zh-CN" dirty="0" smtClean="0"/>
              <a:t>MAC</a:t>
            </a:r>
            <a:r>
              <a:rPr lang="zh-CN" altLang="en-US" dirty="0" smtClean="0"/>
              <a:t>地址和端口号</a:t>
            </a:r>
          </a:p>
          <a:p>
            <a:pPr lvl="1"/>
            <a:r>
              <a:rPr lang="zh-CN" altLang="en-US" dirty="0" smtClean="0"/>
              <a:t>交换机</a:t>
            </a:r>
            <a:r>
              <a:rPr lang="en-US" altLang="zh-CN" dirty="0" smtClean="0"/>
              <a:t>B</a:t>
            </a:r>
            <a:r>
              <a:rPr lang="zh-CN" altLang="en-US" dirty="0" smtClean="0"/>
              <a:t>查看</a:t>
            </a:r>
            <a:r>
              <a:rPr lang="en-US" altLang="zh-CN" dirty="0" smtClean="0"/>
              <a:t>MAC</a:t>
            </a:r>
            <a:r>
              <a:rPr lang="zh-CN" altLang="en-US" dirty="0" smtClean="0"/>
              <a:t>地址表，根据</a:t>
            </a:r>
            <a:r>
              <a:rPr lang="en-US" altLang="zh-CN" dirty="0" smtClean="0"/>
              <a:t>MAC</a:t>
            </a:r>
            <a:r>
              <a:rPr lang="zh-CN" altLang="en-US" dirty="0" smtClean="0"/>
              <a:t>地址表中的条目，单播转发数据到端口</a:t>
            </a:r>
            <a:r>
              <a:rPr lang="en-US" altLang="zh-CN" dirty="0" smtClean="0"/>
              <a:t>3</a:t>
            </a:r>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67" y="1907153"/>
            <a:ext cx="6949440" cy="2262188"/>
          </a:xfrm>
          <a:prstGeom prst="rect">
            <a:avLst/>
          </a:prstGeom>
        </p:spPr>
      </p:pic>
    </p:spTree>
    <p:extLst>
      <p:ext uri="{BB962C8B-B14F-4D97-AF65-F5344CB8AC3E}">
        <p14:creationId xmlns:p14="http://schemas.microsoft.com/office/powerpoint/2010/main" val="1007073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以太网</a:t>
            </a:r>
            <a:endParaRPr lang="zh-CN" altLang="en-US" dirty="0"/>
          </a:p>
        </p:txBody>
      </p:sp>
      <p:sp>
        <p:nvSpPr>
          <p:cNvPr id="4" name="文本占位符 3"/>
          <p:cNvSpPr>
            <a:spLocks noGrp="1"/>
          </p:cNvSpPr>
          <p:nvPr>
            <p:ph sz="quarter" idx="10"/>
          </p:nvPr>
        </p:nvSpPr>
        <p:spPr>
          <a:xfrm>
            <a:off x="611560" y="1628800"/>
            <a:ext cx="7608416" cy="1526572"/>
          </a:xfrm>
        </p:spPr>
        <p:txBody>
          <a:bodyPr/>
          <a:lstStyle/>
          <a:p>
            <a:r>
              <a:rPr lang="zh-CN" altLang="en-US" dirty="0" smtClean="0"/>
              <a:t>以太网</a:t>
            </a:r>
            <a:r>
              <a:rPr lang="en-US" altLang="zh-CN" dirty="0" smtClean="0"/>
              <a:t>MAC</a:t>
            </a:r>
            <a:r>
              <a:rPr lang="zh-CN" altLang="en-US" dirty="0" smtClean="0"/>
              <a:t>地址</a:t>
            </a:r>
            <a:endParaRPr lang="en-US" altLang="zh-CN" dirty="0" smtClean="0"/>
          </a:p>
          <a:p>
            <a:pPr lvl="1"/>
            <a:r>
              <a:rPr lang="zh-CN" altLang="zh-CN" dirty="0" smtClean="0"/>
              <a:t>用来</a:t>
            </a:r>
            <a:r>
              <a:rPr lang="zh-CN" altLang="zh-CN" dirty="0"/>
              <a:t>识别一个以太网上的某个单独的设备或一组设备</a:t>
            </a:r>
            <a:r>
              <a:rPr lang="zh-CN" altLang="en-US" dirty="0"/>
              <a:t> </a:t>
            </a:r>
          </a:p>
          <a:p>
            <a:endParaRPr lang="zh-CN" altLang="en-US" dirty="0"/>
          </a:p>
        </p:txBody>
      </p:sp>
      <p:pic>
        <p:nvPicPr>
          <p:cNvPr id="117" name="图片 1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670" y="3091245"/>
            <a:ext cx="7082790" cy="1896428"/>
          </a:xfrm>
          <a:prstGeom prst="rect">
            <a:avLst/>
          </a:prstGeom>
        </p:spPr>
      </p:pic>
      <p:pic>
        <p:nvPicPr>
          <p:cNvPr id="118" name="图片 1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671" y="5246464"/>
            <a:ext cx="4138613" cy="461010"/>
          </a:xfrm>
          <a:prstGeom prst="rect">
            <a:avLst/>
          </a:prstGeom>
        </p:spPr>
      </p:pic>
    </p:spTree>
    <p:extLst>
      <p:ext uri="{BB962C8B-B14F-4D97-AF65-F5344CB8AC3E}">
        <p14:creationId xmlns:p14="http://schemas.microsoft.com/office/powerpoint/2010/main" val="833536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7</a:t>
            </a:r>
            <a:r>
              <a:rPr lang="zh-CN" altLang="en-US" dirty="0" smtClean="0"/>
              <a:t>）</a:t>
            </a:r>
            <a:endParaRPr lang="zh-CN" altLang="en-US" dirty="0"/>
          </a:p>
        </p:txBody>
      </p:sp>
      <p:sp>
        <p:nvSpPr>
          <p:cNvPr id="4" name="文本占位符 3"/>
          <p:cNvSpPr>
            <a:spLocks noGrp="1"/>
          </p:cNvSpPr>
          <p:nvPr>
            <p:ph sz="quarter" idx="10"/>
          </p:nvPr>
        </p:nvSpPr>
        <p:spPr/>
        <p:txBody>
          <a:bodyPr>
            <a:normAutofit fontScale="2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交换机</a:t>
            </a:r>
            <a:r>
              <a:rPr lang="en-US" altLang="zh-CN" dirty="0" smtClean="0"/>
              <a:t>A</a:t>
            </a:r>
            <a:r>
              <a:rPr lang="zh-CN" altLang="en-US" dirty="0" smtClean="0"/>
              <a:t>在接收到数据帧后，执行以下操作：</a:t>
            </a:r>
          </a:p>
          <a:p>
            <a:pPr lvl="1"/>
            <a:r>
              <a:rPr lang="zh-CN" altLang="en-US" dirty="0" smtClean="0"/>
              <a:t>交换机</a:t>
            </a:r>
            <a:r>
              <a:rPr lang="en-US" altLang="zh-CN" dirty="0" smtClean="0"/>
              <a:t>A</a:t>
            </a:r>
            <a:r>
              <a:rPr lang="zh-CN" altLang="en-US" dirty="0" smtClean="0"/>
              <a:t>学习源</a:t>
            </a:r>
            <a:r>
              <a:rPr lang="en-US" altLang="zh-CN" dirty="0" smtClean="0"/>
              <a:t>MAC</a:t>
            </a:r>
            <a:r>
              <a:rPr lang="zh-CN" altLang="en-US" dirty="0" smtClean="0"/>
              <a:t>地址和端口号</a:t>
            </a:r>
          </a:p>
          <a:p>
            <a:pPr lvl="1"/>
            <a:r>
              <a:rPr lang="zh-CN" altLang="en-US" dirty="0" smtClean="0"/>
              <a:t>交换机</a:t>
            </a:r>
            <a:r>
              <a:rPr lang="en-US" altLang="zh-CN" dirty="0" smtClean="0"/>
              <a:t>A</a:t>
            </a:r>
            <a:r>
              <a:rPr lang="zh-CN" altLang="en-US" dirty="0" smtClean="0"/>
              <a:t>查看</a:t>
            </a:r>
            <a:r>
              <a:rPr lang="en-US" altLang="zh-CN" dirty="0" smtClean="0"/>
              <a:t>MAC</a:t>
            </a:r>
            <a:r>
              <a:rPr lang="zh-CN" altLang="en-US" dirty="0" smtClean="0"/>
              <a:t>地址表，根据</a:t>
            </a:r>
            <a:r>
              <a:rPr lang="en-US" altLang="zh-CN" dirty="0" smtClean="0"/>
              <a:t>MAC</a:t>
            </a:r>
            <a:r>
              <a:rPr lang="zh-CN" altLang="en-US" dirty="0" smtClean="0"/>
              <a:t>地址表中的条目，单播转发数据到端口</a:t>
            </a:r>
            <a:r>
              <a:rPr lang="en-US" altLang="zh-CN" dirty="0" smtClean="0"/>
              <a:t>1</a:t>
            </a:r>
          </a:p>
          <a:p>
            <a:r>
              <a:rPr lang="zh-CN" altLang="en-US" dirty="0" smtClean="0"/>
              <a:t>主机</a:t>
            </a:r>
            <a:r>
              <a:rPr lang="en-US" altLang="zh-CN" dirty="0" smtClean="0"/>
              <a:t>11</a:t>
            </a:r>
            <a:r>
              <a:rPr lang="zh-CN" altLang="en-US" dirty="0" smtClean="0"/>
              <a:t>，收到数据帧</a:t>
            </a:r>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68" y="1907152"/>
            <a:ext cx="6895148" cy="1954530"/>
          </a:xfrm>
          <a:prstGeom prst="rect">
            <a:avLst/>
          </a:prstGeom>
        </p:spPr>
      </p:pic>
    </p:spTree>
    <p:extLst>
      <p:ext uri="{BB962C8B-B14F-4D97-AF65-F5344CB8AC3E}">
        <p14:creationId xmlns:p14="http://schemas.microsoft.com/office/powerpoint/2010/main" val="1356251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8</a:t>
            </a:r>
            <a:r>
              <a:rPr lang="zh-CN" altLang="en-US" dirty="0" smtClean="0"/>
              <a:t>）</a:t>
            </a: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195" y="1993670"/>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5301509" y="2490055"/>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B</a:t>
            </a:r>
          </a:p>
        </p:txBody>
      </p:sp>
      <p:sp>
        <p:nvSpPr>
          <p:cNvPr id="7" name="Line 6"/>
          <p:cNvSpPr>
            <a:spLocks noChangeShapeType="1"/>
          </p:cNvSpPr>
          <p:nvPr/>
        </p:nvSpPr>
        <p:spPr bwMode="auto">
          <a:xfrm>
            <a:off x="2926609" y="2378904"/>
            <a:ext cx="2232025" cy="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6" name="Text Box 35"/>
          <p:cNvSpPr txBox="1">
            <a:spLocks noChangeArrowheads="1"/>
          </p:cNvSpPr>
          <p:nvPr/>
        </p:nvSpPr>
        <p:spPr bwMode="auto">
          <a:xfrm>
            <a:off x="4760862" y="5908726"/>
            <a:ext cx="504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33</a:t>
            </a:r>
          </a:p>
        </p:txBody>
      </p:sp>
      <p:sp>
        <p:nvSpPr>
          <p:cNvPr id="37" name="Text Box 36"/>
          <p:cNvSpPr txBox="1">
            <a:spLocks noChangeArrowheads="1"/>
          </p:cNvSpPr>
          <p:nvPr/>
        </p:nvSpPr>
        <p:spPr bwMode="auto">
          <a:xfrm>
            <a:off x="6345118" y="5445224"/>
            <a:ext cx="4148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44</a:t>
            </a:r>
          </a:p>
        </p:txBody>
      </p:sp>
      <p:sp>
        <p:nvSpPr>
          <p:cNvPr id="122" name="Text Box 121"/>
          <p:cNvSpPr txBox="1">
            <a:spLocks noChangeArrowheads="1"/>
          </p:cNvSpPr>
          <p:nvPr/>
        </p:nvSpPr>
        <p:spPr bwMode="auto">
          <a:xfrm>
            <a:off x="2710709" y="5925576"/>
            <a:ext cx="4317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a:latin typeface="Arial" charset="0"/>
                <a:ea typeface="宋体" pitchFamily="2" charset="-122"/>
              </a:rPr>
              <a:t>22</a:t>
            </a:r>
          </a:p>
        </p:txBody>
      </p:sp>
      <p:sp>
        <p:nvSpPr>
          <p:cNvPr id="123" name="Text Box 122"/>
          <p:cNvSpPr txBox="1">
            <a:spLocks noChangeArrowheads="1"/>
          </p:cNvSpPr>
          <p:nvPr/>
        </p:nvSpPr>
        <p:spPr bwMode="auto">
          <a:xfrm>
            <a:off x="2125332" y="1704368"/>
            <a:ext cx="57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latin typeface="Arial" charset="0"/>
                <a:ea typeface="宋体" pitchFamily="2" charset="-122"/>
              </a:rPr>
              <a:t>AA</a:t>
            </a:r>
          </a:p>
        </p:txBody>
      </p:sp>
      <p:sp>
        <p:nvSpPr>
          <p:cNvPr id="124" name="Text Box 123"/>
          <p:cNvSpPr txBox="1">
            <a:spLocks noChangeArrowheads="1"/>
          </p:cNvSpPr>
          <p:nvPr/>
        </p:nvSpPr>
        <p:spPr bwMode="auto">
          <a:xfrm>
            <a:off x="5707658" y="1583294"/>
            <a:ext cx="467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a:latin typeface="Arial" charset="0"/>
                <a:ea typeface="宋体" pitchFamily="2" charset="-122"/>
              </a:rPr>
              <a:t>BB</a:t>
            </a:r>
          </a:p>
        </p:txBody>
      </p:sp>
      <p:pic>
        <p:nvPicPr>
          <p:cNvPr id="125" name="Picture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745" y="2082570"/>
            <a:ext cx="1767840" cy="75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 Box 125"/>
          <p:cNvSpPr txBox="1">
            <a:spLocks noChangeArrowheads="1"/>
          </p:cNvSpPr>
          <p:nvPr/>
        </p:nvSpPr>
        <p:spPr bwMode="auto">
          <a:xfrm>
            <a:off x="1702646" y="2576840"/>
            <a:ext cx="720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a:solidFill>
                  <a:schemeClr val="bg1"/>
                </a:solidFill>
                <a:latin typeface="Arial" charset="0"/>
                <a:ea typeface="宋体" pitchFamily="2" charset="-122"/>
              </a:rPr>
              <a:t>A</a:t>
            </a:r>
          </a:p>
        </p:txBody>
      </p:sp>
      <p:sp>
        <p:nvSpPr>
          <p:cNvPr id="127" name="Line 126"/>
          <p:cNvSpPr>
            <a:spLocks noChangeShapeType="1"/>
          </p:cNvSpPr>
          <p:nvPr/>
        </p:nvSpPr>
        <p:spPr bwMode="auto">
          <a:xfrm flipH="1">
            <a:off x="1486745" y="2850921"/>
            <a:ext cx="431800"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8" name="Line 127"/>
          <p:cNvSpPr>
            <a:spLocks noChangeShapeType="1"/>
          </p:cNvSpPr>
          <p:nvPr/>
        </p:nvSpPr>
        <p:spPr bwMode="auto">
          <a:xfrm>
            <a:off x="2350346" y="2850921"/>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9" name="Line 128"/>
          <p:cNvSpPr>
            <a:spLocks noChangeShapeType="1"/>
          </p:cNvSpPr>
          <p:nvPr/>
        </p:nvSpPr>
        <p:spPr bwMode="auto">
          <a:xfrm flipH="1">
            <a:off x="4942734" y="2753554"/>
            <a:ext cx="504825" cy="1536700"/>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0" name="Line 129"/>
          <p:cNvSpPr>
            <a:spLocks noChangeShapeType="1"/>
          </p:cNvSpPr>
          <p:nvPr/>
        </p:nvSpPr>
        <p:spPr bwMode="auto">
          <a:xfrm>
            <a:off x="5838083" y="2753553"/>
            <a:ext cx="544512" cy="1634067"/>
          </a:xfrm>
          <a:prstGeom prst="line">
            <a:avLst/>
          </a:prstGeom>
          <a:noFill/>
          <a:ln w="28575">
            <a:solidFill>
              <a:srgbClr val="99CCFF"/>
            </a:solidFill>
            <a:round/>
            <a:headEnd/>
            <a:tailEnd/>
          </a:ln>
          <a:effectLst>
            <a:prstShdw prst="shdw17" dist="17961" dir="2700000">
              <a:srgbClr val="99CCFF">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1" name="Text Box 130"/>
          <p:cNvSpPr txBox="1">
            <a:spLocks noChangeArrowheads="1"/>
          </p:cNvSpPr>
          <p:nvPr/>
        </p:nvSpPr>
        <p:spPr bwMode="auto">
          <a:xfrm>
            <a:off x="1126383" y="294954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2" name="Text Box 131"/>
          <p:cNvSpPr txBox="1">
            <a:spLocks noChangeArrowheads="1"/>
          </p:cNvSpPr>
          <p:nvPr/>
        </p:nvSpPr>
        <p:spPr bwMode="auto">
          <a:xfrm>
            <a:off x="4655395" y="285217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1</a:t>
            </a:r>
          </a:p>
        </p:txBody>
      </p:sp>
      <p:sp>
        <p:nvSpPr>
          <p:cNvPr id="133" name="Text Box 132"/>
          <p:cNvSpPr txBox="1">
            <a:spLocks noChangeArrowheads="1"/>
          </p:cNvSpPr>
          <p:nvPr/>
        </p:nvSpPr>
        <p:spPr bwMode="auto">
          <a:xfrm>
            <a:off x="6022233" y="285217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dirty="0"/>
              <a:t>端口</a:t>
            </a:r>
            <a:r>
              <a:rPr lang="en-US" altLang="zh-CN" sz="1400" dirty="0">
                <a:latin typeface="Arial" charset="0"/>
                <a:ea typeface="宋体" pitchFamily="2" charset="-122"/>
              </a:rPr>
              <a:t>2</a:t>
            </a:r>
          </a:p>
        </p:txBody>
      </p:sp>
      <p:sp>
        <p:nvSpPr>
          <p:cNvPr id="134" name="Text Box 133"/>
          <p:cNvSpPr txBox="1">
            <a:spLocks noChangeArrowheads="1"/>
          </p:cNvSpPr>
          <p:nvPr/>
        </p:nvSpPr>
        <p:spPr bwMode="auto">
          <a:xfrm>
            <a:off x="2421783" y="2949543"/>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2</a:t>
            </a:r>
          </a:p>
        </p:txBody>
      </p:sp>
      <p:sp>
        <p:nvSpPr>
          <p:cNvPr id="135" name="Text Box 134"/>
          <p:cNvSpPr txBox="1">
            <a:spLocks noChangeArrowheads="1"/>
          </p:cNvSpPr>
          <p:nvPr/>
        </p:nvSpPr>
        <p:spPr bwMode="auto">
          <a:xfrm>
            <a:off x="2998045" y="198857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sp>
        <p:nvSpPr>
          <p:cNvPr id="136" name="Text Box 135"/>
          <p:cNvSpPr txBox="1">
            <a:spLocks noChangeArrowheads="1"/>
          </p:cNvSpPr>
          <p:nvPr/>
        </p:nvSpPr>
        <p:spPr bwMode="auto">
          <a:xfrm>
            <a:off x="4510933" y="1988576"/>
            <a:ext cx="64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zh-CN" altLang="en-US" sz="1400"/>
              <a:t>端口</a:t>
            </a:r>
            <a:r>
              <a:rPr lang="en-US" altLang="zh-CN" sz="1400">
                <a:latin typeface="Arial" charset="0"/>
                <a:ea typeface="宋体" pitchFamily="2" charset="-122"/>
              </a:rPr>
              <a:t>3</a:t>
            </a:r>
          </a:p>
        </p:txBody>
      </p:sp>
      <p:sp>
        <p:nvSpPr>
          <p:cNvPr id="137" name="Text Box 141"/>
          <p:cNvSpPr txBox="1">
            <a:spLocks noChangeArrowheads="1"/>
          </p:cNvSpPr>
          <p:nvPr/>
        </p:nvSpPr>
        <p:spPr bwMode="auto">
          <a:xfrm>
            <a:off x="1064157" y="5453268"/>
            <a:ext cx="4183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a:latin typeface="Arial" charset="0"/>
                <a:ea typeface="宋体" pitchFamily="2" charset="-122"/>
              </a:rPr>
              <a:t>11</a:t>
            </a:r>
          </a:p>
        </p:txBody>
      </p:sp>
      <p:sp>
        <p:nvSpPr>
          <p:cNvPr id="138" name="Line 142"/>
          <p:cNvSpPr>
            <a:spLocks noChangeShapeType="1"/>
          </p:cNvSpPr>
          <p:nvPr/>
        </p:nvSpPr>
        <p:spPr bwMode="auto">
          <a:xfrm flipH="1">
            <a:off x="3071070" y="2946171"/>
            <a:ext cx="2159000" cy="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39" name="Line 143"/>
          <p:cNvSpPr>
            <a:spLocks noChangeShapeType="1"/>
          </p:cNvSpPr>
          <p:nvPr/>
        </p:nvSpPr>
        <p:spPr bwMode="auto">
          <a:xfrm flipH="1">
            <a:off x="1774083" y="3043538"/>
            <a:ext cx="360362" cy="1246716"/>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nvGrpSpPr>
          <p:cNvPr id="140" name="Group 136"/>
          <p:cNvGrpSpPr>
            <a:grpSpLocks/>
          </p:cNvGrpSpPr>
          <p:nvPr/>
        </p:nvGrpSpPr>
        <p:grpSpPr bwMode="auto">
          <a:xfrm>
            <a:off x="5335087" y="2855330"/>
            <a:ext cx="719138" cy="391585"/>
            <a:chOff x="250" y="2387"/>
            <a:chExt cx="453" cy="185"/>
          </a:xfrm>
        </p:grpSpPr>
        <p:sp>
          <p:nvSpPr>
            <p:cNvPr id="141" name="Rectangle 137"/>
            <p:cNvSpPr>
              <a:spLocks noChangeArrowheads="1"/>
            </p:cNvSpPr>
            <p:nvPr/>
          </p:nvSpPr>
          <p:spPr bwMode="auto">
            <a:xfrm>
              <a:off x="295" y="2387"/>
              <a:ext cx="292" cy="181"/>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42" name="Text Box 138"/>
            <p:cNvSpPr txBox="1">
              <a:spLocks noChangeArrowheads="1"/>
            </p:cNvSpPr>
            <p:nvPr/>
          </p:nvSpPr>
          <p:spPr bwMode="auto">
            <a:xfrm>
              <a:off x="250" y="2427"/>
              <a:ext cx="453"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solidFill>
                    <a:schemeClr val="bg1"/>
                  </a:solidFill>
                  <a:latin typeface="微软雅黑" pitchFamily="34" charset="-122"/>
                  <a:ea typeface="微软雅黑" pitchFamily="34" charset="-122"/>
                </a:rPr>
                <a:t>data</a:t>
              </a:r>
            </a:p>
          </p:txBody>
        </p:sp>
      </p:grpSp>
      <p:sp>
        <p:nvSpPr>
          <p:cNvPr id="143" name="AutoShape 145"/>
          <p:cNvSpPr>
            <a:spLocks noChangeArrowheads="1"/>
          </p:cNvSpPr>
          <p:nvPr/>
        </p:nvSpPr>
        <p:spPr bwMode="auto">
          <a:xfrm>
            <a:off x="2337146" y="3832485"/>
            <a:ext cx="3604418" cy="1141408"/>
          </a:xfrm>
          <a:prstGeom prst="roundRect">
            <a:avLst>
              <a:gd name="adj" fmla="val 16667"/>
            </a:avLst>
          </a:prstGeom>
          <a:solidFill>
            <a:schemeClr val="tx1"/>
          </a:solidFill>
          <a:ln w="28575" algn="ctr">
            <a:solidFill>
              <a:srgbClr val="5F5F5F"/>
            </a:solidFill>
            <a:round/>
            <a:headEnd/>
            <a:tailEnd/>
          </a:ln>
          <a:effectLst>
            <a:outerShdw dist="107763" dir="2700000" algn="ctr" rotWithShape="0">
              <a:srgbClr val="C0C0C0">
                <a:alpha val="50000"/>
              </a:srgbClr>
            </a:outerShdw>
          </a:effectLst>
        </p:spPr>
        <p:txBody>
          <a:bodyPr wrap="square" lIns="234000" tIns="190800" rIns="234000" bIns="190800" anchor="b">
            <a:spAutoFit/>
          </a:bodyPr>
          <a:lstStyle/>
          <a:p>
            <a:pPr algn="l">
              <a:spcBef>
                <a:spcPct val="50000"/>
              </a:spcBef>
            </a:pPr>
            <a:r>
              <a:rPr lang="zh-CN" altLang="en-US" sz="1400" dirty="0">
                <a:solidFill>
                  <a:schemeClr val="bg1"/>
                </a:solidFill>
                <a:latin typeface="微软雅黑" pitchFamily="34" charset="-122"/>
                <a:ea typeface="微软雅黑" pitchFamily="34" charset="-122"/>
              </a:rPr>
              <a:t>在这个过程中，交换机的</a:t>
            </a:r>
            <a:r>
              <a:rPr lang="en-US" altLang="zh-CN" sz="1400" dirty="0">
                <a:solidFill>
                  <a:schemeClr val="bg1"/>
                </a:solidFill>
                <a:latin typeface="微软雅黑" pitchFamily="34" charset="-122"/>
                <a:ea typeface="微软雅黑" pitchFamily="34" charset="-122"/>
              </a:rPr>
              <a:t>MAC</a:t>
            </a:r>
            <a:r>
              <a:rPr lang="zh-CN" altLang="en-US" sz="1400" dirty="0">
                <a:solidFill>
                  <a:schemeClr val="bg1"/>
                </a:solidFill>
                <a:latin typeface="微软雅黑" pitchFamily="34" charset="-122"/>
                <a:ea typeface="微软雅黑" pitchFamily="34" charset="-122"/>
              </a:rPr>
              <a:t>地址表中已经学到了需要的条目，交换机通过单播的方式，转发了数据帧</a:t>
            </a:r>
            <a:endParaRPr lang="zh-CN" altLang="en-US" sz="1400" b="0" dirty="0">
              <a:solidFill>
                <a:schemeClr val="bg1"/>
              </a:solidFill>
              <a:latin typeface="微软雅黑" pitchFamily="34" charset="-122"/>
              <a:ea typeface="微软雅黑" pitchFamily="34" charset="-122"/>
            </a:endParaRPr>
          </a:p>
        </p:txBody>
      </p:sp>
      <p:grpSp>
        <p:nvGrpSpPr>
          <p:cNvPr id="144" name="Group 136"/>
          <p:cNvGrpSpPr>
            <a:grpSpLocks/>
          </p:cNvGrpSpPr>
          <p:nvPr/>
        </p:nvGrpSpPr>
        <p:grpSpPr bwMode="auto">
          <a:xfrm>
            <a:off x="3431432" y="2711846"/>
            <a:ext cx="719138" cy="391585"/>
            <a:chOff x="250" y="2387"/>
            <a:chExt cx="453" cy="185"/>
          </a:xfrm>
        </p:grpSpPr>
        <p:sp>
          <p:nvSpPr>
            <p:cNvPr id="145" name="Rectangle 137"/>
            <p:cNvSpPr>
              <a:spLocks noChangeArrowheads="1"/>
            </p:cNvSpPr>
            <p:nvPr/>
          </p:nvSpPr>
          <p:spPr bwMode="auto">
            <a:xfrm>
              <a:off x="295" y="2387"/>
              <a:ext cx="292" cy="181"/>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46" name="Text Box 138"/>
            <p:cNvSpPr txBox="1">
              <a:spLocks noChangeArrowheads="1"/>
            </p:cNvSpPr>
            <p:nvPr/>
          </p:nvSpPr>
          <p:spPr bwMode="auto">
            <a:xfrm>
              <a:off x="250" y="2427"/>
              <a:ext cx="453"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solidFill>
                    <a:schemeClr val="bg1"/>
                  </a:solidFill>
                  <a:latin typeface="微软雅黑" pitchFamily="34" charset="-122"/>
                  <a:ea typeface="微软雅黑" pitchFamily="34" charset="-122"/>
                </a:rPr>
                <a:t>data</a:t>
              </a:r>
            </a:p>
          </p:txBody>
        </p:sp>
      </p:grpSp>
      <p:grpSp>
        <p:nvGrpSpPr>
          <p:cNvPr id="147" name="Group 136"/>
          <p:cNvGrpSpPr>
            <a:grpSpLocks/>
          </p:cNvGrpSpPr>
          <p:nvPr/>
        </p:nvGrpSpPr>
        <p:grpSpPr bwMode="auto">
          <a:xfrm>
            <a:off x="1542038" y="3619271"/>
            <a:ext cx="719138" cy="391585"/>
            <a:chOff x="250" y="2387"/>
            <a:chExt cx="453" cy="185"/>
          </a:xfrm>
        </p:grpSpPr>
        <p:sp>
          <p:nvSpPr>
            <p:cNvPr id="148" name="Rectangle 137"/>
            <p:cNvSpPr>
              <a:spLocks noChangeArrowheads="1"/>
            </p:cNvSpPr>
            <p:nvPr/>
          </p:nvSpPr>
          <p:spPr bwMode="auto">
            <a:xfrm>
              <a:off x="295" y="2387"/>
              <a:ext cx="292" cy="181"/>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49" name="Text Box 138"/>
            <p:cNvSpPr txBox="1">
              <a:spLocks noChangeArrowheads="1"/>
            </p:cNvSpPr>
            <p:nvPr/>
          </p:nvSpPr>
          <p:spPr bwMode="auto">
            <a:xfrm>
              <a:off x="250" y="2427"/>
              <a:ext cx="453"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dirty="0">
                  <a:solidFill>
                    <a:schemeClr val="bg1"/>
                  </a:solidFill>
                  <a:latin typeface="微软雅黑" pitchFamily="34" charset="-122"/>
                  <a:ea typeface="微软雅黑" pitchFamily="34" charset="-122"/>
                </a:rPr>
                <a:t>data</a:t>
              </a:r>
            </a:p>
          </p:txBody>
        </p:sp>
      </p:grpSp>
      <p:pic>
        <p:nvPicPr>
          <p:cNvPr id="41"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64157" y="4324987"/>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77439" y="4966654"/>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15457" y="4941040"/>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24039" y="4403189"/>
            <a:ext cx="919630" cy="919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446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交换机的工作原理案例（</a:t>
            </a:r>
            <a:r>
              <a:rPr lang="zh-CN" altLang="en-US" dirty="0" smtClean="0"/>
              <a:t>续</a:t>
            </a:r>
            <a:r>
              <a:rPr lang="en-US" altLang="zh-CN" dirty="0" smtClean="0"/>
              <a:t>9</a:t>
            </a:r>
            <a:r>
              <a:rPr lang="zh-CN" altLang="en-US" dirty="0" smtClean="0"/>
              <a:t>）</a:t>
            </a:r>
            <a:endParaRPr lang="zh-CN" altLang="en-US" dirty="0"/>
          </a:p>
        </p:txBody>
      </p:sp>
      <p:sp>
        <p:nvSpPr>
          <p:cNvPr id="5" name="Rectangle 77"/>
          <p:cNvSpPr>
            <a:spLocks noGrp="1" noChangeArrowheads="1"/>
          </p:cNvSpPr>
          <p:nvPr>
            <p:ph sz="quarter" idx="10"/>
          </p:nvPr>
        </p:nvSpPr>
        <p:spPr/>
        <p:txBody>
          <a:bodyPr/>
          <a:lstStyle/>
          <a:p>
            <a:r>
              <a:rPr lang="zh-CN" altLang="en-US" dirty="0" smtClean="0"/>
              <a:t>交换机最终的</a:t>
            </a:r>
            <a:r>
              <a:rPr lang="en-US" altLang="zh-CN" dirty="0" smtClean="0"/>
              <a:t>MAC</a:t>
            </a:r>
            <a:r>
              <a:rPr lang="zh-CN" altLang="en-US" dirty="0" smtClean="0"/>
              <a:t>地址表</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80" y="2459875"/>
            <a:ext cx="6331268" cy="3724275"/>
          </a:xfrm>
          <a:prstGeom prst="rect">
            <a:avLst/>
          </a:prstGeom>
        </p:spPr>
      </p:pic>
    </p:spTree>
    <p:extLst>
      <p:ext uri="{BB962C8B-B14F-4D97-AF65-F5344CB8AC3E}">
        <p14:creationId xmlns:p14="http://schemas.microsoft.com/office/powerpoint/2010/main" val="539883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广播域</a:t>
            </a:r>
            <a:endParaRPr lang="zh-CN" altLang="en-US" dirty="0"/>
          </a:p>
        </p:txBody>
      </p:sp>
      <p:sp>
        <p:nvSpPr>
          <p:cNvPr id="4" name="文本占位符 3"/>
          <p:cNvSpPr>
            <a:spLocks noGrp="1"/>
          </p:cNvSpPr>
          <p:nvPr>
            <p:ph sz="quarter" idx="10"/>
          </p:nvPr>
        </p:nvSpPr>
        <p:spPr>
          <a:xfrm>
            <a:off x="611560" y="1628800"/>
            <a:ext cx="7608416" cy="2456057"/>
          </a:xfrm>
        </p:spPr>
        <p:txBody>
          <a:bodyPr/>
          <a:lstStyle/>
          <a:p>
            <a:r>
              <a:rPr lang="zh-CN" altLang="en-US" dirty="0" smtClean="0"/>
              <a:t>广播域指接收同样广播消息的节点的集合，如：在该集合中的任何一个节点传输一个广播帧，则所有其他能收到这个帧的节点都被认为是该广播帧的一部分</a:t>
            </a:r>
          </a:p>
          <a:p>
            <a:r>
              <a:rPr lang="zh-CN" altLang="en-US" dirty="0" smtClean="0"/>
              <a:t>交换机的所有</a:t>
            </a:r>
            <a:r>
              <a:rPr lang="zh-CN" altLang="en-US" dirty="0"/>
              <a:t>端口</a:t>
            </a:r>
            <a:r>
              <a:rPr lang="zh-CN" altLang="en-US" dirty="0" smtClean="0"/>
              <a:t>默认属于同一个广播域</a:t>
            </a:r>
          </a:p>
          <a:p>
            <a:endParaRPr lang="zh-CN" altLang="en-US" dirty="0"/>
          </a:p>
        </p:txBody>
      </p:sp>
      <p:sp>
        <p:nvSpPr>
          <p:cNvPr id="8" name="Oval 120"/>
          <p:cNvSpPr>
            <a:spLocks noChangeArrowheads="1"/>
          </p:cNvSpPr>
          <p:nvPr/>
        </p:nvSpPr>
        <p:spPr bwMode="auto">
          <a:xfrm>
            <a:off x="2317168" y="4485439"/>
            <a:ext cx="3806193" cy="2086899"/>
          </a:xfrm>
          <a:prstGeom prst="ellipse">
            <a:avLst/>
          </a:prstGeom>
          <a:gradFill rotWithShape="1">
            <a:gsLst>
              <a:gs pos="0">
                <a:schemeClr val="accent2"/>
              </a:gs>
              <a:gs pos="50000">
                <a:srgbClr val="CCCCFF"/>
              </a:gs>
              <a:gs pos="100000">
                <a:schemeClr val="accent2"/>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1842" dir="2700000" algn="ctr" rotWithShape="0">
                    <a:srgbClr val="CCCCFF">
                      <a:gamma/>
                      <a:shade val="60000"/>
                      <a:invGamma/>
                    </a:srgbClr>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Text Box 110"/>
          <p:cNvSpPr txBox="1">
            <a:spLocks noChangeArrowheads="1"/>
          </p:cNvSpPr>
          <p:nvPr/>
        </p:nvSpPr>
        <p:spPr bwMode="auto">
          <a:xfrm>
            <a:off x="4364753" y="4219056"/>
            <a:ext cx="9491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en-US" altLang="zh-CN" sz="1400" b="1" dirty="0">
                <a:latin typeface="微软雅黑" pitchFamily="34" charset="-122"/>
                <a:ea typeface="微软雅黑" pitchFamily="34" charset="-122"/>
              </a:rPr>
              <a:t>. . </a:t>
            </a:r>
            <a:r>
              <a:rPr lang="en-US" altLang="zh-CN" sz="1400" b="1" dirty="0" smtClean="0">
                <a:latin typeface="微软雅黑" pitchFamily="34" charset="-122"/>
                <a:ea typeface="微软雅黑" pitchFamily="34" charset="-122"/>
              </a:rPr>
              <a:t>. . . . . </a:t>
            </a:r>
            <a:r>
              <a:rPr lang="en-US" altLang="zh-CN" sz="1400" b="1" dirty="0">
                <a:latin typeface="微软雅黑" pitchFamily="34" charset="-122"/>
                <a:ea typeface="微软雅黑" pitchFamily="34" charset="-122"/>
              </a:rPr>
              <a:t>.</a:t>
            </a:r>
          </a:p>
        </p:txBody>
      </p:sp>
      <p:sp>
        <p:nvSpPr>
          <p:cNvPr id="10" name="Line 114"/>
          <p:cNvSpPr>
            <a:spLocks noChangeShapeType="1"/>
          </p:cNvSpPr>
          <p:nvPr/>
        </p:nvSpPr>
        <p:spPr bwMode="auto">
          <a:xfrm>
            <a:off x="2978722" y="4868306"/>
            <a:ext cx="0" cy="950073"/>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b="1">
              <a:latin typeface="微软雅黑" pitchFamily="34" charset="-122"/>
              <a:ea typeface="微软雅黑" pitchFamily="34" charset="-122"/>
            </a:endParaRPr>
          </a:p>
        </p:txBody>
      </p:sp>
      <p:sp>
        <p:nvSpPr>
          <p:cNvPr id="11" name="Line 115"/>
          <p:cNvSpPr>
            <a:spLocks noChangeShapeType="1"/>
          </p:cNvSpPr>
          <p:nvPr/>
        </p:nvSpPr>
        <p:spPr bwMode="auto">
          <a:xfrm>
            <a:off x="3006433" y="5818379"/>
            <a:ext cx="678589"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b="1">
              <a:latin typeface="微软雅黑" pitchFamily="34" charset="-122"/>
              <a:ea typeface="微软雅黑" pitchFamily="34" charset="-122"/>
            </a:endParaRPr>
          </a:p>
        </p:txBody>
      </p:sp>
      <p:sp>
        <p:nvSpPr>
          <p:cNvPr id="12" name="Line 116"/>
          <p:cNvSpPr>
            <a:spLocks noChangeShapeType="1"/>
          </p:cNvSpPr>
          <p:nvPr/>
        </p:nvSpPr>
        <p:spPr bwMode="auto">
          <a:xfrm>
            <a:off x="3816199" y="4812459"/>
            <a:ext cx="0" cy="815419"/>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b="1">
              <a:latin typeface="微软雅黑" pitchFamily="34" charset="-122"/>
              <a:ea typeface="微软雅黑" pitchFamily="34" charset="-122"/>
            </a:endParaRPr>
          </a:p>
        </p:txBody>
      </p:sp>
      <p:sp>
        <p:nvSpPr>
          <p:cNvPr id="13" name="Line 117"/>
          <p:cNvSpPr>
            <a:spLocks noChangeShapeType="1"/>
          </p:cNvSpPr>
          <p:nvPr/>
        </p:nvSpPr>
        <p:spPr bwMode="auto">
          <a:xfrm>
            <a:off x="4967138" y="5723129"/>
            <a:ext cx="881866"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b="1">
              <a:latin typeface="微软雅黑" pitchFamily="34" charset="-122"/>
              <a:ea typeface="微软雅黑" pitchFamily="34" charset="-122"/>
            </a:endParaRPr>
          </a:p>
        </p:txBody>
      </p:sp>
      <p:sp>
        <p:nvSpPr>
          <p:cNvPr id="14" name="Line 119"/>
          <p:cNvSpPr>
            <a:spLocks noChangeShapeType="1"/>
          </p:cNvSpPr>
          <p:nvPr/>
        </p:nvSpPr>
        <p:spPr bwMode="auto">
          <a:xfrm flipV="1">
            <a:off x="5889907" y="4909207"/>
            <a:ext cx="0" cy="813921"/>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b="1">
              <a:latin typeface="微软雅黑" pitchFamily="34" charset="-122"/>
              <a:ea typeface="微软雅黑" pitchFamily="34" charset="-122"/>
            </a:endParaRPr>
          </a:p>
        </p:txBody>
      </p:sp>
      <p:pic>
        <p:nvPicPr>
          <p:cNvPr id="99" name="Picture 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737" y="5389760"/>
            <a:ext cx="18415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121"/>
          <p:cNvSpPr>
            <a:spLocks noChangeArrowheads="1"/>
          </p:cNvSpPr>
          <p:nvPr/>
        </p:nvSpPr>
        <p:spPr bwMode="auto">
          <a:xfrm>
            <a:off x="3979104" y="6292419"/>
            <a:ext cx="8390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r>
              <a:rPr lang="zh-CN" altLang="en-US" sz="1400" b="1" dirty="0">
                <a:latin typeface="微软雅黑" pitchFamily="34" charset="-122"/>
                <a:ea typeface="微软雅黑" pitchFamily="34" charset="-122"/>
              </a:rPr>
              <a:t>广播域</a:t>
            </a:r>
          </a:p>
        </p:txBody>
      </p:sp>
      <p:sp>
        <p:nvSpPr>
          <p:cNvPr id="104" name="Line 123"/>
          <p:cNvSpPr>
            <a:spLocks noChangeShapeType="1"/>
          </p:cNvSpPr>
          <p:nvPr/>
        </p:nvSpPr>
        <p:spPr bwMode="auto">
          <a:xfrm>
            <a:off x="3137039" y="5095629"/>
            <a:ext cx="0" cy="339632"/>
          </a:xfrm>
          <a:prstGeom prst="line">
            <a:avLst/>
          </a:prstGeom>
          <a:noFill/>
          <a:ln w="57150">
            <a:solidFill>
              <a:srgbClr val="63A62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sz="1400" b="1">
              <a:latin typeface="微软雅黑" pitchFamily="34" charset="-122"/>
              <a:ea typeface="微软雅黑" pitchFamily="34" charset="-122"/>
            </a:endParaRPr>
          </a:p>
        </p:txBody>
      </p:sp>
      <p:sp>
        <p:nvSpPr>
          <p:cNvPr id="105" name="Rectangle 125"/>
          <p:cNvSpPr>
            <a:spLocks noChangeArrowheads="1"/>
          </p:cNvSpPr>
          <p:nvPr/>
        </p:nvSpPr>
        <p:spPr bwMode="auto">
          <a:xfrm>
            <a:off x="2649168" y="5416241"/>
            <a:ext cx="9757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r>
              <a:rPr lang="zh-CN" altLang="en-US" sz="2200" b="1" dirty="0">
                <a:latin typeface="微软雅黑" pitchFamily="34" charset="-122"/>
                <a:ea typeface="微软雅黑" pitchFamily="34" charset="-122"/>
              </a:rPr>
              <a:t>广播</a:t>
            </a:r>
          </a:p>
        </p:txBody>
      </p:sp>
      <p:sp>
        <p:nvSpPr>
          <p:cNvPr id="106" name="Line 126"/>
          <p:cNvSpPr>
            <a:spLocks noChangeShapeType="1"/>
          </p:cNvSpPr>
          <p:nvPr/>
        </p:nvSpPr>
        <p:spPr bwMode="auto">
          <a:xfrm flipV="1">
            <a:off x="3972929" y="4920863"/>
            <a:ext cx="0" cy="338136"/>
          </a:xfrm>
          <a:prstGeom prst="line">
            <a:avLst/>
          </a:prstGeom>
          <a:noFill/>
          <a:ln w="57150">
            <a:solidFill>
              <a:srgbClr val="63A62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sz="1400" b="1">
              <a:latin typeface="微软雅黑" pitchFamily="34" charset="-122"/>
              <a:ea typeface="微软雅黑" pitchFamily="34" charset="-122"/>
            </a:endParaRPr>
          </a:p>
        </p:txBody>
      </p:sp>
      <p:sp>
        <p:nvSpPr>
          <p:cNvPr id="107" name="Line 127"/>
          <p:cNvSpPr>
            <a:spLocks noChangeShapeType="1"/>
          </p:cNvSpPr>
          <p:nvPr/>
        </p:nvSpPr>
        <p:spPr bwMode="auto">
          <a:xfrm>
            <a:off x="5256063" y="5530513"/>
            <a:ext cx="406555" cy="0"/>
          </a:xfrm>
          <a:prstGeom prst="line">
            <a:avLst/>
          </a:prstGeom>
          <a:noFill/>
          <a:ln w="57150">
            <a:solidFill>
              <a:srgbClr val="63A62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sz="1400" b="1">
              <a:latin typeface="微软雅黑" pitchFamily="34" charset="-122"/>
              <a:ea typeface="微软雅黑" pitchFamily="34" charset="-122"/>
            </a:endParaRPr>
          </a:p>
        </p:txBody>
      </p:sp>
      <p:pic>
        <p:nvPicPr>
          <p:cNvPr id="108"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97511" y="3951806"/>
            <a:ext cx="1017538" cy="10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33699" y="3967555"/>
            <a:ext cx="1017538" cy="10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49839" y="4001577"/>
            <a:ext cx="1017538" cy="10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20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VLAN</a:t>
            </a:r>
            <a:endParaRPr lang="zh-CN" altLang="en-US" dirty="0"/>
          </a:p>
        </p:txBody>
      </p:sp>
    </p:spTree>
    <p:extLst>
      <p:ext uri="{BB962C8B-B14F-4D97-AF65-F5344CB8AC3E}">
        <p14:creationId xmlns:p14="http://schemas.microsoft.com/office/powerpoint/2010/main" val="235384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VLAN</a:t>
            </a:r>
            <a:r>
              <a:rPr lang="zh-CN" altLang="en-US" dirty="0"/>
              <a:t>概述</a:t>
            </a:r>
          </a:p>
        </p:txBody>
      </p:sp>
      <p:sp>
        <p:nvSpPr>
          <p:cNvPr id="2" name="内容占位符 1"/>
          <p:cNvSpPr>
            <a:spLocks noGrp="1"/>
          </p:cNvSpPr>
          <p:nvPr>
            <p:ph sz="quarter" idx="10"/>
          </p:nvPr>
        </p:nvSpPr>
        <p:spPr>
          <a:xfrm>
            <a:off x="611560" y="1628800"/>
            <a:ext cx="7608416" cy="4278094"/>
          </a:xfrm>
        </p:spPr>
        <p:txBody>
          <a:bodyPr/>
          <a:lstStyle/>
          <a:p>
            <a:r>
              <a:rPr lang="zh-CN" altLang="en-US" dirty="0"/>
              <a:t>什么是</a:t>
            </a:r>
            <a:r>
              <a:rPr lang="en-US" altLang="zh-CN" dirty="0"/>
              <a:t>VLAN</a:t>
            </a:r>
            <a:endParaRPr lang="zh-CN" altLang="en-US" dirty="0"/>
          </a:p>
          <a:p>
            <a:pPr lvl="1"/>
            <a:r>
              <a:rPr lang="en-US" altLang="zh-CN" dirty="0"/>
              <a:t>Virtual LAN</a:t>
            </a:r>
            <a:r>
              <a:rPr lang="zh-CN" altLang="en-US" dirty="0"/>
              <a:t>（虚拟局域网）是物理设备上连接的不受物理位置限制的用户的一个逻辑组。</a:t>
            </a:r>
          </a:p>
          <a:p>
            <a:r>
              <a:rPr lang="zh-CN" altLang="en-US" dirty="0"/>
              <a:t>为什么引入</a:t>
            </a:r>
            <a:r>
              <a:rPr lang="en-US" altLang="zh-CN" dirty="0"/>
              <a:t>VLAN</a:t>
            </a:r>
          </a:p>
          <a:p>
            <a:pPr lvl="1"/>
            <a:r>
              <a:rPr lang="zh-CN" altLang="en-US" dirty="0" smtClean="0"/>
              <a:t>交换机</a:t>
            </a:r>
            <a:r>
              <a:rPr lang="zh-CN" altLang="en-US" dirty="0"/>
              <a:t>的</a:t>
            </a:r>
            <a:r>
              <a:rPr lang="zh-CN" altLang="en-US" dirty="0" smtClean="0"/>
              <a:t>所有</a:t>
            </a:r>
            <a:r>
              <a:rPr lang="zh-CN" altLang="en-US" dirty="0"/>
              <a:t>端口</a:t>
            </a:r>
            <a:r>
              <a:rPr lang="zh-CN" altLang="en-US" dirty="0" smtClean="0"/>
              <a:t>默认</a:t>
            </a:r>
            <a:r>
              <a:rPr lang="zh-CN" altLang="en-US" dirty="0"/>
              <a:t>属于同一个广播</a:t>
            </a:r>
            <a:r>
              <a:rPr lang="zh-CN" altLang="en-US" dirty="0" smtClean="0"/>
              <a:t>域</a:t>
            </a:r>
          </a:p>
          <a:p>
            <a:pPr lvl="1"/>
            <a:r>
              <a:rPr lang="zh-CN" altLang="en-US" dirty="0" smtClean="0"/>
              <a:t>随着接入设备的</a:t>
            </a:r>
            <a:r>
              <a:rPr lang="zh-CN" altLang="en-US" dirty="0"/>
              <a:t>增多，网络中广播增多，降低了网络的效率</a:t>
            </a:r>
          </a:p>
          <a:p>
            <a:pPr lvl="1"/>
            <a:r>
              <a:rPr lang="zh-CN" altLang="en-US" dirty="0"/>
              <a:t>为了分割广播域，引入了</a:t>
            </a:r>
            <a:r>
              <a:rPr lang="en-US" altLang="zh-CN" dirty="0"/>
              <a:t>VLAN</a:t>
            </a:r>
          </a:p>
          <a:p>
            <a:endParaRPr lang="zh-CN" altLang="en-US" dirty="0"/>
          </a:p>
        </p:txBody>
      </p:sp>
    </p:spTree>
    <p:extLst>
      <p:ext uri="{BB962C8B-B14F-4D97-AF65-F5344CB8AC3E}">
        <p14:creationId xmlns:p14="http://schemas.microsoft.com/office/powerpoint/2010/main" val="1813180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smtClean="0"/>
              <a:t>概述（续</a:t>
            </a:r>
            <a:r>
              <a:rPr lang="en-US" altLang="zh-CN" dirty="0" smtClean="0"/>
              <a:t>1</a:t>
            </a:r>
            <a:r>
              <a:rPr lang="zh-CN" altLang="en-US" dirty="0" smtClean="0"/>
              <a:t>）</a:t>
            </a:r>
            <a:endParaRPr lang="zh-CN" altLang="en-US" dirty="0"/>
          </a:p>
        </p:txBody>
      </p:sp>
      <p:sp>
        <p:nvSpPr>
          <p:cNvPr id="4" name="内容占位符 3"/>
          <p:cNvSpPr>
            <a:spLocks noGrp="1"/>
          </p:cNvSpPr>
          <p:nvPr>
            <p:ph sz="quarter" idx="10"/>
          </p:nvPr>
        </p:nvSpPr>
        <p:spPr>
          <a:xfrm>
            <a:off x="611560" y="1628800"/>
            <a:ext cx="7608416" cy="497957"/>
          </a:xfrm>
        </p:spPr>
        <p:txBody>
          <a:bodyPr/>
          <a:lstStyle/>
          <a:p>
            <a:r>
              <a:rPr lang="en-US" altLang="zh-CN" dirty="0"/>
              <a:t>VLAN</a:t>
            </a:r>
            <a:r>
              <a:rPr lang="zh-CN" altLang="en-US" dirty="0"/>
              <a:t>分割广播域</a:t>
            </a:r>
          </a:p>
        </p:txBody>
      </p:sp>
      <p:sp>
        <p:nvSpPr>
          <p:cNvPr id="5" name="Oval 171"/>
          <p:cNvSpPr>
            <a:spLocks noChangeArrowheads="1"/>
          </p:cNvSpPr>
          <p:nvPr/>
        </p:nvSpPr>
        <p:spPr bwMode="auto">
          <a:xfrm>
            <a:off x="4644405" y="2201333"/>
            <a:ext cx="3455987" cy="3166533"/>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zh-CN" altLang="en-US"/>
          </a:p>
        </p:txBody>
      </p:sp>
      <p:sp>
        <p:nvSpPr>
          <p:cNvPr id="6" name="Oval 4"/>
          <p:cNvSpPr>
            <a:spLocks noChangeArrowheads="1"/>
          </p:cNvSpPr>
          <p:nvPr/>
        </p:nvSpPr>
        <p:spPr bwMode="auto">
          <a:xfrm>
            <a:off x="756617" y="2201334"/>
            <a:ext cx="2951163" cy="3071284"/>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zh-CN" altLang="en-US"/>
          </a:p>
        </p:txBody>
      </p:sp>
      <p:sp>
        <p:nvSpPr>
          <p:cNvPr id="7" name="Line 6"/>
          <p:cNvSpPr>
            <a:spLocks noChangeShapeType="1"/>
          </p:cNvSpPr>
          <p:nvPr/>
        </p:nvSpPr>
        <p:spPr bwMode="auto">
          <a:xfrm>
            <a:off x="2482229" y="3448051"/>
            <a:ext cx="0" cy="1344083"/>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8" name="Line 7"/>
          <p:cNvSpPr>
            <a:spLocks noChangeShapeType="1"/>
          </p:cNvSpPr>
          <p:nvPr/>
        </p:nvSpPr>
        <p:spPr bwMode="auto">
          <a:xfrm>
            <a:off x="2482230" y="4792133"/>
            <a:ext cx="720725"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9" name="Line 9"/>
          <p:cNvSpPr>
            <a:spLocks noChangeShapeType="1"/>
          </p:cNvSpPr>
          <p:nvPr/>
        </p:nvSpPr>
        <p:spPr bwMode="auto">
          <a:xfrm>
            <a:off x="4571380" y="4601633"/>
            <a:ext cx="936625"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0" name="Line 10"/>
          <p:cNvSpPr>
            <a:spLocks noChangeShapeType="1"/>
          </p:cNvSpPr>
          <p:nvPr/>
        </p:nvSpPr>
        <p:spPr bwMode="auto">
          <a:xfrm flipV="1">
            <a:off x="5508004" y="3545417"/>
            <a:ext cx="0" cy="1056216"/>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pic>
        <p:nvPicPr>
          <p:cNvPr id="67"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2954" y="4313767"/>
            <a:ext cx="18415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Rectangle 96"/>
          <p:cNvSpPr>
            <a:spLocks noChangeArrowheads="1"/>
          </p:cNvSpPr>
          <p:nvPr/>
        </p:nvSpPr>
        <p:spPr bwMode="auto">
          <a:xfrm>
            <a:off x="467691" y="4143401"/>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b">
            <a:spAutoFit/>
          </a:bodyPr>
          <a:lstStyle/>
          <a:p>
            <a:r>
              <a:rPr lang="zh-CN" altLang="en-US" b="1">
                <a:ea typeface="楷体_GB2312" pitchFamily="49" charset="-122"/>
              </a:rPr>
              <a:t>广播域</a:t>
            </a:r>
            <a:endParaRPr lang="en-US" altLang="zh-CN" b="1">
              <a:ea typeface="楷体_GB2312" pitchFamily="49" charset="-122"/>
            </a:endParaRPr>
          </a:p>
        </p:txBody>
      </p:sp>
      <p:sp>
        <p:nvSpPr>
          <p:cNvPr id="69" name="Line 97"/>
          <p:cNvSpPr>
            <a:spLocks noChangeShapeType="1"/>
          </p:cNvSpPr>
          <p:nvPr/>
        </p:nvSpPr>
        <p:spPr bwMode="auto">
          <a:xfrm>
            <a:off x="7381254" y="4216401"/>
            <a:ext cx="0" cy="480484"/>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70" name="Rectangle 98"/>
          <p:cNvSpPr>
            <a:spLocks noChangeArrowheads="1"/>
          </p:cNvSpPr>
          <p:nvPr/>
        </p:nvSpPr>
        <p:spPr bwMode="auto">
          <a:xfrm>
            <a:off x="7381255" y="3952901"/>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b">
            <a:spAutoFit/>
          </a:bodyPr>
          <a:lstStyle/>
          <a:p>
            <a:r>
              <a:rPr lang="zh-CN" altLang="en-US" b="1" dirty="0">
                <a:ea typeface="楷体_GB2312" pitchFamily="49" charset="-122"/>
              </a:rPr>
              <a:t>广播</a:t>
            </a:r>
          </a:p>
        </p:txBody>
      </p:sp>
      <p:sp>
        <p:nvSpPr>
          <p:cNvPr id="71" name="Line 99"/>
          <p:cNvSpPr>
            <a:spLocks noChangeShapeType="1"/>
          </p:cNvSpPr>
          <p:nvPr/>
        </p:nvSpPr>
        <p:spPr bwMode="auto">
          <a:xfrm>
            <a:off x="5003726" y="4409017"/>
            <a:ext cx="360362" cy="0"/>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72" name="Line 101"/>
          <p:cNvSpPr>
            <a:spLocks noChangeShapeType="1"/>
          </p:cNvSpPr>
          <p:nvPr/>
        </p:nvSpPr>
        <p:spPr bwMode="auto">
          <a:xfrm>
            <a:off x="1547192" y="4984751"/>
            <a:ext cx="1655763"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73" name="Line 102"/>
          <p:cNvSpPr>
            <a:spLocks noChangeShapeType="1"/>
          </p:cNvSpPr>
          <p:nvPr/>
        </p:nvSpPr>
        <p:spPr bwMode="auto">
          <a:xfrm>
            <a:off x="1547191" y="3352801"/>
            <a:ext cx="0" cy="1631951"/>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02" name="Line 103"/>
          <p:cNvSpPr>
            <a:spLocks noChangeShapeType="1"/>
          </p:cNvSpPr>
          <p:nvPr/>
        </p:nvSpPr>
        <p:spPr bwMode="auto">
          <a:xfrm>
            <a:off x="4644405" y="4792133"/>
            <a:ext cx="1655762"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03" name="Line 104"/>
          <p:cNvSpPr>
            <a:spLocks noChangeShapeType="1"/>
          </p:cNvSpPr>
          <p:nvPr/>
        </p:nvSpPr>
        <p:spPr bwMode="auto">
          <a:xfrm flipV="1">
            <a:off x="6300166" y="3640667"/>
            <a:ext cx="0" cy="1151467"/>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2" name="Line 133"/>
          <p:cNvSpPr>
            <a:spLocks noChangeShapeType="1"/>
          </p:cNvSpPr>
          <p:nvPr/>
        </p:nvSpPr>
        <p:spPr bwMode="auto">
          <a:xfrm>
            <a:off x="4644404" y="4984751"/>
            <a:ext cx="2590799"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3" name="Line 134"/>
          <p:cNvSpPr>
            <a:spLocks noChangeShapeType="1"/>
          </p:cNvSpPr>
          <p:nvPr/>
        </p:nvSpPr>
        <p:spPr bwMode="auto">
          <a:xfrm flipV="1">
            <a:off x="7235204" y="3642785"/>
            <a:ext cx="0" cy="1341967"/>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62" name="Text Box 164"/>
          <p:cNvSpPr txBox="1">
            <a:spLocks noChangeArrowheads="1"/>
          </p:cNvSpPr>
          <p:nvPr/>
        </p:nvSpPr>
        <p:spPr bwMode="auto">
          <a:xfrm>
            <a:off x="1419557" y="5438380"/>
            <a:ext cx="1584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b="1">
                <a:ea typeface="宋体" pitchFamily="2" charset="-122"/>
              </a:rPr>
              <a:t>VLAN 1</a:t>
            </a:r>
          </a:p>
        </p:txBody>
      </p:sp>
      <p:sp>
        <p:nvSpPr>
          <p:cNvPr id="163" name="Text Box 165"/>
          <p:cNvSpPr txBox="1">
            <a:spLocks noChangeArrowheads="1"/>
          </p:cNvSpPr>
          <p:nvPr/>
        </p:nvSpPr>
        <p:spPr bwMode="auto">
          <a:xfrm>
            <a:off x="5076205" y="5296986"/>
            <a:ext cx="1584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p>
            <a:pPr>
              <a:spcBef>
                <a:spcPct val="50000"/>
              </a:spcBef>
            </a:pPr>
            <a:r>
              <a:rPr lang="en-US" altLang="zh-CN" b="1">
                <a:ea typeface="宋体" pitchFamily="2" charset="-122"/>
              </a:rPr>
              <a:t>VLAN 2</a:t>
            </a:r>
          </a:p>
        </p:txBody>
      </p:sp>
      <p:sp>
        <p:nvSpPr>
          <p:cNvPr id="164" name="Line 166"/>
          <p:cNvSpPr>
            <a:spLocks noChangeShapeType="1"/>
          </p:cNvSpPr>
          <p:nvPr/>
        </p:nvSpPr>
        <p:spPr bwMode="auto">
          <a:xfrm flipH="1">
            <a:off x="6084266" y="5177367"/>
            <a:ext cx="431800" cy="0"/>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65" name="Line 168"/>
          <p:cNvSpPr>
            <a:spLocks noChangeShapeType="1"/>
          </p:cNvSpPr>
          <p:nvPr/>
        </p:nvSpPr>
        <p:spPr bwMode="auto">
          <a:xfrm>
            <a:off x="5581029" y="4696884"/>
            <a:ext cx="360362" cy="0"/>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66" name="Line 169"/>
          <p:cNvSpPr>
            <a:spLocks noChangeShapeType="1"/>
          </p:cNvSpPr>
          <p:nvPr/>
        </p:nvSpPr>
        <p:spPr bwMode="auto">
          <a:xfrm flipV="1">
            <a:off x="6157291" y="3833285"/>
            <a:ext cx="0" cy="478367"/>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67" name="Line 170"/>
          <p:cNvSpPr>
            <a:spLocks noChangeShapeType="1"/>
          </p:cNvSpPr>
          <p:nvPr/>
        </p:nvSpPr>
        <p:spPr bwMode="auto">
          <a:xfrm flipV="1">
            <a:off x="5365129" y="3640667"/>
            <a:ext cx="0" cy="480484"/>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68" name="Rectangle 172"/>
          <p:cNvSpPr>
            <a:spLocks noChangeArrowheads="1"/>
          </p:cNvSpPr>
          <p:nvPr/>
        </p:nvSpPr>
        <p:spPr bwMode="auto">
          <a:xfrm>
            <a:off x="6947867" y="519962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b">
            <a:spAutoFit/>
          </a:bodyPr>
          <a:lstStyle/>
          <a:p>
            <a:r>
              <a:rPr lang="zh-CN" altLang="en-US" b="1">
                <a:ea typeface="楷体_GB2312" pitchFamily="49" charset="-122"/>
              </a:rPr>
              <a:t>广播域</a:t>
            </a:r>
            <a:endParaRPr lang="en-US" altLang="zh-CN" b="1">
              <a:ea typeface="楷体_GB2312" pitchFamily="49" charset="-122"/>
            </a:endParaRPr>
          </a:p>
        </p:txBody>
      </p:sp>
      <p:pic>
        <p:nvPicPr>
          <p:cNvPr id="33"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796349"/>
            <a:ext cx="653603" cy="704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3889" y="2796348"/>
            <a:ext cx="653603" cy="704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6042" y="2899394"/>
            <a:ext cx="653603" cy="704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950717"/>
            <a:ext cx="653603" cy="704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84" descr="black_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867" y="3000471"/>
            <a:ext cx="653603" cy="704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399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概述（</a:t>
            </a:r>
            <a:r>
              <a:rPr lang="zh-CN" altLang="en-US" dirty="0" smtClean="0"/>
              <a:t>续</a:t>
            </a:r>
            <a:r>
              <a:rPr lang="en-US" altLang="zh-CN" dirty="0" smtClean="0"/>
              <a:t>2</a:t>
            </a:r>
            <a:r>
              <a:rPr lang="zh-CN" altLang="en-US" dirty="0" smtClean="0"/>
              <a:t>）</a:t>
            </a:r>
            <a:endParaRPr lang="zh-CN" altLang="en-US" dirty="0"/>
          </a:p>
        </p:txBody>
      </p:sp>
      <p:sp>
        <p:nvSpPr>
          <p:cNvPr id="4" name="文本占位符 3"/>
          <p:cNvSpPr>
            <a:spLocks noGrp="1"/>
          </p:cNvSpPr>
          <p:nvPr>
            <p:ph sz="quarter" idx="10"/>
          </p:nvPr>
        </p:nvSpPr>
        <p:spPr/>
        <p:txBody>
          <a:bodyPr/>
          <a:lstStyle/>
          <a:p>
            <a:r>
              <a:rPr lang="en-US" altLang="zh-CN" dirty="0"/>
              <a:t>VLAN</a:t>
            </a:r>
            <a:r>
              <a:rPr lang="zh-CN" altLang="en-US" dirty="0"/>
              <a:t>的作用</a:t>
            </a:r>
          </a:p>
          <a:p>
            <a:pPr lvl="1"/>
            <a:r>
              <a:rPr lang="zh-CN" altLang="en-US" dirty="0"/>
              <a:t>广播控制</a:t>
            </a:r>
          </a:p>
          <a:p>
            <a:pPr lvl="1"/>
            <a:r>
              <a:rPr lang="zh-CN" altLang="en-US" dirty="0"/>
              <a:t>安全性</a:t>
            </a:r>
          </a:p>
          <a:p>
            <a:pPr lvl="1"/>
            <a:r>
              <a:rPr lang="zh-CN" altLang="en-US" dirty="0"/>
              <a:t>带宽利用</a:t>
            </a:r>
          </a:p>
          <a:p>
            <a:pPr lvl="1"/>
            <a:r>
              <a:rPr lang="zh-CN" altLang="en-US" dirty="0"/>
              <a:t>延迟</a:t>
            </a:r>
          </a:p>
          <a:p>
            <a:endParaRPr lang="zh-CN" altLang="en-US" dirty="0"/>
          </a:p>
          <a:p>
            <a:endParaRPr lang="zh-CN" altLang="en-US" dirty="0"/>
          </a:p>
        </p:txBody>
      </p:sp>
    </p:spTree>
    <p:extLst>
      <p:ext uri="{BB962C8B-B14F-4D97-AF65-F5344CB8AC3E}">
        <p14:creationId xmlns:p14="http://schemas.microsoft.com/office/powerpoint/2010/main" val="1117686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VLAN</a:t>
            </a:r>
            <a:r>
              <a:rPr lang="zh-CN" altLang="en-US" dirty="0"/>
              <a:t>概述（</a:t>
            </a:r>
            <a:r>
              <a:rPr lang="zh-CN" altLang="en-US" dirty="0" smtClean="0"/>
              <a:t>续</a:t>
            </a:r>
            <a:r>
              <a:rPr lang="en-US" altLang="zh-CN" dirty="0" smtClean="0"/>
              <a:t>3</a:t>
            </a:r>
            <a:r>
              <a:rPr lang="zh-CN" altLang="en-US" dirty="0" smtClean="0"/>
              <a:t>）</a:t>
            </a:r>
            <a:endParaRPr lang="zh-CN" altLang="en-US" dirty="0"/>
          </a:p>
        </p:txBody>
      </p:sp>
      <p:sp>
        <p:nvSpPr>
          <p:cNvPr id="4" name="内容占位符 3"/>
          <p:cNvSpPr>
            <a:spLocks noGrp="1"/>
          </p:cNvSpPr>
          <p:nvPr>
            <p:ph sz="quarter" idx="10"/>
          </p:nvPr>
        </p:nvSpPr>
        <p:spPr>
          <a:xfrm>
            <a:off x="611560" y="1628800"/>
            <a:ext cx="7608416" cy="535531"/>
          </a:xfrm>
        </p:spPr>
        <p:txBody>
          <a:bodyPr/>
          <a:lstStyle/>
          <a:p>
            <a:r>
              <a:rPr lang="zh-CN" altLang="en-US" dirty="0"/>
              <a:t>基于端口划分的静态</a:t>
            </a:r>
            <a:r>
              <a:rPr lang="en-US" altLang="zh-CN" dirty="0"/>
              <a:t>VLAN</a:t>
            </a:r>
            <a:endParaRPr lang="zh-CN" altLang="en-US" dirty="0"/>
          </a:p>
        </p:txBody>
      </p:sp>
      <p:pic>
        <p:nvPicPr>
          <p:cNvPr id="5"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2622865"/>
            <a:ext cx="1657350" cy="70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10"/>
          <p:cNvSpPr>
            <a:spLocks noChangeShapeType="1"/>
          </p:cNvSpPr>
          <p:nvPr/>
        </p:nvSpPr>
        <p:spPr bwMode="auto">
          <a:xfrm flipV="1">
            <a:off x="1053323" y="3341731"/>
            <a:ext cx="848180" cy="1556975"/>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latin typeface="微软雅黑" pitchFamily="34" charset="-122"/>
              <a:ea typeface="微软雅黑" pitchFamily="34" charset="-122"/>
            </a:endParaRPr>
          </a:p>
        </p:txBody>
      </p:sp>
      <p:sp>
        <p:nvSpPr>
          <p:cNvPr id="11" name="Line 10"/>
          <p:cNvSpPr>
            <a:spLocks noChangeShapeType="1"/>
          </p:cNvSpPr>
          <p:nvPr/>
        </p:nvSpPr>
        <p:spPr bwMode="auto">
          <a:xfrm flipV="1">
            <a:off x="1716065" y="3309305"/>
            <a:ext cx="486250" cy="1589401"/>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latin typeface="微软雅黑" pitchFamily="34" charset="-122"/>
              <a:ea typeface="微软雅黑" pitchFamily="34" charset="-122"/>
            </a:endParaRPr>
          </a:p>
        </p:txBody>
      </p:sp>
      <p:sp>
        <p:nvSpPr>
          <p:cNvPr id="12" name="Line 10"/>
          <p:cNvSpPr>
            <a:spLocks noChangeShapeType="1"/>
          </p:cNvSpPr>
          <p:nvPr/>
        </p:nvSpPr>
        <p:spPr bwMode="auto">
          <a:xfrm flipH="1" flipV="1">
            <a:off x="2526161" y="3325097"/>
            <a:ext cx="0" cy="1719967"/>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latin typeface="微软雅黑" pitchFamily="34" charset="-122"/>
              <a:ea typeface="微软雅黑" pitchFamily="34" charset="-122"/>
            </a:endParaRPr>
          </a:p>
        </p:txBody>
      </p:sp>
      <p:sp>
        <p:nvSpPr>
          <p:cNvPr id="13" name="Line 10"/>
          <p:cNvSpPr>
            <a:spLocks noChangeShapeType="1"/>
          </p:cNvSpPr>
          <p:nvPr/>
        </p:nvSpPr>
        <p:spPr bwMode="auto">
          <a:xfrm flipH="1" flipV="1">
            <a:off x="2850007" y="3231263"/>
            <a:ext cx="658416" cy="1813797"/>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latin typeface="微软雅黑" pitchFamily="34" charset="-122"/>
              <a:ea typeface="微软雅黑" pitchFamily="34" charset="-122"/>
            </a:endParaRPr>
          </a:p>
        </p:txBody>
      </p:sp>
      <p:sp>
        <p:nvSpPr>
          <p:cNvPr id="15" name="TextBox 14"/>
          <p:cNvSpPr txBox="1"/>
          <p:nvPr/>
        </p:nvSpPr>
        <p:spPr>
          <a:xfrm>
            <a:off x="1688951" y="3298071"/>
            <a:ext cx="1082849" cy="369332"/>
          </a:xfrm>
          <a:prstGeom prst="rect">
            <a:avLst/>
          </a:prstGeom>
          <a:noFill/>
        </p:spPr>
        <p:txBody>
          <a:bodyPr wrap="square" rtlCol="0">
            <a:spAutoFit/>
          </a:bodyPr>
          <a:lstStyle/>
          <a:p>
            <a:r>
              <a:rPr lang="en-US" altLang="zh-CN" b="1" dirty="0" smtClean="0">
                <a:solidFill>
                  <a:srgbClr val="FFFF00"/>
                </a:solidFill>
                <a:latin typeface="微软雅黑" pitchFamily="34" charset="-122"/>
                <a:ea typeface="微软雅黑" pitchFamily="34" charset="-122"/>
              </a:rPr>
              <a:t>port2</a:t>
            </a:r>
            <a:endParaRPr lang="zh-CN" altLang="en-US" b="1" dirty="0">
              <a:solidFill>
                <a:srgbClr val="FFFF00"/>
              </a:solidFill>
              <a:latin typeface="微软雅黑" pitchFamily="34" charset="-122"/>
              <a:ea typeface="微软雅黑" pitchFamily="34" charset="-122"/>
            </a:endParaRPr>
          </a:p>
        </p:txBody>
      </p:sp>
      <p:sp>
        <p:nvSpPr>
          <p:cNvPr id="16" name="TextBox 15"/>
          <p:cNvSpPr txBox="1"/>
          <p:nvPr/>
        </p:nvSpPr>
        <p:spPr>
          <a:xfrm>
            <a:off x="1024831" y="3635732"/>
            <a:ext cx="1170905" cy="369332"/>
          </a:xfrm>
          <a:prstGeom prst="rect">
            <a:avLst/>
          </a:prstGeom>
          <a:noFill/>
        </p:spPr>
        <p:txBody>
          <a:bodyPr wrap="square" rtlCol="0">
            <a:spAutoFit/>
          </a:bodyPr>
          <a:lstStyle/>
          <a:p>
            <a:r>
              <a:rPr lang="en-US" altLang="zh-CN" b="1" dirty="0" smtClean="0">
                <a:latin typeface="微软雅黑" pitchFamily="34" charset="-122"/>
                <a:ea typeface="微软雅黑" pitchFamily="34" charset="-122"/>
              </a:rPr>
              <a:t>port1</a:t>
            </a:r>
            <a:endParaRPr lang="zh-CN" altLang="en-US" b="1" dirty="0">
              <a:latin typeface="微软雅黑" pitchFamily="34" charset="-122"/>
              <a:ea typeface="微软雅黑" pitchFamily="34" charset="-122"/>
            </a:endParaRPr>
          </a:p>
        </p:txBody>
      </p:sp>
      <p:sp>
        <p:nvSpPr>
          <p:cNvPr id="17" name="TextBox 16"/>
          <p:cNvSpPr txBox="1"/>
          <p:nvPr/>
        </p:nvSpPr>
        <p:spPr>
          <a:xfrm>
            <a:off x="2079396" y="3509453"/>
            <a:ext cx="1052444" cy="369332"/>
          </a:xfrm>
          <a:prstGeom prst="rect">
            <a:avLst/>
          </a:prstGeom>
          <a:noFill/>
        </p:spPr>
        <p:txBody>
          <a:bodyPr wrap="square" rtlCol="0">
            <a:spAutoFit/>
          </a:bodyPr>
          <a:lstStyle/>
          <a:p>
            <a:r>
              <a:rPr lang="en-US" altLang="zh-CN" b="1" dirty="0" smtClean="0">
                <a:latin typeface="微软雅黑" pitchFamily="34" charset="-122"/>
                <a:ea typeface="微软雅黑" pitchFamily="34" charset="-122"/>
              </a:rPr>
              <a:t>port7</a:t>
            </a:r>
            <a:endParaRPr lang="zh-CN" altLang="en-US" b="1" dirty="0">
              <a:latin typeface="微软雅黑" pitchFamily="34" charset="-122"/>
              <a:ea typeface="微软雅黑" pitchFamily="34" charset="-122"/>
            </a:endParaRPr>
          </a:p>
        </p:txBody>
      </p:sp>
      <p:sp>
        <p:nvSpPr>
          <p:cNvPr id="18" name="TextBox 17"/>
          <p:cNvSpPr txBox="1"/>
          <p:nvPr/>
        </p:nvSpPr>
        <p:spPr>
          <a:xfrm>
            <a:off x="2670037" y="3231265"/>
            <a:ext cx="1044649" cy="369332"/>
          </a:xfrm>
          <a:prstGeom prst="rect">
            <a:avLst/>
          </a:prstGeom>
          <a:noFill/>
        </p:spPr>
        <p:txBody>
          <a:bodyPr wrap="square" rtlCol="0">
            <a:spAutoFit/>
          </a:bodyPr>
          <a:lstStyle/>
          <a:p>
            <a:r>
              <a:rPr lang="en-US" altLang="zh-CN" b="1" dirty="0" smtClean="0">
                <a:solidFill>
                  <a:srgbClr val="FFFF00"/>
                </a:solidFill>
                <a:latin typeface="微软雅黑" pitchFamily="34" charset="-122"/>
                <a:ea typeface="微软雅黑" pitchFamily="34" charset="-122"/>
              </a:rPr>
              <a:t>port10</a:t>
            </a:r>
            <a:endParaRPr lang="zh-CN" altLang="en-US" b="1" dirty="0">
              <a:solidFill>
                <a:srgbClr val="FFFF00"/>
              </a:solidFill>
              <a:latin typeface="微软雅黑" pitchFamily="34" charset="-122"/>
              <a:ea typeface="微软雅黑" pitchFamily="34"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1707404683"/>
              </p:ext>
            </p:extLst>
          </p:nvPr>
        </p:nvGraphicFramePr>
        <p:xfrm>
          <a:off x="4405441" y="2877475"/>
          <a:ext cx="2830855" cy="2880336"/>
        </p:xfrm>
        <a:graphic>
          <a:graphicData uri="http://schemas.openxmlformats.org/drawingml/2006/table">
            <a:tbl>
              <a:tblPr>
                <a:tableStyleId>{073A0DAA-6AF3-43AB-8588-CEC1D06C72B9}</a:tableStyleId>
              </a:tblPr>
              <a:tblGrid>
                <a:gridCol w="1117771"/>
                <a:gridCol w="1713084"/>
              </a:tblGrid>
              <a:tr h="4063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smtClean="0">
                          <a:solidFill>
                            <a:schemeClr val="bg1"/>
                          </a:solidFill>
                          <a:latin typeface="微软雅黑" pitchFamily="34" charset="-122"/>
                          <a:ea typeface="微软雅黑" pitchFamily="34" charset="-122"/>
                          <a:cs typeface="+mn-cs"/>
                        </a:rPr>
                        <a:t>端  口</a:t>
                      </a:r>
                      <a:endParaRPr lang="zh-CN" altLang="en-US" sz="1900" b="1" kern="1200" dirty="0">
                        <a:solidFill>
                          <a:schemeClr val="bg1"/>
                        </a:solidFill>
                        <a:latin typeface="微软雅黑" pitchFamily="34" charset="-122"/>
                        <a:ea typeface="微软雅黑" pitchFamily="34" charset="-122"/>
                        <a:cs typeface="+mn-cs"/>
                      </a:endParaRPr>
                    </a:p>
                  </a:txBody>
                  <a:tcPr marL="91365" marR="91365" marT="60948" marB="60948" anchor="ctr">
                    <a:solidFill>
                      <a:schemeClr val="tx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smtClean="0">
                          <a:solidFill>
                            <a:schemeClr val="bg1"/>
                          </a:solidFill>
                          <a:latin typeface="微软雅黑" pitchFamily="34" charset="-122"/>
                          <a:ea typeface="微软雅黑" pitchFamily="34" charset="-122"/>
                          <a:cs typeface="+mn-cs"/>
                        </a:rPr>
                        <a:t>所属</a:t>
                      </a:r>
                      <a:r>
                        <a:rPr lang="en-US" altLang="zh-CN" sz="1900" b="1" kern="1200" dirty="0" smtClean="0">
                          <a:solidFill>
                            <a:schemeClr val="bg1"/>
                          </a:solidFill>
                          <a:latin typeface="微软雅黑" pitchFamily="34" charset="-122"/>
                          <a:ea typeface="微软雅黑" pitchFamily="34" charset="-122"/>
                          <a:cs typeface="+mn-cs"/>
                        </a:rPr>
                        <a:t>VLAN</a:t>
                      </a:r>
                      <a:endParaRPr lang="zh-CN" altLang="en-US" sz="1900" b="1" kern="1200" dirty="0">
                        <a:solidFill>
                          <a:schemeClr val="bg1"/>
                        </a:solidFill>
                        <a:latin typeface="微软雅黑" pitchFamily="34" charset="-122"/>
                        <a:ea typeface="微软雅黑" pitchFamily="34" charset="-122"/>
                        <a:cs typeface="+mn-cs"/>
                      </a:endParaRPr>
                    </a:p>
                  </a:txBody>
                  <a:tcPr marL="91365" marR="91365" marT="60948" marB="60948" anchor="ctr">
                    <a:solidFill>
                      <a:schemeClr val="tx1">
                        <a:lumMod val="65000"/>
                      </a:schemeClr>
                    </a:solidFill>
                  </a:tcPr>
                </a:tc>
              </a:tr>
              <a:tr h="406400">
                <a:tc>
                  <a:txBody>
                    <a:bodyPr/>
                    <a:lstStyle/>
                    <a:p>
                      <a:r>
                        <a:rPr lang="en-US" altLang="zh-CN" sz="1900" dirty="0" smtClean="0">
                          <a:latin typeface="微软雅黑" pitchFamily="34" charset="-122"/>
                          <a:ea typeface="微软雅黑" pitchFamily="34" charset="-122"/>
                        </a:rPr>
                        <a:t>Port 1</a:t>
                      </a:r>
                      <a:endParaRPr lang="zh-CN" altLang="en-US" sz="1900" dirty="0">
                        <a:latin typeface="微软雅黑" pitchFamily="34" charset="-122"/>
                        <a:ea typeface="微软雅黑" pitchFamily="34" charset="-122"/>
                      </a:endParaRPr>
                    </a:p>
                  </a:txBody>
                  <a:tcPr marT="60960" marB="60960" anchor="ctr"/>
                </a:tc>
                <a:tc>
                  <a:txBody>
                    <a:bodyPr/>
                    <a:lstStyle/>
                    <a:p>
                      <a:r>
                        <a:rPr lang="en-US" altLang="zh-CN" sz="1900" dirty="0" smtClean="0">
                          <a:latin typeface="微软雅黑" pitchFamily="34" charset="-122"/>
                          <a:ea typeface="微软雅黑" pitchFamily="34" charset="-122"/>
                        </a:rPr>
                        <a:t>VLAN</a:t>
                      </a:r>
                      <a:r>
                        <a:rPr lang="en-US" altLang="zh-CN" sz="1900" baseline="0" dirty="0" smtClean="0">
                          <a:latin typeface="微软雅黑" pitchFamily="34" charset="-122"/>
                          <a:ea typeface="微软雅黑" pitchFamily="34" charset="-122"/>
                        </a:rPr>
                        <a:t> 5</a:t>
                      </a:r>
                      <a:endParaRPr lang="zh-CN" altLang="en-US" sz="1900" dirty="0">
                        <a:latin typeface="微软雅黑" pitchFamily="34" charset="-122"/>
                        <a:ea typeface="微软雅黑" pitchFamily="34" charset="-122"/>
                      </a:endParaRPr>
                    </a:p>
                  </a:txBody>
                  <a:tcPr marT="60960" marB="60960" anchor="ctr"/>
                </a:tc>
              </a:tr>
              <a:tr h="406400">
                <a:tc>
                  <a:txBody>
                    <a:bodyPr/>
                    <a:lstStyle/>
                    <a:p>
                      <a:r>
                        <a:rPr lang="en-US" altLang="zh-CN" sz="1900" dirty="0" smtClean="0">
                          <a:latin typeface="微软雅黑" pitchFamily="34" charset="-122"/>
                          <a:ea typeface="微软雅黑" pitchFamily="34" charset="-122"/>
                        </a:rPr>
                        <a:t>Port</a:t>
                      </a:r>
                      <a:r>
                        <a:rPr lang="en-US" altLang="zh-CN" sz="1900" baseline="0" dirty="0" smtClean="0">
                          <a:latin typeface="微软雅黑" pitchFamily="34" charset="-122"/>
                          <a:ea typeface="微软雅黑" pitchFamily="34" charset="-122"/>
                        </a:rPr>
                        <a:t> 2</a:t>
                      </a:r>
                      <a:endParaRPr lang="zh-CN" altLang="en-US" sz="1900" dirty="0">
                        <a:latin typeface="微软雅黑" pitchFamily="34" charset="-122"/>
                        <a:ea typeface="微软雅黑" pitchFamily="34" charset="-122"/>
                      </a:endParaRPr>
                    </a:p>
                  </a:txBody>
                  <a:tcPr marT="60960" marB="60960" anchor="ctr"/>
                </a:tc>
                <a:tc>
                  <a:txBody>
                    <a:bodyPr/>
                    <a:lstStyle/>
                    <a:p>
                      <a:r>
                        <a:rPr lang="en-US" altLang="zh-CN" sz="1900" dirty="0" smtClean="0">
                          <a:latin typeface="微软雅黑" pitchFamily="34" charset="-122"/>
                          <a:ea typeface="微软雅黑" pitchFamily="34" charset="-122"/>
                        </a:rPr>
                        <a:t>VLAN</a:t>
                      </a:r>
                      <a:r>
                        <a:rPr lang="en-US" altLang="zh-CN" sz="1900" baseline="0" dirty="0" smtClean="0">
                          <a:latin typeface="微软雅黑" pitchFamily="34" charset="-122"/>
                          <a:ea typeface="微软雅黑" pitchFamily="34" charset="-122"/>
                        </a:rPr>
                        <a:t> 10</a:t>
                      </a:r>
                      <a:endParaRPr lang="zh-CN" altLang="en-US" sz="1900" dirty="0">
                        <a:latin typeface="微软雅黑" pitchFamily="34" charset="-122"/>
                        <a:ea typeface="微软雅黑" pitchFamily="34" charset="-122"/>
                      </a:endParaRPr>
                    </a:p>
                  </a:txBody>
                  <a:tcPr marT="60960" marB="60960" anchor="ctr"/>
                </a:tc>
              </a:tr>
              <a:tr h="406400">
                <a:tc>
                  <a:txBody>
                    <a:bodyPr/>
                    <a:lstStyle/>
                    <a:p>
                      <a:r>
                        <a:rPr lang="en-US" altLang="zh-CN" sz="1900" dirty="0" smtClean="0">
                          <a:latin typeface="微软雅黑" pitchFamily="34" charset="-122"/>
                          <a:ea typeface="微软雅黑" pitchFamily="34" charset="-122"/>
                        </a:rPr>
                        <a:t>… …</a:t>
                      </a:r>
                      <a:endParaRPr lang="zh-CN" altLang="en-US" sz="1900" dirty="0">
                        <a:latin typeface="微软雅黑" pitchFamily="34" charset="-122"/>
                        <a:ea typeface="微软雅黑" pitchFamily="34" charset="-122"/>
                      </a:endParaRPr>
                    </a:p>
                  </a:txBody>
                  <a:tcPr marT="60960" marB="60960" anchor="ctr"/>
                </a:tc>
                <a:tc>
                  <a:txBody>
                    <a:bodyPr/>
                    <a:lstStyle/>
                    <a:p>
                      <a:r>
                        <a:rPr lang="en-US" altLang="zh-CN" sz="1900" dirty="0" smtClean="0">
                          <a:latin typeface="微软雅黑" pitchFamily="34" charset="-122"/>
                          <a:ea typeface="微软雅黑" pitchFamily="34" charset="-122"/>
                        </a:rPr>
                        <a:t>…</a:t>
                      </a:r>
                      <a:r>
                        <a:rPr lang="en-US" altLang="zh-CN" sz="1900" baseline="0" dirty="0" smtClean="0">
                          <a:latin typeface="微软雅黑" pitchFamily="34" charset="-122"/>
                          <a:ea typeface="微软雅黑" pitchFamily="34" charset="-122"/>
                        </a:rPr>
                        <a:t> …</a:t>
                      </a:r>
                      <a:endParaRPr lang="zh-CN" altLang="en-US" sz="1900" dirty="0">
                        <a:latin typeface="微软雅黑" pitchFamily="34" charset="-122"/>
                        <a:ea typeface="微软雅黑" pitchFamily="34" charset="-122"/>
                      </a:endParaRPr>
                    </a:p>
                  </a:txBody>
                  <a:tcPr marT="60960" marB="60960" anchor="ctr"/>
                </a:tc>
              </a:tr>
              <a:tr h="406400">
                <a:tc>
                  <a:txBody>
                    <a:bodyPr/>
                    <a:lstStyle/>
                    <a:p>
                      <a:r>
                        <a:rPr lang="en-US" altLang="zh-CN" sz="1900" dirty="0" smtClean="0">
                          <a:latin typeface="微软雅黑" pitchFamily="34" charset="-122"/>
                          <a:ea typeface="微软雅黑" pitchFamily="34" charset="-122"/>
                        </a:rPr>
                        <a:t>Port</a:t>
                      </a:r>
                      <a:r>
                        <a:rPr lang="en-US" altLang="zh-CN" sz="1900" baseline="0" dirty="0" smtClean="0">
                          <a:latin typeface="微软雅黑" pitchFamily="34" charset="-122"/>
                          <a:ea typeface="微软雅黑" pitchFamily="34" charset="-122"/>
                        </a:rPr>
                        <a:t> 7</a:t>
                      </a:r>
                      <a:endParaRPr lang="zh-CN" altLang="en-US" sz="1900" dirty="0">
                        <a:latin typeface="微软雅黑" pitchFamily="34" charset="-122"/>
                        <a:ea typeface="微软雅黑" pitchFamily="34" charset="-122"/>
                      </a:endParaRPr>
                    </a:p>
                  </a:txBody>
                  <a:tcPr marT="60960" marB="60960" anchor="ctr"/>
                </a:tc>
                <a:tc>
                  <a:txBody>
                    <a:bodyPr/>
                    <a:lstStyle/>
                    <a:p>
                      <a:r>
                        <a:rPr lang="en-US" altLang="zh-CN" sz="1900" dirty="0" smtClean="0">
                          <a:latin typeface="微软雅黑" pitchFamily="34" charset="-122"/>
                          <a:ea typeface="微软雅黑" pitchFamily="34" charset="-122"/>
                        </a:rPr>
                        <a:t>VLAN5</a:t>
                      </a:r>
                      <a:endParaRPr lang="zh-CN" altLang="en-US" sz="1900" dirty="0">
                        <a:latin typeface="微软雅黑" pitchFamily="34" charset="-122"/>
                        <a:ea typeface="微软雅黑" pitchFamily="34" charset="-122"/>
                      </a:endParaRPr>
                    </a:p>
                  </a:txBody>
                  <a:tcPr marT="60960" marB="60960" anchor="ctr"/>
                </a:tc>
              </a:tr>
              <a:tr h="406400">
                <a:tc>
                  <a:txBody>
                    <a:bodyPr/>
                    <a:lstStyle/>
                    <a:p>
                      <a:r>
                        <a:rPr lang="en-US" altLang="zh-CN" sz="1900" dirty="0" smtClean="0">
                          <a:latin typeface="微软雅黑" pitchFamily="34" charset="-122"/>
                          <a:ea typeface="微软雅黑" pitchFamily="34" charset="-122"/>
                        </a:rPr>
                        <a:t>Port 10</a:t>
                      </a:r>
                      <a:endParaRPr lang="zh-CN" altLang="en-US" sz="1900" dirty="0">
                        <a:latin typeface="微软雅黑" pitchFamily="34" charset="-122"/>
                        <a:ea typeface="微软雅黑" pitchFamily="34" charset="-122"/>
                      </a:endParaRPr>
                    </a:p>
                  </a:txBody>
                  <a:tcPr marT="60960" marB="60960" anchor="ctr"/>
                </a:tc>
                <a:tc>
                  <a:txBody>
                    <a:bodyPr/>
                    <a:lstStyle/>
                    <a:p>
                      <a:r>
                        <a:rPr lang="en-US" altLang="zh-CN" sz="1900" dirty="0" smtClean="0">
                          <a:latin typeface="微软雅黑" pitchFamily="34" charset="-122"/>
                          <a:ea typeface="微软雅黑" pitchFamily="34" charset="-122"/>
                        </a:rPr>
                        <a:t>VLAN10</a:t>
                      </a:r>
                      <a:endParaRPr lang="zh-CN" altLang="en-US" sz="1900" dirty="0">
                        <a:latin typeface="微软雅黑" pitchFamily="34" charset="-122"/>
                        <a:ea typeface="微软雅黑" pitchFamily="34" charset="-122"/>
                      </a:endParaRPr>
                    </a:p>
                  </a:txBody>
                  <a:tcPr marT="60960" marB="60960" anchor="ctr"/>
                </a:tc>
              </a:tr>
              <a:tr h="406400">
                <a:tc>
                  <a:txBody>
                    <a:bodyPr/>
                    <a:lstStyle/>
                    <a:p>
                      <a:r>
                        <a:rPr lang="en-US" altLang="zh-CN" sz="1900" dirty="0" smtClean="0">
                          <a:latin typeface="微软雅黑" pitchFamily="34" charset="-122"/>
                          <a:ea typeface="微软雅黑" pitchFamily="34" charset="-122"/>
                        </a:rPr>
                        <a:t>… …</a:t>
                      </a:r>
                      <a:endParaRPr lang="zh-CN" altLang="en-US" sz="1900" dirty="0">
                        <a:latin typeface="微软雅黑" pitchFamily="34" charset="-122"/>
                        <a:ea typeface="微软雅黑" pitchFamily="34" charset="-122"/>
                      </a:endParaRPr>
                    </a:p>
                  </a:txBody>
                  <a:tcPr marT="60960" marB="60960" anchor="ctr"/>
                </a:tc>
                <a:tc>
                  <a:txBody>
                    <a:bodyPr/>
                    <a:lstStyle/>
                    <a:p>
                      <a:r>
                        <a:rPr lang="en-US" altLang="zh-CN" sz="1900" dirty="0" smtClean="0">
                          <a:latin typeface="微软雅黑" pitchFamily="34" charset="-122"/>
                          <a:ea typeface="微软雅黑" pitchFamily="34" charset="-122"/>
                        </a:rPr>
                        <a:t>…</a:t>
                      </a:r>
                      <a:r>
                        <a:rPr lang="en-US" altLang="zh-CN" sz="1900" baseline="0" dirty="0" smtClean="0">
                          <a:latin typeface="微软雅黑" pitchFamily="34" charset="-122"/>
                          <a:ea typeface="微软雅黑" pitchFamily="34" charset="-122"/>
                        </a:rPr>
                        <a:t> …</a:t>
                      </a:r>
                      <a:endParaRPr lang="zh-CN" altLang="en-US" sz="1900" dirty="0">
                        <a:latin typeface="微软雅黑" pitchFamily="34" charset="-122"/>
                        <a:ea typeface="微软雅黑" pitchFamily="34" charset="-122"/>
                      </a:endParaRPr>
                    </a:p>
                  </a:txBody>
                  <a:tcPr marT="60960" marB="60960" anchor="ctr"/>
                </a:tc>
              </a:tr>
            </a:tbl>
          </a:graphicData>
        </a:graphic>
      </p:graphicFrame>
      <p:sp>
        <p:nvSpPr>
          <p:cNvPr id="20" name="TextBox 19"/>
          <p:cNvSpPr txBox="1"/>
          <p:nvPr/>
        </p:nvSpPr>
        <p:spPr>
          <a:xfrm>
            <a:off x="1792414" y="2150942"/>
            <a:ext cx="2147700"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以太网交换机</a:t>
            </a:r>
            <a:endParaRPr lang="zh-CN" altLang="en-US" b="1" dirty="0">
              <a:latin typeface="微软雅黑" pitchFamily="34" charset="-122"/>
              <a:ea typeface="微软雅黑" pitchFamily="34" charset="-122"/>
            </a:endParaRPr>
          </a:p>
        </p:txBody>
      </p:sp>
      <p:sp>
        <p:nvSpPr>
          <p:cNvPr id="21" name="TextBox 20"/>
          <p:cNvSpPr txBox="1"/>
          <p:nvPr/>
        </p:nvSpPr>
        <p:spPr>
          <a:xfrm>
            <a:off x="5160604" y="2220811"/>
            <a:ext cx="2147700" cy="369332"/>
          </a:xfrm>
          <a:prstGeom prst="rect">
            <a:avLst/>
          </a:prstGeom>
          <a:noFill/>
        </p:spPr>
        <p:txBody>
          <a:bodyPr wrap="square" rtlCol="0">
            <a:spAutoFit/>
          </a:bodyPr>
          <a:lstStyle/>
          <a:p>
            <a:r>
              <a:rPr lang="en-US" altLang="zh-CN" b="1" dirty="0" smtClean="0">
                <a:latin typeface="微软雅黑" pitchFamily="34" charset="-122"/>
                <a:ea typeface="微软雅黑" pitchFamily="34" charset="-122"/>
              </a:rPr>
              <a:t>VLAN</a:t>
            </a:r>
            <a:r>
              <a:rPr lang="zh-CN" altLang="en-US" b="1" dirty="0" smtClean="0">
                <a:latin typeface="微软雅黑" pitchFamily="34" charset="-122"/>
                <a:ea typeface="微软雅黑" pitchFamily="34" charset="-122"/>
              </a:rPr>
              <a:t>表</a:t>
            </a:r>
            <a:endParaRPr lang="zh-CN" altLang="en-US" b="1" dirty="0">
              <a:latin typeface="微软雅黑" pitchFamily="34" charset="-122"/>
              <a:ea typeface="微软雅黑" pitchFamily="34" charset="-122"/>
            </a:endParaRPr>
          </a:p>
        </p:txBody>
      </p:sp>
      <p:pic>
        <p:nvPicPr>
          <p:cNvPr id="23"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84609" y="4898706"/>
            <a:ext cx="680444" cy="733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371276" y="4898705"/>
            <a:ext cx="680444" cy="733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091356" y="5045060"/>
            <a:ext cx="680444" cy="733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034242" y="5002049"/>
            <a:ext cx="680444" cy="733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6400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配置</a:t>
            </a:r>
          </a:p>
        </p:txBody>
      </p:sp>
    </p:spTree>
    <p:extLst>
      <p:ext uri="{BB962C8B-B14F-4D97-AF65-F5344CB8AC3E}">
        <p14:creationId xmlns:p14="http://schemas.microsoft.com/office/powerpoint/2010/main" val="880251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以太网（续</a:t>
            </a:r>
            <a:r>
              <a:rPr lang="en-US" altLang="zh-CN" dirty="0"/>
              <a:t>1</a:t>
            </a:r>
            <a:r>
              <a:rPr lang="zh-CN" altLang="en-US" dirty="0"/>
              <a:t>）</a:t>
            </a:r>
          </a:p>
        </p:txBody>
      </p:sp>
      <p:sp>
        <p:nvSpPr>
          <p:cNvPr id="4" name="文本占位符 3"/>
          <p:cNvSpPr>
            <a:spLocks noGrp="1"/>
          </p:cNvSpPr>
          <p:nvPr>
            <p:ph sz="quarter" idx="10"/>
          </p:nvPr>
        </p:nvSpPr>
        <p:spPr>
          <a:xfrm>
            <a:off x="611560" y="1628800"/>
            <a:ext cx="7608416" cy="1569660"/>
          </a:xfrm>
        </p:spPr>
        <p:txBody>
          <a:bodyPr/>
          <a:lstStyle/>
          <a:p>
            <a:r>
              <a:rPr lang="zh-CN" altLang="zh-CN" dirty="0" smtClean="0"/>
              <a:t>以太网帧格式</a:t>
            </a:r>
            <a:endParaRPr lang="zh-CN" altLang="en-US" dirty="0" smtClean="0"/>
          </a:p>
          <a:p>
            <a:endParaRPr lang="zh-CN" altLang="en-US" dirty="0" smtClean="0"/>
          </a:p>
          <a:p>
            <a:endParaRPr lang="zh-CN" altLang="en-US" dirty="0"/>
          </a:p>
        </p:txBody>
      </p:sp>
      <p:pic>
        <p:nvPicPr>
          <p:cNvPr id="1026" name="Picture 2" descr="C:\Users\Administrator\Desktop\未标题-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0"/>
            <a:ext cx="740092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43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静态</a:t>
            </a:r>
            <a:r>
              <a:rPr lang="en-US" altLang="zh-CN" dirty="0"/>
              <a:t>VLAN</a:t>
            </a:r>
            <a:r>
              <a:rPr lang="zh-CN" altLang="en-US" dirty="0"/>
              <a:t>的配置</a:t>
            </a:r>
          </a:p>
        </p:txBody>
      </p:sp>
      <p:sp>
        <p:nvSpPr>
          <p:cNvPr id="4" name="文本占位符 3"/>
          <p:cNvSpPr>
            <a:spLocks noGrp="1"/>
          </p:cNvSpPr>
          <p:nvPr>
            <p:ph sz="quarter" idx="10"/>
          </p:nvPr>
        </p:nvSpPr>
        <p:spPr>
          <a:xfrm>
            <a:off x="611560" y="1628800"/>
            <a:ext cx="7608416" cy="2948499"/>
          </a:xfrm>
        </p:spPr>
        <p:txBody>
          <a:bodyPr/>
          <a:lstStyle/>
          <a:p>
            <a:r>
              <a:rPr lang="zh-CN" altLang="en-US" dirty="0" smtClean="0"/>
              <a:t>配置</a:t>
            </a:r>
            <a:r>
              <a:rPr lang="en-US" altLang="zh-CN" dirty="0"/>
              <a:t>VLAN</a:t>
            </a:r>
            <a:r>
              <a:rPr lang="zh-CN" altLang="en-US" dirty="0"/>
              <a:t>的步骤</a:t>
            </a:r>
          </a:p>
          <a:p>
            <a:pPr lvl="1"/>
            <a:r>
              <a:rPr lang="zh-CN" altLang="en-US" dirty="0"/>
              <a:t>创建</a:t>
            </a:r>
            <a:r>
              <a:rPr lang="en-US" altLang="zh-CN" dirty="0"/>
              <a:t>VLAN</a:t>
            </a:r>
          </a:p>
          <a:p>
            <a:pPr lvl="1"/>
            <a:r>
              <a:rPr lang="zh-CN" altLang="en-US" dirty="0"/>
              <a:t>将端口加入到相应的</a:t>
            </a:r>
            <a:r>
              <a:rPr lang="en-US" altLang="zh-CN" dirty="0"/>
              <a:t>VLAN</a:t>
            </a:r>
            <a:r>
              <a:rPr lang="zh-CN" altLang="en-US" dirty="0"/>
              <a:t>中</a:t>
            </a:r>
          </a:p>
          <a:p>
            <a:pPr lvl="1"/>
            <a:r>
              <a:rPr lang="zh-CN" altLang="en-US" dirty="0"/>
              <a:t>验证</a:t>
            </a:r>
          </a:p>
          <a:p>
            <a:pPr lvl="1"/>
            <a:endParaRPr lang="zh-CN" altLang="en-US" dirty="0"/>
          </a:p>
          <a:p>
            <a:endParaRPr lang="zh-CN" altLang="en-US" dirty="0"/>
          </a:p>
        </p:txBody>
      </p:sp>
    </p:spTree>
    <p:extLst>
      <p:ext uri="{BB962C8B-B14F-4D97-AF65-F5344CB8AC3E}">
        <p14:creationId xmlns:p14="http://schemas.microsoft.com/office/powerpoint/2010/main" val="763249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静态</a:t>
            </a:r>
            <a:r>
              <a:rPr lang="en-US" altLang="zh-CN" dirty="0"/>
              <a:t>VLAN</a:t>
            </a:r>
            <a:r>
              <a:rPr lang="zh-CN" altLang="en-US" dirty="0"/>
              <a:t>的配置（</a:t>
            </a:r>
            <a:r>
              <a:rPr lang="zh-CN" altLang="en-US" dirty="0" smtClean="0"/>
              <a:t>续</a:t>
            </a:r>
            <a:r>
              <a:rPr lang="en-US" altLang="zh-CN" dirty="0" smtClean="0"/>
              <a:t>1</a:t>
            </a:r>
            <a:r>
              <a:rPr lang="zh-CN" altLang="en-US" dirty="0" smtClean="0"/>
              <a:t>）</a:t>
            </a:r>
            <a:endParaRPr lang="zh-CN" altLang="en-US" sz="3200" dirty="0"/>
          </a:p>
        </p:txBody>
      </p:sp>
      <p:sp>
        <p:nvSpPr>
          <p:cNvPr id="4" name="文本占位符 3"/>
          <p:cNvSpPr>
            <a:spLocks noGrp="1"/>
          </p:cNvSpPr>
          <p:nvPr>
            <p:ph sz="quarter" idx="10"/>
          </p:nvPr>
        </p:nvSpPr>
        <p:spPr>
          <a:xfrm>
            <a:off x="611560" y="1628800"/>
            <a:ext cx="7608416" cy="3034677"/>
          </a:xfrm>
        </p:spPr>
        <p:txBody>
          <a:bodyPr/>
          <a:lstStyle/>
          <a:p>
            <a:r>
              <a:rPr lang="zh-CN" altLang="en-US" dirty="0"/>
              <a:t>在全局配置模式下创建</a:t>
            </a:r>
            <a:r>
              <a:rPr lang="en-US" altLang="zh-CN" dirty="0"/>
              <a:t>VLAN</a:t>
            </a:r>
            <a:endParaRPr lang="en-US" altLang="zh-CN" dirty="0" smtClean="0">
              <a:solidFill>
                <a:srgbClr val="FFFF00"/>
              </a:solidFill>
            </a:endParaRPr>
          </a:p>
          <a:p>
            <a:r>
              <a:rPr lang="en-US" altLang="zh-CN" dirty="0" smtClean="0">
                <a:solidFill>
                  <a:srgbClr val="FFFF00"/>
                </a:solidFill>
              </a:rPr>
              <a:t>Switch(</a:t>
            </a:r>
            <a:r>
              <a:rPr lang="en-US" altLang="zh-CN" dirty="0" err="1" smtClean="0">
                <a:solidFill>
                  <a:srgbClr val="FFFF00"/>
                </a:solidFill>
              </a:rPr>
              <a:t>config</a:t>
            </a:r>
            <a:r>
              <a:rPr lang="en-US" altLang="zh-CN" dirty="0">
                <a:solidFill>
                  <a:srgbClr val="FFFF00"/>
                </a:solidFill>
              </a:rPr>
              <a:t>)#</a:t>
            </a:r>
            <a:r>
              <a:rPr lang="en-US" altLang="zh-CN" dirty="0" err="1">
                <a:solidFill>
                  <a:srgbClr val="FFFF00"/>
                </a:solidFill>
              </a:rPr>
              <a:t>vlan</a:t>
            </a:r>
            <a:r>
              <a:rPr lang="en-US" altLang="zh-CN" dirty="0">
                <a:solidFill>
                  <a:srgbClr val="FFFF00"/>
                </a:solidFill>
              </a:rPr>
              <a:t> </a:t>
            </a:r>
            <a:r>
              <a:rPr lang="en-US" altLang="zh-CN" i="1" dirty="0" err="1">
                <a:solidFill>
                  <a:srgbClr val="FFFF00"/>
                </a:solidFill>
              </a:rPr>
              <a:t>vlan</a:t>
            </a:r>
            <a:r>
              <a:rPr lang="en-US" altLang="zh-CN" i="1" dirty="0">
                <a:solidFill>
                  <a:srgbClr val="FFFF00"/>
                </a:solidFill>
              </a:rPr>
              <a:t>-id</a:t>
            </a:r>
          </a:p>
          <a:p>
            <a:endParaRPr lang="en-US" altLang="zh-CN" sz="2000" i="1" dirty="0">
              <a:solidFill>
                <a:srgbClr val="FFFF00"/>
              </a:solidFill>
            </a:endParaRPr>
          </a:p>
          <a:p>
            <a:r>
              <a:rPr lang="en-US" altLang="zh-CN" dirty="0">
                <a:solidFill>
                  <a:srgbClr val="FFFF00"/>
                </a:solidFill>
              </a:rPr>
              <a:t>Switch(</a:t>
            </a:r>
            <a:r>
              <a:rPr lang="en-US" altLang="zh-CN" dirty="0" err="1">
                <a:solidFill>
                  <a:srgbClr val="FFFF00"/>
                </a:solidFill>
              </a:rPr>
              <a:t>config-vlan</a:t>
            </a:r>
            <a:r>
              <a:rPr lang="en-US" altLang="zh-CN" dirty="0">
                <a:solidFill>
                  <a:srgbClr val="FFFF00"/>
                </a:solidFill>
              </a:rPr>
              <a:t>)#name </a:t>
            </a:r>
            <a:r>
              <a:rPr lang="en-US" altLang="zh-CN" dirty="0" err="1">
                <a:solidFill>
                  <a:srgbClr val="FFFF00"/>
                </a:solidFill>
              </a:rPr>
              <a:t>vlan</a:t>
            </a:r>
            <a:r>
              <a:rPr lang="en-US" altLang="zh-CN" dirty="0">
                <a:solidFill>
                  <a:srgbClr val="FFFF00"/>
                </a:solidFill>
              </a:rPr>
              <a:t>-name</a:t>
            </a:r>
          </a:p>
          <a:p>
            <a:endParaRPr lang="en-US" altLang="zh-CN" i="1" dirty="0">
              <a:solidFill>
                <a:srgbClr val="FFFF00"/>
              </a:solidFill>
            </a:endParaRPr>
          </a:p>
          <a:p>
            <a:endParaRPr lang="zh-CN" altLang="en-US" dirty="0">
              <a:solidFill>
                <a:srgbClr val="FFFF00"/>
              </a:solidFill>
            </a:endParaRPr>
          </a:p>
        </p:txBody>
      </p:sp>
    </p:spTree>
    <p:extLst>
      <p:ext uri="{BB962C8B-B14F-4D97-AF65-F5344CB8AC3E}">
        <p14:creationId xmlns:p14="http://schemas.microsoft.com/office/powerpoint/2010/main" val="1022153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静态</a:t>
            </a:r>
            <a:r>
              <a:rPr lang="en-US" altLang="zh-CN" dirty="0"/>
              <a:t>VLAN</a:t>
            </a:r>
            <a:r>
              <a:rPr lang="zh-CN" altLang="en-US" dirty="0"/>
              <a:t>的配置（</a:t>
            </a:r>
            <a:r>
              <a:rPr lang="zh-CN" altLang="en-US" dirty="0" smtClean="0"/>
              <a:t>续</a:t>
            </a:r>
            <a:r>
              <a:rPr lang="en-US" altLang="zh-CN" dirty="0" smtClean="0"/>
              <a:t>2</a:t>
            </a:r>
            <a:r>
              <a:rPr lang="zh-CN" altLang="en-US" dirty="0" smtClean="0"/>
              <a:t>）</a:t>
            </a:r>
            <a:endParaRPr lang="zh-CN" altLang="en-US" dirty="0"/>
          </a:p>
        </p:txBody>
      </p:sp>
      <p:sp>
        <p:nvSpPr>
          <p:cNvPr id="4" name="文本占位符 3"/>
          <p:cNvSpPr>
            <a:spLocks noGrp="1"/>
          </p:cNvSpPr>
          <p:nvPr>
            <p:ph sz="quarter" idx="10"/>
          </p:nvPr>
        </p:nvSpPr>
        <p:spPr>
          <a:xfrm>
            <a:off x="611560" y="1628800"/>
            <a:ext cx="7608416" cy="966418"/>
          </a:xfrm>
        </p:spPr>
        <p:txBody>
          <a:bodyPr/>
          <a:lstStyle/>
          <a:p>
            <a:r>
              <a:rPr lang="zh-CN" altLang="en-US" dirty="0"/>
              <a:t>删除已创建的</a:t>
            </a:r>
            <a:r>
              <a:rPr lang="en-US" altLang="zh-CN" dirty="0"/>
              <a:t>VLAN</a:t>
            </a:r>
            <a:endParaRPr lang="zh-CN" altLang="en-US" dirty="0"/>
          </a:p>
          <a:p>
            <a:r>
              <a:rPr lang="en-US" altLang="zh-CN" sz="2000" dirty="0" smtClean="0">
                <a:solidFill>
                  <a:srgbClr val="FFFF00"/>
                </a:solidFill>
              </a:rPr>
              <a:t>Switch(</a:t>
            </a:r>
            <a:r>
              <a:rPr lang="en-US" altLang="zh-CN" sz="2000" dirty="0" err="1" smtClean="0">
                <a:solidFill>
                  <a:srgbClr val="FFFF00"/>
                </a:solidFill>
              </a:rPr>
              <a:t>config</a:t>
            </a:r>
            <a:r>
              <a:rPr lang="en-US" altLang="zh-CN" sz="2000" dirty="0">
                <a:solidFill>
                  <a:srgbClr val="FFFF00"/>
                </a:solidFill>
              </a:rPr>
              <a:t>)#no </a:t>
            </a:r>
            <a:r>
              <a:rPr lang="en-US" altLang="zh-CN" sz="2000" dirty="0" err="1">
                <a:solidFill>
                  <a:srgbClr val="FFFF00"/>
                </a:solidFill>
              </a:rPr>
              <a:t>vlan</a:t>
            </a:r>
            <a:r>
              <a:rPr lang="en-US" altLang="zh-CN" sz="2000" dirty="0">
                <a:solidFill>
                  <a:srgbClr val="FFFF00"/>
                </a:solidFill>
              </a:rPr>
              <a:t> </a:t>
            </a:r>
            <a:r>
              <a:rPr lang="en-US" altLang="zh-CN" sz="2000" dirty="0" smtClean="0">
                <a:solidFill>
                  <a:srgbClr val="FFFF00"/>
                </a:solidFill>
              </a:rPr>
              <a:t>2</a:t>
            </a:r>
            <a:endParaRPr lang="en-US" altLang="zh-CN" sz="2000" dirty="0">
              <a:solidFill>
                <a:srgbClr val="FFFF00"/>
              </a:solidFill>
            </a:endParaRPr>
          </a:p>
        </p:txBody>
      </p:sp>
    </p:spTree>
    <p:extLst>
      <p:ext uri="{BB962C8B-B14F-4D97-AF65-F5344CB8AC3E}">
        <p14:creationId xmlns:p14="http://schemas.microsoft.com/office/powerpoint/2010/main" val="1377532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将端口加入</a:t>
            </a:r>
            <a:r>
              <a:rPr lang="en-US" altLang="zh-CN" dirty="0"/>
              <a:t>VLAN</a:t>
            </a:r>
            <a:endParaRPr lang="zh-CN" altLang="en-US" dirty="0"/>
          </a:p>
        </p:txBody>
      </p:sp>
      <p:sp>
        <p:nvSpPr>
          <p:cNvPr id="4" name="文本占位符 3"/>
          <p:cNvSpPr>
            <a:spLocks noGrp="1"/>
          </p:cNvSpPr>
          <p:nvPr>
            <p:ph sz="quarter" idx="10"/>
          </p:nvPr>
        </p:nvSpPr>
        <p:spPr>
          <a:xfrm>
            <a:off x="611560" y="1829025"/>
            <a:ext cx="8064896" cy="2794611"/>
          </a:xfrm>
        </p:spPr>
        <p:txBody>
          <a:bodyPr/>
          <a:lstStyle/>
          <a:p>
            <a:pPr>
              <a:lnSpc>
                <a:spcPct val="90000"/>
              </a:lnSpc>
            </a:pPr>
            <a:r>
              <a:rPr lang="en-US" altLang="zh-CN" dirty="0">
                <a:solidFill>
                  <a:srgbClr val="FFFF00"/>
                </a:solidFill>
              </a:rPr>
              <a:t>Switch(</a:t>
            </a:r>
            <a:r>
              <a:rPr lang="en-US" altLang="zh-CN" dirty="0" err="1">
                <a:solidFill>
                  <a:srgbClr val="FFFF00"/>
                </a:solidFill>
              </a:rPr>
              <a:t>config</a:t>
            </a:r>
            <a:r>
              <a:rPr lang="en-US" altLang="zh-CN" dirty="0">
                <a:solidFill>
                  <a:srgbClr val="FFFF00"/>
                </a:solidFill>
              </a:rPr>
              <a:t>)# interface f0/1</a:t>
            </a:r>
          </a:p>
          <a:p>
            <a:pPr>
              <a:lnSpc>
                <a:spcPct val="90000"/>
              </a:lnSpc>
            </a:pPr>
            <a:r>
              <a:rPr lang="en-US" altLang="zh-CN" dirty="0">
                <a:solidFill>
                  <a:srgbClr val="FFFF00"/>
                </a:solidFill>
              </a:rPr>
              <a:t>Switch(</a:t>
            </a:r>
            <a:r>
              <a:rPr lang="en-US" altLang="zh-CN" dirty="0" err="1">
                <a:solidFill>
                  <a:srgbClr val="FFFF00"/>
                </a:solidFill>
              </a:rPr>
              <a:t>config</a:t>
            </a:r>
            <a:r>
              <a:rPr lang="en-US" altLang="zh-CN" dirty="0">
                <a:solidFill>
                  <a:srgbClr val="FFFF00"/>
                </a:solidFill>
              </a:rPr>
              <a:t>-if)# </a:t>
            </a:r>
            <a:r>
              <a:rPr lang="en-US" altLang="zh-CN" dirty="0" err="1">
                <a:solidFill>
                  <a:srgbClr val="FFFF00"/>
                </a:solidFill>
              </a:rPr>
              <a:t>switchport</a:t>
            </a:r>
            <a:r>
              <a:rPr lang="en-US" altLang="zh-CN" dirty="0">
                <a:solidFill>
                  <a:srgbClr val="FFFF00"/>
                </a:solidFill>
              </a:rPr>
              <a:t> access </a:t>
            </a:r>
            <a:r>
              <a:rPr lang="en-US" altLang="zh-CN" dirty="0" err="1">
                <a:solidFill>
                  <a:srgbClr val="FFFF00"/>
                </a:solidFill>
              </a:rPr>
              <a:t>vlan</a:t>
            </a:r>
            <a:r>
              <a:rPr lang="en-US" altLang="zh-CN" dirty="0">
                <a:solidFill>
                  <a:srgbClr val="FFFF00"/>
                </a:solidFill>
              </a:rPr>
              <a:t> </a:t>
            </a:r>
            <a:r>
              <a:rPr lang="en-US" altLang="zh-CN" i="1" dirty="0" err="1">
                <a:solidFill>
                  <a:srgbClr val="FFFF00"/>
                </a:solidFill>
              </a:rPr>
              <a:t>vlan</a:t>
            </a:r>
            <a:r>
              <a:rPr lang="en-US" altLang="zh-CN" i="1" dirty="0">
                <a:solidFill>
                  <a:srgbClr val="FFFF00"/>
                </a:solidFill>
              </a:rPr>
              <a:t>-id</a:t>
            </a:r>
          </a:p>
          <a:p>
            <a:pPr>
              <a:lnSpc>
                <a:spcPct val="90000"/>
              </a:lnSpc>
            </a:pPr>
            <a:r>
              <a:rPr lang="en-US" altLang="zh-CN" dirty="0">
                <a:solidFill>
                  <a:srgbClr val="FFFF00"/>
                </a:solidFill>
              </a:rPr>
              <a:t>Switch(</a:t>
            </a:r>
            <a:r>
              <a:rPr lang="en-US" altLang="zh-CN" dirty="0" err="1">
                <a:solidFill>
                  <a:srgbClr val="FFFF00"/>
                </a:solidFill>
              </a:rPr>
              <a:t>config</a:t>
            </a:r>
            <a:r>
              <a:rPr lang="en-US" altLang="zh-CN" dirty="0">
                <a:solidFill>
                  <a:srgbClr val="FFFF00"/>
                </a:solidFill>
              </a:rPr>
              <a:t>-if)# no </a:t>
            </a:r>
            <a:r>
              <a:rPr lang="en-US" altLang="zh-CN" dirty="0" err="1">
                <a:solidFill>
                  <a:srgbClr val="FFFF00"/>
                </a:solidFill>
              </a:rPr>
              <a:t>switchport</a:t>
            </a:r>
            <a:r>
              <a:rPr lang="en-US" altLang="zh-CN" dirty="0">
                <a:solidFill>
                  <a:srgbClr val="FFFF00"/>
                </a:solidFill>
              </a:rPr>
              <a:t> access </a:t>
            </a:r>
            <a:r>
              <a:rPr lang="en-US" altLang="zh-CN" dirty="0" err="1">
                <a:solidFill>
                  <a:srgbClr val="FFFF00"/>
                </a:solidFill>
              </a:rPr>
              <a:t>vlan</a:t>
            </a:r>
            <a:r>
              <a:rPr lang="en-US" altLang="zh-CN" dirty="0">
                <a:solidFill>
                  <a:srgbClr val="FFFF00"/>
                </a:solidFill>
              </a:rPr>
              <a:t> </a:t>
            </a:r>
            <a:r>
              <a:rPr lang="en-US" altLang="zh-CN" i="1" dirty="0" err="1" smtClean="0">
                <a:solidFill>
                  <a:srgbClr val="FFFF00"/>
                </a:solidFill>
              </a:rPr>
              <a:t>vlan</a:t>
            </a:r>
            <a:r>
              <a:rPr lang="en-US" altLang="zh-CN" i="1" dirty="0" smtClean="0">
                <a:solidFill>
                  <a:srgbClr val="FFFF00"/>
                </a:solidFill>
              </a:rPr>
              <a:t>-id</a:t>
            </a:r>
            <a:endParaRPr lang="en-US" altLang="zh-CN" dirty="0">
              <a:solidFill>
                <a:srgbClr val="FFFF00"/>
              </a:solidFill>
            </a:endParaRPr>
          </a:p>
          <a:p>
            <a:pPr lvl="1">
              <a:lnSpc>
                <a:spcPct val="90000"/>
              </a:lnSpc>
            </a:pPr>
            <a:endParaRPr lang="en-US" altLang="zh-CN" dirty="0" smtClean="0">
              <a:solidFill>
                <a:srgbClr val="FFFF00"/>
              </a:solidFill>
            </a:endParaRPr>
          </a:p>
          <a:p>
            <a:pPr>
              <a:lnSpc>
                <a:spcPct val="90000"/>
              </a:lnSpc>
            </a:pPr>
            <a:r>
              <a:rPr lang="zh-CN" altLang="en-US" dirty="0" smtClean="0"/>
              <a:t>也</a:t>
            </a:r>
            <a:r>
              <a:rPr lang="zh-CN" altLang="en-US" dirty="0"/>
              <a:t>可以同时将多个端口添加到某个</a:t>
            </a:r>
            <a:r>
              <a:rPr lang="en-US" altLang="zh-CN" dirty="0"/>
              <a:t>VLAN</a:t>
            </a:r>
            <a:r>
              <a:rPr lang="zh-CN" altLang="en-US" dirty="0"/>
              <a:t>中：</a:t>
            </a:r>
          </a:p>
          <a:p>
            <a:pPr>
              <a:lnSpc>
                <a:spcPct val="90000"/>
              </a:lnSpc>
            </a:pPr>
            <a:r>
              <a:rPr lang="en-US" altLang="zh-CN" dirty="0" smtClean="0">
                <a:solidFill>
                  <a:srgbClr val="FFFF00"/>
                </a:solidFill>
              </a:rPr>
              <a:t>Switch(</a:t>
            </a:r>
            <a:r>
              <a:rPr lang="en-US" altLang="zh-CN" dirty="0" err="1" smtClean="0">
                <a:solidFill>
                  <a:srgbClr val="FFFF00"/>
                </a:solidFill>
              </a:rPr>
              <a:t>config</a:t>
            </a:r>
            <a:r>
              <a:rPr lang="en-US" altLang="zh-CN" dirty="0">
                <a:solidFill>
                  <a:srgbClr val="FFFF00"/>
                </a:solidFill>
              </a:rPr>
              <a:t>)# interface range f0/1 – </a:t>
            </a:r>
            <a:r>
              <a:rPr lang="en-US" altLang="zh-CN" dirty="0" smtClean="0">
                <a:solidFill>
                  <a:srgbClr val="FFFF00"/>
                </a:solidFill>
              </a:rPr>
              <a:t>10</a:t>
            </a:r>
          </a:p>
          <a:p>
            <a:pPr>
              <a:lnSpc>
                <a:spcPct val="90000"/>
              </a:lnSpc>
            </a:pPr>
            <a:endParaRPr lang="en-US" altLang="zh-CN" sz="2200" i="1" dirty="0">
              <a:solidFill>
                <a:srgbClr val="FFFF00"/>
              </a:solidFill>
            </a:endParaRPr>
          </a:p>
        </p:txBody>
      </p:sp>
    </p:spTree>
    <p:extLst>
      <p:ext uri="{BB962C8B-B14F-4D97-AF65-F5344CB8AC3E}">
        <p14:creationId xmlns:p14="http://schemas.microsoft.com/office/powerpoint/2010/main" val="967200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验证</a:t>
            </a:r>
            <a:r>
              <a:rPr lang="en-US" altLang="zh-CN" dirty="0"/>
              <a:t>VLAN</a:t>
            </a:r>
            <a:r>
              <a:rPr lang="zh-CN" altLang="en-US" dirty="0"/>
              <a:t>的配置</a:t>
            </a:r>
          </a:p>
        </p:txBody>
      </p:sp>
      <p:sp>
        <p:nvSpPr>
          <p:cNvPr id="4" name="文本占位符 3"/>
          <p:cNvSpPr>
            <a:spLocks noGrp="1"/>
          </p:cNvSpPr>
          <p:nvPr>
            <p:ph sz="quarter" idx="10"/>
          </p:nvPr>
        </p:nvSpPr>
        <p:spPr>
          <a:xfrm>
            <a:off x="611560" y="1628800"/>
            <a:ext cx="7608416" cy="1532086"/>
          </a:xfrm>
        </p:spPr>
        <p:txBody>
          <a:bodyPr/>
          <a:lstStyle/>
          <a:p>
            <a:r>
              <a:rPr lang="en-US" altLang="zh-CN" dirty="0">
                <a:solidFill>
                  <a:srgbClr val="FFFF00"/>
                </a:solidFill>
              </a:rPr>
              <a:t>Switch# show </a:t>
            </a:r>
            <a:r>
              <a:rPr lang="en-US" altLang="zh-CN" dirty="0" err="1">
                <a:solidFill>
                  <a:srgbClr val="FFFF00"/>
                </a:solidFill>
              </a:rPr>
              <a:t>vlan</a:t>
            </a:r>
            <a:r>
              <a:rPr lang="en-US" altLang="zh-CN" dirty="0">
                <a:solidFill>
                  <a:srgbClr val="FFFF00"/>
                </a:solidFill>
              </a:rPr>
              <a:t> brief</a:t>
            </a:r>
          </a:p>
          <a:p>
            <a:endParaRPr lang="en-US" altLang="zh-CN" dirty="0">
              <a:solidFill>
                <a:srgbClr val="FFFF00"/>
              </a:solidFill>
            </a:endParaRPr>
          </a:p>
          <a:p>
            <a:r>
              <a:rPr lang="en-US" altLang="zh-CN" dirty="0">
                <a:solidFill>
                  <a:srgbClr val="FFFF00"/>
                </a:solidFill>
              </a:rPr>
              <a:t>Switch# show </a:t>
            </a:r>
            <a:r>
              <a:rPr lang="en-US" altLang="zh-CN" dirty="0" err="1">
                <a:solidFill>
                  <a:srgbClr val="FFFF00"/>
                </a:solidFill>
              </a:rPr>
              <a:t>vlan</a:t>
            </a:r>
            <a:r>
              <a:rPr lang="en-US" altLang="zh-CN" dirty="0">
                <a:solidFill>
                  <a:srgbClr val="FFFF00"/>
                </a:solidFill>
              </a:rPr>
              <a:t> id </a:t>
            </a:r>
            <a:r>
              <a:rPr lang="en-US" altLang="zh-CN" i="1" dirty="0" err="1" smtClean="0">
                <a:solidFill>
                  <a:srgbClr val="FFFF00"/>
                </a:solidFill>
              </a:rPr>
              <a:t>vlan</a:t>
            </a:r>
            <a:r>
              <a:rPr lang="en-US" altLang="zh-CN" i="1" dirty="0" smtClean="0">
                <a:solidFill>
                  <a:srgbClr val="FFFF00"/>
                </a:solidFill>
              </a:rPr>
              <a:t>-id</a:t>
            </a:r>
            <a:endParaRPr lang="en-US" altLang="zh-CN" i="1" dirty="0">
              <a:solidFill>
                <a:srgbClr val="FFFF00"/>
              </a:solidFill>
            </a:endParaRPr>
          </a:p>
        </p:txBody>
      </p:sp>
    </p:spTree>
    <p:extLst>
      <p:ext uri="{BB962C8B-B14F-4D97-AF65-F5344CB8AC3E}">
        <p14:creationId xmlns:p14="http://schemas.microsoft.com/office/powerpoint/2010/main" val="159352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查看</a:t>
            </a:r>
            <a:r>
              <a:rPr lang="en-US" altLang="zh-CN" dirty="0"/>
              <a:t>VLAN</a:t>
            </a:r>
            <a:r>
              <a:rPr lang="zh-CN" altLang="en-US" dirty="0"/>
              <a:t>配置</a:t>
            </a:r>
          </a:p>
        </p:txBody>
      </p:sp>
      <p:sp>
        <p:nvSpPr>
          <p:cNvPr id="4" name="文本占位符 3"/>
          <p:cNvSpPr>
            <a:spLocks noGrp="1"/>
          </p:cNvSpPr>
          <p:nvPr>
            <p:ph sz="quarter" idx="10"/>
          </p:nvPr>
        </p:nvSpPr>
        <p:spPr/>
        <p:txBody>
          <a:bodyPr>
            <a:noAutofit/>
          </a:bodyPr>
          <a:lstStyle/>
          <a:p>
            <a:r>
              <a:rPr lang="en-US" altLang="zh-CN" dirty="0" err="1"/>
              <a:t>Switch#show</a:t>
            </a:r>
            <a:r>
              <a:rPr lang="en-US" altLang="zh-CN" dirty="0"/>
              <a:t> </a:t>
            </a:r>
            <a:r>
              <a:rPr lang="en-US" altLang="zh-CN" dirty="0" err="1"/>
              <a:t>vlan</a:t>
            </a:r>
            <a:r>
              <a:rPr lang="en-US" altLang="zh-CN" dirty="0"/>
              <a:t> </a:t>
            </a:r>
            <a:r>
              <a:rPr lang="en-US" altLang="zh-CN" dirty="0" smtClean="0"/>
              <a:t>brief</a:t>
            </a:r>
            <a:endParaRPr lang="en-US" altLang="zh-CN" sz="1800" dirty="0">
              <a:solidFill>
                <a:srgbClr val="FFFF00"/>
              </a:solidFill>
            </a:endParaRPr>
          </a:p>
          <a:p>
            <a:pPr lvl="1">
              <a:lnSpc>
                <a:spcPct val="80000"/>
              </a:lnSpc>
              <a:buFont typeface="Wingdings" pitchFamily="2" charset="2"/>
              <a:buNone/>
            </a:pPr>
            <a:r>
              <a:rPr lang="en-US" altLang="zh-CN" sz="1800" dirty="0">
                <a:solidFill>
                  <a:srgbClr val="FFFF00"/>
                </a:solidFill>
              </a:rPr>
              <a:t>VLAN Name                             Status      Ports</a:t>
            </a:r>
          </a:p>
          <a:p>
            <a:pPr lvl="1">
              <a:lnSpc>
                <a:spcPct val="80000"/>
              </a:lnSpc>
              <a:buFont typeface="Wingdings" pitchFamily="2" charset="2"/>
              <a:buNone/>
            </a:pPr>
            <a:r>
              <a:rPr lang="en-US" altLang="zh-CN" sz="1800" dirty="0">
                <a:solidFill>
                  <a:srgbClr val="FFFF00"/>
                </a:solidFill>
              </a:rPr>
              <a:t>---- -------------------------------- --------- </a:t>
            </a:r>
            <a:r>
              <a:rPr lang="en-US" altLang="zh-CN" sz="1800" dirty="0" smtClean="0">
                <a:solidFill>
                  <a:srgbClr val="FFFF00"/>
                </a:solidFill>
              </a:rPr>
              <a:t>-----------------------</a:t>
            </a:r>
            <a:endParaRPr lang="en-US" altLang="zh-CN" sz="1800" dirty="0">
              <a:solidFill>
                <a:srgbClr val="FFFF00"/>
              </a:solidFill>
            </a:endParaRPr>
          </a:p>
          <a:p>
            <a:pPr lvl="1">
              <a:lnSpc>
                <a:spcPct val="80000"/>
              </a:lnSpc>
              <a:buFont typeface="Wingdings" pitchFamily="2" charset="2"/>
              <a:buNone/>
            </a:pPr>
            <a:r>
              <a:rPr lang="en-US" altLang="zh-CN" sz="1800" dirty="0">
                <a:solidFill>
                  <a:srgbClr val="FFFF00"/>
                </a:solidFill>
              </a:rPr>
              <a:t>1    default                                 active   </a:t>
            </a:r>
            <a:r>
              <a:rPr lang="en-US" altLang="zh-CN" sz="1800" dirty="0" smtClean="0">
                <a:solidFill>
                  <a:srgbClr val="FFFF00"/>
                </a:solidFill>
              </a:rPr>
              <a:t>    </a:t>
            </a:r>
            <a:r>
              <a:rPr lang="en-US" altLang="zh-CN" sz="1800" dirty="0">
                <a:solidFill>
                  <a:srgbClr val="FFFF00"/>
                </a:solidFill>
              </a:rPr>
              <a:t>Fa0/1, Fa0/2, Fa0/3, Fa0/4</a:t>
            </a:r>
          </a:p>
          <a:p>
            <a:pPr lvl="1">
              <a:lnSpc>
                <a:spcPct val="80000"/>
              </a:lnSpc>
              <a:buFont typeface="Wingdings" pitchFamily="2" charset="2"/>
              <a:buNone/>
            </a:pPr>
            <a:r>
              <a:rPr lang="en-US" altLang="zh-CN" sz="1800" dirty="0">
                <a:solidFill>
                  <a:srgbClr val="FFFF00"/>
                </a:solidFill>
              </a:rPr>
              <a:t>                                                                  </a:t>
            </a:r>
            <a:r>
              <a:rPr lang="en-US" altLang="zh-CN" sz="1800" dirty="0" smtClean="0">
                <a:solidFill>
                  <a:srgbClr val="FFFF00"/>
                </a:solidFill>
              </a:rPr>
              <a:t> Fa0/11</a:t>
            </a:r>
            <a:r>
              <a:rPr lang="en-US" altLang="zh-CN" sz="1800" dirty="0">
                <a:solidFill>
                  <a:srgbClr val="FFFF00"/>
                </a:solidFill>
              </a:rPr>
              <a:t>, Fa0/12, Fa0/13, Fa0/14</a:t>
            </a:r>
          </a:p>
          <a:p>
            <a:pPr lvl="1">
              <a:lnSpc>
                <a:spcPct val="80000"/>
              </a:lnSpc>
              <a:buFont typeface="Wingdings" pitchFamily="2" charset="2"/>
              <a:buNone/>
            </a:pPr>
            <a:r>
              <a:rPr lang="en-US" altLang="zh-CN" sz="1800" dirty="0">
                <a:solidFill>
                  <a:srgbClr val="FFFF00"/>
                </a:solidFill>
              </a:rPr>
              <a:t>                                                                   Fa0/15, Fa0/16, Fa0/17, Fa0/18</a:t>
            </a:r>
          </a:p>
          <a:p>
            <a:pPr lvl="1">
              <a:lnSpc>
                <a:spcPct val="80000"/>
              </a:lnSpc>
              <a:buFont typeface="Wingdings" pitchFamily="2" charset="2"/>
              <a:buNone/>
            </a:pPr>
            <a:r>
              <a:rPr lang="en-US" altLang="zh-CN" sz="1800" dirty="0">
                <a:solidFill>
                  <a:srgbClr val="FFFF00"/>
                </a:solidFill>
              </a:rPr>
              <a:t>                                                                   Fa0/19, Fa0/20, Fa0/21, Fa0/22</a:t>
            </a:r>
          </a:p>
          <a:p>
            <a:pPr lvl="1">
              <a:lnSpc>
                <a:spcPct val="80000"/>
              </a:lnSpc>
              <a:buFont typeface="Wingdings" pitchFamily="2" charset="2"/>
              <a:buNone/>
            </a:pPr>
            <a:r>
              <a:rPr lang="en-US" altLang="zh-CN" sz="1800" dirty="0">
                <a:solidFill>
                  <a:srgbClr val="FFFF00"/>
                </a:solidFill>
              </a:rPr>
              <a:t>                                                                   Fa0/23, Fa0/24</a:t>
            </a:r>
          </a:p>
          <a:p>
            <a:pPr lvl="1">
              <a:lnSpc>
                <a:spcPct val="80000"/>
              </a:lnSpc>
              <a:buFont typeface="Wingdings" pitchFamily="2" charset="2"/>
              <a:buNone/>
            </a:pPr>
            <a:r>
              <a:rPr lang="en-US" altLang="zh-CN" sz="1800" dirty="0">
                <a:solidFill>
                  <a:srgbClr val="FFFF00"/>
                </a:solidFill>
              </a:rPr>
              <a:t>2    v2                                         active      </a:t>
            </a:r>
            <a:r>
              <a:rPr lang="en-US" altLang="zh-CN" sz="1800" dirty="0" smtClean="0">
                <a:solidFill>
                  <a:srgbClr val="FFFF00"/>
                </a:solidFill>
              </a:rPr>
              <a:t> Fa0/5</a:t>
            </a:r>
            <a:r>
              <a:rPr lang="en-US" altLang="zh-CN" sz="1800" dirty="0">
                <a:solidFill>
                  <a:srgbClr val="FFFF00"/>
                </a:solidFill>
              </a:rPr>
              <a:t>, Fa0/6, Fa0/7, Fa0/8</a:t>
            </a:r>
          </a:p>
          <a:p>
            <a:pPr lvl="1">
              <a:lnSpc>
                <a:spcPct val="80000"/>
              </a:lnSpc>
              <a:buFont typeface="Wingdings" pitchFamily="2" charset="2"/>
              <a:buNone/>
            </a:pPr>
            <a:r>
              <a:rPr lang="en-US" altLang="zh-CN" sz="1800" dirty="0">
                <a:solidFill>
                  <a:srgbClr val="FFFF00"/>
                </a:solidFill>
              </a:rPr>
              <a:t>                                                                   </a:t>
            </a:r>
            <a:r>
              <a:rPr lang="en-US" altLang="zh-CN" sz="1800" dirty="0" smtClean="0">
                <a:solidFill>
                  <a:srgbClr val="FFFF00"/>
                </a:solidFill>
              </a:rPr>
              <a:t>Fa0/9</a:t>
            </a:r>
            <a:r>
              <a:rPr lang="en-US" altLang="zh-CN" sz="1800" dirty="0">
                <a:solidFill>
                  <a:srgbClr val="FFFF00"/>
                </a:solidFill>
              </a:rPr>
              <a:t>, Fa0/10</a:t>
            </a:r>
          </a:p>
          <a:p>
            <a:pPr lvl="1">
              <a:lnSpc>
                <a:spcPct val="80000"/>
              </a:lnSpc>
              <a:buFont typeface="Wingdings" pitchFamily="2" charset="2"/>
              <a:buNone/>
            </a:pPr>
            <a:r>
              <a:rPr lang="en-US" altLang="zh-CN" sz="1800" dirty="0">
                <a:solidFill>
                  <a:srgbClr val="FFFF00"/>
                </a:solidFill>
              </a:rPr>
              <a:t>1002 </a:t>
            </a:r>
            <a:r>
              <a:rPr lang="en-US" altLang="zh-CN" sz="1800" dirty="0" err="1">
                <a:solidFill>
                  <a:srgbClr val="FFFF00"/>
                </a:solidFill>
              </a:rPr>
              <a:t>fddi</a:t>
            </a:r>
            <a:r>
              <a:rPr lang="en-US" altLang="zh-CN" sz="1800" dirty="0">
                <a:solidFill>
                  <a:srgbClr val="FFFF00"/>
                </a:solidFill>
              </a:rPr>
              <a:t>-default                      </a:t>
            </a:r>
            <a:r>
              <a:rPr lang="en-US" altLang="zh-CN" sz="1800" dirty="0" smtClean="0">
                <a:solidFill>
                  <a:srgbClr val="FFFF00"/>
                </a:solidFill>
              </a:rPr>
              <a:t> active</a:t>
            </a:r>
            <a:endParaRPr lang="en-US" altLang="zh-CN" sz="1800" dirty="0">
              <a:solidFill>
                <a:srgbClr val="FFFF00"/>
              </a:solidFill>
            </a:endParaRPr>
          </a:p>
          <a:p>
            <a:pPr lvl="1">
              <a:lnSpc>
                <a:spcPct val="80000"/>
              </a:lnSpc>
              <a:buFont typeface="Wingdings" pitchFamily="2" charset="2"/>
              <a:buNone/>
            </a:pPr>
            <a:r>
              <a:rPr lang="en-US" altLang="zh-CN" sz="1800" dirty="0">
                <a:solidFill>
                  <a:srgbClr val="FFFF00"/>
                </a:solidFill>
              </a:rPr>
              <a:t>1003 token-ring-default            </a:t>
            </a:r>
            <a:r>
              <a:rPr lang="en-US" altLang="zh-CN" sz="1800" dirty="0" smtClean="0">
                <a:solidFill>
                  <a:srgbClr val="FFFF00"/>
                </a:solidFill>
              </a:rPr>
              <a:t> active</a:t>
            </a:r>
            <a:endParaRPr lang="en-US" altLang="zh-CN" sz="1800" dirty="0">
              <a:solidFill>
                <a:srgbClr val="FFFF00"/>
              </a:solidFill>
            </a:endParaRPr>
          </a:p>
          <a:p>
            <a:pPr lvl="1">
              <a:lnSpc>
                <a:spcPct val="80000"/>
              </a:lnSpc>
              <a:buFont typeface="Wingdings" pitchFamily="2" charset="2"/>
              <a:buNone/>
            </a:pPr>
            <a:r>
              <a:rPr lang="en-US" altLang="zh-CN" sz="1800" dirty="0">
                <a:solidFill>
                  <a:srgbClr val="FFFF00"/>
                </a:solidFill>
              </a:rPr>
              <a:t>1004 </a:t>
            </a:r>
            <a:r>
              <a:rPr lang="en-US" altLang="zh-CN" sz="1800" dirty="0" err="1">
                <a:solidFill>
                  <a:srgbClr val="FFFF00"/>
                </a:solidFill>
              </a:rPr>
              <a:t>fddinet</a:t>
            </a:r>
            <a:r>
              <a:rPr lang="en-US" altLang="zh-CN" sz="1800" dirty="0">
                <a:solidFill>
                  <a:srgbClr val="FFFF00"/>
                </a:solidFill>
              </a:rPr>
              <a:t>-default                  active</a:t>
            </a:r>
          </a:p>
          <a:p>
            <a:pPr lvl="1">
              <a:lnSpc>
                <a:spcPct val="80000"/>
              </a:lnSpc>
              <a:buFont typeface="Wingdings" pitchFamily="2" charset="2"/>
              <a:buNone/>
            </a:pPr>
            <a:r>
              <a:rPr lang="en-US" altLang="zh-CN" sz="1800" dirty="0">
                <a:solidFill>
                  <a:srgbClr val="FFFF00"/>
                </a:solidFill>
              </a:rPr>
              <a:t>1005 </a:t>
            </a:r>
            <a:r>
              <a:rPr lang="en-US" altLang="zh-CN" sz="1800" dirty="0" err="1">
                <a:solidFill>
                  <a:srgbClr val="FFFF00"/>
                </a:solidFill>
              </a:rPr>
              <a:t>trnet</a:t>
            </a:r>
            <a:r>
              <a:rPr lang="en-US" altLang="zh-CN" sz="1800" dirty="0">
                <a:solidFill>
                  <a:srgbClr val="FFFF00"/>
                </a:solidFill>
              </a:rPr>
              <a:t>-default                      </a:t>
            </a:r>
            <a:r>
              <a:rPr lang="en-US" altLang="zh-CN" sz="1800" dirty="0" smtClean="0">
                <a:solidFill>
                  <a:srgbClr val="FFFF00"/>
                </a:solidFill>
              </a:rPr>
              <a:t>active</a:t>
            </a:r>
            <a:endParaRPr lang="zh-CN" altLang="en-US" sz="1800" dirty="0">
              <a:solidFill>
                <a:srgbClr val="FFFF00"/>
              </a:solidFill>
            </a:endParaRPr>
          </a:p>
        </p:txBody>
      </p:sp>
    </p:spTree>
    <p:extLst>
      <p:ext uri="{BB962C8B-B14F-4D97-AF65-F5344CB8AC3E}">
        <p14:creationId xmlns:p14="http://schemas.microsoft.com/office/powerpoint/2010/main" val="811264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err="1" smtClean="0"/>
              <a:t>Vlan</a:t>
            </a:r>
            <a:r>
              <a:rPr lang="zh-CN" altLang="en-US" dirty="0" smtClean="0"/>
              <a:t>基本命令</a:t>
            </a:r>
            <a:endParaRPr lang="zh-CN" altLang="en-US" dirty="0"/>
          </a:p>
        </p:txBody>
      </p:sp>
      <p:sp>
        <p:nvSpPr>
          <p:cNvPr id="5" name="内容占位符 4"/>
          <p:cNvSpPr>
            <a:spLocks noGrp="1"/>
          </p:cNvSpPr>
          <p:nvPr>
            <p:ph sz="quarter" idx="10"/>
          </p:nvPr>
        </p:nvSpPr>
        <p:spPr>
          <a:xfrm>
            <a:off x="611560" y="1628800"/>
            <a:ext cx="7608416" cy="3046988"/>
          </a:xfrm>
        </p:spPr>
        <p:txBody>
          <a:bodyPr/>
          <a:lstStyle/>
          <a:p>
            <a:r>
              <a:rPr lang="zh-CN" altLang="en-US" dirty="0" smtClean="0"/>
              <a:t>在交换机上创建</a:t>
            </a:r>
            <a:r>
              <a:rPr lang="en-US" altLang="zh-CN" dirty="0" smtClean="0"/>
              <a:t>vlan10</a:t>
            </a:r>
            <a:r>
              <a:rPr lang="zh-CN" altLang="en-US" dirty="0" smtClean="0"/>
              <a:t>，修改名称为</a:t>
            </a:r>
            <a:r>
              <a:rPr lang="en-US" altLang="zh-CN" dirty="0" smtClean="0"/>
              <a:t>web</a:t>
            </a:r>
            <a:r>
              <a:rPr lang="zh-CN" altLang="en-US" dirty="0" smtClean="0"/>
              <a:t>并查看</a:t>
            </a:r>
            <a:r>
              <a:rPr lang="en-US" altLang="zh-CN" dirty="0" err="1" smtClean="0"/>
              <a:t>vlan</a:t>
            </a:r>
            <a:r>
              <a:rPr lang="zh-CN" altLang="en-US" dirty="0" smtClean="0"/>
              <a:t>配置</a:t>
            </a:r>
            <a:endParaRPr lang="en-US" altLang="zh-CN" dirty="0" smtClean="0"/>
          </a:p>
          <a:p>
            <a:r>
              <a:rPr lang="zh-CN" altLang="en-US" dirty="0" smtClean="0"/>
              <a:t>删除</a:t>
            </a:r>
            <a:r>
              <a:rPr lang="en-US" altLang="zh-CN" dirty="0" smtClean="0"/>
              <a:t>vlan10</a:t>
            </a:r>
            <a:r>
              <a:rPr lang="zh-CN" altLang="en-US" dirty="0" smtClean="0"/>
              <a:t>，查看</a:t>
            </a:r>
            <a:r>
              <a:rPr lang="en-US" altLang="zh-CN" dirty="0" err="1" smtClean="0"/>
              <a:t>vlan</a:t>
            </a:r>
            <a:r>
              <a:rPr lang="zh-CN" altLang="en-US" dirty="0"/>
              <a:t>配置</a:t>
            </a:r>
            <a:endParaRPr lang="en-US" altLang="zh-CN" dirty="0"/>
          </a:p>
          <a:p>
            <a:r>
              <a:rPr lang="zh-CN" altLang="en-US" dirty="0" smtClean="0"/>
              <a:t>创建</a:t>
            </a:r>
            <a:r>
              <a:rPr lang="en-US" altLang="zh-CN" dirty="0" smtClean="0"/>
              <a:t>vlan20</a:t>
            </a:r>
            <a:r>
              <a:rPr lang="zh-CN" altLang="en-US" dirty="0" smtClean="0"/>
              <a:t>，将</a:t>
            </a:r>
            <a:r>
              <a:rPr lang="en-US" altLang="zh-CN" dirty="0" smtClean="0"/>
              <a:t>f0/1</a:t>
            </a:r>
            <a:r>
              <a:rPr lang="zh-CN" altLang="en-US" dirty="0" smtClean="0"/>
              <a:t>端口加入此</a:t>
            </a:r>
            <a:r>
              <a:rPr lang="en-US" altLang="zh-CN" dirty="0" err="1" smtClean="0"/>
              <a:t>vlan</a:t>
            </a:r>
            <a:r>
              <a:rPr lang="zh-CN" altLang="en-US" dirty="0" smtClean="0"/>
              <a:t>，查看</a:t>
            </a:r>
            <a:r>
              <a:rPr lang="en-US" altLang="zh-CN" dirty="0" err="1" smtClean="0"/>
              <a:t>vlan</a:t>
            </a:r>
            <a:r>
              <a:rPr lang="zh-CN" altLang="en-US" dirty="0"/>
              <a:t>配置</a:t>
            </a:r>
            <a:endParaRPr lang="en-US" altLang="zh-CN" dirty="0"/>
          </a:p>
          <a:p>
            <a:r>
              <a:rPr lang="zh-CN" altLang="en-US" dirty="0" smtClean="0"/>
              <a:t>将</a:t>
            </a:r>
            <a:r>
              <a:rPr lang="en-US" altLang="zh-CN" dirty="0" smtClean="0"/>
              <a:t>f0/1</a:t>
            </a:r>
            <a:r>
              <a:rPr lang="zh-CN" altLang="en-US" dirty="0" smtClean="0"/>
              <a:t>端口从</a:t>
            </a:r>
            <a:r>
              <a:rPr lang="en-US" altLang="zh-CN" dirty="0" smtClean="0"/>
              <a:t>vlan20</a:t>
            </a:r>
            <a:r>
              <a:rPr lang="zh-CN" altLang="en-US" dirty="0" smtClean="0"/>
              <a:t>中删除</a:t>
            </a:r>
            <a:r>
              <a:rPr lang="zh-CN" altLang="en-US" dirty="0"/>
              <a:t>，查看</a:t>
            </a:r>
            <a:r>
              <a:rPr lang="en-US" altLang="zh-CN" dirty="0" err="1"/>
              <a:t>vlan</a:t>
            </a:r>
            <a:r>
              <a:rPr lang="zh-CN" altLang="en-US" dirty="0"/>
              <a:t>配置</a:t>
            </a:r>
            <a:endParaRPr lang="en-US" altLang="zh-CN" dirty="0" smtClean="0"/>
          </a:p>
          <a:p>
            <a:endParaRPr lang="zh-CN" altLang="en-US" dirty="0"/>
          </a:p>
        </p:txBody>
      </p:sp>
    </p:spTree>
    <p:extLst>
      <p:ext uri="{BB962C8B-B14F-4D97-AF65-F5344CB8AC3E}">
        <p14:creationId xmlns:p14="http://schemas.microsoft.com/office/powerpoint/2010/main" val="216590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err="1" smtClean="0"/>
              <a:t>Vlan</a:t>
            </a:r>
            <a:r>
              <a:rPr lang="zh-CN" altLang="en-US" dirty="0" smtClean="0"/>
              <a:t>的划分</a:t>
            </a:r>
            <a:endParaRPr lang="zh-CN" altLang="en-US" dirty="0"/>
          </a:p>
        </p:txBody>
      </p:sp>
      <p:sp>
        <p:nvSpPr>
          <p:cNvPr id="5" name="内容占位符 4"/>
          <p:cNvSpPr>
            <a:spLocks noGrp="1"/>
          </p:cNvSpPr>
          <p:nvPr>
            <p:ph sz="quarter" idx="10"/>
          </p:nvPr>
        </p:nvSpPr>
        <p:spPr>
          <a:xfrm>
            <a:off x="611560" y="1628800"/>
            <a:ext cx="7608416" cy="978729"/>
          </a:xfrm>
        </p:spPr>
        <p:txBody>
          <a:bodyPr/>
          <a:lstStyle/>
          <a:p>
            <a:r>
              <a:rPr lang="zh-CN" altLang="en-US" dirty="0" smtClean="0"/>
              <a:t>在交换机上创建以下</a:t>
            </a:r>
            <a:r>
              <a:rPr lang="en-US" altLang="zh-CN" dirty="0" err="1" smtClean="0"/>
              <a:t>vlan</a:t>
            </a:r>
            <a:r>
              <a:rPr lang="zh-CN" altLang="en-US" dirty="0" smtClean="0"/>
              <a:t>，按拓扑将端口加入到指定的</a:t>
            </a:r>
            <a:r>
              <a:rPr lang="en-US" altLang="zh-CN" dirty="0" err="1" smtClean="0"/>
              <a:t>vlan</a:t>
            </a:r>
            <a:r>
              <a:rPr lang="zh-CN" altLang="en-US" dirty="0" smtClean="0"/>
              <a:t>并配置服务器</a:t>
            </a:r>
            <a:r>
              <a:rPr lang="en-US" altLang="zh-CN" dirty="0" smtClean="0"/>
              <a:t>IP</a:t>
            </a:r>
            <a:r>
              <a:rPr lang="zh-CN" altLang="en-US" dirty="0" smtClean="0"/>
              <a:t>地址，实现同</a:t>
            </a:r>
            <a:r>
              <a:rPr lang="en-US" altLang="zh-CN" dirty="0" err="1" smtClean="0"/>
              <a:t>vlan</a:t>
            </a:r>
            <a:r>
              <a:rPr lang="zh-CN" altLang="en-US" dirty="0" smtClean="0"/>
              <a:t>主机</a:t>
            </a:r>
            <a:r>
              <a:rPr lang="zh-CN" altLang="en-US" dirty="0"/>
              <a:t>的</a:t>
            </a:r>
            <a:r>
              <a:rPr lang="zh-CN" altLang="en-US" dirty="0" smtClean="0"/>
              <a:t>通信。</a:t>
            </a:r>
            <a:endParaRPr lang="zh-CN" altLang="en-US" dirty="0"/>
          </a:p>
        </p:txBody>
      </p:sp>
      <p:pic>
        <p:nvPicPr>
          <p:cNvPr id="7"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4705" y="4868910"/>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408" y="4884732"/>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840" y="4857010"/>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stCxn id="87" idx="2"/>
            <a:endCxn id="9" idx="0"/>
          </p:cNvCxnSpPr>
          <p:nvPr/>
        </p:nvCxnSpPr>
        <p:spPr>
          <a:xfrm flipH="1">
            <a:off x="1594061" y="3400372"/>
            <a:ext cx="1333753" cy="1456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7" idx="2"/>
            <a:endCxn id="8" idx="0"/>
          </p:cNvCxnSpPr>
          <p:nvPr/>
        </p:nvCxnSpPr>
        <p:spPr>
          <a:xfrm flipH="1">
            <a:off x="2190629" y="3400372"/>
            <a:ext cx="737185" cy="14843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36945" y="5382817"/>
            <a:ext cx="691215" cy="369332"/>
          </a:xfrm>
          <a:prstGeom prst="rect">
            <a:avLst/>
          </a:prstGeom>
          <a:noFill/>
        </p:spPr>
        <p:txBody>
          <a:bodyPr wrap="none" rtlCol="0">
            <a:spAutoFit/>
          </a:bodyPr>
          <a:lstStyle/>
          <a:p>
            <a:r>
              <a:rPr lang="en-US" altLang="zh-CN" dirty="0" smtClean="0"/>
              <a:t>vlan1</a:t>
            </a:r>
            <a:endParaRPr lang="zh-CN" altLang="en-US" dirty="0"/>
          </a:p>
        </p:txBody>
      </p:sp>
      <p:sp>
        <p:nvSpPr>
          <p:cNvPr id="27" name="TextBox 26"/>
          <p:cNvSpPr txBox="1"/>
          <p:nvPr/>
        </p:nvSpPr>
        <p:spPr>
          <a:xfrm>
            <a:off x="3072170" y="5360671"/>
            <a:ext cx="691215" cy="369332"/>
          </a:xfrm>
          <a:prstGeom prst="rect">
            <a:avLst/>
          </a:prstGeom>
          <a:noFill/>
        </p:spPr>
        <p:txBody>
          <a:bodyPr wrap="none" rtlCol="0">
            <a:spAutoFit/>
          </a:bodyPr>
          <a:lstStyle/>
          <a:p>
            <a:r>
              <a:rPr lang="en-US" altLang="zh-CN" dirty="0" smtClean="0"/>
              <a:t>vlan2</a:t>
            </a:r>
            <a:endParaRPr lang="zh-CN" altLang="en-US" dirty="0"/>
          </a:p>
        </p:txBody>
      </p:sp>
      <p:sp>
        <p:nvSpPr>
          <p:cNvPr id="28" name="TextBox 27"/>
          <p:cNvSpPr txBox="1"/>
          <p:nvPr/>
        </p:nvSpPr>
        <p:spPr>
          <a:xfrm>
            <a:off x="4758480" y="5291916"/>
            <a:ext cx="691215" cy="369332"/>
          </a:xfrm>
          <a:prstGeom prst="rect">
            <a:avLst/>
          </a:prstGeom>
          <a:noFill/>
        </p:spPr>
        <p:txBody>
          <a:bodyPr wrap="none" rtlCol="0">
            <a:spAutoFit/>
          </a:bodyPr>
          <a:lstStyle/>
          <a:p>
            <a:r>
              <a:rPr lang="en-US" altLang="zh-CN" dirty="0" smtClean="0"/>
              <a:t>vlan3</a:t>
            </a:r>
            <a:endParaRPr lang="zh-CN" altLang="en-US" dirty="0"/>
          </a:p>
        </p:txBody>
      </p:sp>
      <p:sp>
        <p:nvSpPr>
          <p:cNvPr id="26" name="TextBox 25"/>
          <p:cNvSpPr txBox="1"/>
          <p:nvPr/>
        </p:nvSpPr>
        <p:spPr>
          <a:xfrm>
            <a:off x="1067175" y="5685547"/>
            <a:ext cx="1617751" cy="369332"/>
          </a:xfrm>
          <a:prstGeom prst="rect">
            <a:avLst/>
          </a:prstGeom>
          <a:noFill/>
        </p:spPr>
        <p:txBody>
          <a:bodyPr wrap="none" rtlCol="0">
            <a:spAutoFit/>
          </a:bodyPr>
          <a:lstStyle/>
          <a:p>
            <a:r>
              <a:rPr lang="en-US" altLang="zh-CN" dirty="0" smtClean="0"/>
              <a:t>192.168.1.0/24</a:t>
            </a:r>
            <a:endParaRPr lang="zh-CN" altLang="en-US" dirty="0"/>
          </a:p>
        </p:txBody>
      </p:sp>
      <p:sp>
        <p:nvSpPr>
          <p:cNvPr id="31" name="TextBox 30"/>
          <p:cNvSpPr txBox="1"/>
          <p:nvPr/>
        </p:nvSpPr>
        <p:spPr>
          <a:xfrm>
            <a:off x="2771800" y="5648703"/>
            <a:ext cx="1617751" cy="369332"/>
          </a:xfrm>
          <a:prstGeom prst="rect">
            <a:avLst/>
          </a:prstGeom>
          <a:noFill/>
        </p:spPr>
        <p:txBody>
          <a:bodyPr wrap="none" rtlCol="0">
            <a:spAutoFit/>
          </a:bodyPr>
          <a:lstStyle/>
          <a:p>
            <a:r>
              <a:rPr lang="en-US" altLang="zh-CN" dirty="0" smtClean="0"/>
              <a:t>192.168.2.0/24</a:t>
            </a:r>
            <a:endParaRPr lang="zh-CN" altLang="en-US" dirty="0"/>
          </a:p>
        </p:txBody>
      </p:sp>
      <p:sp>
        <p:nvSpPr>
          <p:cNvPr id="32" name="TextBox 31"/>
          <p:cNvSpPr txBox="1"/>
          <p:nvPr/>
        </p:nvSpPr>
        <p:spPr>
          <a:xfrm>
            <a:off x="4624032" y="5651956"/>
            <a:ext cx="1617751" cy="369332"/>
          </a:xfrm>
          <a:prstGeom prst="rect">
            <a:avLst/>
          </a:prstGeom>
          <a:noFill/>
        </p:spPr>
        <p:txBody>
          <a:bodyPr wrap="none" rtlCol="0">
            <a:spAutoFit/>
          </a:bodyPr>
          <a:lstStyle/>
          <a:p>
            <a:r>
              <a:rPr lang="en-US" altLang="zh-CN" dirty="0" smtClean="0"/>
              <a:t>192.168.3.0/24</a:t>
            </a:r>
            <a:endParaRPr lang="zh-CN" altLang="en-US" dirty="0"/>
          </a:p>
        </p:txBody>
      </p:sp>
      <p:sp>
        <p:nvSpPr>
          <p:cNvPr id="34" name="TextBox 33"/>
          <p:cNvSpPr txBox="1"/>
          <p:nvPr/>
        </p:nvSpPr>
        <p:spPr>
          <a:xfrm>
            <a:off x="1673388" y="4123523"/>
            <a:ext cx="579005" cy="369332"/>
          </a:xfrm>
          <a:prstGeom prst="rect">
            <a:avLst/>
          </a:prstGeom>
          <a:noFill/>
        </p:spPr>
        <p:txBody>
          <a:bodyPr wrap="none" rtlCol="0">
            <a:spAutoFit/>
          </a:bodyPr>
          <a:lstStyle/>
          <a:p>
            <a:r>
              <a:rPr lang="en-US" altLang="zh-CN" dirty="0"/>
              <a:t>f</a:t>
            </a:r>
            <a:r>
              <a:rPr lang="en-US" altLang="zh-CN" dirty="0" smtClean="0"/>
              <a:t>0/1</a:t>
            </a:r>
            <a:endParaRPr lang="zh-CN" altLang="en-US" dirty="0"/>
          </a:p>
        </p:txBody>
      </p:sp>
      <p:sp>
        <p:nvSpPr>
          <p:cNvPr id="35" name="TextBox 34"/>
          <p:cNvSpPr txBox="1"/>
          <p:nvPr/>
        </p:nvSpPr>
        <p:spPr>
          <a:xfrm>
            <a:off x="2128237" y="4123523"/>
            <a:ext cx="579005" cy="369332"/>
          </a:xfrm>
          <a:prstGeom prst="rect">
            <a:avLst/>
          </a:prstGeom>
          <a:noFill/>
        </p:spPr>
        <p:txBody>
          <a:bodyPr wrap="none" rtlCol="0">
            <a:spAutoFit/>
          </a:bodyPr>
          <a:lstStyle/>
          <a:p>
            <a:r>
              <a:rPr lang="en-US" altLang="zh-CN" dirty="0" smtClean="0"/>
              <a:t>f0/2</a:t>
            </a:r>
            <a:endParaRPr lang="zh-CN" altLang="en-US" dirty="0"/>
          </a:p>
        </p:txBody>
      </p:sp>
      <p:cxnSp>
        <p:nvCxnSpPr>
          <p:cNvPr id="40" name="直接连接符 39"/>
          <p:cNvCxnSpPr>
            <a:stCxn id="87" idx="2"/>
            <a:endCxn id="7" idx="0"/>
          </p:cNvCxnSpPr>
          <p:nvPr/>
        </p:nvCxnSpPr>
        <p:spPr>
          <a:xfrm>
            <a:off x="2927814" y="3400372"/>
            <a:ext cx="298112" cy="14685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20992" y="4011593"/>
            <a:ext cx="579005" cy="369332"/>
          </a:xfrm>
          <a:prstGeom prst="rect">
            <a:avLst/>
          </a:prstGeom>
          <a:noFill/>
        </p:spPr>
        <p:txBody>
          <a:bodyPr wrap="none" rtlCol="0">
            <a:spAutoFit/>
          </a:bodyPr>
          <a:lstStyle/>
          <a:p>
            <a:r>
              <a:rPr lang="en-US" altLang="zh-CN" dirty="0" smtClean="0"/>
              <a:t>f0/3</a:t>
            </a:r>
            <a:endParaRPr lang="zh-CN" altLang="en-US" dirty="0"/>
          </a:p>
        </p:txBody>
      </p:sp>
      <p:pic>
        <p:nvPicPr>
          <p:cNvPr id="41"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4525" y="4850104"/>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直接连接符 42"/>
          <p:cNvCxnSpPr>
            <a:stCxn id="87" idx="2"/>
            <a:endCxn id="41" idx="0"/>
          </p:cNvCxnSpPr>
          <p:nvPr/>
        </p:nvCxnSpPr>
        <p:spPr>
          <a:xfrm>
            <a:off x="2927814" y="3400372"/>
            <a:ext cx="787932" cy="14497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12179" y="4011593"/>
            <a:ext cx="579005" cy="369332"/>
          </a:xfrm>
          <a:prstGeom prst="rect">
            <a:avLst/>
          </a:prstGeom>
          <a:noFill/>
        </p:spPr>
        <p:txBody>
          <a:bodyPr wrap="none" rtlCol="0">
            <a:spAutoFit/>
          </a:bodyPr>
          <a:lstStyle/>
          <a:p>
            <a:r>
              <a:rPr lang="en-US" altLang="zh-CN" dirty="0" smtClean="0"/>
              <a:t>f0/4</a:t>
            </a:r>
            <a:endParaRPr lang="zh-CN" altLang="en-US" dirty="0"/>
          </a:p>
        </p:txBody>
      </p:sp>
      <p:pic>
        <p:nvPicPr>
          <p:cNvPr id="46"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2625" y="4809675"/>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445" y="4790869"/>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直接连接符 51"/>
          <p:cNvCxnSpPr>
            <a:stCxn id="87" idx="2"/>
            <a:endCxn id="46" idx="0"/>
          </p:cNvCxnSpPr>
          <p:nvPr/>
        </p:nvCxnSpPr>
        <p:spPr>
          <a:xfrm>
            <a:off x="2927814" y="3400372"/>
            <a:ext cx="1756032" cy="1409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7" idx="0"/>
          </p:cNvCxnSpPr>
          <p:nvPr/>
        </p:nvCxnSpPr>
        <p:spPr>
          <a:xfrm>
            <a:off x="2919083" y="3406721"/>
            <a:ext cx="2254583" cy="1384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00421" y="4131587"/>
            <a:ext cx="579005" cy="369332"/>
          </a:xfrm>
          <a:prstGeom prst="rect">
            <a:avLst/>
          </a:prstGeom>
          <a:noFill/>
        </p:spPr>
        <p:txBody>
          <a:bodyPr wrap="none" rtlCol="0">
            <a:spAutoFit/>
          </a:bodyPr>
          <a:lstStyle/>
          <a:p>
            <a:r>
              <a:rPr lang="en-US" altLang="zh-CN" dirty="0" smtClean="0"/>
              <a:t>f0/5</a:t>
            </a:r>
            <a:endParaRPr lang="zh-CN" altLang="en-US" dirty="0"/>
          </a:p>
        </p:txBody>
      </p:sp>
      <p:sp>
        <p:nvSpPr>
          <p:cNvPr id="63" name="TextBox 62"/>
          <p:cNvSpPr txBox="1"/>
          <p:nvPr/>
        </p:nvSpPr>
        <p:spPr>
          <a:xfrm>
            <a:off x="4391608" y="4131587"/>
            <a:ext cx="579005" cy="369332"/>
          </a:xfrm>
          <a:prstGeom prst="rect">
            <a:avLst/>
          </a:prstGeom>
          <a:noFill/>
        </p:spPr>
        <p:txBody>
          <a:bodyPr wrap="none" rtlCol="0">
            <a:spAutoFit/>
          </a:bodyPr>
          <a:lstStyle/>
          <a:p>
            <a:r>
              <a:rPr lang="en-US" altLang="zh-CN" dirty="0" smtClean="0"/>
              <a:t>f0/6</a:t>
            </a:r>
            <a:endParaRPr lang="zh-CN" altLang="en-US" dirty="0"/>
          </a:p>
        </p:txBody>
      </p:sp>
      <p:grpSp>
        <p:nvGrpSpPr>
          <p:cNvPr id="64" name="Group 4"/>
          <p:cNvGrpSpPr>
            <a:grpSpLocks noChangeAspect="1"/>
          </p:cNvGrpSpPr>
          <p:nvPr/>
        </p:nvGrpSpPr>
        <p:grpSpPr bwMode="auto">
          <a:xfrm>
            <a:off x="2576976" y="3009846"/>
            <a:ext cx="925513" cy="396875"/>
            <a:chOff x="2190" y="1886"/>
            <a:chExt cx="583" cy="250"/>
          </a:xfrm>
        </p:grpSpPr>
        <p:sp>
          <p:nvSpPr>
            <p:cNvPr id="65" name="AutoShape 3"/>
            <p:cNvSpPr>
              <a:spLocks noChangeAspect="1" noChangeArrowheads="1" noTextEdit="1"/>
            </p:cNvSpPr>
            <p:nvPr/>
          </p:nvSpPr>
          <p:spPr bwMode="auto">
            <a:xfrm>
              <a:off x="2190" y="1886"/>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6" name="Group 11"/>
            <p:cNvGrpSpPr>
              <a:grpSpLocks/>
            </p:cNvGrpSpPr>
            <p:nvPr/>
          </p:nvGrpSpPr>
          <p:grpSpPr bwMode="auto">
            <a:xfrm>
              <a:off x="2190" y="1886"/>
              <a:ext cx="579" cy="246"/>
              <a:chOff x="2190" y="1886"/>
              <a:chExt cx="579" cy="246"/>
            </a:xfrm>
          </p:grpSpPr>
          <p:sp>
            <p:nvSpPr>
              <p:cNvPr id="86" name="Rectangle 5"/>
              <p:cNvSpPr>
                <a:spLocks noChangeArrowheads="1"/>
              </p:cNvSpPr>
              <p:nvPr/>
            </p:nvSpPr>
            <p:spPr bwMode="auto">
              <a:xfrm>
                <a:off x="2190" y="2019"/>
                <a:ext cx="442" cy="113"/>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6"/>
              <p:cNvSpPr>
                <a:spLocks noChangeArrowheads="1"/>
              </p:cNvSpPr>
              <p:nvPr/>
            </p:nvSpPr>
            <p:spPr bwMode="auto">
              <a:xfrm>
                <a:off x="2190" y="2019"/>
                <a:ext cx="442" cy="113"/>
              </a:xfrm>
              <a:prstGeom prst="rect">
                <a:avLst/>
              </a:prstGeom>
              <a:solidFill>
                <a:srgbClr val="0096D5"/>
              </a:solidFill>
              <a:ln w="4">
                <a:solidFill>
                  <a:srgbClr val="AA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7"/>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0"/>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30"/>
            <p:cNvGrpSpPr>
              <a:grpSpLocks/>
            </p:cNvGrpSpPr>
            <p:nvPr/>
          </p:nvGrpSpPr>
          <p:grpSpPr bwMode="auto">
            <a:xfrm>
              <a:off x="2254" y="1890"/>
              <a:ext cx="490" cy="121"/>
              <a:chOff x="2254" y="1890"/>
              <a:chExt cx="490" cy="121"/>
            </a:xfrm>
          </p:grpSpPr>
          <p:grpSp>
            <p:nvGrpSpPr>
              <p:cNvPr id="68" name="Group 20"/>
              <p:cNvGrpSpPr>
                <a:grpSpLocks/>
              </p:cNvGrpSpPr>
              <p:nvPr/>
            </p:nvGrpSpPr>
            <p:grpSpPr bwMode="auto">
              <a:xfrm>
                <a:off x="2254" y="1890"/>
                <a:ext cx="443" cy="117"/>
                <a:chOff x="2254" y="1890"/>
                <a:chExt cx="443" cy="117"/>
              </a:xfrm>
            </p:grpSpPr>
            <p:sp>
              <p:nvSpPr>
                <p:cNvPr id="78" name="Freeform 12"/>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4"/>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5"/>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8"/>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9"/>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Group 29"/>
              <p:cNvGrpSpPr>
                <a:grpSpLocks/>
              </p:cNvGrpSpPr>
              <p:nvPr/>
            </p:nvGrpSpPr>
            <p:grpSpPr bwMode="auto">
              <a:xfrm>
                <a:off x="2258" y="1894"/>
                <a:ext cx="486" cy="117"/>
                <a:chOff x="2258" y="1894"/>
                <a:chExt cx="486" cy="117"/>
              </a:xfrm>
            </p:grpSpPr>
            <p:sp>
              <p:nvSpPr>
                <p:cNvPr id="70" name="Freeform 21"/>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2"/>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3"/>
                <p:cNvSpPr>
                  <a:spLocks/>
                </p:cNvSpPr>
                <p:nvPr/>
              </p:nvSpPr>
              <p:spPr bwMode="auto">
                <a:xfrm>
                  <a:off x="2512"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4"/>
                <p:cNvSpPr>
                  <a:spLocks/>
                </p:cNvSpPr>
                <p:nvPr/>
              </p:nvSpPr>
              <p:spPr bwMode="auto">
                <a:xfrm>
                  <a:off x="2555"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7"/>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8"/>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676972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err="1" smtClean="0"/>
              <a:t>Vlan</a:t>
            </a:r>
            <a:r>
              <a:rPr lang="zh-CN" altLang="en-US" dirty="0" smtClean="0"/>
              <a:t>的划分</a:t>
            </a:r>
            <a:endParaRPr lang="zh-CN" altLang="en-US" dirty="0"/>
          </a:p>
        </p:txBody>
      </p:sp>
      <p:sp>
        <p:nvSpPr>
          <p:cNvPr id="5" name="内容占位符 4"/>
          <p:cNvSpPr>
            <a:spLocks noGrp="1"/>
          </p:cNvSpPr>
          <p:nvPr>
            <p:ph sz="quarter" idx="10"/>
          </p:nvPr>
        </p:nvSpPr>
        <p:spPr>
          <a:xfrm>
            <a:off x="611560" y="1628800"/>
            <a:ext cx="7608416" cy="535531"/>
          </a:xfrm>
        </p:spPr>
        <p:txBody>
          <a:bodyPr/>
          <a:lstStyle/>
          <a:p>
            <a:r>
              <a:rPr lang="zh-CN" altLang="en-US" dirty="0" smtClean="0"/>
              <a:t>通过配置交换机实现同</a:t>
            </a:r>
            <a:r>
              <a:rPr lang="en-US" altLang="zh-CN" dirty="0" err="1" smtClean="0"/>
              <a:t>vlan</a:t>
            </a:r>
            <a:r>
              <a:rPr lang="zh-CN" altLang="en-US" dirty="0"/>
              <a:t>主机</a:t>
            </a:r>
            <a:r>
              <a:rPr lang="zh-CN" altLang="en-US" dirty="0" smtClean="0"/>
              <a:t>互通</a:t>
            </a:r>
            <a:endParaRPr lang="zh-CN" altLang="en-US" dirty="0"/>
          </a:p>
        </p:txBody>
      </p:sp>
      <p:pic>
        <p:nvPicPr>
          <p:cNvPr id="7"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292" y="4663913"/>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0995" y="4679735"/>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427" y="4652013"/>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stCxn id="87" idx="2"/>
            <a:endCxn id="9" idx="0"/>
          </p:cNvCxnSpPr>
          <p:nvPr/>
        </p:nvCxnSpPr>
        <p:spPr>
          <a:xfrm flipH="1">
            <a:off x="1285648" y="3195375"/>
            <a:ext cx="1333753" cy="1456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7" idx="2"/>
            <a:endCxn id="8" idx="0"/>
          </p:cNvCxnSpPr>
          <p:nvPr/>
        </p:nvCxnSpPr>
        <p:spPr>
          <a:xfrm flipH="1">
            <a:off x="1882216" y="3195375"/>
            <a:ext cx="737185" cy="14843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28532" y="5177820"/>
            <a:ext cx="691215" cy="369332"/>
          </a:xfrm>
          <a:prstGeom prst="rect">
            <a:avLst/>
          </a:prstGeom>
          <a:noFill/>
        </p:spPr>
        <p:txBody>
          <a:bodyPr wrap="none" rtlCol="0">
            <a:spAutoFit/>
          </a:bodyPr>
          <a:lstStyle/>
          <a:p>
            <a:r>
              <a:rPr lang="en-US" altLang="zh-CN" dirty="0" smtClean="0"/>
              <a:t>vlan1</a:t>
            </a:r>
            <a:endParaRPr lang="zh-CN" altLang="en-US" dirty="0"/>
          </a:p>
        </p:txBody>
      </p:sp>
      <p:sp>
        <p:nvSpPr>
          <p:cNvPr id="27" name="TextBox 26"/>
          <p:cNvSpPr txBox="1"/>
          <p:nvPr/>
        </p:nvSpPr>
        <p:spPr>
          <a:xfrm>
            <a:off x="2763757" y="5155674"/>
            <a:ext cx="691215" cy="369332"/>
          </a:xfrm>
          <a:prstGeom prst="rect">
            <a:avLst/>
          </a:prstGeom>
          <a:noFill/>
        </p:spPr>
        <p:txBody>
          <a:bodyPr wrap="none" rtlCol="0">
            <a:spAutoFit/>
          </a:bodyPr>
          <a:lstStyle/>
          <a:p>
            <a:r>
              <a:rPr lang="en-US" altLang="zh-CN" dirty="0" smtClean="0"/>
              <a:t>vlan2</a:t>
            </a:r>
            <a:endParaRPr lang="zh-CN" altLang="en-US" dirty="0"/>
          </a:p>
        </p:txBody>
      </p:sp>
      <p:sp>
        <p:nvSpPr>
          <p:cNvPr id="28" name="TextBox 27"/>
          <p:cNvSpPr txBox="1"/>
          <p:nvPr/>
        </p:nvSpPr>
        <p:spPr>
          <a:xfrm>
            <a:off x="4450067" y="5086919"/>
            <a:ext cx="691215" cy="369332"/>
          </a:xfrm>
          <a:prstGeom prst="rect">
            <a:avLst/>
          </a:prstGeom>
          <a:noFill/>
        </p:spPr>
        <p:txBody>
          <a:bodyPr wrap="none" rtlCol="0">
            <a:spAutoFit/>
          </a:bodyPr>
          <a:lstStyle/>
          <a:p>
            <a:r>
              <a:rPr lang="en-US" altLang="zh-CN" dirty="0" smtClean="0"/>
              <a:t>vlan3</a:t>
            </a:r>
            <a:endParaRPr lang="zh-CN" altLang="en-US" dirty="0"/>
          </a:p>
        </p:txBody>
      </p:sp>
      <p:sp>
        <p:nvSpPr>
          <p:cNvPr id="26" name="TextBox 25"/>
          <p:cNvSpPr txBox="1"/>
          <p:nvPr/>
        </p:nvSpPr>
        <p:spPr>
          <a:xfrm>
            <a:off x="758762" y="5480550"/>
            <a:ext cx="1617751" cy="369332"/>
          </a:xfrm>
          <a:prstGeom prst="rect">
            <a:avLst/>
          </a:prstGeom>
          <a:noFill/>
        </p:spPr>
        <p:txBody>
          <a:bodyPr wrap="none" rtlCol="0">
            <a:spAutoFit/>
          </a:bodyPr>
          <a:lstStyle/>
          <a:p>
            <a:r>
              <a:rPr lang="en-US" altLang="zh-CN" dirty="0" smtClean="0"/>
              <a:t>192.168.1.0/24</a:t>
            </a:r>
            <a:endParaRPr lang="zh-CN" altLang="en-US" dirty="0"/>
          </a:p>
        </p:txBody>
      </p:sp>
      <p:sp>
        <p:nvSpPr>
          <p:cNvPr id="31" name="TextBox 30"/>
          <p:cNvSpPr txBox="1"/>
          <p:nvPr/>
        </p:nvSpPr>
        <p:spPr>
          <a:xfrm>
            <a:off x="2463387" y="5443706"/>
            <a:ext cx="1617751" cy="369332"/>
          </a:xfrm>
          <a:prstGeom prst="rect">
            <a:avLst/>
          </a:prstGeom>
          <a:noFill/>
        </p:spPr>
        <p:txBody>
          <a:bodyPr wrap="none" rtlCol="0">
            <a:spAutoFit/>
          </a:bodyPr>
          <a:lstStyle/>
          <a:p>
            <a:r>
              <a:rPr lang="en-US" altLang="zh-CN" dirty="0" smtClean="0"/>
              <a:t>192.168.2.0/24</a:t>
            </a:r>
            <a:endParaRPr lang="zh-CN" altLang="en-US" dirty="0"/>
          </a:p>
        </p:txBody>
      </p:sp>
      <p:sp>
        <p:nvSpPr>
          <p:cNvPr id="32" name="TextBox 31"/>
          <p:cNvSpPr txBox="1"/>
          <p:nvPr/>
        </p:nvSpPr>
        <p:spPr>
          <a:xfrm>
            <a:off x="4315619" y="5446959"/>
            <a:ext cx="1617751" cy="369332"/>
          </a:xfrm>
          <a:prstGeom prst="rect">
            <a:avLst/>
          </a:prstGeom>
          <a:noFill/>
        </p:spPr>
        <p:txBody>
          <a:bodyPr wrap="none" rtlCol="0">
            <a:spAutoFit/>
          </a:bodyPr>
          <a:lstStyle/>
          <a:p>
            <a:r>
              <a:rPr lang="en-US" altLang="zh-CN" dirty="0" smtClean="0"/>
              <a:t>192.168.3.0/24</a:t>
            </a:r>
            <a:endParaRPr lang="zh-CN" altLang="en-US" dirty="0"/>
          </a:p>
        </p:txBody>
      </p:sp>
      <p:sp>
        <p:nvSpPr>
          <p:cNvPr id="34" name="TextBox 33"/>
          <p:cNvSpPr txBox="1"/>
          <p:nvPr/>
        </p:nvSpPr>
        <p:spPr>
          <a:xfrm>
            <a:off x="1364975" y="3918526"/>
            <a:ext cx="579005" cy="369332"/>
          </a:xfrm>
          <a:prstGeom prst="rect">
            <a:avLst/>
          </a:prstGeom>
          <a:noFill/>
        </p:spPr>
        <p:txBody>
          <a:bodyPr wrap="none" rtlCol="0">
            <a:spAutoFit/>
          </a:bodyPr>
          <a:lstStyle/>
          <a:p>
            <a:r>
              <a:rPr lang="en-US" altLang="zh-CN" dirty="0"/>
              <a:t>f</a:t>
            </a:r>
            <a:r>
              <a:rPr lang="en-US" altLang="zh-CN" dirty="0" smtClean="0"/>
              <a:t>0/1</a:t>
            </a:r>
            <a:endParaRPr lang="zh-CN" altLang="en-US" dirty="0"/>
          </a:p>
        </p:txBody>
      </p:sp>
      <p:sp>
        <p:nvSpPr>
          <p:cNvPr id="35" name="TextBox 34"/>
          <p:cNvSpPr txBox="1"/>
          <p:nvPr/>
        </p:nvSpPr>
        <p:spPr>
          <a:xfrm>
            <a:off x="1819824" y="3918526"/>
            <a:ext cx="579005" cy="369332"/>
          </a:xfrm>
          <a:prstGeom prst="rect">
            <a:avLst/>
          </a:prstGeom>
          <a:noFill/>
        </p:spPr>
        <p:txBody>
          <a:bodyPr wrap="none" rtlCol="0">
            <a:spAutoFit/>
          </a:bodyPr>
          <a:lstStyle/>
          <a:p>
            <a:r>
              <a:rPr lang="en-US" altLang="zh-CN" dirty="0" smtClean="0"/>
              <a:t>f0/2</a:t>
            </a:r>
            <a:endParaRPr lang="zh-CN" altLang="en-US" dirty="0"/>
          </a:p>
        </p:txBody>
      </p:sp>
      <p:cxnSp>
        <p:nvCxnSpPr>
          <p:cNvPr id="40" name="直接连接符 39"/>
          <p:cNvCxnSpPr>
            <a:stCxn id="87" idx="2"/>
            <a:endCxn id="7" idx="0"/>
          </p:cNvCxnSpPr>
          <p:nvPr/>
        </p:nvCxnSpPr>
        <p:spPr>
          <a:xfrm>
            <a:off x="2619401" y="3195375"/>
            <a:ext cx="298112" cy="14685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412579" y="3806596"/>
            <a:ext cx="579005" cy="369332"/>
          </a:xfrm>
          <a:prstGeom prst="rect">
            <a:avLst/>
          </a:prstGeom>
          <a:noFill/>
        </p:spPr>
        <p:txBody>
          <a:bodyPr wrap="none" rtlCol="0">
            <a:spAutoFit/>
          </a:bodyPr>
          <a:lstStyle/>
          <a:p>
            <a:r>
              <a:rPr lang="en-US" altLang="zh-CN" dirty="0" smtClean="0"/>
              <a:t>f0/3</a:t>
            </a:r>
            <a:endParaRPr lang="zh-CN" altLang="en-US" dirty="0"/>
          </a:p>
        </p:txBody>
      </p:sp>
      <p:pic>
        <p:nvPicPr>
          <p:cNvPr id="41"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112" y="4645107"/>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直接连接符 42"/>
          <p:cNvCxnSpPr>
            <a:stCxn id="87" idx="2"/>
            <a:endCxn id="41" idx="0"/>
          </p:cNvCxnSpPr>
          <p:nvPr/>
        </p:nvCxnSpPr>
        <p:spPr>
          <a:xfrm>
            <a:off x="2619401" y="3195375"/>
            <a:ext cx="787932" cy="14497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903766" y="3806596"/>
            <a:ext cx="579005" cy="369332"/>
          </a:xfrm>
          <a:prstGeom prst="rect">
            <a:avLst/>
          </a:prstGeom>
          <a:noFill/>
        </p:spPr>
        <p:txBody>
          <a:bodyPr wrap="none" rtlCol="0">
            <a:spAutoFit/>
          </a:bodyPr>
          <a:lstStyle/>
          <a:p>
            <a:r>
              <a:rPr lang="en-US" altLang="zh-CN" dirty="0" smtClean="0"/>
              <a:t>f0/4</a:t>
            </a:r>
            <a:endParaRPr lang="zh-CN" altLang="en-US" dirty="0"/>
          </a:p>
        </p:txBody>
      </p:sp>
      <p:pic>
        <p:nvPicPr>
          <p:cNvPr id="46"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4212" y="4604678"/>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4032" y="4585872"/>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直接连接符 51"/>
          <p:cNvCxnSpPr>
            <a:stCxn id="87" idx="2"/>
            <a:endCxn id="46" idx="0"/>
          </p:cNvCxnSpPr>
          <p:nvPr/>
        </p:nvCxnSpPr>
        <p:spPr>
          <a:xfrm>
            <a:off x="2619401" y="3195375"/>
            <a:ext cx="1756032" cy="1409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7" idx="0"/>
          </p:cNvCxnSpPr>
          <p:nvPr/>
        </p:nvCxnSpPr>
        <p:spPr>
          <a:xfrm>
            <a:off x="2610670" y="3201724"/>
            <a:ext cx="2254583" cy="1384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592008" y="3926590"/>
            <a:ext cx="579005" cy="369332"/>
          </a:xfrm>
          <a:prstGeom prst="rect">
            <a:avLst/>
          </a:prstGeom>
          <a:noFill/>
        </p:spPr>
        <p:txBody>
          <a:bodyPr wrap="none" rtlCol="0">
            <a:spAutoFit/>
          </a:bodyPr>
          <a:lstStyle/>
          <a:p>
            <a:r>
              <a:rPr lang="en-US" altLang="zh-CN" dirty="0" smtClean="0"/>
              <a:t>f0/5</a:t>
            </a:r>
            <a:endParaRPr lang="zh-CN" altLang="en-US" dirty="0"/>
          </a:p>
        </p:txBody>
      </p:sp>
      <p:sp>
        <p:nvSpPr>
          <p:cNvPr id="63" name="TextBox 62"/>
          <p:cNvSpPr txBox="1"/>
          <p:nvPr/>
        </p:nvSpPr>
        <p:spPr>
          <a:xfrm>
            <a:off x="4083195" y="3926590"/>
            <a:ext cx="579005" cy="369332"/>
          </a:xfrm>
          <a:prstGeom prst="rect">
            <a:avLst/>
          </a:prstGeom>
          <a:noFill/>
        </p:spPr>
        <p:txBody>
          <a:bodyPr wrap="none" rtlCol="0">
            <a:spAutoFit/>
          </a:bodyPr>
          <a:lstStyle/>
          <a:p>
            <a:r>
              <a:rPr lang="en-US" altLang="zh-CN" dirty="0" smtClean="0"/>
              <a:t>f0/6</a:t>
            </a:r>
            <a:endParaRPr lang="zh-CN" altLang="en-US" dirty="0"/>
          </a:p>
        </p:txBody>
      </p:sp>
      <p:grpSp>
        <p:nvGrpSpPr>
          <p:cNvPr id="64" name="Group 4"/>
          <p:cNvGrpSpPr>
            <a:grpSpLocks noChangeAspect="1"/>
          </p:cNvGrpSpPr>
          <p:nvPr/>
        </p:nvGrpSpPr>
        <p:grpSpPr bwMode="auto">
          <a:xfrm>
            <a:off x="2268563" y="2804849"/>
            <a:ext cx="925513" cy="396875"/>
            <a:chOff x="2190" y="1886"/>
            <a:chExt cx="583" cy="250"/>
          </a:xfrm>
        </p:grpSpPr>
        <p:sp>
          <p:nvSpPr>
            <p:cNvPr id="65" name="AutoShape 3"/>
            <p:cNvSpPr>
              <a:spLocks noChangeAspect="1" noChangeArrowheads="1" noTextEdit="1"/>
            </p:cNvSpPr>
            <p:nvPr/>
          </p:nvSpPr>
          <p:spPr bwMode="auto">
            <a:xfrm>
              <a:off x="2190" y="1886"/>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6" name="Group 11"/>
            <p:cNvGrpSpPr>
              <a:grpSpLocks/>
            </p:cNvGrpSpPr>
            <p:nvPr/>
          </p:nvGrpSpPr>
          <p:grpSpPr bwMode="auto">
            <a:xfrm>
              <a:off x="2190" y="1886"/>
              <a:ext cx="579" cy="246"/>
              <a:chOff x="2190" y="1886"/>
              <a:chExt cx="579" cy="246"/>
            </a:xfrm>
          </p:grpSpPr>
          <p:sp>
            <p:nvSpPr>
              <p:cNvPr id="86" name="Rectangle 5"/>
              <p:cNvSpPr>
                <a:spLocks noChangeArrowheads="1"/>
              </p:cNvSpPr>
              <p:nvPr/>
            </p:nvSpPr>
            <p:spPr bwMode="auto">
              <a:xfrm>
                <a:off x="2190" y="2019"/>
                <a:ext cx="442" cy="113"/>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6"/>
              <p:cNvSpPr>
                <a:spLocks noChangeArrowheads="1"/>
              </p:cNvSpPr>
              <p:nvPr/>
            </p:nvSpPr>
            <p:spPr bwMode="auto">
              <a:xfrm>
                <a:off x="2190" y="2019"/>
                <a:ext cx="442" cy="113"/>
              </a:xfrm>
              <a:prstGeom prst="rect">
                <a:avLst/>
              </a:prstGeom>
              <a:solidFill>
                <a:srgbClr val="0096D5"/>
              </a:solidFill>
              <a:ln w="4">
                <a:solidFill>
                  <a:srgbClr val="AA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7"/>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0"/>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30"/>
            <p:cNvGrpSpPr>
              <a:grpSpLocks/>
            </p:cNvGrpSpPr>
            <p:nvPr/>
          </p:nvGrpSpPr>
          <p:grpSpPr bwMode="auto">
            <a:xfrm>
              <a:off x="2254" y="1890"/>
              <a:ext cx="490" cy="121"/>
              <a:chOff x="2254" y="1890"/>
              <a:chExt cx="490" cy="121"/>
            </a:xfrm>
          </p:grpSpPr>
          <p:grpSp>
            <p:nvGrpSpPr>
              <p:cNvPr id="68" name="Group 20"/>
              <p:cNvGrpSpPr>
                <a:grpSpLocks/>
              </p:cNvGrpSpPr>
              <p:nvPr/>
            </p:nvGrpSpPr>
            <p:grpSpPr bwMode="auto">
              <a:xfrm>
                <a:off x="2254" y="1890"/>
                <a:ext cx="443" cy="117"/>
                <a:chOff x="2254" y="1890"/>
                <a:chExt cx="443" cy="117"/>
              </a:xfrm>
            </p:grpSpPr>
            <p:sp>
              <p:nvSpPr>
                <p:cNvPr id="78" name="Freeform 12"/>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4"/>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5"/>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8"/>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9"/>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Group 29"/>
              <p:cNvGrpSpPr>
                <a:grpSpLocks/>
              </p:cNvGrpSpPr>
              <p:nvPr/>
            </p:nvGrpSpPr>
            <p:grpSpPr bwMode="auto">
              <a:xfrm>
                <a:off x="2258" y="1894"/>
                <a:ext cx="486" cy="117"/>
                <a:chOff x="2258" y="1894"/>
                <a:chExt cx="486" cy="117"/>
              </a:xfrm>
            </p:grpSpPr>
            <p:sp>
              <p:nvSpPr>
                <p:cNvPr id="70" name="Freeform 21"/>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2"/>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3"/>
                <p:cNvSpPr>
                  <a:spLocks/>
                </p:cNvSpPr>
                <p:nvPr/>
              </p:nvSpPr>
              <p:spPr bwMode="auto">
                <a:xfrm>
                  <a:off x="2512"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4"/>
                <p:cNvSpPr>
                  <a:spLocks/>
                </p:cNvSpPr>
                <p:nvPr/>
              </p:nvSpPr>
              <p:spPr bwMode="auto">
                <a:xfrm>
                  <a:off x="2555"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7"/>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8"/>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93" name="TextBox 92"/>
          <p:cNvSpPr txBox="1"/>
          <p:nvPr/>
        </p:nvSpPr>
        <p:spPr>
          <a:xfrm>
            <a:off x="6537480" y="5037891"/>
            <a:ext cx="691215" cy="369332"/>
          </a:xfrm>
          <a:prstGeom prst="rect">
            <a:avLst/>
          </a:prstGeom>
          <a:noFill/>
        </p:spPr>
        <p:txBody>
          <a:bodyPr wrap="none" rtlCol="0">
            <a:spAutoFit/>
          </a:bodyPr>
          <a:lstStyle/>
          <a:p>
            <a:r>
              <a:rPr lang="en-US" altLang="zh-CN" dirty="0" smtClean="0"/>
              <a:t>vlan3</a:t>
            </a:r>
            <a:endParaRPr lang="zh-CN" altLang="en-US" dirty="0"/>
          </a:p>
        </p:txBody>
      </p:sp>
      <p:sp>
        <p:nvSpPr>
          <p:cNvPr id="96" name="TextBox 95"/>
          <p:cNvSpPr txBox="1"/>
          <p:nvPr/>
        </p:nvSpPr>
        <p:spPr>
          <a:xfrm>
            <a:off x="6403032" y="5397931"/>
            <a:ext cx="1617751" cy="369332"/>
          </a:xfrm>
          <a:prstGeom prst="rect">
            <a:avLst/>
          </a:prstGeom>
          <a:noFill/>
        </p:spPr>
        <p:txBody>
          <a:bodyPr wrap="none" rtlCol="0">
            <a:spAutoFit/>
          </a:bodyPr>
          <a:lstStyle/>
          <a:p>
            <a:r>
              <a:rPr lang="en-US" altLang="zh-CN" dirty="0" smtClean="0"/>
              <a:t>192.168.3.0/24</a:t>
            </a:r>
            <a:endParaRPr lang="zh-CN" altLang="en-US" dirty="0"/>
          </a:p>
        </p:txBody>
      </p:sp>
      <p:pic>
        <p:nvPicPr>
          <p:cNvPr id="104"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625" y="4555650"/>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1445" y="4536844"/>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6" name="直接连接符 105"/>
          <p:cNvCxnSpPr>
            <a:stCxn id="133" idx="2"/>
            <a:endCxn id="104" idx="0"/>
          </p:cNvCxnSpPr>
          <p:nvPr/>
        </p:nvCxnSpPr>
        <p:spPr>
          <a:xfrm>
            <a:off x="4706814" y="3146347"/>
            <a:ext cx="1756032" cy="1409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1" idx="2"/>
            <a:endCxn id="105" idx="0"/>
          </p:cNvCxnSpPr>
          <p:nvPr/>
        </p:nvCxnSpPr>
        <p:spPr>
          <a:xfrm>
            <a:off x="4818733" y="3152696"/>
            <a:ext cx="2133933" cy="1384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679421" y="3877562"/>
            <a:ext cx="579005" cy="369332"/>
          </a:xfrm>
          <a:prstGeom prst="rect">
            <a:avLst/>
          </a:prstGeom>
          <a:noFill/>
        </p:spPr>
        <p:txBody>
          <a:bodyPr wrap="none" rtlCol="0">
            <a:spAutoFit/>
          </a:bodyPr>
          <a:lstStyle/>
          <a:p>
            <a:r>
              <a:rPr lang="en-US" altLang="zh-CN" dirty="0" smtClean="0"/>
              <a:t>f0/5</a:t>
            </a:r>
            <a:endParaRPr lang="zh-CN" altLang="en-US" dirty="0"/>
          </a:p>
        </p:txBody>
      </p:sp>
      <p:sp>
        <p:nvSpPr>
          <p:cNvPr id="109" name="TextBox 108"/>
          <p:cNvSpPr txBox="1"/>
          <p:nvPr/>
        </p:nvSpPr>
        <p:spPr>
          <a:xfrm>
            <a:off x="6170608" y="3877562"/>
            <a:ext cx="579005" cy="369332"/>
          </a:xfrm>
          <a:prstGeom prst="rect">
            <a:avLst/>
          </a:prstGeom>
          <a:noFill/>
        </p:spPr>
        <p:txBody>
          <a:bodyPr wrap="none" rtlCol="0">
            <a:spAutoFit/>
          </a:bodyPr>
          <a:lstStyle/>
          <a:p>
            <a:r>
              <a:rPr lang="en-US" altLang="zh-CN" dirty="0" smtClean="0"/>
              <a:t>f0/6</a:t>
            </a:r>
            <a:endParaRPr lang="zh-CN" altLang="en-US" dirty="0"/>
          </a:p>
        </p:txBody>
      </p:sp>
      <p:cxnSp>
        <p:nvCxnSpPr>
          <p:cNvPr id="138" name="直接连接符 137"/>
          <p:cNvCxnSpPr>
            <a:stCxn id="89" idx="2"/>
          </p:cNvCxnSpPr>
          <p:nvPr/>
        </p:nvCxnSpPr>
        <p:spPr>
          <a:xfrm>
            <a:off x="3187726" y="2984237"/>
            <a:ext cx="1353988"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0" name="Group 4"/>
          <p:cNvGrpSpPr>
            <a:grpSpLocks noChangeAspect="1"/>
          </p:cNvGrpSpPr>
          <p:nvPr/>
        </p:nvGrpSpPr>
        <p:grpSpPr bwMode="auto">
          <a:xfrm>
            <a:off x="4355976" y="2755821"/>
            <a:ext cx="925513" cy="396875"/>
            <a:chOff x="2190" y="1886"/>
            <a:chExt cx="583" cy="250"/>
          </a:xfrm>
        </p:grpSpPr>
        <p:sp>
          <p:nvSpPr>
            <p:cNvPr id="111" name="AutoShape 3"/>
            <p:cNvSpPr>
              <a:spLocks noChangeAspect="1" noChangeArrowheads="1" noTextEdit="1"/>
            </p:cNvSpPr>
            <p:nvPr/>
          </p:nvSpPr>
          <p:spPr bwMode="auto">
            <a:xfrm>
              <a:off x="2190" y="1886"/>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2" name="Group 11"/>
            <p:cNvGrpSpPr>
              <a:grpSpLocks/>
            </p:cNvGrpSpPr>
            <p:nvPr/>
          </p:nvGrpSpPr>
          <p:grpSpPr bwMode="auto">
            <a:xfrm>
              <a:off x="2190" y="1886"/>
              <a:ext cx="579" cy="246"/>
              <a:chOff x="2190" y="1886"/>
              <a:chExt cx="579" cy="246"/>
            </a:xfrm>
          </p:grpSpPr>
          <p:sp>
            <p:nvSpPr>
              <p:cNvPr id="132" name="Rectangle 5"/>
              <p:cNvSpPr>
                <a:spLocks noChangeArrowheads="1"/>
              </p:cNvSpPr>
              <p:nvPr/>
            </p:nvSpPr>
            <p:spPr bwMode="auto">
              <a:xfrm>
                <a:off x="2190" y="2019"/>
                <a:ext cx="442" cy="113"/>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Rectangle 6"/>
              <p:cNvSpPr>
                <a:spLocks noChangeArrowheads="1"/>
              </p:cNvSpPr>
              <p:nvPr/>
            </p:nvSpPr>
            <p:spPr bwMode="auto">
              <a:xfrm>
                <a:off x="2190" y="2019"/>
                <a:ext cx="442" cy="113"/>
              </a:xfrm>
              <a:prstGeom prst="rect">
                <a:avLst/>
              </a:prstGeom>
              <a:solidFill>
                <a:srgbClr val="0096D5"/>
              </a:solidFill>
              <a:ln w="4">
                <a:solidFill>
                  <a:srgbClr val="AA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7"/>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9"/>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0"/>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3" name="Group 30"/>
            <p:cNvGrpSpPr>
              <a:grpSpLocks/>
            </p:cNvGrpSpPr>
            <p:nvPr/>
          </p:nvGrpSpPr>
          <p:grpSpPr bwMode="auto">
            <a:xfrm>
              <a:off x="2254" y="1890"/>
              <a:ext cx="490" cy="121"/>
              <a:chOff x="2254" y="1890"/>
              <a:chExt cx="490" cy="121"/>
            </a:xfrm>
          </p:grpSpPr>
          <p:grpSp>
            <p:nvGrpSpPr>
              <p:cNvPr id="114" name="Group 20"/>
              <p:cNvGrpSpPr>
                <a:grpSpLocks/>
              </p:cNvGrpSpPr>
              <p:nvPr/>
            </p:nvGrpSpPr>
            <p:grpSpPr bwMode="auto">
              <a:xfrm>
                <a:off x="2254" y="1890"/>
                <a:ext cx="443" cy="117"/>
                <a:chOff x="2254" y="1890"/>
                <a:chExt cx="443" cy="117"/>
              </a:xfrm>
            </p:grpSpPr>
            <p:sp>
              <p:nvSpPr>
                <p:cNvPr id="124" name="Freeform 12"/>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4"/>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5"/>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6"/>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7"/>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8"/>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9"/>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5" name="Group 29"/>
              <p:cNvGrpSpPr>
                <a:grpSpLocks/>
              </p:cNvGrpSpPr>
              <p:nvPr/>
            </p:nvGrpSpPr>
            <p:grpSpPr bwMode="auto">
              <a:xfrm>
                <a:off x="2258" y="1894"/>
                <a:ext cx="486" cy="117"/>
                <a:chOff x="2258" y="1894"/>
                <a:chExt cx="486" cy="117"/>
              </a:xfrm>
            </p:grpSpPr>
            <p:sp>
              <p:nvSpPr>
                <p:cNvPr id="116" name="Freeform 21"/>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22"/>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3"/>
                <p:cNvSpPr>
                  <a:spLocks/>
                </p:cNvSpPr>
                <p:nvPr/>
              </p:nvSpPr>
              <p:spPr bwMode="auto">
                <a:xfrm>
                  <a:off x="2512"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4"/>
                <p:cNvSpPr>
                  <a:spLocks/>
                </p:cNvSpPr>
                <p:nvPr/>
              </p:nvSpPr>
              <p:spPr bwMode="auto">
                <a:xfrm>
                  <a:off x="2555"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25"/>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6"/>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27"/>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28"/>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39" name="TextBox 138"/>
          <p:cNvSpPr txBox="1"/>
          <p:nvPr/>
        </p:nvSpPr>
        <p:spPr>
          <a:xfrm>
            <a:off x="3200907" y="2530505"/>
            <a:ext cx="579005" cy="369332"/>
          </a:xfrm>
          <a:prstGeom prst="rect">
            <a:avLst/>
          </a:prstGeom>
          <a:noFill/>
        </p:spPr>
        <p:txBody>
          <a:bodyPr wrap="none" rtlCol="0">
            <a:spAutoFit/>
          </a:bodyPr>
          <a:lstStyle/>
          <a:p>
            <a:r>
              <a:rPr lang="en-US" altLang="zh-CN" dirty="0" smtClean="0"/>
              <a:t>f0/7</a:t>
            </a:r>
            <a:endParaRPr lang="zh-CN" altLang="en-US" dirty="0"/>
          </a:p>
        </p:txBody>
      </p:sp>
      <p:sp>
        <p:nvSpPr>
          <p:cNvPr id="140" name="TextBox 139"/>
          <p:cNvSpPr txBox="1"/>
          <p:nvPr/>
        </p:nvSpPr>
        <p:spPr>
          <a:xfrm>
            <a:off x="3920987" y="2530505"/>
            <a:ext cx="579005" cy="369332"/>
          </a:xfrm>
          <a:prstGeom prst="rect">
            <a:avLst/>
          </a:prstGeom>
          <a:noFill/>
        </p:spPr>
        <p:txBody>
          <a:bodyPr wrap="none" rtlCol="0">
            <a:spAutoFit/>
          </a:bodyPr>
          <a:lstStyle/>
          <a:p>
            <a:r>
              <a:rPr lang="en-US" altLang="zh-CN" dirty="0" smtClean="0"/>
              <a:t>f0/7</a:t>
            </a:r>
            <a:endParaRPr lang="zh-CN" altLang="en-US" dirty="0"/>
          </a:p>
        </p:txBody>
      </p:sp>
      <p:sp>
        <p:nvSpPr>
          <p:cNvPr id="141" name="TextBox 140"/>
          <p:cNvSpPr txBox="1"/>
          <p:nvPr/>
        </p:nvSpPr>
        <p:spPr>
          <a:xfrm>
            <a:off x="1882926" y="2809403"/>
            <a:ext cx="391454" cy="369332"/>
          </a:xfrm>
          <a:prstGeom prst="rect">
            <a:avLst/>
          </a:prstGeom>
          <a:noFill/>
        </p:spPr>
        <p:txBody>
          <a:bodyPr wrap="none" rtlCol="0">
            <a:spAutoFit/>
          </a:bodyPr>
          <a:lstStyle/>
          <a:p>
            <a:r>
              <a:rPr lang="en-US" altLang="zh-CN" dirty="0" smtClean="0"/>
              <a:t>s1</a:t>
            </a:r>
            <a:endParaRPr lang="zh-CN" altLang="en-US" dirty="0"/>
          </a:p>
        </p:txBody>
      </p:sp>
      <p:sp>
        <p:nvSpPr>
          <p:cNvPr id="142" name="TextBox 141"/>
          <p:cNvSpPr txBox="1"/>
          <p:nvPr/>
        </p:nvSpPr>
        <p:spPr>
          <a:xfrm>
            <a:off x="5275139" y="2742421"/>
            <a:ext cx="391454" cy="369332"/>
          </a:xfrm>
          <a:prstGeom prst="rect">
            <a:avLst/>
          </a:prstGeom>
          <a:noFill/>
        </p:spPr>
        <p:txBody>
          <a:bodyPr wrap="none" rtlCol="0">
            <a:spAutoFit/>
          </a:bodyPr>
          <a:lstStyle/>
          <a:p>
            <a:r>
              <a:rPr lang="en-US" altLang="zh-CN" dirty="0" smtClean="0"/>
              <a:t>s2</a:t>
            </a:r>
            <a:endParaRPr lang="zh-CN" altLang="en-US" dirty="0"/>
          </a:p>
        </p:txBody>
      </p:sp>
    </p:spTree>
    <p:extLst>
      <p:ext uri="{BB962C8B-B14F-4D97-AF65-F5344CB8AC3E}">
        <p14:creationId xmlns:p14="http://schemas.microsoft.com/office/powerpoint/2010/main" val="20250705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Trunk</a:t>
            </a:r>
            <a:r>
              <a:rPr lang="zh-CN" altLang="en-US" dirty="0"/>
              <a:t>原理</a:t>
            </a:r>
          </a:p>
        </p:txBody>
      </p:sp>
    </p:spTree>
    <p:extLst>
      <p:ext uri="{BB962C8B-B14F-4D97-AF65-F5344CB8AC3E}">
        <p14:creationId xmlns:p14="http://schemas.microsoft.com/office/powerpoint/2010/main" val="2789274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以太网交换机</a:t>
            </a:r>
            <a:endParaRPr lang="zh-CN" altLang="en-US" dirty="0"/>
          </a:p>
        </p:txBody>
      </p:sp>
    </p:spTree>
    <p:extLst>
      <p:ext uri="{BB962C8B-B14F-4D97-AF65-F5344CB8AC3E}">
        <p14:creationId xmlns:p14="http://schemas.microsoft.com/office/powerpoint/2010/main" val="3227766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流程图: 联系 39"/>
          <p:cNvSpPr/>
          <p:nvPr/>
        </p:nvSpPr>
        <p:spPr>
          <a:xfrm>
            <a:off x="5897993" y="1736849"/>
            <a:ext cx="919917" cy="4985688"/>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9" name="流程图: 联系 38"/>
          <p:cNvSpPr/>
          <p:nvPr/>
        </p:nvSpPr>
        <p:spPr>
          <a:xfrm>
            <a:off x="4679461" y="1736944"/>
            <a:ext cx="919917" cy="4985593"/>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8" name="流程图: 联系 37"/>
          <p:cNvSpPr/>
          <p:nvPr/>
        </p:nvSpPr>
        <p:spPr>
          <a:xfrm>
            <a:off x="3472070" y="1736944"/>
            <a:ext cx="996116" cy="4985593"/>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标题 1"/>
          <p:cNvSpPr>
            <a:spLocks noGrp="1"/>
          </p:cNvSpPr>
          <p:nvPr>
            <p:ph type="ctrTitle"/>
          </p:nvPr>
        </p:nvSpPr>
        <p:spPr/>
        <p:txBody>
          <a:bodyPr/>
          <a:lstStyle/>
          <a:p>
            <a:r>
              <a:rPr lang="zh-CN" altLang="en-US" dirty="0"/>
              <a:t>交换机之间的</a:t>
            </a:r>
            <a:r>
              <a:rPr lang="en-US" altLang="zh-CN" dirty="0"/>
              <a:t>VLAN</a:t>
            </a:r>
            <a:r>
              <a:rPr lang="zh-CN" altLang="en-US" dirty="0"/>
              <a:t>通信</a:t>
            </a:r>
          </a:p>
        </p:txBody>
      </p:sp>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930" y="2358865"/>
            <a:ext cx="10477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2024" y="2420902"/>
            <a:ext cx="1104900"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2024" y="3826600"/>
            <a:ext cx="1104900"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2023" y="5552764"/>
            <a:ext cx="1104900"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4188" y="2470634"/>
            <a:ext cx="7937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0590" y="2350975"/>
            <a:ext cx="7937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2" descr="File Server_Updated20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9122" y="1975659"/>
            <a:ext cx="7937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0"/>
          <p:cNvSpPr>
            <a:spLocks noChangeShapeType="1"/>
          </p:cNvSpPr>
          <p:nvPr/>
        </p:nvSpPr>
        <p:spPr bwMode="auto">
          <a:xfrm flipV="1">
            <a:off x="1680635" y="2679451"/>
            <a:ext cx="481389"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9" name="Line 10"/>
          <p:cNvSpPr>
            <a:spLocks noChangeShapeType="1"/>
          </p:cNvSpPr>
          <p:nvPr/>
        </p:nvSpPr>
        <p:spPr bwMode="auto">
          <a:xfrm flipV="1">
            <a:off x="2893512" y="2882651"/>
            <a:ext cx="830676"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0" name="Line 10"/>
          <p:cNvSpPr>
            <a:spLocks noChangeShapeType="1"/>
          </p:cNvSpPr>
          <p:nvPr/>
        </p:nvSpPr>
        <p:spPr bwMode="auto">
          <a:xfrm flipV="1">
            <a:off x="3015244" y="2517351"/>
            <a:ext cx="1835347"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cxnSp>
        <p:nvCxnSpPr>
          <p:cNvPr id="24" name="肘形连接符 23"/>
          <p:cNvCxnSpPr>
            <a:stCxn id="6" idx="0"/>
          </p:cNvCxnSpPr>
          <p:nvPr/>
        </p:nvCxnSpPr>
        <p:spPr>
          <a:xfrm rot="5400000" flipH="1" flipV="1">
            <a:off x="4275288" y="627068"/>
            <a:ext cx="233021" cy="3354649"/>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25" name="Line 10"/>
          <p:cNvSpPr>
            <a:spLocks noChangeShapeType="1"/>
          </p:cNvSpPr>
          <p:nvPr/>
        </p:nvSpPr>
        <p:spPr bwMode="auto">
          <a:xfrm flipV="1">
            <a:off x="2893512" y="4297377"/>
            <a:ext cx="659487"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6" name="Line 10"/>
          <p:cNvSpPr>
            <a:spLocks noChangeShapeType="1"/>
          </p:cNvSpPr>
          <p:nvPr/>
        </p:nvSpPr>
        <p:spPr bwMode="auto">
          <a:xfrm flipV="1">
            <a:off x="2972675" y="3952528"/>
            <a:ext cx="1877915"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cxnSp>
        <p:nvCxnSpPr>
          <p:cNvPr id="27" name="肘形连接符 26"/>
          <p:cNvCxnSpPr/>
          <p:nvPr/>
        </p:nvCxnSpPr>
        <p:spPr>
          <a:xfrm rot="5400000" flipH="1" flipV="1">
            <a:off x="4365247" y="1952826"/>
            <a:ext cx="233021" cy="3479530"/>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28" name="Line 10"/>
          <p:cNvSpPr>
            <a:spLocks noChangeShapeType="1"/>
          </p:cNvSpPr>
          <p:nvPr/>
        </p:nvSpPr>
        <p:spPr bwMode="auto">
          <a:xfrm>
            <a:off x="2893513" y="5947944"/>
            <a:ext cx="704861"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9" name="Line 10"/>
          <p:cNvSpPr>
            <a:spLocks noChangeShapeType="1"/>
          </p:cNvSpPr>
          <p:nvPr/>
        </p:nvSpPr>
        <p:spPr bwMode="auto">
          <a:xfrm flipV="1">
            <a:off x="3015244" y="5628339"/>
            <a:ext cx="1877915"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cxnSp>
        <p:nvCxnSpPr>
          <p:cNvPr id="30" name="肘形连接符 29"/>
          <p:cNvCxnSpPr>
            <a:stCxn id="8" idx="0"/>
          </p:cNvCxnSpPr>
          <p:nvPr/>
        </p:nvCxnSpPr>
        <p:spPr>
          <a:xfrm rot="5400000" flipH="1" flipV="1">
            <a:off x="4220522" y="3551765"/>
            <a:ext cx="494950" cy="3507048"/>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35" name="Line 10"/>
          <p:cNvSpPr>
            <a:spLocks noChangeShapeType="1"/>
          </p:cNvSpPr>
          <p:nvPr/>
        </p:nvSpPr>
        <p:spPr bwMode="auto">
          <a:xfrm>
            <a:off x="1833646" y="2679451"/>
            <a:ext cx="1" cy="3131864"/>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6" name="Line 10"/>
          <p:cNvSpPr>
            <a:spLocks noChangeShapeType="1"/>
          </p:cNvSpPr>
          <p:nvPr/>
        </p:nvSpPr>
        <p:spPr bwMode="auto">
          <a:xfrm flipV="1">
            <a:off x="1833035" y="4193579"/>
            <a:ext cx="328990"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7" name="Line 10"/>
          <p:cNvSpPr>
            <a:spLocks noChangeShapeType="1"/>
          </p:cNvSpPr>
          <p:nvPr/>
        </p:nvSpPr>
        <p:spPr bwMode="auto">
          <a:xfrm flipV="1">
            <a:off x="1820940" y="5811315"/>
            <a:ext cx="328990" cy="0"/>
          </a:xfrm>
          <a:prstGeom prst="line">
            <a:avLst/>
          </a:prstGeom>
          <a:noFill/>
          <a:ln w="190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44" name="TextBox 43"/>
          <p:cNvSpPr txBox="1"/>
          <p:nvPr/>
        </p:nvSpPr>
        <p:spPr>
          <a:xfrm>
            <a:off x="5925375" y="4027049"/>
            <a:ext cx="897567" cy="646331"/>
          </a:xfrm>
          <a:prstGeom prst="rect">
            <a:avLst/>
          </a:prstGeom>
          <a:noFill/>
        </p:spPr>
        <p:txBody>
          <a:bodyPr wrap="square" rtlCol="0">
            <a:spAutoFit/>
          </a:bodyPr>
          <a:lstStyle/>
          <a:p>
            <a:r>
              <a:rPr lang="zh-CN" altLang="en-US" b="1" dirty="0" smtClean="0">
                <a:solidFill>
                  <a:srgbClr val="FF0000"/>
                </a:solidFill>
                <a:latin typeface="微软雅黑" pitchFamily="34" charset="-122"/>
                <a:ea typeface="微软雅黑" pitchFamily="34" charset="-122"/>
              </a:rPr>
              <a:t>销售部</a:t>
            </a:r>
            <a:endParaRPr lang="en-US" altLang="zh-CN" b="1" dirty="0" smtClean="0">
              <a:solidFill>
                <a:srgbClr val="FF0000"/>
              </a:solidFill>
              <a:latin typeface="微软雅黑" pitchFamily="34" charset="-122"/>
              <a:ea typeface="微软雅黑" pitchFamily="34" charset="-122"/>
            </a:endParaRPr>
          </a:p>
          <a:p>
            <a:r>
              <a:rPr lang="en-US" altLang="zh-CN" b="1" dirty="0" smtClean="0">
                <a:solidFill>
                  <a:srgbClr val="FF0000"/>
                </a:solidFill>
                <a:latin typeface="微软雅黑" pitchFamily="34" charset="-122"/>
                <a:ea typeface="微软雅黑" pitchFamily="34" charset="-122"/>
              </a:rPr>
              <a:t>VLAN</a:t>
            </a:r>
            <a:endParaRPr lang="zh-CN" altLang="en-US" b="1" dirty="0">
              <a:solidFill>
                <a:srgbClr val="FF0000"/>
              </a:solidFill>
              <a:latin typeface="微软雅黑" pitchFamily="34" charset="-122"/>
              <a:ea typeface="微软雅黑" pitchFamily="34" charset="-122"/>
            </a:endParaRPr>
          </a:p>
        </p:txBody>
      </p:sp>
      <p:pic>
        <p:nvPicPr>
          <p:cNvPr id="45" name="Picture 84" descr="black_serve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69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53434" y="3375808"/>
            <a:ext cx="625125" cy="6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84" descr="black_serve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69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26856" y="3690070"/>
            <a:ext cx="625125" cy="6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41"/>
          <p:cNvSpPr txBox="1"/>
          <p:nvPr/>
        </p:nvSpPr>
        <p:spPr>
          <a:xfrm>
            <a:off x="4701811" y="4017033"/>
            <a:ext cx="897567" cy="646331"/>
          </a:xfrm>
          <a:prstGeom prst="rect">
            <a:avLst/>
          </a:prstGeom>
          <a:noFill/>
        </p:spPr>
        <p:txBody>
          <a:bodyPr wrap="square" rtlCol="0">
            <a:spAutoFit/>
          </a:bodyPr>
          <a:lstStyle/>
          <a:p>
            <a:r>
              <a:rPr lang="zh-CN" altLang="en-US" b="1" dirty="0" smtClean="0">
                <a:solidFill>
                  <a:srgbClr val="FF0000"/>
                </a:solidFill>
                <a:latin typeface="微软雅黑" pitchFamily="34" charset="-122"/>
                <a:ea typeface="微软雅黑" pitchFamily="34" charset="-122"/>
              </a:rPr>
              <a:t>市场部</a:t>
            </a:r>
            <a:endParaRPr lang="en-US" altLang="zh-CN" b="1" dirty="0" smtClean="0">
              <a:solidFill>
                <a:srgbClr val="FF0000"/>
              </a:solidFill>
              <a:latin typeface="微软雅黑" pitchFamily="34" charset="-122"/>
              <a:ea typeface="微软雅黑" pitchFamily="34" charset="-122"/>
            </a:endParaRPr>
          </a:p>
          <a:p>
            <a:r>
              <a:rPr lang="en-US" altLang="zh-CN" b="1" dirty="0" smtClean="0">
                <a:solidFill>
                  <a:srgbClr val="FF0000"/>
                </a:solidFill>
                <a:latin typeface="微软雅黑" pitchFamily="34" charset="-122"/>
                <a:ea typeface="微软雅黑" pitchFamily="34" charset="-122"/>
              </a:rPr>
              <a:t>VLAN</a:t>
            </a:r>
            <a:endParaRPr lang="zh-CN" altLang="en-US" b="1" dirty="0">
              <a:solidFill>
                <a:srgbClr val="FF0000"/>
              </a:solidFill>
              <a:latin typeface="微软雅黑" pitchFamily="34" charset="-122"/>
              <a:ea typeface="微软雅黑" pitchFamily="34" charset="-122"/>
            </a:endParaRPr>
          </a:p>
        </p:txBody>
      </p:sp>
      <p:pic>
        <p:nvPicPr>
          <p:cNvPr id="47" name="Picture 84" descr="black_serve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69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469283" y="4017033"/>
            <a:ext cx="625125" cy="6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3598374" y="3985309"/>
            <a:ext cx="897567" cy="646331"/>
          </a:xfrm>
          <a:prstGeom prst="rect">
            <a:avLst/>
          </a:prstGeom>
          <a:noFill/>
        </p:spPr>
        <p:txBody>
          <a:bodyPr wrap="square" rtlCol="0">
            <a:spAutoFit/>
          </a:bodyPr>
          <a:lstStyle/>
          <a:p>
            <a:r>
              <a:rPr lang="zh-CN" altLang="en-US" b="1" dirty="0" smtClean="0">
                <a:solidFill>
                  <a:srgbClr val="FF0000"/>
                </a:solidFill>
                <a:latin typeface="微软雅黑" pitchFamily="34" charset="-122"/>
                <a:ea typeface="微软雅黑" pitchFamily="34" charset="-122"/>
              </a:rPr>
              <a:t>人事部</a:t>
            </a:r>
            <a:endParaRPr lang="en-US" altLang="zh-CN" b="1" dirty="0" smtClean="0">
              <a:solidFill>
                <a:srgbClr val="FF0000"/>
              </a:solidFill>
              <a:latin typeface="微软雅黑" pitchFamily="34" charset="-122"/>
              <a:ea typeface="微软雅黑" pitchFamily="34" charset="-122"/>
            </a:endParaRPr>
          </a:p>
          <a:p>
            <a:r>
              <a:rPr lang="en-US" altLang="zh-CN" b="1" dirty="0" smtClean="0">
                <a:solidFill>
                  <a:srgbClr val="FF0000"/>
                </a:solidFill>
                <a:latin typeface="微软雅黑" pitchFamily="34" charset="-122"/>
                <a:ea typeface="微软雅黑" pitchFamily="34" charset="-122"/>
              </a:rPr>
              <a:t>VLAN</a:t>
            </a:r>
            <a:endParaRPr lang="zh-CN" altLang="en-US" b="1" dirty="0">
              <a:solidFill>
                <a:srgbClr val="FF0000"/>
              </a:solidFill>
              <a:latin typeface="微软雅黑" pitchFamily="34" charset="-122"/>
              <a:ea typeface="微软雅黑" pitchFamily="34" charset="-122"/>
            </a:endParaRPr>
          </a:p>
        </p:txBody>
      </p:sp>
      <p:pic>
        <p:nvPicPr>
          <p:cNvPr id="48" name="Picture 84" descr="black_serve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69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51672" y="4739226"/>
            <a:ext cx="625125" cy="6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84" descr="black_serve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69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50591" y="5395627"/>
            <a:ext cx="625125" cy="6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84" descr="black_serve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69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34781" y="5732605"/>
            <a:ext cx="625125" cy="6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9408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交换机之间的</a:t>
            </a:r>
            <a:r>
              <a:rPr lang="en-US" altLang="zh-CN" dirty="0"/>
              <a:t>VLAN</a:t>
            </a:r>
            <a:r>
              <a:rPr lang="zh-CN" altLang="en-US" dirty="0" smtClean="0"/>
              <a:t>通信</a:t>
            </a:r>
            <a:r>
              <a:rPr lang="zh-CN" altLang="en-US" dirty="0"/>
              <a:t>（</a:t>
            </a:r>
            <a:r>
              <a:rPr lang="zh-CN" altLang="en-US" dirty="0" smtClean="0"/>
              <a:t>续</a:t>
            </a:r>
            <a:r>
              <a:rPr lang="en-US" altLang="zh-CN" dirty="0" smtClean="0"/>
              <a:t>1</a:t>
            </a:r>
            <a:r>
              <a:rPr lang="zh-CN" altLang="en-US" dirty="0" smtClean="0"/>
              <a:t>）</a:t>
            </a:r>
            <a:endParaRPr lang="zh-CN" altLang="en-US" dirty="0"/>
          </a:p>
        </p:txBody>
      </p:sp>
      <p:sp>
        <p:nvSpPr>
          <p:cNvPr id="4" name="文本占位符 3"/>
          <p:cNvSpPr>
            <a:spLocks noGrp="1"/>
          </p:cNvSpPr>
          <p:nvPr>
            <p:ph sz="quarter" idx="10"/>
          </p:nvPr>
        </p:nvSpPr>
        <p:spPr/>
        <p:txBody>
          <a:bodyPr/>
          <a:lstStyle/>
          <a:p>
            <a:r>
              <a:rPr lang="zh-CN" altLang="en-US" dirty="0"/>
              <a:t>如何实现交换机之间的</a:t>
            </a:r>
            <a:r>
              <a:rPr lang="en-US" altLang="zh-CN" dirty="0"/>
              <a:t>VLAN</a:t>
            </a:r>
            <a:r>
              <a:rPr lang="zh-CN" altLang="en-US" dirty="0"/>
              <a:t>通信？</a:t>
            </a:r>
          </a:p>
          <a:p>
            <a:pPr lvl="1"/>
            <a:r>
              <a:rPr lang="zh-CN" altLang="en-US" dirty="0"/>
              <a:t>每个</a:t>
            </a:r>
            <a:r>
              <a:rPr lang="en-US" altLang="zh-CN" dirty="0"/>
              <a:t>VLAN</a:t>
            </a:r>
            <a:r>
              <a:rPr lang="zh-CN" altLang="en-US" dirty="0"/>
              <a:t>一条链路？</a:t>
            </a:r>
          </a:p>
          <a:p>
            <a:endParaRPr lang="zh-CN" altLang="en-US" dirty="0"/>
          </a:p>
        </p:txBody>
      </p:sp>
      <p:sp>
        <p:nvSpPr>
          <p:cNvPr id="5" name="Line 7"/>
          <p:cNvSpPr>
            <a:spLocks noChangeShapeType="1"/>
          </p:cNvSpPr>
          <p:nvPr/>
        </p:nvSpPr>
        <p:spPr bwMode="auto">
          <a:xfrm>
            <a:off x="1889134" y="3784809"/>
            <a:ext cx="763773" cy="777145"/>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flipV="1">
            <a:off x="1889135" y="4841379"/>
            <a:ext cx="763772" cy="804652"/>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 name="Line 10"/>
          <p:cNvSpPr>
            <a:spLocks noChangeShapeType="1"/>
          </p:cNvSpPr>
          <p:nvPr/>
        </p:nvSpPr>
        <p:spPr bwMode="auto">
          <a:xfrm flipH="1">
            <a:off x="4876889" y="3889762"/>
            <a:ext cx="822562" cy="694047"/>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a:off x="4852340" y="4721300"/>
            <a:ext cx="838607" cy="0"/>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9" name="Line 12"/>
          <p:cNvSpPr>
            <a:spLocks noChangeShapeType="1"/>
          </p:cNvSpPr>
          <p:nvPr/>
        </p:nvSpPr>
        <p:spPr bwMode="auto">
          <a:xfrm>
            <a:off x="4797991" y="4829182"/>
            <a:ext cx="908109" cy="771581"/>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 name="Text Box 16"/>
          <p:cNvSpPr txBox="1">
            <a:spLocks noChangeArrowheads="1"/>
          </p:cNvSpPr>
          <p:nvPr/>
        </p:nvSpPr>
        <p:spPr bwMode="auto">
          <a:xfrm>
            <a:off x="1313963" y="2914119"/>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1" name="Text Box 17"/>
          <p:cNvSpPr txBox="1">
            <a:spLocks noChangeArrowheads="1"/>
          </p:cNvSpPr>
          <p:nvPr/>
        </p:nvSpPr>
        <p:spPr bwMode="auto">
          <a:xfrm>
            <a:off x="1302088" y="4017986"/>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2" name="Text Box 18"/>
          <p:cNvSpPr txBox="1">
            <a:spLocks noChangeArrowheads="1"/>
          </p:cNvSpPr>
          <p:nvPr/>
        </p:nvSpPr>
        <p:spPr bwMode="auto">
          <a:xfrm>
            <a:off x="1349588" y="5206769"/>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3" name="Text Box 19"/>
          <p:cNvSpPr txBox="1">
            <a:spLocks noChangeArrowheads="1"/>
          </p:cNvSpPr>
          <p:nvPr/>
        </p:nvSpPr>
        <p:spPr bwMode="auto">
          <a:xfrm>
            <a:off x="5462313" y="3002935"/>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4" name="Text Box 20"/>
          <p:cNvSpPr txBox="1">
            <a:spLocks noChangeArrowheads="1"/>
          </p:cNvSpPr>
          <p:nvPr/>
        </p:nvSpPr>
        <p:spPr bwMode="auto">
          <a:xfrm>
            <a:off x="5474188" y="4112986"/>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5" name="Text Box 21"/>
          <p:cNvSpPr txBox="1">
            <a:spLocks noChangeArrowheads="1"/>
          </p:cNvSpPr>
          <p:nvPr/>
        </p:nvSpPr>
        <p:spPr bwMode="auto">
          <a:xfrm>
            <a:off x="5504225" y="5174853"/>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84" name="Line 199"/>
          <p:cNvSpPr>
            <a:spLocks noChangeShapeType="1"/>
          </p:cNvSpPr>
          <p:nvPr/>
        </p:nvSpPr>
        <p:spPr bwMode="auto">
          <a:xfrm flipH="1">
            <a:off x="1889134" y="4696477"/>
            <a:ext cx="763771" cy="9003"/>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85" name="Line 200"/>
          <p:cNvSpPr>
            <a:spLocks noChangeShapeType="1"/>
          </p:cNvSpPr>
          <p:nvPr/>
        </p:nvSpPr>
        <p:spPr bwMode="auto">
          <a:xfrm>
            <a:off x="3378426" y="4564584"/>
            <a:ext cx="865580" cy="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86" name="Freeform 202"/>
          <p:cNvSpPr>
            <a:spLocks/>
          </p:cNvSpPr>
          <p:nvPr/>
        </p:nvSpPr>
        <p:spPr bwMode="auto">
          <a:xfrm>
            <a:off x="1995056" y="3545187"/>
            <a:ext cx="3641758" cy="840368"/>
          </a:xfrm>
          <a:custGeom>
            <a:avLst/>
            <a:gdLst>
              <a:gd name="T0" fmla="*/ 0 w 3492"/>
              <a:gd name="T1" fmla="*/ 0 h 408"/>
              <a:gd name="T2" fmla="*/ 680 w 3492"/>
              <a:gd name="T3" fmla="*/ 317 h 408"/>
              <a:gd name="T4" fmla="*/ 2540 w 3492"/>
              <a:gd name="T5" fmla="*/ 363 h 408"/>
              <a:gd name="T6" fmla="*/ 3492 w 3492"/>
              <a:gd name="T7" fmla="*/ 45 h 408"/>
            </a:gdLst>
            <a:ahLst/>
            <a:cxnLst>
              <a:cxn ang="0">
                <a:pos x="T0" y="T1"/>
              </a:cxn>
              <a:cxn ang="0">
                <a:pos x="T2" y="T3"/>
              </a:cxn>
              <a:cxn ang="0">
                <a:pos x="T4" y="T5"/>
              </a:cxn>
              <a:cxn ang="0">
                <a:pos x="T6" y="T7"/>
              </a:cxn>
            </a:cxnLst>
            <a:rect l="0" t="0" r="r" b="b"/>
            <a:pathLst>
              <a:path w="3492" h="408">
                <a:moveTo>
                  <a:pt x="0" y="0"/>
                </a:moveTo>
                <a:cubicBezTo>
                  <a:pt x="128" y="128"/>
                  <a:pt x="257" y="257"/>
                  <a:pt x="680" y="317"/>
                </a:cubicBezTo>
                <a:cubicBezTo>
                  <a:pt x="1103" y="377"/>
                  <a:pt x="2071" y="408"/>
                  <a:pt x="2540" y="363"/>
                </a:cubicBezTo>
                <a:cubicBezTo>
                  <a:pt x="3009" y="318"/>
                  <a:pt x="3250" y="181"/>
                  <a:pt x="3492" y="45"/>
                </a:cubicBezTo>
              </a:path>
            </a:pathLst>
          </a:custGeom>
          <a:noFill/>
          <a:ln w="38100" cap="flat" cmpd="sng">
            <a:solidFill>
              <a:srgbClr val="00CC99"/>
            </a:solidFill>
            <a:prstDash val="solid"/>
            <a:round/>
            <a:headEnd type="none" w="med" len="med"/>
            <a:tailEnd type="triangle" w="lg" len="lg"/>
          </a:ln>
          <a:effectLst>
            <a:outerShdw dist="45791" dir="8778596" algn="ctr" rotWithShape="0">
              <a:schemeClr val="bg2"/>
            </a:outerShdw>
          </a:effectLst>
          <a:extLst>
            <a:ext uri="{909E8E84-426E-40DD-AFC4-6F175D3DCCD1}">
              <a14:hiddenFill xmlns:a14="http://schemas.microsoft.com/office/drawing/2010/main">
                <a:solidFill>
                  <a:schemeClr val="accent1"/>
                </a:solidFill>
              </a14:hiddenFill>
            </a:ext>
          </a:extLst>
        </p:spPr>
        <p:txBody>
          <a:bodyPr anchor="b"/>
          <a:lstStyle/>
          <a:p>
            <a:endParaRPr lang="zh-CN" altLang="en-US"/>
          </a:p>
        </p:txBody>
      </p:sp>
      <p:sp>
        <p:nvSpPr>
          <p:cNvPr id="187" name="Line 206"/>
          <p:cNvSpPr>
            <a:spLocks noChangeShapeType="1"/>
          </p:cNvSpPr>
          <p:nvPr/>
        </p:nvSpPr>
        <p:spPr bwMode="auto">
          <a:xfrm>
            <a:off x="3328964" y="4693867"/>
            <a:ext cx="865580" cy="0"/>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88" name="Line 210"/>
          <p:cNvSpPr>
            <a:spLocks noChangeShapeType="1"/>
          </p:cNvSpPr>
          <p:nvPr/>
        </p:nvSpPr>
        <p:spPr bwMode="auto">
          <a:xfrm>
            <a:off x="3262994" y="4805200"/>
            <a:ext cx="865580" cy="0"/>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89"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0000" y="4425360"/>
            <a:ext cx="920750" cy="393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2875" y="4430938"/>
            <a:ext cx="920750" cy="393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1" name="Line 209"/>
          <p:cNvSpPr>
            <a:spLocks noChangeShapeType="1"/>
          </p:cNvSpPr>
          <p:nvPr/>
        </p:nvSpPr>
        <p:spPr bwMode="auto">
          <a:xfrm>
            <a:off x="1763714" y="4725144"/>
            <a:ext cx="4017324" cy="0"/>
          </a:xfrm>
          <a:prstGeom prst="line">
            <a:avLst/>
          </a:prstGeom>
          <a:noFill/>
          <a:ln w="38100">
            <a:solidFill>
              <a:srgbClr val="00CC99"/>
            </a:solidFill>
            <a:round/>
            <a:headEnd/>
            <a:tailEnd type="triangle" w="lg" len="lg"/>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92" name="Freeform 217"/>
          <p:cNvSpPr>
            <a:spLocks/>
          </p:cNvSpPr>
          <p:nvPr/>
        </p:nvSpPr>
        <p:spPr bwMode="auto">
          <a:xfrm>
            <a:off x="1995056" y="4895794"/>
            <a:ext cx="3509170" cy="1106157"/>
          </a:xfrm>
          <a:custGeom>
            <a:avLst/>
            <a:gdLst>
              <a:gd name="T0" fmla="*/ 0 w 3719"/>
              <a:gd name="T1" fmla="*/ 635 h 635"/>
              <a:gd name="T2" fmla="*/ 907 w 3719"/>
              <a:gd name="T3" fmla="*/ 91 h 635"/>
              <a:gd name="T4" fmla="*/ 2721 w 3719"/>
              <a:gd name="T5" fmla="*/ 91 h 635"/>
              <a:gd name="T6" fmla="*/ 3719 w 3719"/>
              <a:gd name="T7" fmla="*/ 499 h 635"/>
            </a:gdLst>
            <a:ahLst/>
            <a:cxnLst>
              <a:cxn ang="0">
                <a:pos x="T0" y="T1"/>
              </a:cxn>
              <a:cxn ang="0">
                <a:pos x="T2" y="T3"/>
              </a:cxn>
              <a:cxn ang="0">
                <a:pos x="T4" y="T5"/>
              </a:cxn>
              <a:cxn ang="0">
                <a:pos x="T6" y="T7"/>
              </a:cxn>
            </a:cxnLst>
            <a:rect l="0" t="0" r="r" b="b"/>
            <a:pathLst>
              <a:path w="3719" h="635">
                <a:moveTo>
                  <a:pt x="0" y="635"/>
                </a:moveTo>
                <a:cubicBezTo>
                  <a:pt x="227" y="408"/>
                  <a:pt x="454" y="182"/>
                  <a:pt x="907" y="91"/>
                </a:cubicBezTo>
                <a:cubicBezTo>
                  <a:pt x="1360" y="0"/>
                  <a:pt x="2252" y="23"/>
                  <a:pt x="2721" y="91"/>
                </a:cubicBezTo>
                <a:cubicBezTo>
                  <a:pt x="3190" y="159"/>
                  <a:pt x="3454" y="329"/>
                  <a:pt x="3719" y="499"/>
                </a:cubicBezTo>
              </a:path>
            </a:pathLst>
          </a:custGeom>
          <a:noFill/>
          <a:ln w="38100" cap="flat" cmpd="sng">
            <a:solidFill>
              <a:srgbClr val="00CC99"/>
            </a:solidFill>
            <a:prstDash val="solid"/>
            <a:round/>
            <a:headEnd type="none" w="med" len="med"/>
            <a:tailEnd type="triangle" w="lg" len="lg"/>
          </a:ln>
          <a:effectLst>
            <a:outerShdw dist="45791" dir="8778596" algn="ctr" rotWithShape="0">
              <a:schemeClr val="bg2"/>
            </a:outerShdw>
          </a:effectLst>
          <a:extLst>
            <a:ext uri="{909E8E84-426E-40DD-AFC4-6F175D3DCCD1}">
              <a14:hiddenFill xmlns:a14="http://schemas.microsoft.com/office/drawing/2010/main">
                <a:solidFill>
                  <a:schemeClr val="accent1"/>
                </a:solidFill>
              </a14:hiddenFill>
            </a:ext>
          </a:extLst>
        </p:spPr>
        <p:txBody>
          <a:bodyPr anchor="b"/>
          <a:lstStyle/>
          <a:p>
            <a:endParaRPr lang="zh-CN" altLang="en-US"/>
          </a:p>
        </p:txBody>
      </p:sp>
      <p:pic>
        <p:nvPicPr>
          <p:cNvPr id="31"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59632" y="3284984"/>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68031" y="3353700"/>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87624" y="4361812"/>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40039" y="4433820"/>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43438" y="5600763"/>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55426" y="5545441"/>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183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交换机之间的</a:t>
            </a:r>
            <a:r>
              <a:rPr lang="en-US" altLang="zh-CN" dirty="0"/>
              <a:t>VLAN</a:t>
            </a:r>
            <a:r>
              <a:rPr lang="zh-CN" altLang="en-US" dirty="0" smtClean="0"/>
              <a:t>通信（续</a:t>
            </a:r>
            <a:r>
              <a:rPr lang="en-US" altLang="zh-CN" dirty="0" smtClean="0"/>
              <a:t>2</a:t>
            </a:r>
            <a:r>
              <a:rPr lang="zh-CN" altLang="en-US" dirty="0" smtClean="0"/>
              <a:t>）</a:t>
            </a:r>
            <a:endParaRPr lang="zh-CN" altLang="en-US" dirty="0"/>
          </a:p>
        </p:txBody>
      </p:sp>
      <p:sp>
        <p:nvSpPr>
          <p:cNvPr id="4" name="文本占位符 3"/>
          <p:cNvSpPr>
            <a:spLocks noGrp="1"/>
          </p:cNvSpPr>
          <p:nvPr>
            <p:ph sz="quarter" idx="10"/>
          </p:nvPr>
        </p:nvSpPr>
        <p:spPr/>
        <p:txBody>
          <a:bodyPr/>
          <a:lstStyle/>
          <a:p>
            <a:r>
              <a:rPr lang="zh-CN" altLang="en-US" dirty="0"/>
              <a:t>如何实现交换机之间的</a:t>
            </a:r>
            <a:r>
              <a:rPr lang="en-US" altLang="zh-CN" dirty="0"/>
              <a:t>VLAN</a:t>
            </a:r>
            <a:r>
              <a:rPr lang="zh-CN" altLang="en-US" dirty="0"/>
              <a:t>通信？</a:t>
            </a:r>
          </a:p>
          <a:p>
            <a:pPr lvl="1"/>
            <a:r>
              <a:rPr lang="zh-CN" altLang="en-US" dirty="0"/>
              <a:t>每个</a:t>
            </a:r>
            <a:r>
              <a:rPr lang="en-US" altLang="zh-CN" dirty="0"/>
              <a:t>VLAN</a:t>
            </a:r>
            <a:r>
              <a:rPr lang="zh-CN" altLang="en-US" dirty="0"/>
              <a:t>一条链路？</a:t>
            </a:r>
          </a:p>
          <a:p>
            <a:endParaRPr lang="zh-CN" altLang="en-US" dirty="0"/>
          </a:p>
        </p:txBody>
      </p:sp>
      <p:sp>
        <p:nvSpPr>
          <p:cNvPr id="5" name="Line 7"/>
          <p:cNvSpPr>
            <a:spLocks noChangeShapeType="1"/>
          </p:cNvSpPr>
          <p:nvPr/>
        </p:nvSpPr>
        <p:spPr bwMode="auto">
          <a:xfrm>
            <a:off x="1889134" y="3784809"/>
            <a:ext cx="763773" cy="777145"/>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flipV="1">
            <a:off x="1889135" y="4841379"/>
            <a:ext cx="763772" cy="804652"/>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 name="Line 10"/>
          <p:cNvSpPr>
            <a:spLocks noChangeShapeType="1"/>
          </p:cNvSpPr>
          <p:nvPr/>
        </p:nvSpPr>
        <p:spPr bwMode="auto">
          <a:xfrm flipH="1">
            <a:off x="4876889" y="3889762"/>
            <a:ext cx="822562" cy="694047"/>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a:off x="4852340" y="4721300"/>
            <a:ext cx="838607" cy="0"/>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9" name="Line 12"/>
          <p:cNvSpPr>
            <a:spLocks noChangeShapeType="1"/>
          </p:cNvSpPr>
          <p:nvPr/>
        </p:nvSpPr>
        <p:spPr bwMode="auto">
          <a:xfrm>
            <a:off x="4797991" y="4829182"/>
            <a:ext cx="908109" cy="771581"/>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 name="Text Box 16"/>
          <p:cNvSpPr txBox="1">
            <a:spLocks noChangeArrowheads="1"/>
          </p:cNvSpPr>
          <p:nvPr/>
        </p:nvSpPr>
        <p:spPr bwMode="auto">
          <a:xfrm>
            <a:off x="1313963" y="2914119"/>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1" name="Text Box 17"/>
          <p:cNvSpPr txBox="1">
            <a:spLocks noChangeArrowheads="1"/>
          </p:cNvSpPr>
          <p:nvPr/>
        </p:nvSpPr>
        <p:spPr bwMode="auto">
          <a:xfrm>
            <a:off x="1302088" y="4017986"/>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2" name="Text Box 18"/>
          <p:cNvSpPr txBox="1">
            <a:spLocks noChangeArrowheads="1"/>
          </p:cNvSpPr>
          <p:nvPr/>
        </p:nvSpPr>
        <p:spPr bwMode="auto">
          <a:xfrm>
            <a:off x="1349588" y="5206769"/>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3" name="Text Box 19"/>
          <p:cNvSpPr txBox="1">
            <a:spLocks noChangeArrowheads="1"/>
          </p:cNvSpPr>
          <p:nvPr/>
        </p:nvSpPr>
        <p:spPr bwMode="auto">
          <a:xfrm>
            <a:off x="5462313" y="3002935"/>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4" name="Text Box 20"/>
          <p:cNvSpPr txBox="1">
            <a:spLocks noChangeArrowheads="1"/>
          </p:cNvSpPr>
          <p:nvPr/>
        </p:nvSpPr>
        <p:spPr bwMode="auto">
          <a:xfrm>
            <a:off x="5474188" y="4112986"/>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5" name="Text Box 21"/>
          <p:cNvSpPr txBox="1">
            <a:spLocks noChangeArrowheads="1"/>
          </p:cNvSpPr>
          <p:nvPr/>
        </p:nvSpPr>
        <p:spPr bwMode="auto">
          <a:xfrm>
            <a:off x="5504225" y="5174853"/>
            <a:ext cx="796038"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84" name="Line 199"/>
          <p:cNvSpPr>
            <a:spLocks noChangeShapeType="1"/>
          </p:cNvSpPr>
          <p:nvPr/>
        </p:nvSpPr>
        <p:spPr bwMode="auto">
          <a:xfrm flipH="1">
            <a:off x="1889134" y="4696477"/>
            <a:ext cx="763771" cy="9003"/>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85" name="Line 200"/>
          <p:cNvSpPr>
            <a:spLocks noChangeShapeType="1"/>
          </p:cNvSpPr>
          <p:nvPr/>
        </p:nvSpPr>
        <p:spPr bwMode="auto">
          <a:xfrm>
            <a:off x="3378426" y="4564584"/>
            <a:ext cx="865580" cy="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86" name="Freeform 202"/>
          <p:cNvSpPr>
            <a:spLocks/>
          </p:cNvSpPr>
          <p:nvPr/>
        </p:nvSpPr>
        <p:spPr bwMode="auto">
          <a:xfrm>
            <a:off x="1995056" y="3545187"/>
            <a:ext cx="3641758" cy="840368"/>
          </a:xfrm>
          <a:custGeom>
            <a:avLst/>
            <a:gdLst>
              <a:gd name="T0" fmla="*/ 0 w 3492"/>
              <a:gd name="T1" fmla="*/ 0 h 408"/>
              <a:gd name="T2" fmla="*/ 680 w 3492"/>
              <a:gd name="T3" fmla="*/ 317 h 408"/>
              <a:gd name="T4" fmla="*/ 2540 w 3492"/>
              <a:gd name="T5" fmla="*/ 363 h 408"/>
              <a:gd name="T6" fmla="*/ 3492 w 3492"/>
              <a:gd name="T7" fmla="*/ 45 h 408"/>
            </a:gdLst>
            <a:ahLst/>
            <a:cxnLst>
              <a:cxn ang="0">
                <a:pos x="T0" y="T1"/>
              </a:cxn>
              <a:cxn ang="0">
                <a:pos x="T2" y="T3"/>
              </a:cxn>
              <a:cxn ang="0">
                <a:pos x="T4" y="T5"/>
              </a:cxn>
              <a:cxn ang="0">
                <a:pos x="T6" y="T7"/>
              </a:cxn>
            </a:cxnLst>
            <a:rect l="0" t="0" r="r" b="b"/>
            <a:pathLst>
              <a:path w="3492" h="408">
                <a:moveTo>
                  <a:pt x="0" y="0"/>
                </a:moveTo>
                <a:cubicBezTo>
                  <a:pt x="128" y="128"/>
                  <a:pt x="257" y="257"/>
                  <a:pt x="680" y="317"/>
                </a:cubicBezTo>
                <a:cubicBezTo>
                  <a:pt x="1103" y="377"/>
                  <a:pt x="2071" y="408"/>
                  <a:pt x="2540" y="363"/>
                </a:cubicBezTo>
                <a:cubicBezTo>
                  <a:pt x="3009" y="318"/>
                  <a:pt x="3250" y="181"/>
                  <a:pt x="3492" y="45"/>
                </a:cubicBezTo>
              </a:path>
            </a:pathLst>
          </a:custGeom>
          <a:noFill/>
          <a:ln w="38100" cap="flat" cmpd="sng">
            <a:solidFill>
              <a:srgbClr val="00CC99"/>
            </a:solidFill>
            <a:prstDash val="solid"/>
            <a:round/>
            <a:headEnd type="none" w="med" len="med"/>
            <a:tailEnd type="triangle" w="lg" len="lg"/>
          </a:ln>
          <a:effectLst>
            <a:outerShdw dist="45791" dir="8778596" algn="ctr" rotWithShape="0">
              <a:schemeClr val="bg2"/>
            </a:outerShdw>
          </a:effectLst>
          <a:extLst>
            <a:ext uri="{909E8E84-426E-40DD-AFC4-6F175D3DCCD1}">
              <a14:hiddenFill xmlns:a14="http://schemas.microsoft.com/office/drawing/2010/main">
                <a:solidFill>
                  <a:schemeClr val="accent1"/>
                </a:solidFill>
              </a14:hiddenFill>
            </a:ext>
          </a:extLst>
        </p:spPr>
        <p:txBody>
          <a:bodyPr anchor="b"/>
          <a:lstStyle/>
          <a:p>
            <a:endParaRPr lang="zh-CN" altLang="en-US"/>
          </a:p>
        </p:txBody>
      </p:sp>
      <p:sp>
        <p:nvSpPr>
          <p:cNvPr id="187" name="Line 206"/>
          <p:cNvSpPr>
            <a:spLocks noChangeShapeType="1"/>
          </p:cNvSpPr>
          <p:nvPr/>
        </p:nvSpPr>
        <p:spPr bwMode="auto">
          <a:xfrm>
            <a:off x="3328964" y="4693867"/>
            <a:ext cx="865580" cy="0"/>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88" name="Line 210"/>
          <p:cNvSpPr>
            <a:spLocks noChangeShapeType="1"/>
          </p:cNvSpPr>
          <p:nvPr/>
        </p:nvSpPr>
        <p:spPr bwMode="auto">
          <a:xfrm>
            <a:off x="3262994" y="4805200"/>
            <a:ext cx="865580" cy="0"/>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89"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0000" y="4425360"/>
            <a:ext cx="920750" cy="393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2875" y="4430938"/>
            <a:ext cx="920750" cy="393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1" name="Line 209"/>
          <p:cNvSpPr>
            <a:spLocks noChangeShapeType="1"/>
          </p:cNvSpPr>
          <p:nvPr/>
        </p:nvSpPr>
        <p:spPr bwMode="auto">
          <a:xfrm>
            <a:off x="1763714" y="4725144"/>
            <a:ext cx="4017324" cy="0"/>
          </a:xfrm>
          <a:prstGeom prst="line">
            <a:avLst/>
          </a:prstGeom>
          <a:noFill/>
          <a:ln w="38100">
            <a:solidFill>
              <a:srgbClr val="00CC99"/>
            </a:solidFill>
            <a:round/>
            <a:headEnd/>
            <a:tailEnd type="triangle" w="lg" len="lg"/>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92" name="Freeform 217"/>
          <p:cNvSpPr>
            <a:spLocks/>
          </p:cNvSpPr>
          <p:nvPr/>
        </p:nvSpPr>
        <p:spPr bwMode="auto">
          <a:xfrm>
            <a:off x="1995056" y="4895794"/>
            <a:ext cx="3509170" cy="1106157"/>
          </a:xfrm>
          <a:custGeom>
            <a:avLst/>
            <a:gdLst>
              <a:gd name="T0" fmla="*/ 0 w 3719"/>
              <a:gd name="T1" fmla="*/ 635 h 635"/>
              <a:gd name="T2" fmla="*/ 907 w 3719"/>
              <a:gd name="T3" fmla="*/ 91 h 635"/>
              <a:gd name="T4" fmla="*/ 2721 w 3719"/>
              <a:gd name="T5" fmla="*/ 91 h 635"/>
              <a:gd name="T6" fmla="*/ 3719 w 3719"/>
              <a:gd name="T7" fmla="*/ 499 h 635"/>
            </a:gdLst>
            <a:ahLst/>
            <a:cxnLst>
              <a:cxn ang="0">
                <a:pos x="T0" y="T1"/>
              </a:cxn>
              <a:cxn ang="0">
                <a:pos x="T2" y="T3"/>
              </a:cxn>
              <a:cxn ang="0">
                <a:pos x="T4" y="T5"/>
              </a:cxn>
              <a:cxn ang="0">
                <a:pos x="T6" y="T7"/>
              </a:cxn>
            </a:cxnLst>
            <a:rect l="0" t="0" r="r" b="b"/>
            <a:pathLst>
              <a:path w="3719" h="635">
                <a:moveTo>
                  <a:pt x="0" y="635"/>
                </a:moveTo>
                <a:cubicBezTo>
                  <a:pt x="227" y="408"/>
                  <a:pt x="454" y="182"/>
                  <a:pt x="907" y="91"/>
                </a:cubicBezTo>
                <a:cubicBezTo>
                  <a:pt x="1360" y="0"/>
                  <a:pt x="2252" y="23"/>
                  <a:pt x="2721" y="91"/>
                </a:cubicBezTo>
                <a:cubicBezTo>
                  <a:pt x="3190" y="159"/>
                  <a:pt x="3454" y="329"/>
                  <a:pt x="3719" y="499"/>
                </a:cubicBezTo>
              </a:path>
            </a:pathLst>
          </a:custGeom>
          <a:noFill/>
          <a:ln w="38100" cap="flat" cmpd="sng">
            <a:solidFill>
              <a:srgbClr val="00CC99"/>
            </a:solidFill>
            <a:prstDash val="solid"/>
            <a:round/>
            <a:headEnd type="none" w="med" len="med"/>
            <a:tailEnd type="triangle" w="lg" len="lg"/>
          </a:ln>
          <a:effectLst>
            <a:outerShdw dist="45791" dir="8778596" algn="ctr" rotWithShape="0">
              <a:schemeClr val="bg2"/>
            </a:outerShdw>
          </a:effectLst>
          <a:extLst>
            <a:ext uri="{909E8E84-426E-40DD-AFC4-6F175D3DCCD1}">
              <a14:hiddenFill xmlns:a14="http://schemas.microsoft.com/office/drawing/2010/main">
                <a:solidFill>
                  <a:schemeClr val="accent1"/>
                </a:solidFill>
              </a14:hiddenFill>
            </a:ext>
          </a:extLst>
        </p:spPr>
        <p:txBody>
          <a:bodyPr anchor="b"/>
          <a:lstStyle/>
          <a:p>
            <a:endParaRPr lang="zh-CN" altLang="en-US"/>
          </a:p>
        </p:txBody>
      </p:sp>
      <p:sp>
        <p:nvSpPr>
          <p:cNvPr id="31" name="AutoShape 4"/>
          <p:cNvSpPr>
            <a:spLocks noChangeArrowheads="1"/>
          </p:cNvSpPr>
          <p:nvPr/>
        </p:nvSpPr>
        <p:spPr bwMode="auto">
          <a:xfrm>
            <a:off x="2725017" y="5615487"/>
            <a:ext cx="1941534" cy="549817"/>
          </a:xfrm>
          <a:prstGeom prst="wedgeRoundRectCallout">
            <a:avLst>
              <a:gd name="adj1" fmla="val -756"/>
              <a:gd name="adj2" fmla="val -160951"/>
              <a:gd name="adj3" fmla="val 16667"/>
            </a:avLst>
          </a:prstGeom>
          <a:solidFill>
            <a:srgbClr val="00B0F0"/>
          </a:solidFill>
          <a:ln>
            <a:solidFill>
              <a:srgbClr val="00B0F0"/>
            </a:solidFill>
          </a:ln>
          <a:effectLst>
            <a:outerShdw blurRad="50800" dist="38100" dir="5400000" rotWithShape="0">
              <a:srgbClr val="000000">
                <a:alpha val="43137"/>
              </a:srgbClr>
            </a:outerShdw>
          </a:effectLst>
          <a:extLst/>
        </p:spPr>
        <p:style>
          <a:lnRef idx="1">
            <a:schemeClr val="accent6"/>
          </a:lnRef>
          <a:fillRef idx="2">
            <a:schemeClr val="accent6"/>
          </a:fillRef>
          <a:effectRef idx="1">
            <a:schemeClr val="accent6"/>
          </a:effectRef>
          <a:fontRef idx="minor">
            <a:schemeClr val="dk1"/>
          </a:fontRef>
        </p:style>
        <p:txBody>
          <a:bodyPr anchor="b"/>
          <a:lstStyle/>
          <a:p>
            <a:r>
              <a:rPr lang="zh-CN" altLang="en-US" sz="1400" b="1" dirty="0" smtClean="0">
                <a:solidFill>
                  <a:srgbClr val="FFFF00"/>
                </a:solidFill>
                <a:latin typeface="微软雅黑" pitchFamily="34" charset="-122"/>
                <a:ea typeface="微软雅黑" pitchFamily="34" charset="-122"/>
              </a:rPr>
              <a:t>如果</a:t>
            </a:r>
            <a:r>
              <a:rPr lang="en-US" altLang="zh-CN" sz="1400" b="1" dirty="0" smtClean="0">
                <a:solidFill>
                  <a:srgbClr val="FFFF00"/>
                </a:solidFill>
                <a:latin typeface="微软雅黑" pitchFamily="34" charset="-122"/>
                <a:ea typeface="微软雅黑" pitchFamily="34" charset="-122"/>
              </a:rPr>
              <a:t>VLAN</a:t>
            </a:r>
            <a:r>
              <a:rPr lang="zh-CN" altLang="en-US" sz="1400" b="1" dirty="0" smtClean="0">
                <a:solidFill>
                  <a:srgbClr val="FFFF00"/>
                </a:solidFill>
                <a:latin typeface="微软雅黑" pitchFamily="34" charset="-122"/>
                <a:ea typeface="微软雅黑" pitchFamily="34" charset="-122"/>
              </a:rPr>
              <a:t>太多呢？</a:t>
            </a:r>
            <a:endParaRPr lang="zh-CN" altLang="en-US" sz="1400" b="1" dirty="0">
              <a:solidFill>
                <a:srgbClr val="FFFF00"/>
              </a:solidFill>
              <a:latin typeface="微软雅黑" pitchFamily="34" charset="-122"/>
              <a:ea typeface="微软雅黑" pitchFamily="34" charset="-122"/>
            </a:endParaRPr>
          </a:p>
        </p:txBody>
      </p:sp>
      <p:pic>
        <p:nvPicPr>
          <p:cNvPr id="32"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259632" y="3284984"/>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68031" y="3353700"/>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87624" y="4361812"/>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40039" y="4433820"/>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43438" y="5600763"/>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55426" y="5545441"/>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3772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交换机之间的</a:t>
            </a:r>
            <a:r>
              <a:rPr lang="en-US" altLang="zh-CN" dirty="0"/>
              <a:t>VLAN</a:t>
            </a:r>
            <a:r>
              <a:rPr lang="zh-CN" altLang="en-US" dirty="0" smtClean="0"/>
              <a:t>通信（续</a:t>
            </a:r>
            <a:r>
              <a:rPr lang="en-US" altLang="zh-CN" dirty="0" smtClean="0"/>
              <a:t>3</a:t>
            </a:r>
            <a:r>
              <a:rPr lang="zh-CN" altLang="en-US" dirty="0" smtClean="0"/>
              <a:t>）</a:t>
            </a:r>
            <a:endParaRPr lang="zh-CN" altLang="en-US" dirty="0"/>
          </a:p>
        </p:txBody>
      </p:sp>
      <p:sp>
        <p:nvSpPr>
          <p:cNvPr id="4" name="文本占位符 3"/>
          <p:cNvSpPr>
            <a:spLocks noGrp="1"/>
          </p:cNvSpPr>
          <p:nvPr>
            <p:ph sz="quarter" idx="10"/>
          </p:nvPr>
        </p:nvSpPr>
        <p:spPr/>
        <p:txBody>
          <a:bodyPr/>
          <a:lstStyle/>
          <a:p>
            <a:r>
              <a:rPr lang="zh-CN" altLang="en-US" dirty="0"/>
              <a:t>如何实现交换机之间的</a:t>
            </a:r>
            <a:r>
              <a:rPr lang="en-US" altLang="zh-CN" dirty="0"/>
              <a:t>VLAN</a:t>
            </a:r>
            <a:r>
              <a:rPr lang="zh-CN" altLang="en-US" dirty="0"/>
              <a:t>通信？</a:t>
            </a:r>
          </a:p>
          <a:p>
            <a:pPr lvl="1"/>
            <a:r>
              <a:rPr lang="zh-CN" altLang="en-US" dirty="0"/>
              <a:t>只使用一条链路，那么来自多个</a:t>
            </a:r>
            <a:r>
              <a:rPr lang="en-US" altLang="zh-CN" dirty="0"/>
              <a:t>VLAN</a:t>
            </a:r>
            <a:r>
              <a:rPr lang="zh-CN" altLang="en-US" dirty="0"/>
              <a:t>的数据如何标识？</a:t>
            </a:r>
          </a:p>
          <a:p>
            <a:endParaRPr lang="zh-CN" altLang="en-US" dirty="0"/>
          </a:p>
        </p:txBody>
      </p:sp>
      <p:sp>
        <p:nvSpPr>
          <p:cNvPr id="12" name="Line 4"/>
          <p:cNvSpPr>
            <a:spLocks noChangeShapeType="1"/>
          </p:cNvSpPr>
          <p:nvPr/>
        </p:nvSpPr>
        <p:spPr bwMode="auto">
          <a:xfrm>
            <a:off x="1701331" y="4181293"/>
            <a:ext cx="865986" cy="763739"/>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3" name="Line 5"/>
          <p:cNvSpPr>
            <a:spLocks noChangeShapeType="1"/>
          </p:cNvSpPr>
          <p:nvPr/>
        </p:nvSpPr>
        <p:spPr bwMode="auto">
          <a:xfrm flipV="1">
            <a:off x="1701332" y="5131017"/>
            <a:ext cx="865986" cy="1102408"/>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4" name="Line 6"/>
          <p:cNvSpPr>
            <a:spLocks noChangeShapeType="1"/>
          </p:cNvSpPr>
          <p:nvPr/>
        </p:nvSpPr>
        <p:spPr bwMode="auto">
          <a:xfrm flipH="1">
            <a:off x="5258125" y="4164591"/>
            <a:ext cx="995629" cy="843012"/>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5" name="Line 7"/>
          <p:cNvSpPr>
            <a:spLocks noChangeShapeType="1"/>
          </p:cNvSpPr>
          <p:nvPr/>
        </p:nvSpPr>
        <p:spPr bwMode="auto">
          <a:xfrm>
            <a:off x="5318923" y="5086349"/>
            <a:ext cx="920138" cy="1307"/>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6" name="Line 8"/>
          <p:cNvSpPr>
            <a:spLocks noChangeShapeType="1"/>
          </p:cNvSpPr>
          <p:nvPr/>
        </p:nvSpPr>
        <p:spPr bwMode="auto">
          <a:xfrm>
            <a:off x="5292080" y="5146804"/>
            <a:ext cx="911828" cy="803705"/>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7" name="Text Box 9"/>
          <p:cNvSpPr txBox="1">
            <a:spLocks noChangeArrowheads="1"/>
          </p:cNvSpPr>
          <p:nvPr/>
        </p:nvSpPr>
        <p:spPr bwMode="auto">
          <a:xfrm>
            <a:off x="1135839" y="3229867"/>
            <a:ext cx="825375"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8" name="Text Box 10"/>
          <p:cNvSpPr txBox="1">
            <a:spLocks noChangeArrowheads="1"/>
          </p:cNvSpPr>
          <p:nvPr/>
        </p:nvSpPr>
        <p:spPr bwMode="auto">
          <a:xfrm>
            <a:off x="1123964" y="4397067"/>
            <a:ext cx="825375"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9" name="Text Box 11"/>
          <p:cNvSpPr txBox="1">
            <a:spLocks noChangeArrowheads="1"/>
          </p:cNvSpPr>
          <p:nvPr/>
        </p:nvSpPr>
        <p:spPr bwMode="auto">
          <a:xfrm>
            <a:off x="1100214" y="5570017"/>
            <a:ext cx="825375"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20" name="Text Box 12"/>
          <p:cNvSpPr txBox="1">
            <a:spLocks noChangeArrowheads="1"/>
          </p:cNvSpPr>
          <p:nvPr/>
        </p:nvSpPr>
        <p:spPr bwMode="auto">
          <a:xfrm>
            <a:off x="6139189" y="3271183"/>
            <a:ext cx="825375"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21" name="Text Box 13"/>
          <p:cNvSpPr txBox="1">
            <a:spLocks noChangeArrowheads="1"/>
          </p:cNvSpPr>
          <p:nvPr/>
        </p:nvSpPr>
        <p:spPr bwMode="auto">
          <a:xfrm>
            <a:off x="6139189" y="4365401"/>
            <a:ext cx="825375"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22" name="Text Box 14"/>
          <p:cNvSpPr txBox="1">
            <a:spLocks noChangeArrowheads="1"/>
          </p:cNvSpPr>
          <p:nvPr/>
        </p:nvSpPr>
        <p:spPr bwMode="auto">
          <a:xfrm>
            <a:off x="6121726" y="5490601"/>
            <a:ext cx="825375"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91" name="Line 183"/>
          <p:cNvSpPr>
            <a:spLocks noChangeShapeType="1"/>
          </p:cNvSpPr>
          <p:nvPr/>
        </p:nvSpPr>
        <p:spPr bwMode="auto">
          <a:xfrm flipH="1" flipV="1">
            <a:off x="1684071" y="5051258"/>
            <a:ext cx="883247" cy="4908"/>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92" name="Line 184"/>
          <p:cNvSpPr>
            <a:spLocks noChangeShapeType="1"/>
          </p:cNvSpPr>
          <p:nvPr/>
        </p:nvSpPr>
        <p:spPr bwMode="auto">
          <a:xfrm>
            <a:off x="3414051" y="4944584"/>
            <a:ext cx="1099607" cy="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93" name="Line 186"/>
          <p:cNvSpPr>
            <a:spLocks noChangeShapeType="1"/>
          </p:cNvSpPr>
          <p:nvPr/>
        </p:nvSpPr>
        <p:spPr bwMode="auto">
          <a:xfrm>
            <a:off x="3347864" y="5085184"/>
            <a:ext cx="1099607"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94" name="Line 187"/>
          <p:cNvSpPr>
            <a:spLocks noChangeShapeType="1"/>
          </p:cNvSpPr>
          <p:nvPr/>
        </p:nvSpPr>
        <p:spPr bwMode="auto">
          <a:xfrm>
            <a:off x="3275856" y="5229200"/>
            <a:ext cx="1099607" cy="0"/>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pic>
        <p:nvPicPr>
          <p:cNvPr id="195" name="Picture 1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750" y="4830362"/>
            <a:ext cx="1104900" cy="4724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6" name="Picture 1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6620" y="4830361"/>
            <a:ext cx="1104900" cy="4724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87624" y="3630209"/>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84692" y="3698925"/>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331640" y="4707037"/>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256700" y="4779045"/>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87624" y="5945988"/>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272087" y="5890666"/>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6110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交换机之间的</a:t>
            </a:r>
            <a:r>
              <a:rPr lang="en-US" altLang="zh-CN" dirty="0"/>
              <a:t>VLAN</a:t>
            </a:r>
            <a:r>
              <a:rPr lang="zh-CN" altLang="en-US" dirty="0" smtClean="0"/>
              <a:t>通信（续</a:t>
            </a:r>
            <a:r>
              <a:rPr lang="en-US" altLang="zh-CN" dirty="0" smtClean="0"/>
              <a:t>4</a:t>
            </a:r>
            <a:r>
              <a:rPr lang="zh-CN" altLang="en-US" dirty="0" smtClean="0"/>
              <a:t>）</a:t>
            </a:r>
            <a:endParaRPr lang="zh-CN" altLang="en-US" dirty="0"/>
          </a:p>
        </p:txBody>
      </p:sp>
      <p:sp>
        <p:nvSpPr>
          <p:cNvPr id="4" name="文本占位符 3"/>
          <p:cNvSpPr>
            <a:spLocks noGrp="1"/>
          </p:cNvSpPr>
          <p:nvPr>
            <p:ph sz="quarter" idx="10"/>
          </p:nvPr>
        </p:nvSpPr>
        <p:spPr/>
        <p:txBody>
          <a:bodyPr/>
          <a:lstStyle/>
          <a:p>
            <a:r>
              <a:rPr lang="zh-CN" altLang="en-US" dirty="0"/>
              <a:t>如何实现交换机之间的</a:t>
            </a:r>
            <a:r>
              <a:rPr lang="en-US" altLang="zh-CN" dirty="0"/>
              <a:t>VLAN</a:t>
            </a:r>
            <a:r>
              <a:rPr lang="zh-CN" altLang="en-US" dirty="0"/>
              <a:t>通信？</a:t>
            </a:r>
          </a:p>
          <a:p>
            <a:pPr lvl="1"/>
            <a:r>
              <a:rPr lang="zh-CN" altLang="en-US" dirty="0"/>
              <a:t>只使用一条链路，那么来自多个</a:t>
            </a:r>
            <a:r>
              <a:rPr lang="en-US" altLang="zh-CN" dirty="0"/>
              <a:t>VLAN</a:t>
            </a:r>
            <a:r>
              <a:rPr lang="zh-CN" altLang="en-US" dirty="0"/>
              <a:t>的数据如何标识？</a:t>
            </a:r>
          </a:p>
          <a:p>
            <a:endParaRPr lang="zh-CN" altLang="en-US" dirty="0"/>
          </a:p>
        </p:txBody>
      </p:sp>
      <p:grpSp>
        <p:nvGrpSpPr>
          <p:cNvPr id="5" name="Group 198"/>
          <p:cNvGrpSpPr>
            <a:grpSpLocks/>
          </p:cNvGrpSpPr>
          <p:nvPr/>
        </p:nvGrpSpPr>
        <p:grpSpPr bwMode="auto">
          <a:xfrm flipV="1">
            <a:off x="3433683" y="4837143"/>
            <a:ext cx="1162279" cy="60959"/>
            <a:chOff x="2154" y="3249"/>
            <a:chExt cx="816" cy="0"/>
          </a:xfrm>
        </p:grpSpPr>
        <p:sp>
          <p:nvSpPr>
            <p:cNvPr id="6" name="Line 192"/>
            <p:cNvSpPr>
              <a:spLocks noChangeShapeType="1"/>
            </p:cNvSpPr>
            <p:nvPr/>
          </p:nvSpPr>
          <p:spPr bwMode="auto">
            <a:xfrm>
              <a:off x="2154"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7" name="Line 193"/>
            <p:cNvSpPr>
              <a:spLocks noChangeShapeType="1"/>
            </p:cNvSpPr>
            <p:nvPr/>
          </p:nvSpPr>
          <p:spPr bwMode="auto">
            <a:xfrm>
              <a:off x="2290"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8" name="Line 194"/>
            <p:cNvSpPr>
              <a:spLocks noChangeShapeType="1"/>
            </p:cNvSpPr>
            <p:nvPr/>
          </p:nvSpPr>
          <p:spPr bwMode="auto">
            <a:xfrm>
              <a:off x="2426"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9" name="Line 195"/>
            <p:cNvSpPr>
              <a:spLocks noChangeShapeType="1"/>
            </p:cNvSpPr>
            <p:nvPr/>
          </p:nvSpPr>
          <p:spPr bwMode="auto">
            <a:xfrm>
              <a:off x="2562"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10" name="Line 196"/>
            <p:cNvSpPr>
              <a:spLocks noChangeShapeType="1"/>
            </p:cNvSpPr>
            <p:nvPr/>
          </p:nvSpPr>
          <p:spPr bwMode="auto">
            <a:xfrm>
              <a:off x="2698"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11" name="Line 197"/>
            <p:cNvSpPr>
              <a:spLocks noChangeShapeType="1"/>
            </p:cNvSpPr>
            <p:nvPr/>
          </p:nvSpPr>
          <p:spPr bwMode="auto">
            <a:xfrm>
              <a:off x="2834"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grpSp>
      <p:sp>
        <p:nvSpPr>
          <p:cNvPr id="12" name="Line 4"/>
          <p:cNvSpPr>
            <a:spLocks noChangeShapeType="1"/>
          </p:cNvSpPr>
          <p:nvPr/>
        </p:nvSpPr>
        <p:spPr bwMode="auto">
          <a:xfrm>
            <a:off x="1829047" y="3948378"/>
            <a:ext cx="865986" cy="763739"/>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3" name="Line 5"/>
          <p:cNvSpPr>
            <a:spLocks noChangeShapeType="1"/>
          </p:cNvSpPr>
          <p:nvPr/>
        </p:nvSpPr>
        <p:spPr bwMode="auto">
          <a:xfrm flipV="1">
            <a:off x="1829048" y="4898102"/>
            <a:ext cx="865986" cy="1102408"/>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4" name="Line 6"/>
          <p:cNvSpPr>
            <a:spLocks noChangeShapeType="1"/>
          </p:cNvSpPr>
          <p:nvPr/>
        </p:nvSpPr>
        <p:spPr bwMode="auto">
          <a:xfrm flipH="1">
            <a:off x="5385841" y="3931676"/>
            <a:ext cx="995629" cy="843012"/>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5" name="Line 7"/>
          <p:cNvSpPr>
            <a:spLocks noChangeShapeType="1"/>
          </p:cNvSpPr>
          <p:nvPr/>
        </p:nvSpPr>
        <p:spPr bwMode="auto">
          <a:xfrm>
            <a:off x="5446639" y="4853434"/>
            <a:ext cx="920138" cy="1307"/>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6" name="Line 8"/>
          <p:cNvSpPr>
            <a:spLocks noChangeShapeType="1"/>
          </p:cNvSpPr>
          <p:nvPr/>
        </p:nvSpPr>
        <p:spPr bwMode="auto">
          <a:xfrm>
            <a:off x="5419796" y="4913889"/>
            <a:ext cx="911828" cy="803705"/>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7" name="Text Box 9"/>
          <p:cNvSpPr txBox="1">
            <a:spLocks noChangeArrowheads="1"/>
          </p:cNvSpPr>
          <p:nvPr/>
        </p:nvSpPr>
        <p:spPr bwMode="auto">
          <a:xfrm>
            <a:off x="1263555" y="2996952"/>
            <a:ext cx="8253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8" name="Text Box 10"/>
          <p:cNvSpPr txBox="1">
            <a:spLocks noChangeArrowheads="1"/>
          </p:cNvSpPr>
          <p:nvPr/>
        </p:nvSpPr>
        <p:spPr bwMode="auto">
          <a:xfrm>
            <a:off x="1251680" y="4164152"/>
            <a:ext cx="8253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9" name="Text Box 11"/>
          <p:cNvSpPr txBox="1">
            <a:spLocks noChangeArrowheads="1"/>
          </p:cNvSpPr>
          <p:nvPr/>
        </p:nvSpPr>
        <p:spPr bwMode="auto">
          <a:xfrm>
            <a:off x="1227930" y="5337102"/>
            <a:ext cx="8253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20" name="Text Box 12"/>
          <p:cNvSpPr txBox="1">
            <a:spLocks noChangeArrowheads="1"/>
          </p:cNvSpPr>
          <p:nvPr/>
        </p:nvSpPr>
        <p:spPr bwMode="auto">
          <a:xfrm>
            <a:off x="6266905" y="3038268"/>
            <a:ext cx="8253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21" name="Text Box 13"/>
          <p:cNvSpPr txBox="1">
            <a:spLocks noChangeArrowheads="1"/>
          </p:cNvSpPr>
          <p:nvPr/>
        </p:nvSpPr>
        <p:spPr bwMode="auto">
          <a:xfrm>
            <a:off x="6266905" y="4132486"/>
            <a:ext cx="8253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22" name="Text Box 14"/>
          <p:cNvSpPr txBox="1">
            <a:spLocks noChangeArrowheads="1"/>
          </p:cNvSpPr>
          <p:nvPr/>
        </p:nvSpPr>
        <p:spPr bwMode="auto">
          <a:xfrm>
            <a:off x="6249442" y="5257686"/>
            <a:ext cx="8253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91" name="Line 183"/>
          <p:cNvSpPr>
            <a:spLocks noChangeShapeType="1"/>
          </p:cNvSpPr>
          <p:nvPr/>
        </p:nvSpPr>
        <p:spPr bwMode="auto">
          <a:xfrm flipH="1" flipV="1">
            <a:off x="1811787" y="4818343"/>
            <a:ext cx="883247" cy="4908"/>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pic>
        <p:nvPicPr>
          <p:cNvPr id="195" name="Picture 1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1467" y="4597447"/>
            <a:ext cx="976415" cy="52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1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336" y="4597446"/>
            <a:ext cx="978806" cy="55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315340" y="3340101"/>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12408" y="3408817"/>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459356" y="4416929"/>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84416" y="4488937"/>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315340" y="5655880"/>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99803" y="5600558"/>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125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交换机之间的</a:t>
            </a:r>
            <a:r>
              <a:rPr lang="en-US" altLang="zh-CN" dirty="0"/>
              <a:t>VLAN</a:t>
            </a:r>
            <a:r>
              <a:rPr lang="zh-CN" altLang="en-US" dirty="0" smtClean="0"/>
              <a:t>通信（续</a:t>
            </a:r>
            <a:r>
              <a:rPr lang="en-US" altLang="zh-CN" dirty="0" smtClean="0"/>
              <a:t>5</a:t>
            </a:r>
            <a:r>
              <a:rPr lang="zh-CN" altLang="en-US" dirty="0" smtClean="0"/>
              <a:t>）</a:t>
            </a:r>
            <a:endParaRPr lang="zh-CN" altLang="en-US" dirty="0"/>
          </a:p>
        </p:txBody>
      </p:sp>
      <p:sp>
        <p:nvSpPr>
          <p:cNvPr id="4" name="文本占位符 3"/>
          <p:cNvSpPr>
            <a:spLocks noGrp="1"/>
          </p:cNvSpPr>
          <p:nvPr>
            <p:ph sz="quarter" idx="10"/>
          </p:nvPr>
        </p:nvSpPr>
        <p:spPr/>
        <p:txBody>
          <a:bodyPr/>
          <a:lstStyle/>
          <a:p>
            <a:r>
              <a:rPr lang="zh-CN" altLang="en-US" dirty="0"/>
              <a:t>例如：三个分别来自</a:t>
            </a:r>
            <a:r>
              <a:rPr lang="en-US" altLang="zh-CN" dirty="0"/>
              <a:t>1</a:t>
            </a:r>
            <a:r>
              <a:rPr lang="zh-CN" altLang="en-US" dirty="0"/>
              <a:t>、</a:t>
            </a:r>
            <a:r>
              <a:rPr lang="en-US" altLang="zh-CN" dirty="0"/>
              <a:t>2</a:t>
            </a:r>
            <a:r>
              <a:rPr lang="zh-CN" altLang="en-US" dirty="0"/>
              <a:t>、</a:t>
            </a:r>
            <a:r>
              <a:rPr lang="en-US" altLang="zh-CN" dirty="0"/>
              <a:t>3</a:t>
            </a:r>
            <a:r>
              <a:rPr lang="zh-CN" altLang="en-US" dirty="0"/>
              <a:t>班级的学生，到另一个学校去，分别要参观</a:t>
            </a:r>
            <a:r>
              <a:rPr lang="en-US" altLang="zh-CN" dirty="0"/>
              <a:t>1</a:t>
            </a:r>
            <a:r>
              <a:rPr lang="zh-CN" altLang="en-US" dirty="0"/>
              <a:t>、</a:t>
            </a:r>
            <a:r>
              <a:rPr lang="en-US" altLang="zh-CN" dirty="0"/>
              <a:t>2</a:t>
            </a:r>
            <a:r>
              <a:rPr lang="zh-CN" altLang="en-US" dirty="0"/>
              <a:t>、</a:t>
            </a:r>
            <a:r>
              <a:rPr lang="en-US" altLang="zh-CN" dirty="0"/>
              <a:t>3</a:t>
            </a:r>
            <a:r>
              <a:rPr lang="zh-CN" altLang="en-US" dirty="0"/>
              <a:t>班的上课情况，对方的学校怎么识别他们分别应该去哪个班级？</a:t>
            </a:r>
          </a:p>
          <a:p>
            <a:endParaRPr lang="zh-CN" altLang="en-US" dirty="0"/>
          </a:p>
        </p:txBody>
      </p:sp>
      <p:grpSp>
        <p:nvGrpSpPr>
          <p:cNvPr id="181" name="Group 12"/>
          <p:cNvGrpSpPr>
            <a:grpSpLocks/>
          </p:cNvGrpSpPr>
          <p:nvPr/>
        </p:nvGrpSpPr>
        <p:grpSpPr bwMode="auto">
          <a:xfrm>
            <a:off x="1173238" y="3814642"/>
            <a:ext cx="777835" cy="1283167"/>
            <a:chOff x="748" y="2077"/>
            <a:chExt cx="666" cy="1145"/>
          </a:xfrm>
        </p:grpSpPr>
        <p:sp>
          <p:nvSpPr>
            <p:cNvPr id="182" name="Freeform 5"/>
            <p:cNvSpPr>
              <a:spLocks/>
            </p:cNvSpPr>
            <p:nvPr/>
          </p:nvSpPr>
          <p:spPr bwMode="auto">
            <a:xfrm>
              <a:off x="748" y="2290"/>
              <a:ext cx="556" cy="932"/>
            </a:xfrm>
            <a:custGeom>
              <a:avLst/>
              <a:gdLst>
                <a:gd name="T0" fmla="*/ 413 w 556"/>
                <a:gd name="T1" fmla="*/ 140 h 932"/>
                <a:gd name="T2" fmla="*/ 280 w 556"/>
                <a:gd name="T3" fmla="*/ 0 h 932"/>
                <a:gd name="T4" fmla="*/ 98 w 556"/>
                <a:gd name="T5" fmla="*/ 0 h 932"/>
                <a:gd name="T6" fmla="*/ 71 w 556"/>
                <a:gd name="T7" fmla="*/ 164 h 932"/>
                <a:gd name="T8" fmla="*/ 98 w 556"/>
                <a:gd name="T9" fmla="*/ 345 h 932"/>
                <a:gd name="T10" fmla="*/ 0 w 556"/>
                <a:gd name="T11" fmla="*/ 931 h 932"/>
                <a:gd name="T12" fmla="*/ 158 w 556"/>
                <a:gd name="T13" fmla="*/ 931 h 932"/>
                <a:gd name="T14" fmla="*/ 158 w 556"/>
                <a:gd name="T15" fmla="*/ 878 h 932"/>
                <a:gd name="T16" fmla="*/ 79 w 556"/>
                <a:gd name="T17" fmla="*/ 861 h 932"/>
                <a:gd name="T18" fmla="*/ 209 w 556"/>
                <a:gd name="T19" fmla="*/ 476 h 932"/>
                <a:gd name="T20" fmla="*/ 240 w 556"/>
                <a:gd name="T21" fmla="*/ 931 h 932"/>
                <a:gd name="T22" fmla="*/ 413 w 556"/>
                <a:gd name="T23" fmla="*/ 931 h 932"/>
                <a:gd name="T24" fmla="*/ 413 w 556"/>
                <a:gd name="T25" fmla="*/ 886 h 932"/>
                <a:gd name="T26" fmla="*/ 335 w 556"/>
                <a:gd name="T27" fmla="*/ 853 h 932"/>
                <a:gd name="T28" fmla="*/ 331 w 556"/>
                <a:gd name="T29" fmla="*/ 332 h 932"/>
                <a:gd name="T30" fmla="*/ 398 w 556"/>
                <a:gd name="T31" fmla="*/ 345 h 932"/>
                <a:gd name="T32" fmla="*/ 402 w 556"/>
                <a:gd name="T33" fmla="*/ 283 h 932"/>
                <a:gd name="T34" fmla="*/ 307 w 556"/>
                <a:gd name="T35" fmla="*/ 246 h 932"/>
                <a:gd name="T36" fmla="*/ 291 w 556"/>
                <a:gd name="T37" fmla="*/ 181 h 932"/>
                <a:gd name="T38" fmla="*/ 413 w 556"/>
                <a:gd name="T39" fmla="*/ 242 h 932"/>
                <a:gd name="T40" fmla="*/ 555 w 556"/>
                <a:gd name="T41" fmla="*/ 197 h 932"/>
                <a:gd name="T42" fmla="*/ 543 w 556"/>
                <a:gd name="T43" fmla="*/ 123 h 932"/>
                <a:gd name="T44" fmla="*/ 413 w 556"/>
                <a:gd name="T45" fmla="*/ 140 h 932"/>
                <a:gd name="T46" fmla="*/ 413 w 556"/>
                <a:gd name="T47" fmla="*/ 14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932">
                  <a:moveTo>
                    <a:pt x="413" y="140"/>
                  </a:moveTo>
                  <a:lnTo>
                    <a:pt x="280" y="0"/>
                  </a:lnTo>
                  <a:lnTo>
                    <a:pt x="98" y="0"/>
                  </a:lnTo>
                  <a:lnTo>
                    <a:pt x="71" y="164"/>
                  </a:lnTo>
                  <a:lnTo>
                    <a:pt x="98" y="345"/>
                  </a:lnTo>
                  <a:lnTo>
                    <a:pt x="0" y="931"/>
                  </a:lnTo>
                  <a:lnTo>
                    <a:pt x="158" y="931"/>
                  </a:lnTo>
                  <a:lnTo>
                    <a:pt x="158" y="878"/>
                  </a:lnTo>
                  <a:lnTo>
                    <a:pt x="79" y="861"/>
                  </a:lnTo>
                  <a:lnTo>
                    <a:pt x="209" y="476"/>
                  </a:lnTo>
                  <a:lnTo>
                    <a:pt x="240" y="931"/>
                  </a:lnTo>
                  <a:lnTo>
                    <a:pt x="413" y="931"/>
                  </a:lnTo>
                  <a:lnTo>
                    <a:pt x="413" y="886"/>
                  </a:lnTo>
                  <a:lnTo>
                    <a:pt x="335" y="853"/>
                  </a:lnTo>
                  <a:lnTo>
                    <a:pt x="331" y="332"/>
                  </a:lnTo>
                  <a:lnTo>
                    <a:pt x="398" y="345"/>
                  </a:lnTo>
                  <a:lnTo>
                    <a:pt x="402" y="283"/>
                  </a:lnTo>
                  <a:lnTo>
                    <a:pt x="307" y="246"/>
                  </a:lnTo>
                  <a:lnTo>
                    <a:pt x="291" y="181"/>
                  </a:lnTo>
                  <a:lnTo>
                    <a:pt x="413" y="242"/>
                  </a:lnTo>
                  <a:lnTo>
                    <a:pt x="555" y="197"/>
                  </a:lnTo>
                  <a:lnTo>
                    <a:pt x="543" y="123"/>
                  </a:lnTo>
                  <a:lnTo>
                    <a:pt x="413" y="140"/>
                  </a:lnTo>
                  <a:close/>
                </a:path>
              </a:pathLst>
            </a:custGeom>
            <a:ln/>
            <a:extLst/>
          </p:spPr>
          <p:style>
            <a:lnRef idx="1">
              <a:schemeClr val="accent4"/>
            </a:lnRef>
            <a:fillRef idx="3">
              <a:schemeClr val="accent4"/>
            </a:fillRef>
            <a:effectRef idx="2">
              <a:schemeClr val="accent4"/>
            </a:effectRef>
            <a:fontRef idx="minor">
              <a:schemeClr val="lt1"/>
            </a:fontRef>
          </p:style>
          <p:txBody>
            <a:bodyPr wrap="none" anchor="ctr">
              <a:spAutoFit/>
            </a:bodyPr>
            <a:lstStyle/>
            <a:p>
              <a:endParaRPr lang="zh-CN" altLang="en-US"/>
            </a:p>
          </p:txBody>
        </p:sp>
        <p:sp>
          <p:nvSpPr>
            <p:cNvPr id="183" name="Freeform 6"/>
            <p:cNvSpPr>
              <a:spLocks/>
            </p:cNvSpPr>
            <p:nvPr/>
          </p:nvSpPr>
          <p:spPr bwMode="auto">
            <a:xfrm>
              <a:off x="1319" y="2368"/>
              <a:ext cx="95" cy="104"/>
            </a:xfrm>
            <a:custGeom>
              <a:avLst/>
              <a:gdLst>
                <a:gd name="T0" fmla="*/ 0 w 95"/>
                <a:gd name="T1" fmla="*/ 33 h 104"/>
                <a:gd name="T2" fmla="*/ 43 w 95"/>
                <a:gd name="T3" fmla="*/ 0 h 104"/>
                <a:gd name="T4" fmla="*/ 47 w 95"/>
                <a:gd name="T5" fmla="*/ 25 h 104"/>
                <a:gd name="T6" fmla="*/ 94 w 95"/>
                <a:gd name="T7" fmla="*/ 21 h 104"/>
                <a:gd name="T8" fmla="*/ 94 w 95"/>
                <a:gd name="T9" fmla="*/ 74 h 104"/>
                <a:gd name="T10" fmla="*/ 8 w 95"/>
                <a:gd name="T11" fmla="*/ 103 h 104"/>
                <a:gd name="T12" fmla="*/ 0 w 95"/>
                <a:gd name="T13" fmla="*/ 33 h 104"/>
                <a:gd name="T14" fmla="*/ 0 w 95"/>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4">
                  <a:moveTo>
                    <a:pt x="0" y="33"/>
                  </a:moveTo>
                  <a:lnTo>
                    <a:pt x="43" y="0"/>
                  </a:lnTo>
                  <a:lnTo>
                    <a:pt x="47" y="25"/>
                  </a:lnTo>
                  <a:lnTo>
                    <a:pt x="94" y="21"/>
                  </a:lnTo>
                  <a:lnTo>
                    <a:pt x="94" y="74"/>
                  </a:lnTo>
                  <a:lnTo>
                    <a:pt x="8" y="103"/>
                  </a:lnTo>
                  <a:lnTo>
                    <a:pt x="0" y="33"/>
                  </a:lnTo>
                  <a:close/>
                </a:path>
              </a:pathLst>
            </a:custGeom>
            <a:solidFill>
              <a:srgbClr val="777777"/>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 name="Freeform 7"/>
            <p:cNvSpPr>
              <a:spLocks/>
            </p:cNvSpPr>
            <p:nvPr/>
          </p:nvSpPr>
          <p:spPr bwMode="auto">
            <a:xfrm>
              <a:off x="1177" y="2581"/>
              <a:ext cx="104" cy="116"/>
            </a:xfrm>
            <a:custGeom>
              <a:avLst/>
              <a:gdLst>
                <a:gd name="T0" fmla="*/ 103 w 104"/>
                <a:gd name="T1" fmla="*/ 70 h 116"/>
                <a:gd name="T2" fmla="*/ 51 w 104"/>
                <a:gd name="T3" fmla="*/ 33 h 116"/>
                <a:gd name="T4" fmla="*/ 79 w 104"/>
                <a:gd name="T5" fmla="*/ 21 h 116"/>
                <a:gd name="T6" fmla="*/ 79 w 104"/>
                <a:gd name="T7" fmla="*/ 17 h 116"/>
                <a:gd name="T8" fmla="*/ 71 w 104"/>
                <a:gd name="T9" fmla="*/ 0 h 116"/>
                <a:gd name="T10" fmla="*/ 16 w 104"/>
                <a:gd name="T11" fmla="*/ 0 h 116"/>
                <a:gd name="T12" fmla="*/ 0 w 104"/>
                <a:gd name="T13" fmla="*/ 66 h 116"/>
                <a:gd name="T14" fmla="*/ 32 w 104"/>
                <a:gd name="T15" fmla="*/ 115 h 116"/>
                <a:gd name="T16" fmla="*/ 103 w 104"/>
                <a:gd name="T17" fmla="*/ 70 h 116"/>
                <a:gd name="T18" fmla="*/ 103 w 104"/>
                <a:gd name="T19" fmla="*/ 70 h 116"/>
                <a:gd name="T20" fmla="*/ 103 w 104"/>
                <a:gd name="T21"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16">
                  <a:moveTo>
                    <a:pt x="103" y="70"/>
                  </a:moveTo>
                  <a:lnTo>
                    <a:pt x="51" y="33"/>
                  </a:lnTo>
                  <a:lnTo>
                    <a:pt x="79" y="21"/>
                  </a:lnTo>
                  <a:lnTo>
                    <a:pt x="79" y="17"/>
                  </a:lnTo>
                  <a:lnTo>
                    <a:pt x="71" y="0"/>
                  </a:lnTo>
                  <a:lnTo>
                    <a:pt x="16" y="0"/>
                  </a:lnTo>
                  <a:lnTo>
                    <a:pt x="0" y="66"/>
                  </a:lnTo>
                  <a:lnTo>
                    <a:pt x="32" y="115"/>
                  </a:lnTo>
                  <a:lnTo>
                    <a:pt x="103" y="70"/>
                  </a:lnTo>
                  <a:close/>
                </a:path>
              </a:pathLst>
            </a:custGeom>
            <a:solidFill>
              <a:srgbClr val="777777"/>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5" name="Oval 10" descr="深色下对角线"/>
            <p:cNvSpPr>
              <a:spLocks noChangeArrowheads="1"/>
            </p:cNvSpPr>
            <p:nvPr/>
          </p:nvSpPr>
          <p:spPr bwMode="auto">
            <a:xfrm>
              <a:off x="854" y="2077"/>
              <a:ext cx="181" cy="189"/>
            </a:xfrm>
            <a:prstGeom prst="ellipse">
              <a:avLst/>
            </a:prstGeom>
            <a:solidFill>
              <a:srgbClr val="777777"/>
            </a:solidFill>
            <a:ln>
              <a:noFill/>
            </a:ln>
            <a:effectLst/>
            <a:extLst>
              <a:ext uri="{91240B29-F687-4F45-9708-019B960494DF}">
                <a14:hiddenLine xmlns:a14="http://schemas.microsoft.com/office/drawing/2010/main" w="317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86" name="Group 13"/>
          <p:cNvGrpSpPr>
            <a:grpSpLocks/>
          </p:cNvGrpSpPr>
          <p:nvPr/>
        </p:nvGrpSpPr>
        <p:grpSpPr bwMode="auto">
          <a:xfrm>
            <a:off x="1893963" y="4162304"/>
            <a:ext cx="777835" cy="1283168"/>
            <a:chOff x="748" y="2077"/>
            <a:chExt cx="666" cy="1145"/>
          </a:xfrm>
        </p:grpSpPr>
        <p:sp>
          <p:nvSpPr>
            <p:cNvPr id="187" name="Freeform 14"/>
            <p:cNvSpPr>
              <a:spLocks/>
            </p:cNvSpPr>
            <p:nvPr/>
          </p:nvSpPr>
          <p:spPr bwMode="auto">
            <a:xfrm>
              <a:off x="748" y="2290"/>
              <a:ext cx="556" cy="932"/>
            </a:xfrm>
            <a:custGeom>
              <a:avLst/>
              <a:gdLst>
                <a:gd name="T0" fmla="*/ 413 w 556"/>
                <a:gd name="T1" fmla="*/ 140 h 932"/>
                <a:gd name="T2" fmla="*/ 280 w 556"/>
                <a:gd name="T3" fmla="*/ 0 h 932"/>
                <a:gd name="T4" fmla="*/ 98 w 556"/>
                <a:gd name="T5" fmla="*/ 0 h 932"/>
                <a:gd name="T6" fmla="*/ 71 w 556"/>
                <a:gd name="T7" fmla="*/ 164 h 932"/>
                <a:gd name="T8" fmla="*/ 98 w 556"/>
                <a:gd name="T9" fmla="*/ 345 h 932"/>
                <a:gd name="T10" fmla="*/ 0 w 556"/>
                <a:gd name="T11" fmla="*/ 931 h 932"/>
                <a:gd name="T12" fmla="*/ 158 w 556"/>
                <a:gd name="T13" fmla="*/ 931 h 932"/>
                <a:gd name="T14" fmla="*/ 158 w 556"/>
                <a:gd name="T15" fmla="*/ 878 h 932"/>
                <a:gd name="T16" fmla="*/ 79 w 556"/>
                <a:gd name="T17" fmla="*/ 861 h 932"/>
                <a:gd name="T18" fmla="*/ 209 w 556"/>
                <a:gd name="T19" fmla="*/ 476 h 932"/>
                <a:gd name="T20" fmla="*/ 240 w 556"/>
                <a:gd name="T21" fmla="*/ 931 h 932"/>
                <a:gd name="T22" fmla="*/ 413 w 556"/>
                <a:gd name="T23" fmla="*/ 931 h 932"/>
                <a:gd name="T24" fmla="*/ 413 w 556"/>
                <a:gd name="T25" fmla="*/ 886 h 932"/>
                <a:gd name="T26" fmla="*/ 335 w 556"/>
                <a:gd name="T27" fmla="*/ 853 h 932"/>
                <a:gd name="T28" fmla="*/ 331 w 556"/>
                <a:gd name="T29" fmla="*/ 332 h 932"/>
                <a:gd name="T30" fmla="*/ 398 w 556"/>
                <a:gd name="T31" fmla="*/ 345 h 932"/>
                <a:gd name="T32" fmla="*/ 402 w 556"/>
                <a:gd name="T33" fmla="*/ 283 h 932"/>
                <a:gd name="T34" fmla="*/ 307 w 556"/>
                <a:gd name="T35" fmla="*/ 246 h 932"/>
                <a:gd name="T36" fmla="*/ 291 w 556"/>
                <a:gd name="T37" fmla="*/ 181 h 932"/>
                <a:gd name="T38" fmla="*/ 413 w 556"/>
                <a:gd name="T39" fmla="*/ 242 h 932"/>
                <a:gd name="T40" fmla="*/ 555 w 556"/>
                <a:gd name="T41" fmla="*/ 197 h 932"/>
                <a:gd name="T42" fmla="*/ 543 w 556"/>
                <a:gd name="T43" fmla="*/ 123 h 932"/>
                <a:gd name="T44" fmla="*/ 413 w 556"/>
                <a:gd name="T45" fmla="*/ 140 h 932"/>
                <a:gd name="T46" fmla="*/ 413 w 556"/>
                <a:gd name="T47" fmla="*/ 14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932">
                  <a:moveTo>
                    <a:pt x="413" y="140"/>
                  </a:moveTo>
                  <a:lnTo>
                    <a:pt x="280" y="0"/>
                  </a:lnTo>
                  <a:lnTo>
                    <a:pt x="98" y="0"/>
                  </a:lnTo>
                  <a:lnTo>
                    <a:pt x="71" y="164"/>
                  </a:lnTo>
                  <a:lnTo>
                    <a:pt x="98" y="345"/>
                  </a:lnTo>
                  <a:lnTo>
                    <a:pt x="0" y="931"/>
                  </a:lnTo>
                  <a:lnTo>
                    <a:pt x="158" y="931"/>
                  </a:lnTo>
                  <a:lnTo>
                    <a:pt x="158" y="878"/>
                  </a:lnTo>
                  <a:lnTo>
                    <a:pt x="79" y="861"/>
                  </a:lnTo>
                  <a:lnTo>
                    <a:pt x="209" y="476"/>
                  </a:lnTo>
                  <a:lnTo>
                    <a:pt x="240" y="931"/>
                  </a:lnTo>
                  <a:lnTo>
                    <a:pt x="413" y="931"/>
                  </a:lnTo>
                  <a:lnTo>
                    <a:pt x="413" y="886"/>
                  </a:lnTo>
                  <a:lnTo>
                    <a:pt x="335" y="853"/>
                  </a:lnTo>
                  <a:lnTo>
                    <a:pt x="331" y="332"/>
                  </a:lnTo>
                  <a:lnTo>
                    <a:pt x="398" y="345"/>
                  </a:lnTo>
                  <a:lnTo>
                    <a:pt x="402" y="283"/>
                  </a:lnTo>
                  <a:lnTo>
                    <a:pt x="307" y="246"/>
                  </a:lnTo>
                  <a:lnTo>
                    <a:pt x="291" y="181"/>
                  </a:lnTo>
                  <a:lnTo>
                    <a:pt x="413" y="242"/>
                  </a:lnTo>
                  <a:lnTo>
                    <a:pt x="555" y="197"/>
                  </a:lnTo>
                  <a:lnTo>
                    <a:pt x="543" y="123"/>
                  </a:lnTo>
                  <a:lnTo>
                    <a:pt x="413" y="140"/>
                  </a:lnTo>
                  <a:close/>
                </a:path>
              </a:pathLst>
            </a:custGeom>
            <a:ln/>
            <a:extLst/>
          </p:spPr>
          <p:style>
            <a:lnRef idx="1">
              <a:schemeClr val="accent4"/>
            </a:lnRef>
            <a:fillRef idx="3">
              <a:schemeClr val="accent4"/>
            </a:fillRef>
            <a:effectRef idx="2">
              <a:schemeClr val="accent4"/>
            </a:effectRef>
            <a:fontRef idx="minor">
              <a:schemeClr val="lt1"/>
            </a:fontRef>
          </p:style>
          <p:txBody>
            <a:bodyPr wrap="none" anchor="ctr">
              <a:spAutoFit/>
            </a:bodyPr>
            <a:lstStyle/>
            <a:p>
              <a:endParaRPr lang="zh-CN" altLang="en-US"/>
            </a:p>
          </p:txBody>
        </p:sp>
        <p:sp>
          <p:nvSpPr>
            <p:cNvPr id="188" name="Freeform 15"/>
            <p:cNvSpPr>
              <a:spLocks/>
            </p:cNvSpPr>
            <p:nvPr/>
          </p:nvSpPr>
          <p:spPr bwMode="auto">
            <a:xfrm>
              <a:off x="1319" y="2368"/>
              <a:ext cx="95" cy="104"/>
            </a:xfrm>
            <a:custGeom>
              <a:avLst/>
              <a:gdLst>
                <a:gd name="T0" fmla="*/ 0 w 95"/>
                <a:gd name="T1" fmla="*/ 33 h 104"/>
                <a:gd name="T2" fmla="*/ 43 w 95"/>
                <a:gd name="T3" fmla="*/ 0 h 104"/>
                <a:gd name="T4" fmla="*/ 47 w 95"/>
                <a:gd name="T5" fmla="*/ 25 h 104"/>
                <a:gd name="T6" fmla="*/ 94 w 95"/>
                <a:gd name="T7" fmla="*/ 21 h 104"/>
                <a:gd name="T8" fmla="*/ 94 w 95"/>
                <a:gd name="T9" fmla="*/ 74 h 104"/>
                <a:gd name="T10" fmla="*/ 8 w 95"/>
                <a:gd name="T11" fmla="*/ 103 h 104"/>
                <a:gd name="T12" fmla="*/ 0 w 95"/>
                <a:gd name="T13" fmla="*/ 33 h 104"/>
                <a:gd name="T14" fmla="*/ 0 w 95"/>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4">
                  <a:moveTo>
                    <a:pt x="0" y="33"/>
                  </a:moveTo>
                  <a:lnTo>
                    <a:pt x="43" y="0"/>
                  </a:lnTo>
                  <a:lnTo>
                    <a:pt x="47" y="25"/>
                  </a:lnTo>
                  <a:lnTo>
                    <a:pt x="94" y="21"/>
                  </a:lnTo>
                  <a:lnTo>
                    <a:pt x="94" y="74"/>
                  </a:lnTo>
                  <a:lnTo>
                    <a:pt x="8" y="103"/>
                  </a:lnTo>
                  <a:lnTo>
                    <a:pt x="0" y="33"/>
                  </a:lnTo>
                  <a:close/>
                </a:path>
              </a:pathLst>
            </a:custGeom>
            <a:solidFill>
              <a:srgbClr val="777777"/>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9" name="Freeform 16"/>
            <p:cNvSpPr>
              <a:spLocks/>
            </p:cNvSpPr>
            <p:nvPr/>
          </p:nvSpPr>
          <p:spPr bwMode="auto">
            <a:xfrm>
              <a:off x="1177" y="2581"/>
              <a:ext cx="104" cy="116"/>
            </a:xfrm>
            <a:custGeom>
              <a:avLst/>
              <a:gdLst>
                <a:gd name="T0" fmla="*/ 103 w 104"/>
                <a:gd name="T1" fmla="*/ 70 h 116"/>
                <a:gd name="T2" fmla="*/ 51 w 104"/>
                <a:gd name="T3" fmla="*/ 33 h 116"/>
                <a:gd name="T4" fmla="*/ 79 w 104"/>
                <a:gd name="T5" fmla="*/ 21 h 116"/>
                <a:gd name="T6" fmla="*/ 79 w 104"/>
                <a:gd name="T7" fmla="*/ 17 h 116"/>
                <a:gd name="T8" fmla="*/ 71 w 104"/>
                <a:gd name="T9" fmla="*/ 0 h 116"/>
                <a:gd name="T10" fmla="*/ 16 w 104"/>
                <a:gd name="T11" fmla="*/ 0 h 116"/>
                <a:gd name="T12" fmla="*/ 0 w 104"/>
                <a:gd name="T13" fmla="*/ 66 h 116"/>
                <a:gd name="T14" fmla="*/ 32 w 104"/>
                <a:gd name="T15" fmla="*/ 115 h 116"/>
                <a:gd name="T16" fmla="*/ 103 w 104"/>
                <a:gd name="T17" fmla="*/ 70 h 116"/>
                <a:gd name="T18" fmla="*/ 103 w 104"/>
                <a:gd name="T19" fmla="*/ 70 h 116"/>
                <a:gd name="T20" fmla="*/ 103 w 104"/>
                <a:gd name="T21"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16">
                  <a:moveTo>
                    <a:pt x="103" y="70"/>
                  </a:moveTo>
                  <a:lnTo>
                    <a:pt x="51" y="33"/>
                  </a:lnTo>
                  <a:lnTo>
                    <a:pt x="79" y="21"/>
                  </a:lnTo>
                  <a:lnTo>
                    <a:pt x="79" y="17"/>
                  </a:lnTo>
                  <a:lnTo>
                    <a:pt x="71" y="0"/>
                  </a:lnTo>
                  <a:lnTo>
                    <a:pt x="16" y="0"/>
                  </a:lnTo>
                  <a:lnTo>
                    <a:pt x="0" y="66"/>
                  </a:lnTo>
                  <a:lnTo>
                    <a:pt x="32" y="115"/>
                  </a:lnTo>
                  <a:lnTo>
                    <a:pt x="103" y="70"/>
                  </a:lnTo>
                  <a:close/>
                </a:path>
              </a:pathLst>
            </a:custGeom>
            <a:solidFill>
              <a:srgbClr val="777777"/>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0" name="Oval 17" descr="深色下对角线"/>
            <p:cNvSpPr>
              <a:spLocks noChangeArrowheads="1"/>
            </p:cNvSpPr>
            <p:nvPr/>
          </p:nvSpPr>
          <p:spPr bwMode="auto">
            <a:xfrm>
              <a:off x="854" y="2077"/>
              <a:ext cx="181" cy="189"/>
            </a:xfrm>
            <a:prstGeom prst="ellipse">
              <a:avLst/>
            </a:prstGeom>
            <a:solidFill>
              <a:srgbClr val="777777"/>
            </a:solidFill>
            <a:ln>
              <a:noFill/>
            </a:ln>
            <a:effectLst/>
            <a:extLst>
              <a:ext uri="{91240B29-F687-4F45-9708-019B960494DF}">
                <a14:hiddenLine xmlns:a14="http://schemas.microsoft.com/office/drawing/2010/main" w="317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91" name="Group 18"/>
          <p:cNvGrpSpPr>
            <a:grpSpLocks/>
          </p:cNvGrpSpPr>
          <p:nvPr/>
        </p:nvGrpSpPr>
        <p:grpSpPr bwMode="auto">
          <a:xfrm>
            <a:off x="2613100" y="4594104"/>
            <a:ext cx="777835" cy="1283168"/>
            <a:chOff x="748" y="2077"/>
            <a:chExt cx="666" cy="1145"/>
          </a:xfrm>
        </p:grpSpPr>
        <p:sp>
          <p:nvSpPr>
            <p:cNvPr id="192" name="Freeform 19"/>
            <p:cNvSpPr>
              <a:spLocks/>
            </p:cNvSpPr>
            <p:nvPr/>
          </p:nvSpPr>
          <p:spPr bwMode="auto">
            <a:xfrm>
              <a:off x="748" y="2290"/>
              <a:ext cx="556" cy="932"/>
            </a:xfrm>
            <a:custGeom>
              <a:avLst/>
              <a:gdLst>
                <a:gd name="T0" fmla="*/ 413 w 556"/>
                <a:gd name="T1" fmla="*/ 140 h 932"/>
                <a:gd name="T2" fmla="*/ 280 w 556"/>
                <a:gd name="T3" fmla="*/ 0 h 932"/>
                <a:gd name="T4" fmla="*/ 98 w 556"/>
                <a:gd name="T5" fmla="*/ 0 h 932"/>
                <a:gd name="T6" fmla="*/ 71 w 556"/>
                <a:gd name="T7" fmla="*/ 164 h 932"/>
                <a:gd name="T8" fmla="*/ 98 w 556"/>
                <a:gd name="T9" fmla="*/ 345 h 932"/>
                <a:gd name="T10" fmla="*/ 0 w 556"/>
                <a:gd name="T11" fmla="*/ 931 h 932"/>
                <a:gd name="T12" fmla="*/ 158 w 556"/>
                <a:gd name="T13" fmla="*/ 931 h 932"/>
                <a:gd name="T14" fmla="*/ 158 w 556"/>
                <a:gd name="T15" fmla="*/ 878 h 932"/>
                <a:gd name="T16" fmla="*/ 79 w 556"/>
                <a:gd name="T17" fmla="*/ 861 h 932"/>
                <a:gd name="T18" fmla="*/ 209 w 556"/>
                <a:gd name="T19" fmla="*/ 476 h 932"/>
                <a:gd name="T20" fmla="*/ 240 w 556"/>
                <a:gd name="T21" fmla="*/ 931 h 932"/>
                <a:gd name="T22" fmla="*/ 413 w 556"/>
                <a:gd name="T23" fmla="*/ 931 h 932"/>
                <a:gd name="T24" fmla="*/ 413 w 556"/>
                <a:gd name="T25" fmla="*/ 886 h 932"/>
                <a:gd name="T26" fmla="*/ 335 w 556"/>
                <a:gd name="T27" fmla="*/ 853 h 932"/>
                <a:gd name="T28" fmla="*/ 331 w 556"/>
                <a:gd name="T29" fmla="*/ 332 h 932"/>
                <a:gd name="T30" fmla="*/ 398 w 556"/>
                <a:gd name="T31" fmla="*/ 345 h 932"/>
                <a:gd name="T32" fmla="*/ 402 w 556"/>
                <a:gd name="T33" fmla="*/ 283 h 932"/>
                <a:gd name="T34" fmla="*/ 307 w 556"/>
                <a:gd name="T35" fmla="*/ 246 h 932"/>
                <a:gd name="T36" fmla="*/ 291 w 556"/>
                <a:gd name="T37" fmla="*/ 181 h 932"/>
                <a:gd name="T38" fmla="*/ 413 w 556"/>
                <a:gd name="T39" fmla="*/ 242 h 932"/>
                <a:gd name="T40" fmla="*/ 555 w 556"/>
                <a:gd name="T41" fmla="*/ 197 h 932"/>
                <a:gd name="T42" fmla="*/ 543 w 556"/>
                <a:gd name="T43" fmla="*/ 123 h 932"/>
                <a:gd name="T44" fmla="*/ 413 w 556"/>
                <a:gd name="T45" fmla="*/ 140 h 932"/>
                <a:gd name="T46" fmla="*/ 413 w 556"/>
                <a:gd name="T47" fmla="*/ 14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932">
                  <a:moveTo>
                    <a:pt x="413" y="140"/>
                  </a:moveTo>
                  <a:lnTo>
                    <a:pt x="280" y="0"/>
                  </a:lnTo>
                  <a:lnTo>
                    <a:pt x="98" y="0"/>
                  </a:lnTo>
                  <a:lnTo>
                    <a:pt x="71" y="164"/>
                  </a:lnTo>
                  <a:lnTo>
                    <a:pt x="98" y="345"/>
                  </a:lnTo>
                  <a:lnTo>
                    <a:pt x="0" y="931"/>
                  </a:lnTo>
                  <a:lnTo>
                    <a:pt x="158" y="931"/>
                  </a:lnTo>
                  <a:lnTo>
                    <a:pt x="158" y="878"/>
                  </a:lnTo>
                  <a:lnTo>
                    <a:pt x="79" y="861"/>
                  </a:lnTo>
                  <a:lnTo>
                    <a:pt x="209" y="476"/>
                  </a:lnTo>
                  <a:lnTo>
                    <a:pt x="240" y="931"/>
                  </a:lnTo>
                  <a:lnTo>
                    <a:pt x="413" y="931"/>
                  </a:lnTo>
                  <a:lnTo>
                    <a:pt x="413" y="886"/>
                  </a:lnTo>
                  <a:lnTo>
                    <a:pt x="335" y="853"/>
                  </a:lnTo>
                  <a:lnTo>
                    <a:pt x="331" y="332"/>
                  </a:lnTo>
                  <a:lnTo>
                    <a:pt x="398" y="345"/>
                  </a:lnTo>
                  <a:lnTo>
                    <a:pt x="402" y="283"/>
                  </a:lnTo>
                  <a:lnTo>
                    <a:pt x="307" y="246"/>
                  </a:lnTo>
                  <a:lnTo>
                    <a:pt x="291" y="181"/>
                  </a:lnTo>
                  <a:lnTo>
                    <a:pt x="413" y="242"/>
                  </a:lnTo>
                  <a:lnTo>
                    <a:pt x="555" y="197"/>
                  </a:lnTo>
                  <a:lnTo>
                    <a:pt x="543" y="123"/>
                  </a:lnTo>
                  <a:lnTo>
                    <a:pt x="413" y="140"/>
                  </a:lnTo>
                  <a:close/>
                </a:path>
              </a:pathLst>
            </a:custGeom>
            <a:ln/>
            <a:extLst/>
          </p:spPr>
          <p:style>
            <a:lnRef idx="1">
              <a:schemeClr val="accent4"/>
            </a:lnRef>
            <a:fillRef idx="3">
              <a:schemeClr val="accent4"/>
            </a:fillRef>
            <a:effectRef idx="2">
              <a:schemeClr val="accent4"/>
            </a:effectRef>
            <a:fontRef idx="minor">
              <a:schemeClr val="lt1"/>
            </a:fontRef>
          </p:style>
          <p:txBody>
            <a:bodyPr wrap="none" anchor="ctr">
              <a:spAutoFit/>
            </a:bodyPr>
            <a:lstStyle/>
            <a:p>
              <a:endParaRPr lang="zh-CN" altLang="en-US"/>
            </a:p>
          </p:txBody>
        </p:sp>
        <p:sp>
          <p:nvSpPr>
            <p:cNvPr id="193" name="Freeform 20"/>
            <p:cNvSpPr>
              <a:spLocks/>
            </p:cNvSpPr>
            <p:nvPr/>
          </p:nvSpPr>
          <p:spPr bwMode="auto">
            <a:xfrm>
              <a:off x="1319" y="2368"/>
              <a:ext cx="95" cy="104"/>
            </a:xfrm>
            <a:custGeom>
              <a:avLst/>
              <a:gdLst>
                <a:gd name="T0" fmla="*/ 0 w 95"/>
                <a:gd name="T1" fmla="*/ 33 h 104"/>
                <a:gd name="T2" fmla="*/ 43 w 95"/>
                <a:gd name="T3" fmla="*/ 0 h 104"/>
                <a:gd name="T4" fmla="*/ 47 w 95"/>
                <a:gd name="T5" fmla="*/ 25 h 104"/>
                <a:gd name="T6" fmla="*/ 94 w 95"/>
                <a:gd name="T7" fmla="*/ 21 h 104"/>
                <a:gd name="T8" fmla="*/ 94 w 95"/>
                <a:gd name="T9" fmla="*/ 74 h 104"/>
                <a:gd name="T10" fmla="*/ 8 w 95"/>
                <a:gd name="T11" fmla="*/ 103 h 104"/>
                <a:gd name="T12" fmla="*/ 0 w 95"/>
                <a:gd name="T13" fmla="*/ 33 h 104"/>
                <a:gd name="T14" fmla="*/ 0 w 95"/>
                <a:gd name="T15" fmla="*/ 33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4">
                  <a:moveTo>
                    <a:pt x="0" y="33"/>
                  </a:moveTo>
                  <a:lnTo>
                    <a:pt x="43" y="0"/>
                  </a:lnTo>
                  <a:lnTo>
                    <a:pt x="47" y="25"/>
                  </a:lnTo>
                  <a:lnTo>
                    <a:pt x="94" y="21"/>
                  </a:lnTo>
                  <a:lnTo>
                    <a:pt x="94" y="74"/>
                  </a:lnTo>
                  <a:lnTo>
                    <a:pt x="8" y="103"/>
                  </a:lnTo>
                  <a:lnTo>
                    <a:pt x="0" y="33"/>
                  </a:lnTo>
                  <a:close/>
                </a:path>
              </a:pathLst>
            </a:custGeom>
            <a:solidFill>
              <a:srgbClr val="777777"/>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 name="Freeform 21"/>
            <p:cNvSpPr>
              <a:spLocks/>
            </p:cNvSpPr>
            <p:nvPr/>
          </p:nvSpPr>
          <p:spPr bwMode="auto">
            <a:xfrm>
              <a:off x="1177" y="2581"/>
              <a:ext cx="104" cy="116"/>
            </a:xfrm>
            <a:custGeom>
              <a:avLst/>
              <a:gdLst>
                <a:gd name="T0" fmla="*/ 103 w 104"/>
                <a:gd name="T1" fmla="*/ 70 h 116"/>
                <a:gd name="T2" fmla="*/ 51 w 104"/>
                <a:gd name="T3" fmla="*/ 33 h 116"/>
                <a:gd name="T4" fmla="*/ 79 w 104"/>
                <a:gd name="T5" fmla="*/ 21 h 116"/>
                <a:gd name="T6" fmla="*/ 79 w 104"/>
                <a:gd name="T7" fmla="*/ 17 h 116"/>
                <a:gd name="T8" fmla="*/ 71 w 104"/>
                <a:gd name="T9" fmla="*/ 0 h 116"/>
                <a:gd name="T10" fmla="*/ 16 w 104"/>
                <a:gd name="T11" fmla="*/ 0 h 116"/>
                <a:gd name="T12" fmla="*/ 0 w 104"/>
                <a:gd name="T13" fmla="*/ 66 h 116"/>
                <a:gd name="T14" fmla="*/ 32 w 104"/>
                <a:gd name="T15" fmla="*/ 115 h 116"/>
                <a:gd name="T16" fmla="*/ 103 w 104"/>
                <a:gd name="T17" fmla="*/ 70 h 116"/>
                <a:gd name="T18" fmla="*/ 103 w 104"/>
                <a:gd name="T19" fmla="*/ 70 h 116"/>
                <a:gd name="T20" fmla="*/ 103 w 104"/>
                <a:gd name="T21"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16">
                  <a:moveTo>
                    <a:pt x="103" y="70"/>
                  </a:moveTo>
                  <a:lnTo>
                    <a:pt x="51" y="33"/>
                  </a:lnTo>
                  <a:lnTo>
                    <a:pt x="79" y="21"/>
                  </a:lnTo>
                  <a:lnTo>
                    <a:pt x="79" y="17"/>
                  </a:lnTo>
                  <a:lnTo>
                    <a:pt x="71" y="0"/>
                  </a:lnTo>
                  <a:lnTo>
                    <a:pt x="16" y="0"/>
                  </a:lnTo>
                  <a:lnTo>
                    <a:pt x="0" y="66"/>
                  </a:lnTo>
                  <a:lnTo>
                    <a:pt x="32" y="115"/>
                  </a:lnTo>
                  <a:lnTo>
                    <a:pt x="103" y="70"/>
                  </a:lnTo>
                  <a:close/>
                </a:path>
              </a:pathLst>
            </a:custGeom>
            <a:solidFill>
              <a:srgbClr val="777777"/>
            </a:solidFill>
            <a:ln>
              <a:noFill/>
            </a:ln>
            <a:effectLst/>
            <a:extLst>
              <a:ext uri="{91240B29-F687-4F45-9708-019B960494DF}">
                <a14:hiddenLine xmlns:a14="http://schemas.microsoft.com/office/drawing/2010/main" w="3175" cap="flat">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 name="Oval 22" descr="深色下对角线"/>
            <p:cNvSpPr>
              <a:spLocks noChangeArrowheads="1"/>
            </p:cNvSpPr>
            <p:nvPr/>
          </p:nvSpPr>
          <p:spPr bwMode="auto">
            <a:xfrm>
              <a:off x="854" y="2077"/>
              <a:ext cx="181" cy="189"/>
            </a:xfrm>
            <a:prstGeom prst="ellipse">
              <a:avLst/>
            </a:prstGeom>
            <a:solidFill>
              <a:srgbClr val="777777"/>
            </a:solidFill>
            <a:ln>
              <a:noFill/>
            </a:ln>
            <a:effectLst/>
            <a:extLst>
              <a:ext uri="{91240B29-F687-4F45-9708-019B960494DF}">
                <a14:hiddenLine xmlns:a14="http://schemas.microsoft.com/office/drawing/2010/main" w="317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96" name="Group 85"/>
          <p:cNvGrpSpPr>
            <a:grpSpLocks/>
          </p:cNvGrpSpPr>
          <p:nvPr/>
        </p:nvGrpSpPr>
        <p:grpSpPr bwMode="auto">
          <a:xfrm>
            <a:off x="4503738" y="3881583"/>
            <a:ext cx="2015826" cy="1775144"/>
            <a:chOff x="4059" y="1953"/>
            <a:chExt cx="1543" cy="1584"/>
          </a:xfrm>
        </p:grpSpPr>
        <p:grpSp>
          <p:nvGrpSpPr>
            <p:cNvPr id="197" name="Group 24"/>
            <p:cNvGrpSpPr>
              <a:grpSpLocks/>
            </p:cNvGrpSpPr>
            <p:nvPr/>
          </p:nvGrpSpPr>
          <p:grpSpPr bwMode="auto">
            <a:xfrm>
              <a:off x="4286" y="1953"/>
              <a:ext cx="1316" cy="998"/>
              <a:chOff x="3008" y="2186"/>
              <a:chExt cx="1153" cy="865"/>
            </a:xfrm>
          </p:grpSpPr>
          <p:sp>
            <p:nvSpPr>
              <p:cNvPr id="253" name="Freeform 25"/>
              <p:cNvSpPr>
                <a:spLocks/>
              </p:cNvSpPr>
              <p:nvPr/>
            </p:nvSpPr>
            <p:spPr bwMode="auto">
              <a:xfrm>
                <a:off x="3039" y="2189"/>
                <a:ext cx="1099" cy="834"/>
              </a:xfrm>
              <a:custGeom>
                <a:avLst/>
                <a:gdLst>
                  <a:gd name="T0" fmla="*/ 1006 w 1099"/>
                  <a:gd name="T1" fmla="*/ 346 h 834"/>
                  <a:gd name="T2" fmla="*/ 1006 w 1099"/>
                  <a:gd name="T3" fmla="*/ 319 h 834"/>
                  <a:gd name="T4" fmla="*/ 983 w 1099"/>
                  <a:gd name="T5" fmla="*/ 298 h 834"/>
                  <a:gd name="T6" fmla="*/ 975 w 1099"/>
                  <a:gd name="T7" fmla="*/ 283 h 834"/>
                  <a:gd name="T8" fmla="*/ 1029 w 1099"/>
                  <a:gd name="T9" fmla="*/ 225 h 834"/>
                  <a:gd name="T10" fmla="*/ 1013 w 1099"/>
                  <a:gd name="T11" fmla="*/ 157 h 834"/>
                  <a:gd name="T12" fmla="*/ 990 w 1099"/>
                  <a:gd name="T13" fmla="*/ 115 h 834"/>
                  <a:gd name="T14" fmla="*/ 1037 w 1099"/>
                  <a:gd name="T15" fmla="*/ 47 h 834"/>
                  <a:gd name="T16" fmla="*/ 944 w 1099"/>
                  <a:gd name="T17" fmla="*/ 16 h 834"/>
                  <a:gd name="T18" fmla="*/ 875 w 1099"/>
                  <a:gd name="T19" fmla="*/ 37 h 834"/>
                  <a:gd name="T20" fmla="*/ 852 w 1099"/>
                  <a:gd name="T21" fmla="*/ 47 h 834"/>
                  <a:gd name="T22" fmla="*/ 837 w 1099"/>
                  <a:gd name="T23" fmla="*/ 26 h 834"/>
                  <a:gd name="T24" fmla="*/ 775 w 1099"/>
                  <a:gd name="T25" fmla="*/ 47 h 834"/>
                  <a:gd name="T26" fmla="*/ 760 w 1099"/>
                  <a:gd name="T27" fmla="*/ 52 h 834"/>
                  <a:gd name="T28" fmla="*/ 622 w 1099"/>
                  <a:gd name="T29" fmla="*/ 0 h 834"/>
                  <a:gd name="T30" fmla="*/ 476 w 1099"/>
                  <a:gd name="T31" fmla="*/ 26 h 834"/>
                  <a:gd name="T32" fmla="*/ 437 w 1099"/>
                  <a:gd name="T33" fmla="*/ 84 h 834"/>
                  <a:gd name="T34" fmla="*/ 384 w 1099"/>
                  <a:gd name="T35" fmla="*/ 26 h 834"/>
                  <a:gd name="T36" fmla="*/ 315 w 1099"/>
                  <a:gd name="T37" fmla="*/ 52 h 834"/>
                  <a:gd name="T38" fmla="*/ 292 w 1099"/>
                  <a:gd name="T39" fmla="*/ 89 h 834"/>
                  <a:gd name="T40" fmla="*/ 292 w 1099"/>
                  <a:gd name="T41" fmla="*/ 26 h 834"/>
                  <a:gd name="T42" fmla="*/ 199 w 1099"/>
                  <a:gd name="T43" fmla="*/ 10 h 834"/>
                  <a:gd name="T44" fmla="*/ 107 w 1099"/>
                  <a:gd name="T45" fmla="*/ 47 h 834"/>
                  <a:gd name="T46" fmla="*/ 100 w 1099"/>
                  <a:gd name="T47" fmla="*/ 115 h 834"/>
                  <a:gd name="T48" fmla="*/ 115 w 1099"/>
                  <a:gd name="T49" fmla="*/ 131 h 834"/>
                  <a:gd name="T50" fmla="*/ 69 w 1099"/>
                  <a:gd name="T51" fmla="*/ 168 h 834"/>
                  <a:gd name="T52" fmla="*/ 153 w 1099"/>
                  <a:gd name="T53" fmla="*/ 199 h 834"/>
                  <a:gd name="T54" fmla="*/ 38 w 1099"/>
                  <a:gd name="T55" fmla="*/ 225 h 834"/>
                  <a:gd name="T56" fmla="*/ 0 w 1099"/>
                  <a:gd name="T57" fmla="*/ 335 h 834"/>
                  <a:gd name="T58" fmla="*/ 61 w 1099"/>
                  <a:gd name="T59" fmla="*/ 408 h 834"/>
                  <a:gd name="T60" fmla="*/ 92 w 1099"/>
                  <a:gd name="T61" fmla="*/ 435 h 834"/>
                  <a:gd name="T62" fmla="*/ 53 w 1099"/>
                  <a:gd name="T63" fmla="*/ 471 h 834"/>
                  <a:gd name="T64" fmla="*/ 153 w 1099"/>
                  <a:gd name="T65" fmla="*/ 524 h 834"/>
                  <a:gd name="T66" fmla="*/ 115 w 1099"/>
                  <a:gd name="T67" fmla="*/ 534 h 834"/>
                  <a:gd name="T68" fmla="*/ 153 w 1099"/>
                  <a:gd name="T69" fmla="*/ 565 h 834"/>
                  <a:gd name="T70" fmla="*/ 123 w 1099"/>
                  <a:gd name="T71" fmla="*/ 592 h 834"/>
                  <a:gd name="T72" fmla="*/ 53 w 1099"/>
                  <a:gd name="T73" fmla="*/ 634 h 834"/>
                  <a:gd name="T74" fmla="*/ 53 w 1099"/>
                  <a:gd name="T75" fmla="*/ 696 h 834"/>
                  <a:gd name="T76" fmla="*/ 123 w 1099"/>
                  <a:gd name="T77" fmla="*/ 754 h 834"/>
                  <a:gd name="T78" fmla="*/ 253 w 1099"/>
                  <a:gd name="T79" fmla="*/ 733 h 834"/>
                  <a:gd name="T80" fmla="*/ 245 w 1099"/>
                  <a:gd name="T81" fmla="*/ 770 h 834"/>
                  <a:gd name="T82" fmla="*/ 284 w 1099"/>
                  <a:gd name="T83" fmla="*/ 785 h 834"/>
                  <a:gd name="T84" fmla="*/ 353 w 1099"/>
                  <a:gd name="T85" fmla="*/ 764 h 834"/>
                  <a:gd name="T86" fmla="*/ 368 w 1099"/>
                  <a:gd name="T87" fmla="*/ 780 h 834"/>
                  <a:gd name="T88" fmla="*/ 484 w 1099"/>
                  <a:gd name="T89" fmla="*/ 833 h 834"/>
                  <a:gd name="T90" fmla="*/ 629 w 1099"/>
                  <a:gd name="T91" fmla="*/ 791 h 834"/>
                  <a:gd name="T92" fmla="*/ 622 w 1099"/>
                  <a:gd name="T93" fmla="*/ 723 h 834"/>
                  <a:gd name="T94" fmla="*/ 676 w 1099"/>
                  <a:gd name="T95" fmla="*/ 775 h 834"/>
                  <a:gd name="T96" fmla="*/ 737 w 1099"/>
                  <a:gd name="T97" fmla="*/ 780 h 834"/>
                  <a:gd name="T98" fmla="*/ 760 w 1099"/>
                  <a:gd name="T99" fmla="*/ 759 h 834"/>
                  <a:gd name="T100" fmla="*/ 775 w 1099"/>
                  <a:gd name="T101" fmla="*/ 717 h 834"/>
                  <a:gd name="T102" fmla="*/ 845 w 1099"/>
                  <a:gd name="T103" fmla="*/ 759 h 834"/>
                  <a:gd name="T104" fmla="*/ 937 w 1099"/>
                  <a:gd name="T105" fmla="*/ 754 h 834"/>
                  <a:gd name="T106" fmla="*/ 998 w 1099"/>
                  <a:gd name="T107" fmla="*/ 707 h 834"/>
                  <a:gd name="T108" fmla="*/ 998 w 1099"/>
                  <a:gd name="T109" fmla="*/ 660 h 834"/>
                  <a:gd name="T110" fmla="*/ 975 w 1099"/>
                  <a:gd name="T111" fmla="*/ 644 h 834"/>
                  <a:gd name="T112" fmla="*/ 1090 w 1099"/>
                  <a:gd name="T113" fmla="*/ 534 h 834"/>
                  <a:gd name="T114" fmla="*/ 1067 w 1099"/>
                  <a:gd name="T115" fmla="*/ 424 h 834"/>
                  <a:gd name="T116" fmla="*/ 983 w 1099"/>
                  <a:gd name="T117" fmla="*/ 372 h 834"/>
                  <a:gd name="T118" fmla="*/ 983 w 1099"/>
                  <a:gd name="T119" fmla="*/ 356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9" h="834">
                    <a:moveTo>
                      <a:pt x="983" y="356"/>
                    </a:moveTo>
                    <a:lnTo>
                      <a:pt x="1006" y="346"/>
                    </a:lnTo>
                    <a:lnTo>
                      <a:pt x="1006" y="335"/>
                    </a:lnTo>
                    <a:lnTo>
                      <a:pt x="1006" y="319"/>
                    </a:lnTo>
                    <a:lnTo>
                      <a:pt x="990" y="309"/>
                    </a:lnTo>
                    <a:lnTo>
                      <a:pt x="983" y="298"/>
                    </a:lnTo>
                    <a:lnTo>
                      <a:pt x="929" y="293"/>
                    </a:lnTo>
                    <a:lnTo>
                      <a:pt x="975" y="283"/>
                    </a:lnTo>
                    <a:lnTo>
                      <a:pt x="1006" y="257"/>
                    </a:lnTo>
                    <a:lnTo>
                      <a:pt x="1029" y="225"/>
                    </a:lnTo>
                    <a:lnTo>
                      <a:pt x="1021" y="183"/>
                    </a:lnTo>
                    <a:lnTo>
                      <a:pt x="1013" y="157"/>
                    </a:lnTo>
                    <a:lnTo>
                      <a:pt x="944" y="115"/>
                    </a:lnTo>
                    <a:lnTo>
                      <a:pt x="990" y="115"/>
                    </a:lnTo>
                    <a:lnTo>
                      <a:pt x="1037" y="99"/>
                    </a:lnTo>
                    <a:lnTo>
                      <a:pt x="1037" y="47"/>
                    </a:lnTo>
                    <a:lnTo>
                      <a:pt x="998" y="21"/>
                    </a:lnTo>
                    <a:lnTo>
                      <a:pt x="944" y="16"/>
                    </a:lnTo>
                    <a:lnTo>
                      <a:pt x="906" y="21"/>
                    </a:lnTo>
                    <a:lnTo>
                      <a:pt x="875" y="37"/>
                    </a:lnTo>
                    <a:lnTo>
                      <a:pt x="852" y="58"/>
                    </a:lnTo>
                    <a:lnTo>
                      <a:pt x="852" y="47"/>
                    </a:lnTo>
                    <a:lnTo>
                      <a:pt x="845" y="31"/>
                    </a:lnTo>
                    <a:lnTo>
                      <a:pt x="837" y="26"/>
                    </a:lnTo>
                    <a:lnTo>
                      <a:pt x="806" y="26"/>
                    </a:lnTo>
                    <a:lnTo>
                      <a:pt x="775" y="47"/>
                    </a:lnTo>
                    <a:lnTo>
                      <a:pt x="760" y="78"/>
                    </a:lnTo>
                    <a:lnTo>
                      <a:pt x="760" y="52"/>
                    </a:lnTo>
                    <a:lnTo>
                      <a:pt x="722" y="21"/>
                    </a:lnTo>
                    <a:lnTo>
                      <a:pt x="622" y="0"/>
                    </a:lnTo>
                    <a:lnTo>
                      <a:pt x="545" y="0"/>
                    </a:lnTo>
                    <a:lnTo>
                      <a:pt x="476" y="26"/>
                    </a:lnTo>
                    <a:lnTo>
                      <a:pt x="453" y="52"/>
                    </a:lnTo>
                    <a:lnTo>
                      <a:pt x="437" y="84"/>
                    </a:lnTo>
                    <a:lnTo>
                      <a:pt x="414" y="37"/>
                    </a:lnTo>
                    <a:lnTo>
                      <a:pt x="384" y="26"/>
                    </a:lnTo>
                    <a:lnTo>
                      <a:pt x="338" y="31"/>
                    </a:lnTo>
                    <a:lnTo>
                      <a:pt x="315" y="52"/>
                    </a:lnTo>
                    <a:lnTo>
                      <a:pt x="315" y="84"/>
                    </a:lnTo>
                    <a:lnTo>
                      <a:pt x="292" y="89"/>
                    </a:lnTo>
                    <a:lnTo>
                      <a:pt x="299" y="68"/>
                    </a:lnTo>
                    <a:lnTo>
                      <a:pt x="292" y="26"/>
                    </a:lnTo>
                    <a:lnTo>
                      <a:pt x="253" y="10"/>
                    </a:lnTo>
                    <a:lnTo>
                      <a:pt x="199" y="10"/>
                    </a:lnTo>
                    <a:lnTo>
                      <a:pt x="146" y="21"/>
                    </a:lnTo>
                    <a:lnTo>
                      <a:pt x="107" y="47"/>
                    </a:lnTo>
                    <a:lnTo>
                      <a:pt x="92" y="78"/>
                    </a:lnTo>
                    <a:lnTo>
                      <a:pt x="100" y="115"/>
                    </a:lnTo>
                    <a:lnTo>
                      <a:pt x="161" y="141"/>
                    </a:lnTo>
                    <a:lnTo>
                      <a:pt x="115" y="131"/>
                    </a:lnTo>
                    <a:lnTo>
                      <a:pt x="69" y="141"/>
                    </a:lnTo>
                    <a:lnTo>
                      <a:pt x="69" y="168"/>
                    </a:lnTo>
                    <a:lnTo>
                      <a:pt x="92" y="194"/>
                    </a:lnTo>
                    <a:lnTo>
                      <a:pt x="153" y="199"/>
                    </a:lnTo>
                    <a:lnTo>
                      <a:pt x="77" y="209"/>
                    </a:lnTo>
                    <a:lnTo>
                      <a:pt x="38" y="225"/>
                    </a:lnTo>
                    <a:lnTo>
                      <a:pt x="15" y="262"/>
                    </a:lnTo>
                    <a:lnTo>
                      <a:pt x="0" y="335"/>
                    </a:lnTo>
                    <a:lnTo>
                      <a:pt x="30" y="387"/>
                    </a:lnTo>
                    <a:lnTo>
                      <a:pt x="61" y="408"/>
                    </a:lnTo>
                    <a:lnTo>
                      <a:pt x="123" y="424"/>
                    </a:lnTo>
                    <a:lnTo>
                      <a:pt x="92" y="435"/>
                    </a:lnTo>
                    <a:lnTo>
                      <a:pt x="61" y="450"/>
                    </a:lnTo>
                    <a:lnTo>
                      <a:pt x="53" y="471"/>
                    </a:lnTo>
                    <a:lnTo>
                      <a:pt x="84" y="513"/>
                    </a:lnTo>
                    <a:lnTo>
                      <a:pt x="153" y="524"/>
                    </a:lnTo>
                    <a:lnTo>
                      <a:pt x="123" y="529"/>
                    </a:lnTo>
                    <a:lnTo>
                      <a:pt x="115" y="534"/>
                    </a:lnTo>
                    <a:lnTo>
                      <a:pt x="123" y="550"/>
                    </a:lnTo>
                    <a:lnTo>
                      <a:pt x="153" y="565"/>
                    </a:lnTo>
                    <a:lnTo>
                      <a:pt x="192" y="576"/>
                    </a:lnTo>
                    <a:lnTo>
                      <a:pt x="123" y="592"/>
                    </a:lnTo>
                    <a:lnTo>
                      <a:pt x="84" y="607"/>
                    </a:lnTo>
                    <a:lnTo>
                      <a:pt x="53" y="634"/>
                    </a:lnTo>
                    <a:lnTo>
                      <a:pt x="46" y="670"/>
                    </a:lnTo>
                    <a:lnTo>
                      <a:pt x="53" y="696"/>
                    </a:lnTo>
                    <a:lnTo>
                      <a:pt x="77" y="728"/>
                    </a:lnTo>
                    <a:lnTo>
                      <a:pt x="123" y="754"/>
                    </a:lnTo>
                    <a:lnTo>
                      <a:pt x="199" y="759"/>
                    </a:lnTo>
                    <a:lnTo>
                      <a:pt x="253" y="733"/>
                    </a:lnTo>
                    <a:lnTo>
                      <a:pt x="245" y="759"/>
                    </a:lnTo>
                    <a:lnTo>
                      <a:pt x="245" y="770"/>
                    </a:lnTo>
                    <a:lnTo>
                      <a:pt x="253" y="780"/>
                    </a:lnTo>
                    <a:lnTo>
                      <a:pt x="284" y="785"/>
                    </a:lnTo>
                    <a:lnTo>
                      <a:pt x="322" y="780"/>
                    </a:lnTo>
                    <a:lnTo>
                      <a:pt x="353" y="764"/>
                    </a:lnTo>
                    <a:lnTo>
                      <a:pt x="353" y="744"/>
                    </a:lnTo>
                    <a:lnTo>
                      <a:pt x="368" y="780"/>
                    </a:lnTo>
                    <a:lnTo>
                      <a:pt x="407" y="806"/>
                    </a:lnTo>
                    <a:lnTo>
                      <a:pt x="484" y="833"/>
                    </a:lnTo>
                    <a:lnTo>
                      <a:pt x="560" y="822"/>
                    </a:lnTo>
                    <a:lnTo>
                      <a:pt x="629" y="791"/>
                    </a:lnTo>
                    <a:lnTo>
                      <a:pt x="637" y="770"/>
                    </a:lnTo>
                    <a:lnTo>
                      <a:pt x="622" y="723"/>
                    </a:lnTo>
                    <a:lnTo>
                      <a:pt x="637" y="749"/>
                    </a:lnTo>
                    <a:lnTo>
                      <a:pt x="676" y="775"/>
                    </a:lnTo>
                    <a:lnTo>
                      <a:pt x="699" y="780"/>
                    </a:lnTo>
                    <a:lnTo>
                      <a:pt x="737" y="780"/>
                    </a:lnTo>
                    <a:lnTo>
                      <a:pt x="745" y="775"/>
                    </a:lnTo>
                    <a:lnTo>
                      <a:pt x="760" y="759"/>
                    </a:lnTo>
                    <a:lnTo>
                      <a:pt x="768" y="738"/>
                    </a:lnTo>
                    <a:lnTo>
                      <a:pt x="775" y="717"/>
                    </a:lnTo>
                    <a:lnTo>
                      <a:pt x="806" y="738"/>
                    </a:lnTo>
                    <a:lnTo>
                      <a:pt x="845" y="759"/>
                    </a:lnTo>
                    <a:lnTo>
                      <a:pt x="891" y="759"/>
                    </a:lnTo>
                    <a:lnTo>
                      <a:pt x="937" y="754"/>
                    </a:lnTo>
                    <a:lnTo>
                      <a:pt x="975" y="738"/>
                    </a:lnTo>
                    <a:lnTo>
                      <a:pt x="998" y="707"/>
                    </a:lnTo>
                    <a:lnTo>
                      <a:pt x="1006" y="686"/>
                    </a:lnTo>
                    <a:lnTo>
                      <a:pt x="998" y="660"/>
                    </a:lnTo>
                    <a:lnTo>
                      <a:pt x="990" y="649"/>
                    </a:lnTo>
                    <a:lnTo>
                      <a:pt x="975" y="644"/>
                    </a:lnTo>
                    <a:lnTo>
                      <a:pt x="1075" y="581"/>
                    </a:lnTo>
                    <a:lnTo>
                      <a:pt x="1090" y="534"/>
                    </a:lnTo>
                    <a:lnTo>
                      <a:pt x="1098" y="482"/>
                    </a:lnTo>
                    <a:lnTo>
                      <a:pt x="1067" y="424"/>
                    </a:lnTo>
                    <a:lnTo>
                      <a:pt x="1021" y="387"/>
                    </a:lnTo>
                    <a:lnTo>
                      <a:pt x="983" y="372"/>
                    </a:lnTo>
                    <a:lnTo>
                      <a:pt x="929" y="361"/>
                    </a:lnTo>
                    <a:lnTo>
                      <a:pt x="983" y="356"/>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54" name="Group 26"/>
              <p:cNvGrpSpPr>
                <a:grpSpLocks/>
              </p:cNvGrpSpPr>
              <p:nvPr/>
            </p:nvGrpSpPr>
            <p:grpSpPr bwMode="auto">
              <a:xfrm>
                <a:off x="3008" y="2186"/>
                <a:ext cx="1153" cy="865"/>
                <a:chOff x="3008" y="2186"/>
                <a:chExt cx="1153" cy="865"/>
              </a:xfrm>
            </p:grpSpPr>
            <p:sp>
              <p:nvSpPr>
                <p:cNvPr id="255" name="Freeform 27"/>
                <p:cNvSpPr>
                  <a:spLocks/>
                </p:cNvSpPr>
                <p:nvPr/>
              </p:nvSpPr>
              <p:spPr bwMode="auto">
                <a:xfrm>
                  <a:off x="3062" y="2563"/>
                  <a:ext cx="1099" cy="488"/>
                </a:xfrm>
                <a:custGeom>
                  <a:avLst/>
                  <a:gdLst>
                    <a:gd name="T0" fmla="*/ 960 w 1099"/>
                    <a:gd name="T1" fmla="*/ 16 h 488"/>
                    <a:gd name="T2" fmla="*/ 1060 w 1099"/>
                    <a:gd name="T3" fmla="*/ 110 h 488"/>
                    <a:gd name="T4" fmla="*/ 1060 w 1099"/>
                    <a:gd name="T5" fmla="*/ 209 h 488"/>
                    <a:gd name="T6" fmla="*/ 967 w 1099"/>
                    <a:gd name="T7" fmla="*/ 293 h 488"/>
                    <a:gd name="T8" fmla="*/ 975 w 1099"/>
                    <a:gd name="T9" fmla="*/ 351 h 488"/>
                    <a:gd name="T10" fmla="*/ 868 w 1099"/>
                    <a:gd name="T11" fmla="*/ 403 h 488"/>
                    <a:gd name="T12" fmla="*/ 752 w 1099"/>
                    <a:gd name="T13" fmla="*/ 361 h 488"/>
                    <a:gd name="T14" fmla="*/ 714 w 1099"/>
                    <a:gd name="T15" fmla="*/ 424 h 488"/>
                    <a:gd name="T16" fmla="*/ 622 w 1099"/>
                    <a:gd name="T17" fmla="*/ 393 h 488"/>
                    <a:gd name="T18" fmla="*/ 599 w 1099"/>
                    <a:gd name="T19" fmla="*/ 414 h 488"/>
                    <a:gd name="T20" fmla="*/ 507 w 1099"/>
                    <a:gd name="T21" fmla="*/ 466 h 488"/>
                    <a:gd name="T22" fmla="*/ 384 w 1099"/>
                    <a:gd name="T23" fmla="*/ 445 h 488"/>
                    <a:gd name="T24" fmla="*/ 330 w 1099"/>
                    <a:gd name="T25" fmla="*/ 388 h 488"/>
                    <a:gd name="T26" fmla="*/ 299 w 1099"/>
                    <a:gd name="T27" fmla="*/ 424 h 488"/>
                    <a:gd name="T28" fmla="*/ 222 w 1099"/>
                    <a:gd name="T29" fmla="*/ 414 h 488"/>
                    <a:gd name="T30" fmla="*/ 161 w 1099"/>
                    <a:gd name="T31" fmla="*/ 398 h 488"/>
                    <a:gd name="T32" fmla="*/ 46 w 1099"/>
                    <a:gd name="T33" fmla="*/ 335 h 488"/>
                    <a:gd name="T34" fmla="*/ 69 w 1099"/>
                    <a:gd name="T35" fmla="*/ 257 h 488"/>
                    <a:gd name="T36" fmla="*/ 169 w 1099"/>
                    <a:gd name="T37" fmla="*/ 220 h 488"/>
                    <a:gd name="T38" fmla="*/ 92 w 1099"/>
                    <a:gd name="T39" fmla="*/ 178 h 488"/>
                    <a:gd name="T40" fmla="*/ 61 w 1099"/>
                    <a:gd name="T41" fmla="*/ 152 h 488"/>
                    <a:gd name="T42" fmla="*/ 61 w 1099"/>
                    <a:gd name="T43" fmla="*/ 89 h 488"/>
                    <a:gd name="T44" fmla="*/ 46 w 1099"/>
                    <a:gd name="T45" fmla="*/ 52 h 488"/>
                    <a:gd name="T46" fmla="*/ 7 w 1099"/>
                    <a:gd name="T47" fmla="*/ 110 h 488"/>
                    <a:gd name="T48" fmla="*/ 54 w 1099"/>
                    <a:gd name="T49" fmla="*/ 168 h 488"/>
                    <a:gd name="T50" fmla="*/ 84 w 1099"/>
                    <a:gd name="T51" fmla="*/ 215 h 488"/>
                    <a:gd name="T52" fmla="*/ 69 w 1099"/>
                    <a:gd name="T53" fmla="*/ 236 h 488"/>
                    <a:gd name="T54" fmla="*/ 7 w 1099"/>
                    <a:gd name="T55" fmla="*/ 278 h 488"/>
                    <a:gd name="T56" fmla="*/ 15 w 1099"/>
                    <a:gd name="T57" fmla="*/ 361 h 488"/>
                    <a:gd name="T58" fmla="*/ 107 w 1099"/>
                    <a:gd name="T59" fmla="*/ 408 h 488"/>
                    <a:gd name="T60" fmla="*/ 138 w 1099"/>
                    <a:gd name="T61" fmla="*/ 424 h 488"/>
                    <a:gd name="T62" fmla="*/ 176 w 1099"/>
                    <a:gd name="T63" fmla="*/ 435 h 488"/>
                    <a:gd name="T64" fmla="*/ 207 w 1099"/>
                    <a:gd name="T65" fmla="*/ 440 h 488"/>
                    <a:gd name="T66" fmla="*/ 315 w 1099"/>
                    <a:gd name="T67" fmla="*/ 445 h 488"/>
                    <a:gd name="T68" fmla="*/ 384 w 1099"/>
                    <a:gd name="T69" fmla="*/ 471 h 488"/>
                    <a:gd name="T70" fmla="*/ 576 w 1099"/>
                    <a:gd name="T71" fmla="*/ 466 h 488"/>
                    <a:gd name="T72" fmla="*/ 660 w 1099"/>
                    <a:gd name="T73" fmla="*/ 435 h 488"/>
                    <a:gd name="T74" fmla="*/ 729 w 1099"/>
                    <a:gd name="T75" fmla="*/ 440 h 488"/>
                    <a:gd name="T76" fmla="*/ 768 w 1099"/>
                    <a:gd name="T77" fmla="*/ 398 h 488"/>
                    <a:gd name="T78" fmla="*/ 891 w 1099"/>
                    <a:gd name="T79" fmla="*/ 424 h 488"/>
                    <a:gd name="T80" fmla="*/ 1014 w 1099"/>
                    <a:gd name="T81" fmla="*/ 361 h 488"/>
                    <a:gd name="T82" fmla="*/ 1029 w 1099"/>
                    <a:gd name="T83" fmla="*/ 272 h 488"/>
                    <a:gd name="T84" fmla="*/ 1098 w 1099"/>
                    <a:gd name="T85" fmla="*/ 173 h 488"/>
                    <a:gd name="T86" fmla="*/ 1060 w 1099"/>
                    <a:gd name="T87" fmla="*/ 52 h 488"/>
                    <a:gd name="T88" fmla="*/ 960 w 1099"/>
                    <a:gd name="T89" fmla="*/ 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9" h="488">
                      <a:moveTo>
                        <a:pt x="960" y="0"/>
                      </a:moveTo>
                      <a:lnTo>
                        <a:pt x="906" y="5"/>
                      </a:lnTo>
                      <a:lnTo>
                        <a:pt x="960" y="16"/>
                      </a:lnTo>
                      <a:lnTo>
                        <a:pt x="998" y="31"/>
                      </a:lnTo>
                      <a:lnTo>
                        <a:pt x="1037" y="68"/>
                      </a:lnTo>
                      <a:lnTo>
                        <a:pt x="1060" y="110"/>
                      </a:lnTo>
                      <a:lnTo>
                        <a:pt x="1067" y="152"/>
                      </a:lnTo>
                      <a:lnTo>
                        <a:pt x="1060" y="194"/>
                      </a:lnTo>
                      <a:lnTo>
                        <a:pt x="1060" y="209"/>
                      </a:lnTo>
                      <a:lnTo>
                        <a:pt x="1052" y="225"/>
                      </a:lnTo>
                      <a:lnTo>
                        <a:pt x="952" y="288"/>
                      </a:lnTo>
                      <a:lnTo>
                        <a:pt x="967" y="293"/>
                      </a:lnTo>
                      <a:lnTo>
                        <a:pt x="975" y="304"/>
                      </a:lnTo>
                      <a:lnTo>
                        <a:pt x="983" y="330"/>
                      </a:lnTo>
                      <a:lnTo>
                        <a:pt x="975" y="351"/>
                      </a:lnTo>
                      <a:lnTo>
                        <a:pt x="952" y="382"/>
                      </a:lnTo>
                      <a:lnTo>
                        <a:pt x="914" y="398"/>
                      </a:lnTo>
                      <a:lnTo>
                        <a:pt x="868" y="403"/>
                      </a:lnTo>
                      <a:lnTo>
                        <a:pt x="822" y="403"/>
                      </a:lnTo>
                      <a:lnTo>
                        <a:pt x="783" y="382"/>
                      </a:lnTo>
                      <a:lnTo>
                        <a:pt x="752" y="361"/>
                      </a:lnTo>
                      <a:lnTo>
                        <a:pt x="745" y="382"/>
                      </a:lnTo>
                      <a:lnTo>
                        <a:pt x="737" y="403"/>
                      </a:lnTo>
                      <a:lnTo>
                        <a:pt x="714" y="424"/>
                      </a:lnTo>
                      <a:lnTo>
                        <a:pt x="676" y="424"/>
                      </a:lnTo>
                      <a:lnTo>
                        <a:pt x="653" y="419"/>
                      </a:lnTo>
                      <a:lnTo>
                        <a:pt x="622" y="393"/>
                      </a:lnTo>
                      <a:lnTo>
                        <a:pt x="599" y="367"/>
                      </a:lnTo>
                      <a:lnTo>
                        <a:pt x="599" y="398"/>
                      </a:lnTo>
                      <a:lnTo>
                        <a:pt x="599" y="414"/>
                      </a:lnTo>
                      <a:lnTo>
                        <a:pt x="599" y="424"/>
                      </a:lnTo>
                      <a:lnTo>
                        <a:pt x="560" y="450"/>
                      </a:lnTo>
                      <a:lnTo>
                        <a:pt x="507" y="466"/>
                      </a:lnTo>
                      <a:lnTo>
                        <a:pt x="453" y="466"/>
                      </a:lnTo>
                      <a:lnTo>
                        <a:pt x="407" y="456"/>
                      </a:lnTo>
                      <a:lnTo>
                        <a:pt x="384" y="445"/>
                      </a:lnTo>
                      <a:lnTo>
                        <a:pt x="353" y="424"/>
                      </a:lnTo>
                      <a:lnTo>
                        <a:pt x="345" y="408"/>
                      </a:lnTo>
                      <a:lnTo>
                        <a:pt x="330" y="388"/>
                      </a:lnTo>
                      <a:lnTo>
                        <a:pt x="322" y="403"/>
                      </a:lnTo>
                      <a:lnTo>
                        <a:pt x="315" y="419"/>
                      </a:lnTo>
                      <a:lnTo>
                        <a:pt x="299" y="424"/>
                      </a:lnTo>
                      <a:lnTo>
                        <a:pt x="261" y="429"/>
                      </a:lnTo>
                      <a:lnTo>
                        <a:pt x="230" y="424"/>
                      </a:lnTo>
                      <a:lnTo>
                        <a:pt x="222" y="414"/>
                      </a:lnTo>
                      <a:lnTo>
                        <a:pt x="222" y="403"/>
                      </a:lnTo>
                      <a:lnTo>
                        <a:pt x="230" y="377"/>
                      </a:lnTo>
                      <a:lnTo>
                        <a:pt x="161" y="398"/>
                      </a:lnTo>
                      <a:lnTo>
                        <a:pt x="84" y="382"/>
                      </a:lnTo>
                      <a:lnTo>
                        <a:pt x="61" y="361"/>
                      </a:lnTo>
                      <a:lnTo>
                        <a:pt x="46" y="335"/>
                      </a:lnTo>
                      <a:lnTo>
                        <a:pt x="38" y="304"/>
                      </a:lnTo>
                      <a:lnTo>
                        <a:pt x="46" y="278"/>
                      </a:lnTo>
                      <a:lnTo>
                        <a:pt x="69" y="257"/>
                      </a:lnTo>
                      <a:lnTo>
                        <a:pt x="100" y="236"/>
                      </a:lnTo>
                      <a:lnTo>
                        <a:pt x="138" y="230"/>
                      </a:lnTo>
                      <a:lnTo>
                        <a:pt x="169" y="220"/>
                      </a:lnTo>
                      <a:lnTo>
                        <a:pt x="130" y="209"/>
                      </a:lnTo>
                      <a:lnTo>
                        <a:pt x="100" y="194"/>
                      </a:lnTo>
                      <a:lnTo>
                        <a:pt x="92" y="178"/>
                      </a:lnTo>
                      <a:lnTo>
                        <a:pt x="100" y="173"/>
                      </a:lnTo>
                      <a:lnTo>
                        <a:pt x="130" y="168"/>
                      </a:lnTo>
                      <a:lnTo>
                        <a:pt x="61" y="152"/>
                      </a:lnTo>
                      <a:lnTo>
                        <a:pt x="38" y="110"/>
                      </a:lnTo>
                      <a:lnTo>
                        <a:pt x="46" y="100"/>
                      </a:lnTo>
                      <a:lnTo>
                        <a:pt x="61" y="89"/>
                      </a:lnTo>
                      <a:lnTo>
                        <a:pt x="100" y="73"/>
                      </a:lnTo>
                      <a:lnTo>
                        <a:pt x="138" y="68"/>
                      </a:lnTo>
                      <a:lnTo>
                        <a:pt x="46" y="52"/>
                      </a:lnTo>
                      <a:lnTo>
                        <a:pt x="23" y="68"/>
                      </a:lnTo>
                      <a:lnTo>
                        <a:pt x="15" y="89"/>
                      </a:lnTo>
                      <a:lnTo>
                        <a:pt x="7" y="110"/>
                      </a:lnTo>
                      <a:lnTo>
                        <a:pt x="7" y="131"/>
                      </a:lnTo>
                      <a:lnTo>
                        <a:pt x="30" y="147"/>
                      </a:lnTo>
                      <a:lnTo>
                        <a:pt x="54" y="168"/>
                      </a:lnTo>
                      <a:lnTo>
                        <a:pt x="54" y="178"/>
                      </a:lnTo>
                      <a:lnTo>
                        <a:pt x="61" y="194"/>
                      </a:lnTo>
                      <a:lnTo>
                        <a:pt x="84" y="215"/>
                      </a:lnTo>
                      <a:lnTo>
                        <a:pt x="115" y="220"/>
                      </a:lnTo>
                      <a:lnTo>
                        <a:pt x="77" y="230"/>
                      </a:lnTo>
                      <a:lnTo>
                        <a:pt x="69" y="236"/>
                      </a:lnTo>
                      <a:lnTo>
                        <a:pt x="61" y="236"/>
                      </a:lnTo>
                      <a:lnTo>
                        <a:pt x="23" y="251"/>
                      </a:lnTo>
                      <a:lnTo>
                        <a:pt x="7" y="278"/>
                      </a:lnTo>
                      <a:lnTo>
                        <a:pt x="0" y="304"/>
                      </a:lnTo>
                      <a:lnTo>
                        <a:pt x="7" y="335"/>
                      </a:lnTo>
                      <a:lnTo>
                        <a:pt x="15" y="361"/>
                      </a:lnTo>
                      <a:lnTo>
                        <a:pt x="46" y="382"/>
                      </a:lnTo>
                      <a:lnTo>
                        <a:pt x="69" y="398"/>
                      </a:lnTo>
                      <a:lnTo>
                        <a:pt x="107" y="408"/>
                      </a:lnTo>
                      <a:lnTo>
                        <a:pt x="123" y="414"/>
                      </a:lnTo>
                      <a:lnTo>
                        <a:pt x="138" y="424"/>
                      </a:lnTo>
                      <a:lnTo>
                        <a:pt x="153" y="424"/>
                      </a:lnTo>
                      <a:lnTo>
                        <a:pt x="169" y="424"/>
                      </a:lnTo>
                      <a:lnTo>
                        <a:pt x="176" y="435"/>
                      </a:lnTo>
                      <a:lnTo>
                        <a:pt x="192" y="435"/>
                      </a:lnTo>
                      <a:lnTo>
                        <a:pt x="199" y="440"/>
                      </a:lnTo>
                      <a:lnTo>
                        <a:pt x="207" y="440"/>
                      </a:lnTo>
                      <a:lnTo>
                        <a:pt x="246" y="445"/>
                      </a:lnTo>
                      <a:lnTo>
                        <a:pt x="292" y="450"/>
                      </a:lnTo>
                      <a:lnTo>
                        <a:pt x="315" y="445"/>
                      </a:lnTo>
                      <a:lnTo>
                        <a:pt x="330" y="435"/>
                      </a:lnTo>
                      <a:lnTo>
                        <a:pt x="338" y="445"/>
                      </a:lnTo>
                      <a:lnTo>
                        <a:pt x="384" y="471"/>
                      </a:lnTo>
                      <a:lnTo>
                        <a:pt x="445" y="487"/>
                      </a:lnTo>
                      <a:lnTo>
                        <a:pt x="514" y="487"/>
                      </a:lnTo>
                      <a:lnTo>
                        <a:pt x="576" y="466"/>
                      </a:lnTo>
                      <a:lnTo>
                        <a:pt x="606" y="450"/>
                      </a:lnTo>
                      <a:lnTo>
                        <a:pt x="630" y="424"/>
                      </a:lnTo>
                      <a:lnTo>
                        <a:pt x="660" y="435"/>
                      </a:lnTo>
                      <a:lnTo>
                        <a:pt x="683" y="445"/>
                      </a:lnTo>
                      <a:lnTo>
                        <a:pt x="706" y="445"/>
                      </a:lnTo>
                      <a:lnTo>
                        <a:pt x="729" y="440"/>
                      </a:lnTo>
                      <a:lnTo>
                        <a:pt x="752" y="429"/>
                      </a:lnTo>
                      <a:lnTo>
                        <a:pt x="760" y="414"/>
                      </a:lnTo>
                      <a:lnTo>
                        <a:pt x="768" y="398"/>
                      </a:lnTo>
                      <a:lnTo>
                        <a:pt x="783" y="403"/>
                      </a:lnTo>
                      <a:lnTo>
                        <a:pt x="837" y="424"/>
                      </a:lnTo>
                      <a:lnTo>
                        <a:pt x="891" y="424"/>
                      </a:lnTo>
                      <a:lnTo>
                        <a:pt x="944" y="414"/>
                      </a:lnTo>
                      <a:lnTo>
                        <a:pt x="998" y="382"/>
                      </a:lnTo>
                      <a:lnTo>
                        <a:pt x="1014" y="361"/>
                      </a:lnTo>
                      <a:lnTo>
                        <a:pt x="1021" y="330"/>
                      </a:lnTo>
                      <a:lnTo>
                        <a:pt x="1006" y="278"/>
                      </a:lnTo>
                      <a:lnTo>
                        <a:pt x="1029" y="272"/>
                      </a:lnTo>
                      <a:lnTo>
                        <a:pt x="1067" y="241"/>
                      </a:lnTo>
                      <a:lnTo>
                        <a:pt x="1090" y="204"/>
                      </a:lnTo>
                      <a:lnTo>
                        <a:pt x="1098" y="173"/>
                      </a:lnTo>
                      <a:lnTo>
                        <a:pt x="1090" y="131"/>
                      </a:lnTo>
                      <a:lnTo>
                        <a:pt x="1083" y="89"/>
                      </a:lnTo>
                      <a:lnTo>
                        <a:pt x="1060" y="52"/>
                      </a:lnTo>
                      <a:lnTo>
                        <a:pt x="1014" y="21"/>
                      </a:lnTo>
                      <a:lnTo>
                        <a:pt x="960" y="0"/>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 name="Freeform 28"/>
                <p:cNvSpPr>
                  <a:spLocks/>
                </p:cNvSpPr>
                <p:nvPr/>
              </p:nvSpPr>
              <p:spPr bwMode="auto">
                <a:xfrm>
                  <a:off x="3008" y="2186"/>
                  <a:ext cx="1092" cy="451"/>
                </a:xfrm>
                <a:custGeom>
                  <a:avLst/>
                  <a:gdLst>
                    <a:gd name="T0" fmla="*/ 1068 w 1092"/>
                    <a:gd name="T1" fmla="*/ 382 h 451"/>
                    <a:gd name="T2" fmla="*/ 1068 w 1092"/>
                    <a:gd name="T3" fmla="*/ 325 h 451"/>
                    <a:gd name="T4" fmla="*/ 1075 w 1092"/>
                    <a:gd name="T5" fmla="*/ 278 h 451"/>
                    <a:gd name="T6" fmla="*/ 1068 w 1092"/>
                    <a:gd name="T7" fmla="*/ 194 h 451"/>
                    <a:gd name="T8" fmla="*/ 1091 w 1092"/>
                    <a:gd name="T9" fmla="*/ 99 h 451"/>
                    <a:gd name="T10" fmla="*/ 1021 w 1092"/>
                    <a:gd name="T11" fmla="*/ 21 h 451"/>
                    <a:gd name="T12" fmla="*/ 945 w 1092"/>
                    <a:gd name="T13" fmla="*/ 16 h 451"/>
                    <a:gd name="T14" fmla="*/ 868 w 1092"/>
                    <a:gd name="T15" fmla="*/ 31 h 451"/>
                    <a:gd name="T16" fmla="*/ 799 w 1092"/>
                    <a:gd name="T17" fmla="*/ 47 h 451"/>
                    <a:gd name="T18" fmla="*/ 714 w 1092"/>
                    <a:gd name="T19" fmla="*/ 5 h 451"/>
                    <a:gd name="T20" fmla="*/ 584 w 1092"/>
                    <a:gd name="T21" fmla="*/ 5 h 451"/>
                    <a:gd name="T22" fmla="*/ 461 w 1092"/>
                    <a:gd name="T23" fmla="*/ 42 h 451"/>
                    <a:gd name="T24" fmla="*/ 376 w 1092"/>
                    <a:gd name="T25" fmla="*/ 31 h 451"/>
                    <a:gd name="T26" fmla="*/ 292 w 1092"/>
                    <a:gd name="T27" fmla="*/ 16 h 451"/>
                    <a:gd name="T28" fmla="*/ 146 w 1092"/>
                    <a:gd name="T29" fmla="*/ 26 h 451"/>
                    <a:gd name="T30" fmla="*/ 100 w 1092"/>
                    <a:gd name="T31" fmla="*/ 73 h 451"/>
                    <a:gd name="T32" fmla="*/ 61 w 1092"/>
                    <a:gd name="T33" fmla="*/ 147 h 451"/>
                    <a:gd name="T34" fmla="*/ 77 w 1092"/>
                    <a:gd name="T35" fmla="*/ 194 h 451"/>
                    <a:gd name="T36" fmla="*/ 8 w 1092"/>
                    <a:gd name="T37" fmla="*/ 262 h 451"/>
                    <a:gd name="T38" fmla="*/ 31 w 1092"/>
                    <a:gd name="T39" fmla="*/ 408 h 451"/>
                    <a:gd name="T40" fmla="*/ 69 w 1092"/>
                    <a:gd name="T41" fmla="*/ 414 h 451"/>
                    <a:gd name="T42" fmla="*/ 77 w 1092"/>
                    <a:gd name="T43" fmla="*/ 251 h 451"/>
                    <a:gd name="T44" fmla="*/ 146 w 1092"/>
                    <a:gd name="T45" fmla="*/ 209 h 451"/>
                    <a:gd name="T46" fmla="*/ 115 w 1092"/>
                    <a:gd name="T47" fmla="*/ 168 h 451"/>
                    <a:gd name="T48" fmla="*/ 192 w 1092"/>
                    <a:gd name="T49" fmla="*/ 162 h 451"/>
                    <a:gd name="T50" fmla="*/ 131 w 1092"/>
                    <a:gd name="T51" fmla="*/ 99 h 451"/>
                    <a:gd name="T52" fmla="*/ 207 w 1092"/>
                    <a:gd name="T53" fmla="*/ 42 h 451"/>
                    <a:gd name="T54" fmla="*/ 315 w 1092"/>
                    <a:gd name="T55" fmla="*/ 47 h 451"/>
                    <a:gd name="T56" fmla="*/ 346 w 1092"/>
                    <a:gd name="T57" fmla="*/ 105 h 451"/>
                    <a:gd name="T58" fmla="*/ 407 w 1092"/>
                    <a:gd name="T59" fmla="*/ 52 h 451"/>
                    <a:gd name="T60" fmla="*/ 468 w 1092"/>
                    <a:gd name="T61" fmla="*/ 105 h 451"/>
                    <a:gd name="T62" fmla="*/ 599 w 1092"/>
                    <a:gd name="T63" fmla="*/ 26 h 451"/>
                    <a:gd name="T64" fmla="*/ 776 w 1092"/>
                    <a:gd name="T65" fmla="*/ 68 h 451"/>
                    <a:gd name="T66" fmla="*/ 806 w 1092"/>
                    <a:gd name="T67" fmla="*/ 68 h 451"/>
                    <a:gd name="T68" fmla="*/ 868 w 1092"/>
                    <a:gd name="T69" fmla="*/ 47 h 451"/>
                    <a:gd name="T70" fmla="*/ 883 w 1092"/>
                    <a:gd name="T71" fmla="*/ 79 h 451"/>
                    <a:gd name="T72" fmla="*/ 1029 w 1092"/>
                    <a:gd name="T73" fmla="*/ 47 h 451"/>
                    <a:gd name="T74" fmla="*/ 1060 w 1092"/>
                    <a:gd name="T75" fmla="*/ 105 h 451"/>
                    <a:gd name="T76" fmla="*/ 975 w 1092"/>
                    <a:gd name="T77" fmla="*/ 136 h 451"/>
                    <a:gd name="T78" fmla="*/ 1052 w 1092"/>
                    <a:gd name="T79" fmla="*/ 215 h 451"/>
                    <a:gd name="T80" fmla="*/ 960 w 1092"/>
                    <a:gd name="T81" fmla="*/ 314 h 451"/>
                    <a:gd name="T82" fmla="*/ 1037 w 1092"/>
                    <a:gd name="T83" fmla="*/ 340 h 451"/>
                    <a:gd name="T84" fmla="*/ 1014 w 1092"/>
                    <a:gd name="T85" fmla="*/ 37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2" h="451">
                      <a:moveTo>
                        <a:pt x="1014" y="377"/>
                      </a:moveTo>
                      <a:lnTo>
                        <a:pt x="1052" y="387"/>
                      </a:lnTo>
                      <a:lnTo>
                        <a:pt x="1068" y="382"/>
                      </a:lnTo>
                      <a:lnTo>
                        <a:pt x="1083" y="361"/>
                      </a:lnTo>
                      <a:lnTo>
                        <a:pt x="1075" y="340"/>
                      </a:lnTo>
                      <a:lnTo>
                        <a:pt x="1068" y="325"/>
                      </a:lnTo>
                      <a:lnTo>
                        <a:pt x="1029" y="304"/>
                      </a:lnTo>
                      <a:lnTo>
                        <a:pt x="1052" y="293"/>
                      </a:lnTo>
                      <a:lnTo>
                        <a:pt x="1075" y="278"/>
                      </a:lnTo>
                      <a:lnTo>
                        <a:pt x="1083" y="241"/>
                      </a:lnTo>
                      <a:lnTo>
                        <a:pt x="1083" y="215"/>
                      </a:lnTo>
                      <a:lnTo>
                        <a:pt x="1068" y="194"/>
                      </a:lnTo>
                      <a:lnTo>
                        <a:pt x="1021" y="152"/>
                      </a:lnTo>
                      <a:lnTo>
                        <a:pt x="1083" y="120"/>
                      </a:lnTo>
                      <a:lnTo>
                        <a:pt x="1091" y="99"/>
                      </a:lnTo>
                      <a:lnTo>
                        <a:pt x="1091" y="73"/>
                      </a:lnTo>
                      <a:lnTo>
                        <a:pt x="1068" y="42"/>
                      </a:lnTo>
                      <a:lnTo>
                        <a:pt x="1021" y="21"/>
                      </a:lnTo>
                      <a:lnTo>
                        <a:pt x="998" y="16"/>
                      </a:lnTo>
                      <a:lnTo>
                        <a:pt x="968" y="16"/>
                      </a:lnTo>
                      <a:lnTo>
                        <a:pt x="945" y="16"/>
                      </a:lnTo>
                      <a:lnTo>
                        <a:pt x="922" y="26"/>
                      </a:lnTo>
                      <a:lnTo>
                        <a:pt x="891" y="37"/>
                      </a:lnTo>
                      <a:lnTo>
                        <a:pt x="868" y="31"/>
                      </a:lnTo>
                      <a:lnTo>
                        <a:pt x="852" y="26"/>
                      </a:lnTo>
                      <a:lnTo>
                        <a:pt x="822" y="37"/>
                      </a:lnTo>
                      <a:lnTo>
                        <a:pt x="799" y="47"/>
                      </a:lnTo>
                      <a:lnTo>
                        <a:pt x="791" y="42"/>
                      </a:lnTo>
                      <a:lnTo>
                        <a:pt x="753" y="21"/>
                      </a:lnTo>
                      <a:lnTo>
                        <a:pt x="714" y="5"/>
                      </a:lnTo>
                      <a:lnTo>
                        <a:pt x="676" y="5"/>
                      </a:lnTo>
                      <a:lnTo>
                        <a:pt x="622" y="0"/>
                      </a:lnTo>
                      <a:lnTo>
                        <a:pt x="584" y="5"/>
                      </a:lnTo>
                      <a:lnTo>
                        <a:pt x="538" y="10"/>
                      </a:lnTo>
                      <a:lnTo>
                        <a:pt x="499" y="26"/>
                      </a:lnTo>
                      <a:lnTo>
                        <a:pt x="461" y="42"/>
                      </a:lnTo>
                      <a:lnTo>
                        <a:pt x="438" y="31"/>
                      </a:lnTo>
                      <a:lnTo>
                        <a:pt x="407" y="31"/>
                      </a:lnTo>
                      <a:lnTo>
                        <a:pt x="376" y="31"/>
                      </a:lnTo>
                      <a:lnTo>
                        <a:pt x="346" y="47"/>
                      </a:lnTo>
                      <a:lnTo>
                        <a:pt x="315" y="26"/>
                      </a:lnTo>
                      <a:lnTo>
                        <a:pt x="292" y="16"/>
                      </a:lnTo>
                      <a:lnTo>
                        <a:pt x="230" y="10"/>
                      </a:lnTo>
                      <a:lnTo>
                        <a:pt x="177" y="16"/>
                      </a:lnTo>
                      <a:lnTo>
                        <a:pt x="146" y="26"/>
                      </a:lnTo>
                      <a:lnTo>
                        <a:pt x="131" y="42"/>
                      </a:lnTo>
                      <a:lnTo>
                        <a:pt x="108" y="58"/>
                      </a:lnTo>
                      <a:lnTo>
                        <a:pt x="100" y="73"/>
                      </a:lnTo>
                      <a:lnTo>
                        <a:pt x="92" y="131"/>
                      </a:lnTo>
                      <a:lnTo>
                        <a:pt x="69" y="136"/>
                      </a:lnTo>
                      <a:lnTo>
                        <a:pt x="61" y="147"/>
                      </a:lnTo>
                      <a:lnTo>
                        <a:pt x="54" y="168"/>
                      </a:lnTo>
                      <a:lnTo>
                        <a:pt x="61" y="183"/>
                      </a:lnTo>
                      <a:lnTo>
                        <a:pt x="77" y="194"/>
                      </a:lnTo>
                      <a:lnTo>
                        <a:pt x="100" y="215"/>
                      </a:lnTo>
                      <a:lnTo>
                        <a:pt x="46" y="236"/>
                      </a:lnTo>
                      <a:lnTo>
                        <a:pt x="8" y="262"/>
                      </a:lnTo>
                      <a:lnTo>
                        <a:pt x="0" y="314"/>
                      </a:lnTo>
                      <a:lnTo>
                        <a:pt x="0" y="361"/>
                      </a:lnTo>
                      <a:lnTo>
                        <a:pt x="31" y="408"/>
                      </a:lnTo>
                      <a:lnTo>
                        <a:pt x="77" y="450"/>
                      </a:lnTo>
                      <a:lnTo>
                        <a:pt x="100" y="429"/>
                      </a:lnTo>
                      <a:lnTo>
                        <a:pt x="69" y="414"/>
                      </a:lnTo>
                      <a:lnTo>
                        <a:pt x="38" y="351"/>
                      </a:lnTo>
                      <a:lnTo>
                        <a:pt x="54" y="283"/>
                      </a:lnTo>
                      <a:lnTo>
                        <a:pt x="77" y="251"/>
                      </a:lnTo>
                      <a:lnTo>
                        <a:pt x="131" y="236"/>
                      </a:lnTo>
                      <a:lnTo>
                        <a:pt x="184" y="220"/>
                      </a:lnTo>
                      <a:lnTo>
                        <a:pt x="146" y="209"/>
                      </a:lnTo>
                      <a:lnTo>
                        <a:pt x="115" y="194"/>
                      </a:lnTo>
                      <a:lnTo>
                        <a:pt x="100" y="183"/>
                      </a:lnTo>
                      <a:lnTo>
                        <a:pt x="115" y="168"/>
                      </a:lnTo>
                      <a:lnTo>
                        <a:pt x="131" y="162"/>
                      </a:lnTo>
                      <a:lnTo>
                        <a:pt x="161" y="157"/>
                      </a:lnTo>
                      <a:lnTo>
                        <a:pt x="192" y="162"/>
                      </a:lnTo>
                      <a:lnTo>
                        <a:pt x="161" y="147"/>
                      </a:lnTo>
                      <a:lnTo>
                        <a:pt x="131" y="126"/>
                      </a:lnTo>
                      <a:lnTo>
                        <a:pt x="131" y="99"/>
                      </a:lnTo>
                      <a:lnTo>
                        <a:pt x="138" y="73"/>
                      </a:lnTo>
                      <a:lnTo>
                        <a:pt x="169" y="52"/>
                      </a:lnTo>
                      <a:lnTo>
                        <a:pt x="207" y="42"/>
                      </a:lnTo>
                      <a:lnTo>
                        <a:pt x="246" y="37"/>
                      </a:lnTo>
                      <a:lnTo>
                        <a:pt x="284" y="42"/>
                      </a:lnTo>
                      <a:lnTo>
                        <a:pt x="315" y="47"/>
                      </a:lnTo>
                      <a:lnTo>
                        <a:pt x="323" y="79"/>
                      </a:lnTo>
                      <a:lnTo>
                        <a:pt x="323" y="110"/>
                      </a:lnTo>
                      <a:lnTo>
                        <a:pt x="346" y="105"/>
                      </a:lnTo>
                      <a:lnTo>
                        <a:pt x="353" y="73"/>
                      </a:lnTo>
                      <a:lnTo>
                        <a:pt x="376" y="58"/>
                      </a:lnTo>
                      <a:lnTo>
                        <a:pt x="407" y="52"/>
                      </a:lnTo>
                      <a:lnTo>
                        <a:pt x="430" y="52"/>
                      </a:lnTo>
                      <a:lnTo>
                        <a:pt x="453" y="79"/>
                      </a:lnTo>
                      <a:lnTo>
                        <a:pt x="468" y="105"/>
                      </a:lnTo>
                      <a:lnTo>
                        <a:pt x="484" y="73"/>
                      </a:lnTo>
                      <a:lnTo>
                        <a:pt x="530" y="42"/>
                      </a:lnTo>
                      <a:lnTo>
                        <a:pt x="599" y="26"/>
                      </a:lnTo>
                      <a:lnTo>
                        <a:pt x="676" y="31"/>
                      </a:lnTo>
                      <a:lnTo>
                        <a:pt x="745" y="47"/>
                      </a:lnTo>
                      <a:lnTo>
                        <a:pt x="776" y="68"/>
                      </a:lnTo>
                      <a:lnTo>
                        <a:pt x="791" y="99"/>
                      </a:lnTo>
                      <a:lnTo>
                        <a:pt x="806" y="84"/>
                      </a:lnTo>
                      <a:lnTo>
                        <a:pt x="806" y="68"/>
                      </a:lnTo>
                      <a:lnTo>
                        <a:pt x="837" y="47"/>
                      </a:lnTo>
                      <a:lnTo>
                        <a:pt x="845" y="47"/>
                      </a:lnTo>
                      <a:lnTo>
                        <a:pt x="868" y="47"/>
                      </a:lnTo>
                      <a:lnTo>
                        <a:pt x="876" y="52"/>
                      </a:lnTo>
                      <a:lnTo>
                        <a:pt x="883" y="68"/>
                      </a:lnTo>
                      <a:lnTo>
                        <a:pt x="883" y="79"/>
                      </a:lnTo>
                      <a:lnTo>
                        <a:pt x="929" y="47"/>
                      </a:lnTo>
                      <a:lnTo>
                        <a:pt x="1006" y="42"/>
                      </a:lnTo>
                      <a:lnTo>
                        <a:pt x="1029" y="47"/>
                      </a:lnTo>
                      <a:lnTo>
                        <a:pt x="1052" y="68"/>
                      </a:lnTo>
                      <a:lnTo>
                        <a:pt x="1060" y="84"/>
                      </a:lnTo>
                      <a:lnTo>
                        <a:pt x="1060" y="105"/>
                      </a:lnTo>
                      <a:lnTo>
                        <a:pt x="1052" y="120"/>
                      </a:lnTo>
                      <a:lnTo>
                        <a:pt x="1021" y="131"/>
                      </a:lnTo>
                      <a:lnTo>
                        <a:pt x="975" y="136"/>
                      </a:lnTo>
                      <a:lnTo>
                        <a:pt x="1006" y="157"/>
                      </a:lnTo>
                      <a:lnTo>
                        <a:pt x="1037" y="183"/>
                      </a:lnTo>
                      <a:lnTo>
                        <a:pt x="1052" y="215"/>
                      </a:lnTo>
                      <a:lnTo>
                        <a:pt x="1052" y="241"/>
                      </a:lnTo>
                      <a:lnTo>
                        <a:pt x="1021" y="283"/>
                      </a:lnTo>
                      <a:lnTo>
                        <a:pt x="960" y="314"/>
                      </a:lnTo>
                      <a:lnTo>
                        <a:pt x="1014" y="319"/>
                      </a:lnTo>
                      <a:lnTo>
                        <a:pt x="1021" y="330"/>
                      </a:lnTo>
                      <a:lnTo>
                        <a:pt x="1037" y="340"/>
                      </a:lnTo>
                      <a:lnTo>
                        <a:pt x="1037" y="356"/>
                      </a:lnTo>
                      <a:lnTo>
                        <a:pt x="1037" y="367"/>
                      </a:lnTo>
                      <a:lnTo>
                        <a:pt x="1014" y="377"/>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98" name="Freeform 30"/>
            <p:cNvSpPr>
              <a:spLocks/>
            </p:cNvSpPr>
            <p:nvPr/>
          </p:nvSpPr>
          <p:spPr bwMode="auto">
            <a:xfrm>
              <a:off x="4136" y="2954"/>
              <a:ext cx="315" cy="328"/>
            </a:xfrm>
            <a:custGeom>
              <a:avLst/>
              <a:gdLst>
                <a:gd name="T0" fmla="*/ 243 w 315"/>
                <a:gd name="T1" fmla="*/ 6 h 328"/>
                <a:gd name="T2" fmla="*/ 226 w 315"/>
                <a:gd name="T3" fmla="*/ 0 h 328"/>
                <a:gd name="T4" fmla="*/ 210 w 315"/>
                <a:gd name="T5" fmla="*/ 0 h 328"/>
                <a:gd name="T6" fmla="*/ 166 w 315"/>
                <a:gd name="T7" fmla="*/ 23 h 328"/>
                <a:gd name="T8" fmla="*/ 143 w 315"/>
                <a:gd name="T9" fmla="*/ 23 h 328"/>
                <a:gd name="T10" fmla="*/ 127 w 315"/>
                <a:gd name="T11" fmla="*/ 28 h 328"/>
                <a:gd name="T12" fmla="*/ 116 w 315"/>
                <a:gd name="T13" fmla="*/ 34 h 328"/>
                <a:gd name="T14" fmla="*/ 94 w 315"/>
                <a:gd name="T15" fmla="*/ 50 h 328"/>
                <a:gd name="T16" fmla="*/ 66 w 315"/>
                <a:gd name="T17" fmla="*/ 67 h 328"/>
                <a:gd name="T18" fmla="*/ 66 w 315"/>
                <a:gd name="T19" fmla="*/ 67 h 328"/>
                <a:gd name="T20" fmla="*/ 66 w 315"/>
                <a:gd name="T21" fmla="*/ 67 h 328"/>
                <a:gd name="T22" fmla="*/ 55 w 315"/>
                <a:gd name="T23" fmla="*/ 78 h 328"/>
                <a:gd name="T24" fmla="*/ 39 w 315"/>
                <a:gd name="T25" fmla="*/ 106 h 328"/>
                <a:gd name="T26" fmla="*/ 17 w 315"/>
                <a:gd name="T27" fmla="*/ 122 h 328"/>
                <a:gd name="T28" fmla="*/ 0 w 315"/>
                <a:gd name="T29" fmla="*/ 156 h 328"/>
                <a:gd name="T30" fmla="*/ 17 w 315"/>
                <a:gd name="T31" fmla="*/ 194 h 328"/>
                <a:gd name="T32" fmla="*/ 77 w 315"/>
                <a:gd name="T33" fmla="*/ 261 h 328"/>
                <a:gd name="T34" fmla="*/ 110 w 315"/>
                <a:gd name="T35" fmla="*/ 300 h 328"/>
                <a:gd name="T36" fmla="*/ 127 w 315"/>
                <a:gd name="T37" fmla="*/ 311 h 328"/>
                <a:gd name="T38" fmla="*/ 166 w 315"/>
                <a:gd name="T39" fmla="*/ 327 h 328"/>
                <a:gd name="T40" fmla="*/ 199 w 315"/>
                <a:gd name="T41" fmla="*/ 322 h 328"/>
                <a:gd name="T42" fmla="*/ 210 w 315"/>
                <a:gd name="T43" fmla="*/ 311 h 328"/>
                <a:gd name="T44" fmla="*/ 226 w 315"/>
                <a:gd name="T45" fmla="*/ 277 h 328"/>
                <a:gd name="T46" fmla="*/ 248 w 315"/>
                <a:gd name="T47" fmla="*/ 233 h 328"/>
                <a:gd name="T48" fmla="*/ 270 w 315"/>
                <a:gd name="T49" fmla="*/ 216 h 328"/>
                <a:gd name="T50" fmla="*/ 298 w 315"/>
                <a:gd name="T51" fmla="*/ 194 h 328"/>
                <a:gd name="T52" fmla="*/ 314 w 315"/>
                <a:gd name="T53" fmla="*/ 167 h 328"/>
                <a:gd name="T54" fmla="*/ 309 w 315"/>
                <a:gd name="T55" fmla="*/ 144 h 328"/>
                <a:gd name="T56" fmla="*/ 303 w 315"/>
                <a:gd name="T57" fmla="*/ 122 h 328"/>
                <a:gd name="T58" fmla="*/ 281 w 315"/>
                <a:gd name="T59" fmla="*/ 95 h 328"/>
                <a:gd name="T60" fmla="*/ 248 w 315"/>
                <a:gd name="T61" fmla="*/ 56 h 328"/>
                <a:gd name="T62" fmla="*/ 243 w 315"/>
                <a:gd name="T63" fmla="*/ 39 h 328"/>
                <a:gd name="T64" fmla="*/ 243 w 315"/>
                <a:gd name="T65" fmla="*/ 6 h 328"/>
                <a:gd name="T66" fmla="*/ 243 w 315"/>
                <a:gd name="T67" fmla="*/ 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5" h="328">
                  <a:moveTo>
                    <a:pt x="243" y="6"/>
                  </a:moveTo>
                  <a:lnTo>
                    <a:pt x="226" y="0"/>
                  </a:lnTo>
                  <a:lnTo>
                    <a:pt x="210" y="0"/>
                  </a:lnTo>
                  <a:lnTo>
                    <a:pt x="166" y="23"/>
                  </a:lnTo>
                  <a:lnTo>
                    <a:pt x="143" y="23"/>
                  </a:lnTo>
                  <a:lnTo>
                    <a:pt x="127" y="28"/>
                  </a:lnTo>
                  <a:lnTo>
                    <a:pt x="116" y="34"/>
                  </a:lnTo>
                  <a:lnTo>
                    <a:pt x="94" y="50"/>
                  </a:lnTo>
                  <a:lnTo>
                    <a:pt x="66" y="67"/>
                  </a:lnTo>
                  <a:lnTo>
                    <a:pt x="55" y="78"/>
                  </a:lnTo>
                  <a:lnTo>
                    <a:pt x="39" y="106"/>
                  </a:lnTo>
                  <a:lnTo>
                    <a:pt x="17" y="122"/>
                  </a:lnTo>
                  <a:lnTo>
                    <a:pt x="0" y="156"/>
                  </a:lnTo>
                  <a:lnTo>
                    <a:pt x="17" y="194"/>
                  </a:lnTo>
                  <a:lnTo>
                    <a:pt x="77" y="261"/>
                  </a:lnTo>
                  <a:lnTo>
                    <a:pt x="110" y="300"/>
                  </a:lnTo>
                  <a:lnTo>
                    <a:pt x="127" y="311"/>
                  </a:lnTo>
                  <a:lnTo>
                    <a:pt x="166" y="327"/>
                  </a:lnTo>
                  <a:lnTo>
                    <a:pt x="199" y="322"/>
                  </a:lnTo>
                  <a:lnTo>
                    <a:pt x="210" y="311"/>
                  </a:lnTo>
                  <a:lnTo>
                    <a:pt x="226" y="277"/>
                  </a:lnTo>
                  <a:lnTo>
                    <a:pt x="248" y="233"/>
                  </a:lnTo>
                  <a:lnTo>
                    <a:pt x="270" y="216"/>
                  </a:lnTo>
                  <a:lnTo>
                    <a:pt x="298" y="194"/>
                  </a:lnTo>
                  <a:lnTo>
                    <a:pt x="314" y="167"/>
                  </a:lnTo>
                  <a:lnTo>
                    <a:pt x="309" y="144"/>
                  </a:lnTo>
                  <a:lnTo>
                    <a:pt x="303" y="122"/>
                  </a:lnTo>
                  <a:lnTo>
                    <a:pt x="281" y="95"/>
                  </a:lnTo>
                  <a:lnTo>
                    <a:pt x="248" y="56"/>
                  </a:lnTo>
                  <a:lnTo>
                    <a:pt x="243" y="39"/>
                  </a:lnTo>
                  <a:lnTo>
                    <a:pt x="243" y="6"/>
                  </a:lnTo>
                  <a:close/>
                </a:path>
              </a:pathLst>
            </a:custGeom>
            <a:solidFill>
              <a:srgbClr val="FFFFCC"/>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9" name="Freeform 31"/>
            <p:cNvSpPr>
              <a:spLocks/>
            </p:cNvSpPr>
            <p:nvPr/>
          </p:nvSpPr>
          <p:spPr bwMode="auto">
            <a:xfrm>
              <a:off x="4489" y="2799"/>
              <a:ext cx="106" cy="84"/>
            </a:xfrm>
            <a:custGeom>
              <a:avLst/>
              <a:gdLst>
                <a:gd name="T0" fmla="*/ 66 w 106"/>
                <a:gd name="T1" fmla="*/ 11 h 84"/>
                <a:gd name="T2" fmla="*/ 55 w 106"/>
                <a:gd name="T3" fmla="*/ 6 h 84"/>
                <a:gd name="T4" fmla="*/ 39 w 106"/>
                <a:gd name="T5" fmla="*/ 11 h 84"/>
                <a:gd name="T6" fmla="*/ 33 w 106"/>
                <a:gd name="T7" fmla="*/ 11 h 84"/>
                <a:gd name="T8" fmla="*/ 33 w 106"/>
                <a:gd name="T9" fmla="*/ 11 h 84"/>
                <a:gd name="T10" fmla="*/ 33 w 106"/>
                <a:gd name="T11" fmla="*/ 6 h 84"/>
                <a:gd name="T12" fmla="*/ 27 w 106"/>
                <a:gd name="T13" fmla="*/ 0 h 84"/>
                <a:gd name="T14" fmla="*/ 16 w 106"/>
                <a:gd name="T15" fmla="*/ 0 h 84"/>
                <a:gd name="T16" fmla="*/ 11 w 106"/>
                <a:gd name="T17" fmla="*/ 0 h 84"/>
                <a:gd name="T18" fmla="*/ 11 w 106"/>
                <a:gd name="T19" fmla="*/ 0 h 84"/>
                <a:gd name="T20" fmla="*/ 0 w 106"/>
                <a:gd name="T21" fmla="*/ 6 h 84"/>
                <a:gd name="T22" fmla="*/ 0 w 106"/>
                <a:gd name="T23" fmla="*/ 23 h 84"/>
                <a:gd name="T24" fmla="*/ 5 w 106"/>
                <a:gd name="T25" fmla="*/ 23 h 84"/>
                <a:gd name="T26" fmla="*/ 5 w 106"/>
                <a:gd name="T27" fmla="*/ 28 h 84"/>
                <a:gd name="T28" fmla="*/ 16 w 106"/>
                <a:gd name="T29" fmla="*/ 34 h 84"/>
                <a:gd name="T30" fmla="*/ 11 w 106"/>
                <a:gd name="T31" fmla="*/ 39 h 84"/>
                <a:gd name="T32" fmla="*/ 11 w 106"/>
                <a:gd name="T33" fmla="*/ 45 h 84"/>
                <a:gd name="T34" fmla="*/ 11 w 106"/>
                <a:gd name="T35" fmla="*/ 45 h 84"/>
                <a:gd name="T36" fmla="*/ 11 w 106"/>
                <a:gd name="T37" fmla="*/ 45 h 84"/>
                <a:gd name="T38" fmla="*/ 16 w 106"/>
                <a:gd name="T39" fmla="*/ 50 h 84"/>
                <a:gd name="T40" fmla="*/ 22 w 106"/>
                <a:gd name="T41" fmla="*/ 50 h 84"/>
                <a:gd name="T42" fmla="*/ 33 w 106"/>
                <a:gd name="T43" fmla="*/ 50 h 84"/>
                <a:gd name="T44" fmla="*/ 33 w 106"/>
                <a:gd name="T45" fmla="*/ 50 h 84"/>
                <a:gd name="T46" fmla="*/ 39 w 106"/>
                <a:gd name="T47" fmla="*/ 61 h 84"/>
                <a:gd name="T48" fmla="*/ 44 w 106"/>
                <a:gd name="T49" fmla="*/ 67 h 84"/>
                <a:gd name="T50" fmla="*/ 55 w 106"/>
                <a:gd name="T51" fmla="*/ 83 h 84"/>
                <a:gd name="T52" fmla="*/ 77 w 106"/>
                <a:gd name="T53" fmla="*/ 83 h 84"/>
                <a:gd name="T54" fmla="*/ 94 w 106"/>
                <a:gd name="T55" fmla="*/ 67 h 84"/>
                <a:gd name="T56" fmla="*/ 105 w 106"/>
                <a:gd name="T57" fmla="*/ 50 h 84"/>
                <a:gd name="T58" fmla="*/ 77 w 106"/>
                <a:gd name="T59" fmla="*/ 34 h 84"/>
                <a:gd name="T60" fmla="*/ 72 w 106"/>
                <a:gd name="T61" fmla="*/ 34 h 84"/>
                <a:gd name="T62" fmla="*/ 72 w 106"/>
                <a:gd name="T63" fmla="*/ 28 h 84"/>
                <a:gd name="T64" fmla="*/ 72 w 106"/>
                <a:gd name="T65" fmla="*/ 28 h 84"/>
                <a:gd name="T66" fmla="*/ 72 w 106"/>
                <a:gd name="T67" fmla="*/ 23 h 84"/>
                <a:gd name="T68" fmla="*/ 72 w 106"/>
                <a:gd name="T69" fmla="*/ 23 h 84"/>
                <a:gd name="T70" fmla="*/ 66 w 106"/>
                <a:gd name="T71" fmla="*/ 11 h 84"/>
                <a:gd name="T72" fmla="*/ 66 w 106"/>
                <a:gd name="T73" fmla="*/ 1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84">
                  <a:moveTo>
                    <a:pt x="66" y="11"/>
                  </a:moveTo>
                  <a:lnTo>
                    <a:pt x="55" y="6"/>
                  </a:lnTo>
                  <a:lnTo>
                    <a:pt x="39" y="11"/>
                  </a:lnTo>
                  <a:lnTo>
                    <a:pt x="33" y="11"/>
                  </a:lnTo>
                  <a:lnTo>
                    <a:pt x="33" y="6"/>
                  </a:lnTo>
                  <a:lnTo>
                    <a:pt x="27" y="0"/>
                  </a:lnTo>
                  <a:lnTo>
                    <a:pt x="16" y="0"/>
                  </a:lnTo>
                  <a:lnTo>
                    <a:pt x="11" y="0"/>
                  </a:lnTo>
                  <a:lnTo>
                    <a:pt x="0" y="6"/>
                  </a:lnTo>
                  <a:lnTo>
                    <a:pt x="0" y="23"/>
                  </a:lnTo>
                  <a:lnTo>
                    <a:pt x="5" y="23"/>
                  </a:lnTo>
                  <a:lnTo>
                    <a:pt x="5" y="28"/>
                  </a:lnTo>
                  <a:lnTo>
                    <a:pt x="16" y="34"/>
                  </a:lnTo>
                  <a:lnTo>
                    <a:pt x="11" y="39"/>
                  </a:lnTo>
                  <a:lnTo>
                    <a:pt x="11" y="45"/>
                  </a:lnTo>
                  <a:lnTo>
                    <a:pt x="16" y="50"/>
                  </a:lnTo>
                  <a:lnTo>
                    <a:pt x="22" y="50"/>
                  </a:lnTo>
                  <a:lnTo>
                    <a:pt x="33" y="50"/>
                  </a:lnTo>
                  <a:lnTo>
                    <a:pt x="39" y="61"/>
                  </a:lnTo>
                  <a:lnTo>
                    <a:pt x="44" y="67"/>
                  </a:lnTo>
                  <a:lnTo>
                    <a:pt x="55" y="83"/>
                  </a:lnTo>
                  <a:lnTo>
                    <a:pt x="77" y="83"/>
                  </a:lnTo>
                  <a:lnTo>
                    <a:pt x="94" y="67"/>
                  </a:lnTo>
                  <a:lnTo>
                    <a:pt x="105" y="50"/>
                  </a:lnTo>
                  <a:lnTo>
                    <a:pt x="77" y="34"/>
                  </a:lnTo>
                  <a:lnTo>
                    <a:pt x="72" y="34"/>
                  </a:lnTo>
                  <a:lnTo>
                    <a:pt x="72" y="28"/>
                  </a:lnTo>
                  <a:lnTo>
                    <a:pt x="72" y="23"/>
                  </a:lnTo>
                  <a:lnTo>
                    <a:pt x="66" y="11"/>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0" name="Freeform 32"/>
            <p:cNvSpPr>
              <a:spLocks/>
            </p:cNvSpPr>
            <p:nvPr/>
          </p:nvSpPr>
          <p:spPr bwMode="auto">
            <a:xfrm>
              <a:off x="4478" y="2783"/>
              <a:ext cx="122" cy="117"/>
            </a:xfrm>
            <a:custGeom>
              <a:avLst/>
              <a:gdLst>
                <a:gd name="T0" fmla="*/ 0 w 122"/>
                <a:gd name="T1" fmla="*/ 11 h 117"/>
                <a:gd name="T2" fmla="*/ 0 w 122"/>
                <a:gd name="T3" fmla="*/ 39 h 117"/>
                <a:gd name="T4" fmla="*/ 16 w 122"/>
                <a:gd name="T5" fmla="*/ 55 h 117"/>
                <a:gd name="T6" fmla="*/ 16 w 122"/>
                <a:gd name="T7" fmla="*/ 72 h 117"/>
                <a:gd name="T8" fmla="*/ 27 w 122"/>
                <a:gd name="T9" fmla="*/ 83 h 117"/>
                <a:gd name="T10" fmla="*/ 38 w 122"/>
                <a:gd name="T11" fmla="*/ 88 h 117"/>
                <a:gd name="T12" fmla="*/ 50 w 122"/>
                <a:gd name="T13" fmla="*/ 105 h 117"/>
                <a:gd name="T14" fmla="*/ 94 w 122"/>
                <a:gd name="T15" fmla="*/ 116 h 117"/>
                <a:gd name="T16" fmla="*/ 121 w 122"/>
                <a:gd name="T17" fmla="*/ 83 h 117"/>
                <a:gd name="T18" fmla="*/ 110 w 122"/>
                <a:gd name="T19" fmla="*/ 55 h 117"/>
                <a:gd name="T20" fmla="*/ 94 w 122"/>
                <a:gd name="T21" fmla="*/ 33 h 117"/>
                <a:gd name="T22" fmla="*/ 83 w 122"/>
                <a:gd name="T23" fmla="*/ 27 h 117"/>
                <a:gd name="T24" fmla="*/ 83 w 122"/>
                <a:gd name="T25" fmla="*/ 39 h 117"/>
                <a:gd name="T26" fmla="*/ 83 w 122"/>
                <a:gd name="T27" fmla="*/ 44 h 117"/>
                <a:gd name="T28" fmla="*/ 88 w 122"/>
                <a:gd name="T29" fmla="*/ 50 h 117"/>
                <a:gd name="T30" fmla="*/ 105 w 122"/>
                <a:gd name="T31" fmla="*/ 61 h 117"/>
                <a:gd name="T32" fmla="*/ 105 w 122"/>
                <a:gd name="T33" fmla="*/ 77 h 117"/>
                <a:gd name="T34" fmla="*/ 88 w 122"/>
                <a:gd name="T35" fmla="*/ 99 h 117"/>
                <a:gd name="T36" fmla="*/ 50 w 122"/>
                <a:gd name="T37" fmla="*/ 83 h 117"/>
                <a:gd name="T38" fmla="*/ 44 w 122"/>
                <a:gd name="T39" fmla="*/ 66 h 117"/>
                <a:gd name="T40" fmla="*/ 38 w 122"/>
                <a:gd name="T41" fmla="*/ 66 h 117"/>
                <a:gd name="T42" fmla="*/ 27 w 122"/>
                <a:gd name="T43" fmla="*/ 66 h 117"/>
                <a:gd name="T44" fmla="*/ 22 w 122"/>
                <a:gd name="T45" fmla="*/ 61 h 117"/>
                <a:gd name="T46" fmla="*/ 22 w 122"/>
                <a:gd name="T47" fmla="*/ 55 h 117"/>
                <a:gd name="T48" fmla="*/ 27 w 122"/>
                <a:gd name="T49" fmla="*/ 44 h 117"/>
                <a:gd name="T50" fmla="*/ 16 w 122"/>
                <a:gd name="T51" fmla="*/ 44 h 117"/>
                <a:gd name="T52" fmla="*/ 11 w 122"/>
                <a:gd name="T53" fmla="*/ 39 h 117"/>
                <a:gd name="T54" fmla="*/ 11 w 122"/>
                <a:gd name="T55" fmla="*/ 22 h 117"/>
                <a:gd name="T56" fmla="*/ 22 w 122"/>
                <a:gd name="T57" fmla="*/ 16 h 117"/>
                <a:gd name="T58" fmla="*/ 33 w 122"/>
                <a:gd name="T59" fmla="*/ 16 h 117"/>
                <a:gd name="T60" fmla="*/ 44 w 122"/>
                <a:gd name="T61" fmla="*/ 27 h 117"/>
                <a:gd name="T62" fmla="*/ 55 w 122"/>
                <a:gd name="T63" fmla="*/ 27 h 117"/>
                <a:gd name="T64" fmla="*/ 66 w 122"/>
                <a:gd name="T65" fmla="*/ 22 h 117"/>
                <a:gd name="T66" fmla="*/ 66 w 122"/>
                <a:gd name="T67" fmla="*/ 16 h 117"/>
                <a:gd name="T68" fmla="*/ 44 w 122"/>
                <a:gd name="T69" fmla="*/ 16 h 117"/>
                <a:gd name="T70" fmla="*/ 22 w 122"/>
                <a:gd name="T71" fmla="*/ 0 h 117"/>
                <a:gd name="T72" fmla="*/ 22 w 122"/>
                <a:gd name="T7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17">
                  <a:moveTo>
                    <a:pt x="22" y="0"/>
                  </a:moveTo>
                  <a:lnTo>
                    <a:pt x="0" y="11"/>
                  </a:lnTo>
                  <a:lnTo>
                    <a:pt x="0" y="22"/>
                  </a:lnTo>
                  <a:lnTo>
                    <a:pt x="0" y="39"/>
                  </a:lnTo>
                  <a:lnTo>
                    <a:pt x="5" y="44"/>
                  </a:lnTo>
                  <a:lnTo>
                    <a:pt x="16" y="55"/>
                  </a:lnTo>
                  <a:lnTo>
                    <a:pt x="11" y="61"/>
                  </a:lnTo>
                  <a:lnTo>
                    <a:pt x="16" y="72"/>
                  </a:lnTo>
                  <a:lnTo>
                    <a:pt x="22" y="77"/>
                  </a:lnTo>
                  <a:lnTo>
                    <a:pt x="27" y="83"/>
                  </a:lnTo>
                  <a:lnTo>
                    <a:pt x="33" y="83"/>
                  </a:lnTo>
                  <a:lnTo>
                    <a:pt x="38" y="88"/>
                  </a:lnTo>
                  <a:lnTo>
                    <a:pt x="44" y="88"/>
                  </a:lnTo>
                  <a:lnTo>
                    <a:pt x="50" y="105"/>
                  </a:lnTo>
                  <a:lnTo>
                    <a:pt x="61" y="105"/>
                  </a:lnTo>
                  <a:lnTo>
                    <a:pt x="94" y="116"/>
                  </a:lnTo>
                  <a:lnTo>
                    <a:pt x="121" y="88"/>
                  </a:lnTo>
                  <a:lnTo>
                    <a:pt x="121" y="83"/>
                  </a:lnTo>
                  <a:lnTo>
                    <a:pt x="121" y="66"/>
                  </a:lnTo>
                  <a:lnTo>
                    <a:pt x="110" y="55"/>
                  </a:lnTo>
                  <a:lnTo>
                    <a:pt x="94" y="44"/>
                  </a:lnTo>
                  <a:lnTo>
                    <a:pt x="94" y="33"/>
                  </a:lnTo>
                  <a:lnTo>
                    <a:pt x="88" y="33"/>
                  </a:lnTo>
                  <a:lnTo>
                    <a:pt x="83" y="27"/>
                  </a:lnTo>
                  <a:lnTo>
                    <a:pt x="77" y="27"/>
                  </a:lnTo>
                  <a:lnTo>
                    <a:pt x="83" y="39"/>
                  </a:lnTo>
                  <a:lnTo>
                    <a:pt x="83" y="44"/>
                  </a:lnTo>
                  <a:lnTo>
                    <a:pt x="83" y="50"/>
                  </a:lnTo>
                  <a:lnTo>
                    <a:pt x="88" y="50"/>
                  </a:lnTo>
                  <a:lnTo>
                    <a:pt x="99" y="55"/>
                  </a:lnTo>
                  <a:lnTo>
                    <a:pt x="105" y="61"/>
                  </a:lnTo>
                  <a:lnTo>
                    <a:pt x="110" y="66"/>
                  </a:lnTo>
                  <a:lnTo>
                    <a:pt x="105" y="77"/>
                  </a:lnTo>
                  <a:lnTo>
                    <a:pt x="94" y="88"/>
                  </a:lnTo>
                  <a:lnTo>
                    <a:pt x="88" y="99"/>
                  </a:lnTo>
                  <a:lnTo>
                    <a:pt x="66" y="94"/>
                  </a:lnTo>
                  <a:lnTo>
                    <a:pt x="50" y="83"/>
                  </a:lnTo>
                  <a:lnTo>
                    <a:pt x="50" y="72"/>
                  </a:lnTo>
                  <a:lnTo>
                    <a:pt x="44" y="66"/>
                  </a:lnTo>
                  <a:lnTo>
                    <a:pt x="38" y="66"/>
                  </a:lnTo>
                  <a:lnTo>
                    <a:pt x="33" y="66"/>
                  </a:lnTo>
                  <a:lnTo>
                    <a:pt x="27" y="66"/>
                  </a:lnTo>
                  <a:lnTo>
                    <a:pt x="22" y="61"/>
                  </a:lnTo>
                  <a:lnTo>
                    <a:pt x="22" y="55"/>
                  </a:lnTo>
                  <a:lnTo>
                    <a:pt x="27" y="50"/>
                  </a:lnTo>
                  <a:lnTo>
                    <a:pt x="27" y="44"/>
                  </a:lnTo>
                  <a:lnTo>
                    <a:pt x="22" y="44"/>
                  </a:lnTo>
                  <a:lnTo>
                    <a:pt x="16" y="44"/>
                  </a:lnTo>
                  <a:lnTo>
                    <a:pt x="16" y="39"/>
                  </a:lnTo>
                  <a:lnTo>
                    <a:pt x="11" y="39"/>
                  </a:lnTo>
                  <a:lnTo>
                    <a:pt x="11" y="27"/>
                  </a:lnTo>
                  <a:lnTo>
                    <a:pt x="11" y="22"/>
                  </a:lnTo>
                  <a:lnTo>
                    <a:pt x="16" y="16"/>
                  </a:lnTo>
                  <a:lnTo>
                    <a:pt x="22" y="16"/>
                  </a:lnTo>
                  <a:lnTo>
                    <a:pt x="33" y="16"/>
                  </a:lnTo>
                  <a:lnTo>
                    <a:pt x="44" y="27"/>
                  </a:lnTo>
                  <a:lnTo>
                    <a:pt x="50" y="27"/>
                  </a:lnTo>
                  <a:lnTo>
                    <a:pt x="55" y="27"/>
                  </a:lnTo>
                  <a:lnTo>
                    <a:pt x="66" y="22"/>
                  </a:lnTo>
                  <a:lnTo>
                    <a:pt x="77" y="27"/>
                  </a:lnTo>
                  <a:lnTo>
                    <a:pt x="66" y="16"/>
                  </a:lnTo>
                  <a:lnTo>
                    <a:pt x="50" y="16"/>
                  </a:lnTo>
                  <a:lnTo>
                    <a:pt x="44" y="16"/>
                  </a:lnTo>
                  <a:lnTo>
                    <a:pt x="33" y="5"/>
                  </a:lnTo>
                  <a:lnTo>
                    <a:pt x="22" y="0"/>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1" name="Freeform 33"/>
            <p:cNvSpPr>
              <a:spLocks/>
            </p:cNvSpPr>
            <p:nvPr/>
          </p:nvSpPr>
          <p:spPr bwMode="auto">
            <a:xfrm>
              <a:off x="4478" y="2855"/>
              <a:ext cx="45" cy="45"/>
            </a:xfrm>
            <a:custGeom>
              <a:avLst/>
              <a:gdLst>
                <a:gd name="T0" fmla="*/ 33 w 45"/>
                <a:gd name="T1" fmla="*/ 11 h 45"/>
                <a:gd name="T2" fmla="*/ 27 w 45"/>
                <a:gd name="T3" fmla="*/ 11 h 45"/>
                <a:gd name="T4" fmla="*/ 22 w 45"/>
                <a:gd name="T5" fmla="*/ 11 h 45"/>
                <a:gd name="T6" fmla="*/ 16 w 45"/>
                <a:gd name="T7" fmla="*/ 11 h 45"/>
                <a:gd name="T8" fmla="*/ 16 w 45"/>
                <a:gd name="T9" fmla="*/ 11 h 45"/>
                <a:gd name="T10" fmla="*/ 16 w 45"/>
                <a:gd name="T11" fmla="*/ 5 h 45"/>
                <a:gd name="T12" fmla="*/ 11 w 45"/>
                <a:gd name="T13" fmla="*/ 5 h 45"/>
                <a:gd name="T14" fmla="*/ 11 w 45"/>
                <a:gd name="T15" fmla="*/ 0 h 45"/>
                <a:gd name="T16" fmla="*/ 5 w 45"/>
                <a:gd name="T17" fmla="*/ 0 h 45"/>
                <a:gd name="T18" fmla="*/ 0 w 45"/>
                <a:gd name="T19" fmla="*/ 5 h 45"/>
                <a:gd name="T20" fmla="*/ 0 w 45"/>
                <a:gd name="T21" fmla="*/ 11 h 45"/>
                <a:gd name="T22" fmla="*/ 0 w 45"/>
                <a:gd name="T23" fmla="*/ 11 h 45"/>
                <a:gd name="T24" fmla="*/ 0 w 45"/>
                <a:gd name="T25" fmla="*/ 11 h 45"/>
                <a:gd name="T26" fmla="*/ 0 w 45"/>
                <a:gd name="T27" fmla="*/ 16 h 45"/>
                <a:gd name="T28" fmla="*/ 0 w 45"/>
                <a:gd name="T29" fmla="*/ 22 h 45"/>
                <a:gd name="T30" fmla="*/ 0 w 45"/>
                <a:gd name="T31" fmla="*/ 27 h 45"/>
                <a:gd name="T32" fmla="*/ 0 w 45"/>
                <a:gd name="T33" fmla="*/ 33 h 45"/>
                <a:gd name="T34" fmla="*/ 0 w 45"/>
                <a:gd name="T35" fmla="*/ 33 h 45"/>
                <a:gd name="T36" fmla="*/ 0 w 45"/>
                <a:gd name="T37" fmla="*/ 39 h 45"/>
                <a:gd name="T38" fmla="*/ 5 w 45"/>
                <a:gd name="T39" fmla="*/ 39 h 45"/>
                <a:gd name="T40" fmla="*/ 11 w 45"/>
                <a:gd name="T41" fmla="*/ 44 h 45"/>
                <a:gd name="T42" fmla="*/ 16 w 45"/>
                <a:gd name="T43" fmla="*/ 44 h 45"/>
                <a:gd name="T44" fmla="*/ 16 w 45"/>
                <a:gd name="T45" fmla="*/ 44 h 45"/>
                <a:gd name="T46" fmla="*/ 22 w 45"/>
                <a:gd name="T47" fmla="*/ 39 h 45"/>
                <a:gd name="T48" fmla="*/ 22 w 45"/>
                <a:gd name="T49" fmla="*/ 33 h 45"/>
                <a:gd name="T50" fmla="*/ 22 w 45"/>
                <a:gd name="T51" fmla="*/ 33 h 45"/>
                <a:gd name="T52" fmla="*/ 27 w 45"/>
                <a:gd name="T53" fmla="*/ 39 h 45"/>
                <a:gd name="T54" fmla="*/ 33 w 45"/>
                <a:gd name="T55" fmla="*/ 44 h 45"/>
                <a:gd name="T56" fmla="*/ 38 w 45"/>
                <a:gd name="T57" fmla="*/ 44 h 45"/>
                <a:gd name="T58" fmla="*/ 44 w 45"/>
                <a:gd name="T59" fmla="*/ 39 h 45"/>
                <a:gd name="T60" fmla="*/ 44 w 45"/>
                <a:gd name="T61" fmla="*/ 39 h 45"/>
                <a:gd name="T62" fmla="*/ 44 w 45"/>
                <a:gd name="T63" fmla="*/ 33 h 45"/>
                <a:gd name="T64" fmla="*/ 44 w 45"/>
                <a:gd name="T65" fmla="*/ 27 h 45"/>
                <a:gd name="T66" fmla="*/ 44 w 45"/>
                <a:gd name="T67" fmla="*/ 16 h 45"/>
                <a:gd name="T68" fmla="*/ 38 w 45"/>
                <a:gd name="T69" fmla="*/ 16 h 45"/>
                <a:gd name="T70" fmla="*/ 33 w 45"/>
                <a:gd name="T71" fmla="*/ 11 h 45"/>
                <a:gd name="T72" fmla="*/ 33 w 45"/>
                <a:gd name="T73"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5">
                  <a:moveTo>
                    <a:pt x="33" y="11"/>
                  </a:moveTo>
                  <a:lnTo>
                    <a:pt x="27" y="11"/>
                  </a:lnTo>
                  <a:lnTo>
                    <a:pt x="22" y="11"/>
                  </a:lnTo>
                  <a:lnTo>
                    <a:pt x="16" y="11"/>
                  </a:lnTo>
                  <a:lnTo>
                    <a:pt x="16" y="5"/>
                  </a:lnTo>
                  <a:lnTo>
                    <a:pt x="11" y="5"/>
                  </a:lnTo>
                  <a:lnTo>
                    <a:pt x="11" y="0"/>
                  </a:lnTo>
                  <a:lnTo>
                    <a:pt x="5" y="0"/>
                  </a:lnTo>
                  <a:lnTo>
                    <a:pt x="0" y="5"/>
                  </a:lnTo>
                  <a:lnTo>
                    <a:pt x="0" y="11"/>
                  </a:lnTo>
                  <a:lnTo>
                    <a:pt x="0" y="16"/>
                  </a:lnTo>
                  <a:lnTo>
                    <a:pt x="0" y="22"/>
                  </a:lnTo>
                  <a:lnTo>
                    <a:pt x="0" y="27"/>
                  </a:lnTo>
                  <a:lnTo>
                    <a:pt x="0" y="33"/>
                  </a:lnTo>
                  <a:lnTo>
                    <a:pt x="0" y="39"/>
                  </a:lnTo>
                  <a:lnTo>
                    <a:pt x="5" y="39"/>
                  </a:lnTo>
                  <a:lnTo>
                    <a:pt x="11" y="44"/>
                  </a:lnTo>
                  <a:lnTo>
                    <a:pt x="16" y="44"/>
                  </a:lnTo>
                  <a:lnTo>
                    <a:pt x="22" y="39"/>
                  </a:lnTo>
                  <a:lnTo>
                    <a:pt x="22" y="33"/>
                  </a:lnTo>
                  <a:lnTo>
                    <a:pt x="27" y="39"/>
                  </a:lnTo>
                  <a:lnTo>
                    <a:pt x="33" y="44"/>
                  </a:lnTo>
                  <a:lnTo>
                    <a:pt x="38" y="44"/>
                  </a:lnTo>
                  <a:lnTo>
                    <a:pt x="44" y="39"/>
                  </a:lnTo>
                  <a:lnTo>
                    <a:pt x="44" y="33"/>
                  </a:lnTo>
                  <a:lnTo>
                    <a:pt x="44" y="27"/>
                  </a:lnTo>
                  <a:lnTo>
                    <a:pt x="44" y="16"/>
                  </a:lnTo>
                  <a:lnTo>
                    <a:pt x="38" y="16"/>
                  </a:lnTo>
                  <a:lnTo>
                    <a:pt x="33" y="11"/>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2" name="Freeform 34"/>
            <p:cNvSpPr>
              <a:spLocks/>
            </p:cNvSpPr>
            <p:nvPr/>
          </p:nvSpPr>
          <p:spPr bwMode="auto">
            <a:xfrm>
              <a:off x="4439" y="3237"/>
              <a:ext cx="123" cy="272"/>
            </a:xfrm>
            <a:custGeom>
              <a:avLst/>
              <a:gdLst>
                <a:gd name="T0" fmla="*/ 28 w 123"/>
                <a:gd name="T1" fmla="*/ 50 h 272"/>
                <a:gd name="T2" fmla="*/ 11 w 123"/>
                <a:gd name="T3" fmla="*/ 89 h 272"/>
                <a:gd name="T4" fmla="*/ 17 w 123"/>
                <a:gd name="T5" fmla="*/ 94 h 272"/>
                <a:gd name="T6" fmla="*/ 44 w 123"/>
                <a:gd name="T7" fmla="*/ 61 h 272"/>
                <a:gd name="T8" fmla="*/ 66 w 123"/>
                <a:gd name="T9" fmla="*/ 39 h 272"/>
                <a:gd name="T10" fmla="*/ 111 w 123"/>
                <a:gd name="T11" fmla="*/ 17 h 272"/>
                <a:gd name="T12" fmla="*/ 89 w 123"/>
                <a:gd name="T13" fmla="*/ 50 h 272"/>
                <a:gd name="T14" fmla="*/ 44 w 123"/>
                <a:gd name="T15" fmla="*/ 94 h 272"/>
                <a:gd name="T16" fmla="*/ 55 w 123"/>
                <a:gd name="T17" fmla="*/ 89 h 272"/>
                <a:gd name="T18" fmla="*/ 72 w 123"/>
                <a:gd name="T19" fmla="*/ 72 h 272"/>
                <a:gd name="T20" fmla="*/ 89 w 123"/>
                <a:gd name="T21" fmla="*/ 83 h 272"/>
                <a:gd name="T22" fmla="*/ 89 w 123"/>
                <a:gd name="T23" fmla="*/ 100 h 272"/>
                <a:gd name="T24" fmla="*/ 66 w 123"/>
                <a:gd name="T25" fmla="*/ 116 h 272"/>
                <a:gd name="T26" fmla="*/ 89 w 123"/>
                <a:gd name="T27" fmla="*/ 116 h 272"/>
                <a:gd name="T28" fmla="*/ 94 w 123"/>
                <a:gd name="T29" fmla="*/ 138 h 272"/>
                <a:gd name="T30" fmla="*/ 77 w 123"/>
                <a:gd name="T31" fmla="*/ 138 h 272"/>
                <a:gd name="T32" fmla="*/ 100 w 123"/>
                <a:gd name="T33" fmla="*/ 161 h 272"/>
                <a:gd name="T34" fmla="*/ 89 w 123"/>
                <a:gd name="T35" fmla="*/ 183 h 272"/>
                <a:gd name="T36" fmla="*/ 72 w 123"/>
                <a:gd name="T37" fmla="*/ 188 h 272"/>
                <a:gd name="T38" fmla="*/ 89 w 123"/>
                <a:gd name="T39" fmla="*/ 166 h 272"/>
                <a:gd name="T40" fmla="*/ 72 w 123"/>
                <a:gd name="T41" fmla="*/ 183 h 272"/>
                <a:gd name="T42" fmla="*/ 55 w 123"/>
                <a:gd name="T43" fmla="*/ 210 h 272"/>
                <a:gd name="T44" fmla="*/ 22 w 123"/>
                <a:gd name="T45" fmla="*/ 227 h 272"/>
                <a:gd name="T46" fmla="*/ 22 w 123"/>
                <a:gd name="T47" fmla="*/ 233 h 272"/>
                <a:gd name="T48" fmla="*/ 17 w 123"/>
                <a:gd name="T49" fmla="*/ 255 h 272"/>
                <a:gd name="T50" fmla="*/ 39 w 123"/>
                <a:gd name="T51" fmla="*/ 233 h 272"/>
                <a:gd name="T52" fmla="*/ 72 w 123"/>
                <a:gd name="T53" fmla="*/ 205 h 272"/>
                <a:gd name="T54" fmla="*/ 111 w 123"/>
                <a:gd name="T55" fmla="*/ 177 h 272"/>
                <a:gd name="T56" fmla="*/ 100 w 123"/>
                <a:gd name="T57" fmla="*/ 111 h 272"/>
                <a:gd name="T58" fmla="*/ 100 w 123"/>
                <a:gd name="T59" fmla="*/ 83 h 272"/>
                <a:gd name="T60" fmla="*/ 111 w 123"/>
                <a:gd name="T61" fmla="*/ 50 h 272"/>
                <a:gd name="T62" fmla="*/ 116 w 123"/>
                <a:gd name="T63" fmla="*/ 0 h 272"/>
                <a:gd name="T64" fmla="*/ 55 w 123"/>
                <a:gd name="T65" fmla="*/ 28 h 272"/>
                <a:gd name="T66" fmla="*/ 39 w 123"/>
                <a:gd name="T67" fmla="*/ 5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 h="272">
                  <a:moveTo>
                    <a:pt x="39" y="50"/>
                  </a:moveTo>
                  <a:lnTo>
                    <a:pt x="28" y="50"/>
                  </a:lnTo>
                  <a:lnTo>
                    <a:pt x="28" y="77"/>
                  </a:lnTo>
                  <a:lnTo>
                    <a:pt x="11" y="89"/>
                  </a:lnTo>
                  <a:lnTo>
                    <a:pt x="0" y="105"/>
                  </a:lnTo>
                  <a:lnTo>
                    <a:pt x="17" y="94"/>
                  </a:lnTo>
                  <a:lnTo>
                    <a:pt x="33" y="77"/>
                  </a:lnTo>
                  <a:lnTo>
                    <a:pt x="44" y="61"/>
                  </a:lnTo>
                  <a:lnTo>
                    <a:pt x="55" y="44"/>
                  </a:lnTo>
                  <a:lnTo>
                    <a:pt x="66" y="39"/>
                  </a:lnTo>
                  <a:lnTo>
                    <a:pt x="89" y="28"/>
                  </a:lnTo>
                  <a:lnTo>
                    <a:pt x="111" y="17"/>
                  </a:lnTo>
                  <a:lnTo>
                    <a:pt x="100" y="33"/>
                  </a:lnTo>
                  <a:lnTo>
                    <a:pt x="89" y="50"/>
                  </a:lnTo>
                  <a:lnTo>
                    <a:pt x="61" y="72"/>
                  </a:lnTo>
                  <a:lnTo>
                    <a:pt x="44" y="94"/>
                  </a:lnTo>
                  <a:lnTo>
                    <a:pt x="44" y="100"/>
                  </a:lnTo>
                  <a:lnTo>
                    <a:pt x="55" y="89"/>
                  </a:lnTo>
                  <a:lnTo>
                    <a:pt x="66" y="77"/>
                  </a:lnTo>
                  <a:lnTo>
                    <a:pt x="72" y="72"/>
                  </a:lnTo>
                  <a:lnTo>
                    <a:pt x="83" y="72"/>
                  </a:lnTo>
                  <a:lnTo>
                    <a:pt x="89" y="83"/>
                  </a:lnTo>
                  <a:lnTo>
                    <a:pt x="89" y="94"/>
                  </a:lnTo>
                  <a:lnTo>
                    <a:pt x="89" y="100"/>
                  </a:lnTo>
                  <a:lnTo>
                    <a:pt x="77" y="105"/>
                  </a:lnTo>
                  <a:lnTo>
                    <a:pt x="66" y="116"/>
                  </a:lnTo>
                  <a:lnTo>
                    <a:pt x="83" y="105"/>
                  </a:lnTo>
                  <a:lnTo>
                    <a:pt x="89" y="116"/>
                  </a:lnTo>
                  <a:lnTo>
                    <a:pt x="94" y="127"/>
                  </a:lnTo>
                  <a:lnTo>
                    <a:pt x="94" y="138"/>
                  </a:lnTo>
                  <a:lnTo>
                    <a:pt x="89" y="138"/>
                  </a:lnTo>
                  <a:lnTo>
                    <a:pt x="77" y="138"/>
                  </a:lnTo>
                  <a:lnTo>
                    <a:pt x="94" y="144"/>
                  </a:lnTo>
                  <a:lnTo>
                    <a:pt x="100" y="161"/>
                  </a:lnTo>
                  <a:lnTo>
                    <a:pt x="100" y="172"/>
                  </a:lnTo>
                  <a:lnTo>
                    <a:pt x="89" y="183"/>
                  </a:lnTo>
                  <a:lnTo>
                    <a:pt x="72" y="188"/>
                  </a:lnTo>
                  <a:lnTo>
                    <a:pt x="83" y="177"/>
                  </a:lnTo>
                  <a:lnTo>
                    <a:pt x="89" y="166"/>
                  </a:lnTo>
                  <a:lnTo>
                    <a:pt x="77" y="172"/>
                  </a:lnTo>
                  <a:lnTo>
                    <a:pt x="72" y="183"/>
                  </a:lnTo>
                  <a:lnTo>
                    <a:pt x="61" y="199"/>
                  </a:lnTo>
                  <a:lnTo>
                    <a:pt x="55" y="210"/>
                  </a:lnTo>
                  <a:lnTo>
                    <a:pt x="44" y="216"/>
                  </a:lnTo>
                  <a:lnTo>
                    <a:pt x="22" y="227"/>
                  </a:lnTo>
                  <a:lnTo>
                    <a:pt x="22" y="233"/>
                  </a:lnTo>
                  <a:lnTo>
                    <a:pt x="22" y="244"/>
                  </a:lnTo>
                  <a:lnTo>
                    <a:pt x="17" y="255"/>
                  </a:lnTo>
                  <a:lnTo>
                    <a:pt x="22" y="271"/>
                  </a:lnTo>
                  <a:lnTo>
                    <a:pt x="39" y="233"/>
                  </a:lnTo>
                  <a:lnTo>
                    <a:pt x="55" y="227"/>
                  </a:lnTo>
                  <a:lnTo>
                    <a:pt x="72" y="205"/>
                  </a:lnTo>
                  <a:lnTo>
                    <a:pt x="94" y="194"/>
                  </a:lnTo>
                  <a:lnTo>
                    <a:pt x="111" y="177"/>
                  </a:lnTo>
                  <a:lnTo>
                    <a:pt x="111" y="122"/>
                  </a:lnTo>
                  <a:lnTo>
                    <a:pt x="100" y="111"/>
                  </a:lnTo>
                  <a:lnTo>
                    <a:pt x="105" y="100"/>
                  </a:lnTo>
                  <a:lnTo>
                    <a:pt x="100" y="83"/>
                  </a:lnTo>
                  <a:lnTo>
                    <a:pt x="94" y="61"/>
                  </a:lnTo>
                  <a:lnTo>
                    <a:pt x="111" y="50"/>
                  </a:lnTo>
                  <a:lnTo>
                    <a:pt x="122" y="28"/>
                  </a:lnTo>
                  <a:lnTo>
                    <a:pt x="116" y="0"/>
                  </a:lnTo>
                  <a:lnTo>
                    <a:pt x="77" y="17"/>
                  </a:lnTo>
                  <a:lnTo>
                    <a:pt x="55" y="28"/>
                  </a:lnTo>
                  <a:lnTo>
                    <a:pt x="39" y="50"/>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3" name="Freeform 35"/>
            <p:cNvSpPr>
              <a:spLocks/>
            </p:cNvSpPr>
            <p:nvPr/>
          </p:nvSpPr>
          <p:spPr bwMode="auto">
            <a:xfrm>
              <a:off x="4285" y="3309"/>
              <a:ext cx="45" cy="228"/>
            </a:xfrm>
            <a:custGeom>
              <a:avLst/>
              <a:gdLst>
                <a:gd name="T0" fmla="*/ 11 w 45"/>
                <a:gd name="T1" fmla="*/ 227 h 228"/>
                <a:gd name="T2" fmla="*/ 11 w 45"/>
                <a:gd name="T3" fmla="*/ 221 h 228"/>
                <a:gd name="T4" fmla="*/ 11 w 45"/>
                <a:gd name="T5" fmla="*/ 205 h 228"/>
                <a:gd name="T6" fmla="*/ 6 w 45"/>
                <a:gd name="T7" fmla="*/ 188 h 228"/>
                <a:gd name="T8" fmla="*/ 6 w 45"/>
                <a:gd name="T9" fmla="*/ 188 h 228"/>
                <a:gd name="T10" fmla="*/ 6 w 45"/>
                <a:gd name="T11" fmla="*/ 177 h 228"/>
                <a:gd name="T12" fmla="*/ 11 w 45"/>
                <a:gd name="T13" fmla="*/ 155 h 228"/>
                <a:gd name="T14" fmla="*/ 17 w 45"/>
                <a:gd name="T15" fmla="*/ 127 h 228"/>
                <a:gd name="T16" fmla="*/ 22 w 45"/>
                <a:gd name="T17" fmla="*/ 100 h 228"/>
                <a:gd name="T18" fmla="*/ 22 w 45"/>
                <a:gd name="T19" fmla="*/ 72 h 228"/>
                <a:gd name="T20" fmla="*/ 22 w 45"/>
                <a:gd name="T21" fmla="*/ 50 h 228"/>
                <a:gd name="T22" fmla="*/ 44 w 45"/>
                <a:gd name="T23" fmla="*/ 33 h 228"/>
                <a:gd name="T24" fmla="*/ 44 w 45"/>
                <a:gd name="T25" fmla="*/ 28 h 228"/>
                <a:gd name="T26" fmla="*/ 39 w 45"/>
                <a:gd name="T27" fmla="*/ 22 h 228"/>
                <a:gd name="T28" fmla="*/ 22 w 45"/>
                <a:gd name="T29" fmla="*/ 5 h 228"/>
                <a:gd name="T30" fmla="*/ 22 w 45"/>
                <a:gd name="T31" fmla="*/ 17 h 228"/>
                <a:gd name="T32" fmla="*/ 39 w 45"/>
                <a:gd name="T33" fmla="*/ 22 h 228"/>
                <a:gd name="T34" fmla="*/ 28 w 45"/>
                <a:gd name="T35" fmla="*/ 33 h 228"/>
                <a:gd name="T36" fmla="*/ 22 w 45"/>
                <a:gd name="T37" fmla="*/ 39 h 228"/>
                <a:gd name="T38" fmla="*/ 6 w 45"/>
                <a:gd name="T39" fmla="*/ 33 h 228"/>
                <a:gd name="T40" fmla="*/ 6 w 45"/>
                <a:gd name="T41" fmla="*/ 22 h 228"/>
                <a:gd name="T42" fmla="*/ 17 w 45"/>
                <a:gd name="T43" fmla="*/ 17 h 228"/>
                <a:gd name="T44" fmla="*/ 22 w 45"/>
                <a:gd name="T45" fmla="*/ 17 h 228"/>
                <a:gd name="T46" fmla="*/ 22 w 45"/>
                <a:gd name="T47" fmla="*/ 5 h 228"/>
                <a:gd name="T48" fmla="*/ 22 w 45"/>
                <a:gd name="T49" fmla="*/ 0 h 228"/>
                <a:gd name="T50" fmla="*/ 22 w 45"/>
                <a:gd name="T51" fmla="*/ 0 h 228"/>
                <a:gd name="T52" fmla="*/ 22 w 45"/>
                <a:gd name="T53" fmla="*/ 0 h 228"/>
                <a:gd name="T54" fmla="*/ 17 w 45"/>
                <a:gd name="T55" fmla="*/ 11 h 228"/>
                <a:gd name="T56" fmla="*/ 0 w 45"/>
                <a:gd name="T57" fmla="*/ 22 h 228"/>
                <a:gd name="T58" fmla="*/ 0 w 45"/>
                <a:gd name="T59" fmla="*/ 28 h 228"/>
                <a:gd name="T60" fmla="*/ 0 w 45"/>
                <a:gd name="T61" fmla="*/ 33 h 228"/>
                <a:gd name="T62" fmla="*/ 17 w 45"/>
                <a:gd name="T63" fmla="*/ 44 h 228"/>
                <a:gd name="T64" fmla="*/ 17 w 45"/>
                <a:gd name="T65" fmla="*/ 61 h 228"/>
                <a:gd name="T66" fmla="*/ 22 w 45"/>
                <a:gd name="T67" fmla="*/ 72 h 228"/>
                <a:gd name="T68" fmla="*/ 22 w 45"/>
                <a:gd name="T69" fmla="*/ 89 h 228"/>
                <a:gd name="T70" fmla="*/ 6 w 45"/>
                <a:gd name="T71" fmla="*/ 133 h 228"/>
                <a:gd name="T72" fmla="*/ 0 w 45"/>
                <a:gd name="T73" fmla="*/ 183 h 228"/>
                <a:gd name="T74" fmla="*/ 0 w 45"/>
                <a:gd name="T75" fmla="*/ 205 h 228"/>
                <a:gd name="T76" fmla="*/ 0 w 45"/>
                <a:gd name="T77" fmla="*/ 227 h 228"/>
                <a:gd name="T78" fmla="*/ 11 w 45"/>
                <a:gd name="T79" fmla="*/ 227 h 228"/>
                <a:gd name="T80" fmla="*/ 11 w 45"/>
                <a:gd name="T81" fmla="*/ 2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228">
                  <a:moveTo>
                    <a:pt x="11" y="227"/>
                  </a:moveTo>
                  <a:lnTo>
                    <a:pt x="11" y="221"/>
                  </a:lnTo>
                  <a:lnTo>
                    <a:pt x="11" y="205"/>
                  </a:lnTo>
                  <a:lnTo>
                    <a:pt x="6" y="188"/>
                  </a:lnTo>
                  <a:lnTo>
                    <a:pt x="6" y="177"/>
                  </a:lnTo>
                  <a:lnTo>
                    <a:pt x="11" y="155"/>
                  </a:lnTo>
                  <a:lnTo>
                    <a:pt x="17" y="127"/>
                  </a:lnTo>
                  <a:lnTo>
                    <a:pt x="22" y="100"/>
                  </a:lnTo>
                  <a:lnTo>
                    <a:pt x="22" y="72"/>
                  </a:lnTo>
                  <a:lnTo>
                    <a:pt x="22" y="50"/>
                  </a:lnTo>
                  <a:lnTo>
                    <a:pt x="44" y="33"/>
                  </a:lnTo>
                  <a:lnTo>
                    <a:pt x="44" y="28"/>
                  </a:lnTo>
                  <a:lnTo>
                    <a:pt x="39" y="22"/>
                  </a:lnTo>
                  <a:lnTo>
                    <a:pt x="22" y="5"/>
                  </a:lnTo>
                  <a:lnTo>
                    <a:pt x="22" y="17"/>
                  </a:lnTo>
                  <a:lnTo>
                    <a:pt x="39" y="22"/>
                  </a:lnTo>
                  <a:lnTo>
                    <a:pt x="28" y="33"/>
                  </a:lnTo>
                  <a:lnTo>
                    <a:pt x="22" y="39"/>
                  </a:lnTo>
                  <a:lnTo>
                    <a:pt x="6" y="33"/>
                  </a:lnTo>
                  <a:lnTo>
                    <a:pt x="6" y="22"/>
                  </a:lnTo>
                  <a:lnTo>
                    <a:pt x="17" y="17"/>
                  </a:lnTo>
                  <a:lnTo>
                    <a:pt x="22" y="17"/>
                  </a:lnTo>
                  <a:lnTo>
                    <a:pt x="22" y="5"/>
                  </a:lnTo>
                  <a:lnTo>
                    <a:pt x="22" y="0"/>
                  </a:lnTo>
                  <a:lnTo>
                    <a:pt x="17" y="11"/>
                  </a:lnTo>
                  <a:lnTo>
                    <a:pt x="0" y="22"/>
                  </a:lnTo>
                  <a:lnTo>
                    <a:pt x="0" y="28"/>
                  </a:lnTo>
                  <a:lnTo>
                    <a:pt x="0" y="33"/>
                  </a:lnTo>
                  <a:lnTo>
                    <a:pt x="17" y="44"/>
                  </a:lnTo>
                  <a:lnTo>
                    <a:pt x="17" y="61"/>
                  </a:lnTo>
                  <a:lnTo>
                    <a:pt x="22" y="72"/>
                  </a:lnTo>
                  <a:lnTo>
                    <a:pt x="22" y="89"/>
                  </a:lnTo>
                  <a:lnTo>
                    <a:pt x="6" y="133"/>
                  </a:lnTo>
                  <a:lnTo>
                    <a:pt x="0" y="183"/>
                  </a:lnTo>
                  <a:lnTo>
                    <a:pt x="0" y="205"/>
                  </a:lnTo>
                  <a:lnTo>
                    <a:pt x="0" y="227"/>
                  </a:lnTo>
                  <a:lnTo>
                    <a:pt x="11" y="227"/>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 name="Freeform 36"/>
            <p:cNvSpPr>
              <a:spLocks/>
            </p:cNvSpPr>
            <p:nvPr/>
          </p:nvSpPr>
          <p:spPr bwMode="auto">
            <a:xfrm>
              <a:off x="4417" y="3242"/>
              <a:ext cx="134" cy="229"/>
            </a:xfrm>
            <a:custGeom>
              <a:avLst/>
              <a:gdLst>
                <a:gd name="T0" fmla="*/ 50 w 134"/>
                <a:gd name="T1" fmla="*/ 45 h 229"/>
                <a:gd name="T2" fmla="*/ 50 w 134"/>
                <a:gd name="T3" fmla="*/ 72 h 229"/>
                <a:gd name="T4" fmla="*/ 33 w 134"/>
                <a:gd name="T5" fmla="*/ 84 h 229"/>
                <a:gd name="T6" fmla="*/ 22 w 134"/>
                <a:gd name="T7" fmla="*/ 100 h 229"/>
                <a:gd name="T8" fmla="*/ 22 w 134"/>
                <a:gd name="T9" fmla="*/ 106 h 229"/>
                <a:gd name="T10" fmla="*/ 22 w 134"/>
                <a:gd name="T11" fmla="*/ 100 h 229"/>
                <a:gd name="T12" fmla="*/ 39 w 134"/>
                <a:gd name="T13" fmla="*/ 89 h 229"/>
                <a:gd name="T14" fmla="*/ 55 w 134"/>
                <a:gd name="T15" fmla="*/ 72 h 229"/>
                <a:gd name="T16" fmla="*/ 66 w 134"/>
                <a:gd name="T17" fmla="*/ 56 h 229"/>
                <a:gd name="T18" fmla="*/ 77 w 134"/>
                <a:gd name="T19" fmla="*/ 39 h 229"/>
                <a:gd name="T20" fmla="*/ 99 w 134"/>
                <a:gd name="T21" fmla="*/ 28 h 229"/>
                <a:gd name="T22" fmla="*/ 133 w 134"/>
                <a:gd name="T23" fmla="*/ 12 h 229"/>
                <a:gd name="T24" fmla="*/ 122 w 134"/>
                <a:gd name="T25" fmla="*/ 28 h 229"/>
                <a:gd name="T26" fmla="*/ 111 w 134"/>
                <a:gd name="T27" fmla="*/ 45 h 229"/>
                <a:gd name="T28" fmla="*/ 83 w 134"/>
                <a:gd name="T29" fmla="*/ 67 h 229"/>
                <a:gd name="T30" fmla="*/ 72 w 134"/>
                <a:gd name="T31" fmla="*/ 84 h 229"/>
                <a:gd name="T32" fmla="*/ 66 w 134"/>
                <a:gd name="T33" fmla="*/ 95 h 229"/>
                <a:gd name="T34" fmla="*/ 83 w 134"/>
                <a:gd name="T35" fmla="*/ 78 h 229"/>
                <a:gd name="T36" fmla="*/ 94 w 134"/>
                <a:gd name="T37" fmla="*/ 67 h 229"/>
                <a:gd name="T38" fmla="*/ 105 w 134"/>
                <a:gd name="T39" fmla="*/ 67 h 229"/>
                <a:gd name="T40" fmla="*/ 111 w 134"/>
                <a:gd name="T41" fmla="*/ 78 h 229"/>
                <a:gd name="T42" fmla="*/ 111 w 134"/>
                <a:gd name="T43" fmla="*/ 89 h 229"/>
                <a:gd name="T44" fmla="*/ 111 w 134"/>
                <a:gd name="T45" fmla="*/ 95 h 229"/>
                <a:gd name="T46" fmla="*/ 99 w 134"/>
                <a:gd name="T47" fmla="*/ 100 h 229"/>
                <a:gd name="T48" fmla="*/ 83 w 134"/>
                <a:gd name="T49" fmla="*/ 111 h 229"/>
                <a:gd name="T50" fmla="*/ 94 w 134"/>
                <a:gd name="T51" fmla="*/ 106 h 229"/>
                <a:gd name="T52" fmla="*/ 105 w 134"/>
                <a:gd name="T53" fmla="*/ 100 h 229"/>
                <a:gd name="T54" fmla="*/ 116 w 134"/>
                <a:gd name="T55" fmla="*/ 111 h 229"/>
                <a:gd name="T56" fmla="*/ 116 w 134"/>
                <a:gd name="T57" fmla="*/ 122 h 229"/>
                <a:gd name="T58" fmla="*/ 116 w 134"/>
                <a:gd name="T59" fmla="*/ 133 h 229"/>
                <a:gd name="T60" fmla="*/ 111 w 134"/>
                <a:gd name="T61" fmla="*/ 133 h 229"/>
                <a:gd name="T62" fmla="*/ 99 w 134"/>
                <a:gd name="T63" fmla="*/ 133 h 229"/>
                <a:gd name="T64" fmla="*/ 116 w 134"/>
                <a:gd name="T65" fmla="*/ 139 h 229"/>
                <a:gd name="T66" fmla="*/ 122 w 134"/>
                <a:gd name="T67" fmla="*/ 150 h 229"/>
                <a:gd name="T68" fmla="*/ 122 w 134"/>
                <a:gd name="T69" fmla="*/ 156 h 229"/>
                <a:gd name="T70" fmla="*/ 122 w 134"/>
                <a:gd name="T71" fmla="*/ 167 h 229"/>
                <a:gd name="T72" fmla="*/ 111 w 134"/>
                <a:gd name="T73" fmla="*/ 178 h 229"/>
                <a:gd name="T74" fmla="*/ 111 w 134"/>
                <a:gd name="T75" fmla="*/ 178 h 229"/>
                <a:gd name="T76" fmla="*/ 94 w 134"/>
                <a:gd name="T77" fmla="*/ 183 h 229"/>
                <a:gd name="T78" fmla="*/ 105 w 134"/>
                <a:gd name="T79" fmla="*/ 172 h 229"/>
                <a:gd name="T80" fmla="*/ 111 w 134"/>
                <a:gd name="T81" fmla="*/ 161 h 229"/>
                <a:gd name="T82" fmla="*/ 99 w 134"/>
                <a:gd name="T83" fmla="*/ 167 h 229"/>
                <a:gd name="T84" fmla="*/ 88 w 134"/>
                <a:gd name="T85" fmla="*/ 194 h 229"/>
                <a:gd name="T86" fmla="*/ 77 w 134"/>
                <a:gd name="T87" fmla="*/ 211 h 229"/>
                <a:gd name="T88" fmla="*/ 44 w 134"/>
                <a:gd name="T89" fmla="*/ 222 h 229"/>
                <a:gd name="T90" fmla="*/ 28 w 134"/>
                <a:gd name="T91" fmla="*/ 228 h 229"/>
                <a:gd name="T92" fmla="*/ 22 w 134"/>
                <a:gd name="T93" fmla="*/ 222 h 229"/>
                <a:gd name="T94" fmla="*/ 0 w 134"/>
                <a:gd name="T95" fmla="*/ 205 h 229"/>
                <a:gd name="T96" fmla="*/ 0 w 134"/>
                <a:gd name="T97" fmla="*/ 200 h 229"/>
                <a:gd name="T98" fmla="*/ 0 w 134"/>
                <a:gd name="T99" fmla="*/ 178 h 229"/>
                <a:gd name="T100" fmla="*/ 0 w 134"/>
                <a:gd name="T101" fmla="*/ 156 h 229"/>
                <a:gd name="T102" fmla="*/ 6 w 134"/>
                <a:gd name="T103" fmla="*/ 133 h 229"/>
                <a:gd name="T104" fmla="*/ 6 w 134"/>
                <a:gd name="T105" fmla="*/ 111 h 229"/>
                <a:gd name="T106" fmla="*/ 0 w 134"/>
                <a:gd name="T107" fmla="*/ 100 h 229"/>
                <a:gd name="T108" fmla="*/ 17 w 134"/>
                <a:gd name="T109" fmla="*/ 84 h 229"/>
                <a:gd name="T110" fmla="*/ 22 w 134"/>
                <a:gd name="T111" fmla="*/ 67 h 229"/>
                <a:gd name="T112" fmla="*/ 28 w 134"/>
                <a:gd name="T113" fmla="*/ 45 h 229"/>
                <a:gd name="T114" fmla="*/ 22 w 134"/>
                <a:gd name="T115" fmla="*/ 23 h 229"/>
                <a:gd name="T116" fmla="*/ 22 w 134"/>
                <a:gd name="T117" fmla="*/ 0 h 229"/>
                <a:gd name="T118" fmla="*/ 33 w 134"/>
                <a:gd name="T119" fmla="*/ 12 h 229"/>
                <a:gd name="T120" fmla="*/ 44 w 134"/>
                <a:gd name="T121" fmla="*/ 28 h 229"/>
                <a:gd name="T122" fmla="*/ 50 w 134"/>
                <a:gd name="T123" fmla="*/ 45 h 229"/>
                <a:gd name="T124" fmla="*/ 50 w 134"/>
                <a:gd name="T125" fmla="*/ 4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 h="229">
                  <a:moveTo>
                    <a:pt x="50" y="45"/>
                  </a:moveTo>
                  <a:lnTo>
                    <a:pt x="50" y="72"/>
                  </a:lnTo>
                  <a:lnTo>
                    <a:pt x="33" y="84"/>
                  </a:lnTo>
                  <a:lnTo>
                    <a:pt x="22" y="100"/>
                  </a:lnTo>
                  <a:lnTo>
                    <a:pt x="22" y="106"/>
                  </a:lnTo>
                  <a:lnTo>
                    <a:pt x="22" y="100"/>
                  </a:lnTo>
                  <a:lnTo>
                    <a:pt x="39" y="89"/>
                  </a:lnTo>
                  <a:lnTo>
                    <a:pt x="55" y="72"/>
                  </a:lnTo>
                  <a:lnTo>
                    <a:pt x="66" y="56"/>
                  </a:lnTo>
                  <a:lnTo>
                    <a:pt x="77" y="39"/>
                  </a:lnTo>
                  <a:lnTo>
                    <a:pt x="99" y="28"/>
                  </a:lnTo>
                  <a:lnTo>
                    <a:pt x="133" y="12"/>
                  </a:lnTo>
                  <a:lnTo>
                    <a:pt x="122" y="28"/>
                  </a:lnTo>
                  <a:lnTo>
                    <a:pt x="111" y="45"/>
                  </a:lnTo>
                  <a:lnTo>
                    <a:pt x="83" y="67"/>
                  </a:lnTo>
                  <a:lnTo>
                    <a:pt x="72" y="84"/>
                  </a:lnTo>
                  <a:lnTo>
                    <a:pt x="66" y="95"/>
                  </a:lnTo>
                  <a:lnTo>
                    <a:pt x="83" y="78"/>
                  </a:lnTo>
                  <a:lnTo>
                    <a:pt x="94" y="67"/>
                  </a:lnTo>
                  <a:lnTo>
                    <a:pt x="105" y="67"/>
                  </a:lnTo>
                  <a:lnTo>
                    <a:pt x="111" y="78"/>
                  </a:lnTo>
                  <a:lnTo>
                    <a:pt x="111" y="89"/>
                  </a:lnTo>
                  <a:lnTo>
                    <a:pt x="111" y="95"/>
                  </a:lnTo>
                  <a:lnTo>
                    <a:pt x="99" y="100"/>
                  </a:lnTo>
                  <a:lnTo>
                    <a:pt x="83" y="111"/>
                  </a:lnTo>
                  <a:lnTo>
                    <a:pt x="94" y="106"/>
                  </a:lnTo>
                  <a:lnTo>
                    <a:pt x="105" y="100"/>
                  </a:lnTo>
                  <a:lnTo>
                    <a:pt x="116" y="111"/>
                  </a:lnTo>
                  <a:lnTo>
                    <a:pt x="116" y="122"/>
                  </a:lnTo>
                  <a:lnTo>
                    <a:pt x="116" y="133"/>
                  </a:lnTo>
                  <a:lnTo>
                    <a:pt x="111" y="133"/>
                  </a:lnTo>
                  <a:lnTo>
                    <a:pt x="99" y="133"/>
                  </a:lnTo>
                  <a:lnTo>
                    <a:pt x="116" y="139"/>
                  </a:lnTo>
                  <a:lnTo>
                    <a:pt x="122" y="150"/>
                  </a:lnTo>
                  <a:lnTo>
                    <a:pt x="122" y="156"/>
                  </a:lnTo>
                  <a:lnTo>
                    <a:pt x="122" y="167"/>
                  </a:lnTo>
                  <a:lnTo>
                    <a:pt x="111" y="178"/>
                  </a:lnTo>
                  <a:lnTo>
                    <a:pt x="94" y="183"/>
                  </a:lnTo>
                  <a:lnTo>
                    <a:pt x="105" y="172"/>
                  </a:lnTo>
                  <a:lnTo>
                    <a:pt x="111" y="161"/>
                  </a:lnTo>
                  <a:lnTo>
                    <a:pt x="99" y="167"/>
                  </a:lnTo>
                  <a:lnTo>
                    <a:pt x="88" y="194"/>
                  </a:lnTo>
                  <a:lnTo>
                    <a:pt x="77" y="211"/>
                  </a:lnTo>
                  <a:lnTo>
                    <a:pt x="44" y="222"/>
                  </a:lnTo>
                  <a:lnTo>
                    <a:pt x="28" y="228"/>
                  </a:lnTo>
                  <a:lnTo>
                    <a:pt x="22" y="222"/>
                  </a:lnTo>
                  <a:lnTo>
                    <a:pt x="0" y="205"/>
                  </a:lnTo>
                  <a:lnTo>
                    <a:pt x="0" y="200"/>
                  </a:lnTo>
                  <a:lnTo>
                    <a:pt x="0" y="178"/>
                  </a:lnTo>
                  <a:lnTo>
                    <a:pt x="0" y="156"/>
                  </a:lnTo>
                  <a:lnTo>
                    <a:pt x="6" y="133"/>
                  </a:lnTo>
                  <a:lnTo>
                    <a:pt x="6" y="111"/>
                  </a:lnTo>
                  <a:lnTo>
                    <a:pt x="0" y="100"/>
                  </a:lnTo>
                  <a:lnTo>
                    <a:pt x="17" y="84"/>
                  </a:lnTo>
                  <a:lnTo>
                    <a:pt x="22" y="67"/>
                  </a:lnTo>
                  <a:lnTo>
                    <a:pt x="28" y="45"/>
                  </a:lnTo>
                  <a:lnTo>
                    <a:pt x="22" y="23"/>
                  </a:lnTo>
                  <a:lnTo>
                    <a:pt x="22" y="0"/>
                  </a:lnTo>
                  <a:lnTo>
                    <a:pt x="33" y="12"/>
                  </a:lnTo>
                  <a:lnTo>
                    <a:pt x="44" y="28"/>
                  </a:lnTo>
                  <a:lnTo>
                    <a:pt x="50" y="45"/>
                  </a:lnTo>
                  <a:close/>
                </a:path>
              </a:pathLst>
            </a:custGeom>
            <a:solidFill>
              <a:srgbClr val="FFFFCC"/>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 name="Freeform 37"/>
            <p:cNvSpPr>
              <a:spLocks/>
            </p:cNvSpPr>
            <p:nvPr/>
          </p:nvSpPr>
          <p:spPr bwMode="auto">
            <a:xfrm>
              <a:off x="4291" y="3314"/>
              <a:ext cx="171" cy="223"/>
            </a:xfrm>
            <a:custGeom>
              <a:avLst/>
              <a:gdLst>
                <a:gd name="T0" fmla="*/ 170 w 171"/>
                <a:gd name="T1" fmla="*/ 194 h 223"/>
                <a:gd name="T2" fmla="*/ 165 w 171"/>
                <a:gd name="T3" fmla="*/ 178 h 223"/>
                <a:gd name="T4" fmla="*/ 154 w 171"/>
                <a:gd name="T5" fmla="*/ 183 h 223"/>
                <a:gd name="T6" fmla="*/ 126 w 171"/>
                <a:gd name="T7" fmla="*/ 178 h 223"/>
                <a:gd name="T8" fmla="*/ 104 w 171"/>
                <a:gd name="T9" fmla="*/ 156 h 223"/>
                <a:gd name="T10" fmla="*/ 104 w 171"/>
                <a:gd name="T11" fmla="*/ 150 h 223"/>
                <a:gd name="T12" fmla="*/ 104 w 171"/>
                <a:gd name="T13" fmla="*/ 139 h 223"/>
                <a:gd name="T14" fmla="*/ 110 w 171"/>
                <a:gd name="T15" fmla="*/ 128 h 223"/>
                <a:gd name="T16" fmla="*/ 115 w 171"/>
                <a:gd name="T17" fmla="*/ 139 h 223"/>
                <a:gd name="T18" fmla="*/ 126 w 171"/>
                <a:gd name="T19" fmla="*/ 150 h 223"/>
                <a:gd name="T20" fmla="*/ 137 w 171"/>
                <a:gd name="T21" fmla="*/ 161 h 223"/>
                <a:gd name="T22" fmla="*/ 126 w 171"/>
                <a:gd name="T23" fmla="*/ 144 h 223"/>
                <a:gd name="T24" fmla="*/ 115 w 171"/>
                <a:gd name="T25" fmla="*/ 117 h 223"/>
                <a:gd name="T26" fmla="*/ 121 w 171"/>
                <a:gd name="T27" fmla="*/ 111 h 223"/>
                <a:gd name="T28" fmla="*/ 121 w 171"/>
                <a:gd name="T29" fmla="*/ 122 h 223"/>
                <a:gd name="T30" fmla="*/ 121 w 171"/>
                <a:gd name="T31" fmla="*/ 128 h 223"/>
                <a:gd name="T32" fmla="*/ 126 w 171"/>
                <a:gd name="T33" fmla="*/ 128 h 223"/>
                <a:gd name="T34" fmla="*/ 126 w 171"/>
                <a:gd name="T35" fmla="*/ 128 h 223"/>
                <a:gd name="T36" fmla="*/ 126 w 171"/>
                <a:gd name="T37" fmla="*/ 133 h 223"/>
                <a:gd name="T38" fmla="*/ 126 w 171"/>
                <a:gd name="T39" fmla="*/ 139 h 223"/>
                <a:gd name="T40" fmla="*/ 126 w 171"/>
                <a:gd name="T41" fmla="*/ 144 h 223"/>
                <a:gd name="T42" fmla="*/ 132 w 171"/>
                <a:gd name="T43" fmla="*/ 150 h 223"/>
                <a:gd name="T44" fmla="*/ 143 w 171"/>
                <a:gd name="T45" fmla="*/ 150 h 223"/>
                <a:gd name="T46" fmla="*/ 148 w 171"/>
                <a:gd name="T47" fmla="*/ 150 h 223"/>
                <a:gd name="T48" fmla="*/ 126 w 171"/>
                <a:gd name="T49" fmla="*/ 133 h 223"/>
                <a:gd name="T50" fmla="*/ 126 w 171"/>
                <a:gd name="T51" fmla="*/ 128 h 223"/>
                <a:gd name="T52" fmla="*/ 126 w 171"/>
                <a:gd name="T53" fmla="*/ 106 h 223"/>
                <a:gd name="T54" fmla="*/ 126 w 171"/>
                <a:gd name="T55" fmla="*/ 84 h 223"/>
                <a:gd name="T56" fmla="*/ 132 w 171"/>
                <a:gd name="T57" fmla="*/ 61 h 223"/>
                <a:gd name="T58" fmla="*/ 132 w 171"/>
                <a:gd name="T59" fmla="*/ 39 h 223"/>
                <a:gd name="T60" fmla="*/ 126 w 171"/>
                <a:gd name="T61" fmla="*/ 28 h 223"/>
                <a:gd name="T62" fmla="*/ 121 w 171"/>
                <a:gd name="T63" fmla="*/ 23 h 223"/>
                <a:gd name="T64" fmla="*/ 104 w 171"/>
                <a:gd name="T65" fmla="*/ 12 h 223"/>
                <a:gd name="T66" fmla="*/ 55 w 171"/>
                <a:gd name="T67" fmla="*/ 0 h 223"/>
                <a:gd name="T68" fmla="*/ 44 w 171"/>
                <a:gd name="T69" fmla="*/ 12 h 223"/>
                <a:gd name="T70" fmla="*/ 33 w 171"/>
                <a:gd name="T71" fmla="*/ 17 h 223"/>
                <a:gd name="T72" fmla="*/ 38 w 171"/>
                <a:gd name="T73" fmla="*/ 17 h 223"/>
                <a:gd name="T74" fmla="*/ 38 w 171"/>
                <a:gd name="T75" fmla="*/ 28 h 223"/>
                <a:gd name="T76" fmla="*/ 60 w 171"/>
                <a:gd name="T77" fmla="*/ 17 h 223"/>
                <a:gd name="T78" fmla="*/ 88 w 171"/>
                <a:gd name="T79" fmla="*/ 23 h 223"/>
                <a:gd name="T80" fmla="*/ 82 w 171"/>
                <a:gd name="T81" fmla="*/ 45 h 223"/>
                <a:gd name="T82" fmla="*/ 71 w 171"/>
                <a:gd name="T83" fmla="*/ 72 h 223"/>
                <a:gd name="T84" fmla="*/ 27 w 171"/>
                <a:gd name="T85" fmla="*/ 39 h 223"/>
                <a:gd name="T86" fmla="*/ 16 w 171"/>
                <a:gd name="T87" fmla="*/ 45 h 223"/>
                <a:gd name="T88" fmla="*/ 33 w 171"/>
                <a:gd name="T89" fmla="*/ 50 h 223"/>
                <a:gd name="T90" fmla="*/ 66 w 171"/>
                <a:gd name="T91" fmla="*/ 111 h 223"/>
                <a:gd name="T92" fmla="*/ 82 w 171"/>
                <a:gd name="T93" fmla="*/ 161 h 223"/>
                <a:gd name="T94" fmla="*/ 60 w 171"/>
                <a:gd name="T95" fmla="*/ 167 h 223"/>
                <a:gd name="T96" fmla="*/ 0 w 171"/>
                <a:gd name="T97" fmla="*/ 183 h 223"/>
                <a:gd name="T98" fmla="*/ 5 w 171"/>
                <a:gd name="T99" fmla="*/ 200 h 223"/>
                <a:gd name="T100" fmla="*/ 5 w 171"/>
                <a:gd name="T101" fmla="*/ 216 h 223"/>
                <a:gd name="T102" fmla="*/ 5 w 171"/>
                <a:gd name="T103" fmla="*/ 222 h 223"/>
                <a:gd name="T104" fmla="*/ 82 w 171"/>
                <a:gd name="T105" fmla="*/ 222 h 223"/>
                <a:gd name="T106" fmla="*/ 82 w 171"/>
                <a:gd name="T107" fmla="*/ 216 h 223"/>
                <a:gd name="T108" fmla="*/ 104 w 171"/>
                <a:gd name="T109" fmla="*/ 172 h 223"/>
                <a:gd name="T110" fmla="*/ 126 w 171"/>
                <a:gd name="T111" fmla="*/ 189 h 223"/>
                <a:gd name="T112" fmla="*/ 115 w 171"/>
                <a:gd name="T113" fmla="*/ 211 h 223"/>
                <a:gd name="T114" fmla="*/ 82 w 171"/>
                <a:gd name="T115" fmla="*/ 216 h 223"/>
                <a:gd name="T116" fmla="*/ 82 w 171"/>
                <a:gd name="T117" fmla="*/ 222 h 223"/>
                <a:gd name="T118" fmla="*/ 170 w 171"/>
                <a:gd name="T119" fmla="*/ 222 h 223"/>
                <a:gd name="T120" fmla="*/ 170 w 171"/>
                <a:gd name="T121" fmla="*/ 194 h 223"/>
                <a:gd name="T122" fmla="*/ 170 w 171"/>
                <a:gd name="T123" fmla="*/ 19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1" h="223">
                  <a:moveTo>
                    <a:pt x="170" y="194"/>
                  </a:moveTo>
                  <a:lnTo>
                    <a:pt x="165" y="178"/>
                  </a:lnTo>
                  <a:lnTo>
                    <a:pt x="154" y="183"/>
                  </a:lnTo>
                  <a:lnTo>
                    <a:pt x="126" y="178"/>
                  </a:lnTo>
                  <a:lnTo>
                    <a:pt x="104" y="156"/>
                  </a:lnTo>
                  <a:lnTo>
                    <a:pt x="104" y="150"/>
                  </a:lnTo>
                  <a:lnTo>
                    <a:pt x="104" y="139"/>
                  </a:lnTo>
                  <a:lnTo>
                    <a:pt x="110" y="128"/>
                  </a:lnTo>
                  <a:lnTo>
                    <a:pt x="115" y="139"/>
                  </a:lnTo>
                  <a:lnTo>
                    <a:pt x="126" y="150"/>
                  </a:lnTo>
                  <a:lnTo>
                    <a:pt x="137" y="161"/>
                  </a:lnTo>
                  <a:lnTo>
                    <a:pt x="126" y="144"/>
                  </a:lnTo>
                  <a:lnTo>
                    <a:pt x="115" y="117"/>
                  </a:lnTo>
                  <a:lnTo>
                    <a:pt x="121" y="111"/>
                  </a:lnTo>
                  <a:lnTo>
                    <a:pt x="121" y="122"/>
                  </a:lnTo>
                  <a:lnTo>
                    <a:pt x="121" y="128"/>
                  </a:lnTo>
                  <a:lnTo>
                    <a:pt x="126" y="128"/>
                  </a:lnTo>
                  <a:lnTo>
                    <a:pt x="126" y="133"/>
                  </a:lnTo>
                  <a:lnTo>
                    <a:pt x="126" y="139"/>
                  </a:lnTo>
                  <a:lnTo>
                    <a:pt x="126" y="144"/>
                  </a:lnTo>
                  <a:lnTo>
                    <a:pt x="132" y="150"/>
                  </a:lnTo>
                  <a:lnTo>
                    <a:pt x="143" y="150"/>
                  </a:lnTo>
                  <a:lnTo>
                    <a:pt x="148" y="150"/>
                  </a:lnTo>
                  <a:lnTo>
                    <a:pt x="126" y="133"/>
                  </a:lnTo>
                  <a:lnTo>
                    <a:pt x="126" y="128"/>
                  </a:lnTo>
                  <a:lnTo>
                    <a:pt x="126" y="106"/>
                  </a:lnTo>
                  <a:lnTo>
                    <a:pt x="126" y="84"/>
                  </a:lnTo>
                  <a:lnTo>
                    <a:pt x="132" y="61"/>
                  </a:lnTo>
                  <a:lnTo>
                    <a:pt x="132" y="39"/>
                  </a:lnTo>
                  <a:lnTo>
                    <a:pt x="126" y="28"/>
                  </a:lnTo>
                  <a:lnTo>
                    <a:pt x="121" y="23"/>
                  </a:lnTo>
                  <a:lnTo>
                    <a:pt x="104" y="12"/>
                  </a:lnTo>
                  <a:lnTo>
                    <a:pt x="55" y="0"/>
                  </a:lnTo>
                  <a:lnTo>
                    <a:pt x="44" y="12"/>
                  </a:lnTo>
                  <a:lnTo>
                    <a:pt x="33" y="17"/>
                  </a:lnTo>
                  <a:lnTo>
                    <a:pt x="38" y="17"/>
                  </a:lnTo>
                  <a:lnTo>
                    <a:pt x="38" y="28"/>
                  </a:lnTo>
                  <a:lnTo>
                    <a:pt x="60" y="17"/>
                  </a:lnTo>
                  <a:lnTo>
                    <a:pt x="88" y="23"/>
                  </a:lnTo>
                  <a:lnTo>
                    <a:pt x="82" y="45"/>
                  </a:lnTo>
                  <a:lnTo>
                    <a:pt x="71" y="72"/>
                  </a:lnTo>
                  <a:lnTo>
                    <a:pt x="27" y="39"/>
                  </a:lnTo>
                  <a:lnTo>
                    <a:pt x="16" y="45"/>
                  </a:lnTo>
                  <a:lnTo>
                    <a:pt x="33" y="50"/>
                  </a:lnTo>
                  <a:lnTo>
                    <a:pt x="66" y="111"/>
                  </a:lnTo>
                  <a:lnTo>
                    <a:pt x="82" y="161"/>
                  </a:lnTo>
                  <a:lnTo>
                    <a:pt x="60" y="167"/>
                  </a:lnTo>
                  <a:lnTo>
                    <a:pt x="0" y="183"/>
                  </a:lnTo>
                  <a:lnTo>
                    <a:pt x="5" y="200"/>
                  </a:lnTo>
                  <a:lnTo>
                    <a:pt x="5" y="216"/>
                  </a:lnTo>
                  <a:lnTo>
                    <a:pt x="5" y="222"/>
                  </a:lnTo>
                  <a:lnTo>
                    <a:pt x="82" y="222"/>
                  </a:lnTo>
                  <a:lnTo>
                    <a:pt x="82" y="216"/>
                  </a:lnTo>
                  <a:lnTo>
                    <a:pt x="104" y="172"/>
                  </a:lnTo>
                  <a:lnTo>
                    <a:pt x="126" y="189"/>
                  </a:lnTo>
                  <a:lnTo>
                    <a:pt x="115" y="211"/>
                  </a:lnTo>
                  <a:lnTo>
                    <a:pt x="82" y="216"/>
                  </a:lnTo>
                  <a:lnTo>
                    <a:pt x="82" y="222"/>
                  </a:lnTo>
                  <a:lnTo>
                    <a:pt x="170" y="222"/>
                  </a:lnTo>
                  <a:lnTo>
                    <a:pt x="170" y="194"/>
                  </a:lnTo>
                  <a:close/>
                </a:path>
              </a:pathLst>
            </a:custGeom>
            <a:solidFill>
              <a:srgbClr val="888888"/>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6" name="Freeform 38"/>
            <p:cNvSpPr>
              <a:spLocks/>
            </p:cNvSpPr>
            <p:nvPr/>
          </p:nvSpPr>
          <p:spPr bwMode="auto">
            <a:xfrm>
              <a:off x="4142" y="3320"/>
              <a:ext cx="161" cy="217"/>
            </a:xfrm>
            <a:custGeom>
              <a:avLst/>
              <a:gdLst>
                <a:gd name="T0" fmla="*/ 143 w 161"/>
                <a:gd name="T1" fmla="*/ 216 h 217"/>
                <a:gd name="T2" fmla="*/ 143 w 161"/>
                <a:gd name="T3" fmla="*/ 194 h 217"/>
                <a:gd name="T4" fmla="*/ 143 w 161"/>
                <a:gd name="T5" fmla="*/ 172 h 217"/>
                <a:gd name="T6" fmla="*/ 115 w 161"/>
                <a:gd name="T7" fmla="*/ 166 h 217"/>
                <a:gd name="T8" fmla="*/ 93 w 161"/>
                <a:gd name="T9" fmla="*/ 166 h 217"/>
                <a:gd name="T10" fmla="*/ 71 w 161"/>
                <a:gd name="T11" fmla="*/ 161 h 217"/>
                <a:gd name="T12" fmla="*/ 71 w 161"/>
                <a:gd name="T13" fmla="*/ 155 h 217"/>
                <a:gd name="T14" fmla="*/ 71 w 161"/>
                <a:gd name="T15" fmla="*/ 144 h 217"/>
                <a:gd name="T16" fmla="*/ 99 w 161"/>
                <a:gd name="T17" fmla="*/ 116 h 217"/>
                <a:gd name="T18" fmla="*/ 121 w 161"/>
                <a:gd name="T19" fmla="*/ 83 h 217"/>
                <a:gd name="T20" fmla="*/ 132 w 161"/>
                <a:gd name="T21" fmla="*/ 89 h 217"/>
                <a:gd name="T22" fmla="*/ 160 w 161"/>
                <a:gd name="T23" fmla="*/ 50 h 217"/>
                <a:gd name="T24" fmla="*/ 160 w 161"/>
                <a:gd name="T25" fmla="*/ 33 h 217"/>
                <a:gd name="T26" fmla="*/ 126 w 161"/>
                <a:gd name="T27" fmla="*/ 72 h 217"/>
                <a:gd name="T28" fmla="*/ 121 w 161"/>
                <a:gd name="T29" fmla="*/ 66 h 217"/>
                <a:gd name="T30" fmla="*/ 99 w 161"/>
                <a:gd name="T31" fmla="*/ 55 h 217"/>
                <a:gd name="T32" fmla="*/ 77 w 161"/>
                <a:gd name="T33" fmla="*/ 33 h 217"/>
                <a:gd name="T34" fmla="*/ 121 w 161"/>
                <a:gd name="T35" fmla="*/ 17 h 217"/>
                <a:gd name="T36" fmla="*/ 137 w 161"/>
                <a:gd name="T37" fmla="*/ 28 h 217"/>
                <a:gd name="T38" fmla="*/ 143 w 161"/>
                <a:gd name="T39" fmla="*/ 22 h 217"/>
                <a:gd name="T40" fmla="*/ 143 w 161"/>
                <a:gd name="T41" fmla="*/ 22 h 217"/>
                <a:gd name="T42" fmla="*/ 143 w 161"/>
                <a:gd name="T43" fmla="*/ 17 h 217"/>
                <a:gd name="T44" fmla="*/ 121 w 161"/>
                <a:gd name="T45" fmla="*/ 11 h 217"/>
                <a:gd name="T46" fmla="*/ 104 w 161"/>
                <a:gd name="T47" fmla="*/ 0 h 217"/>
                <a:gd name="T48" fmla="*/ 99 w 161"/>
                <a:gd name="T49" fmla="*/ 6 h 217"/>
                <a:gd name="T50" fmla="*/ 93 w 161"/>
                <a:gd name="T51" fmla="*/ 11 h 217"/>
                <a:gd name="T52" fmla="*/ 55 w 161"/>
                <a:gd name="T53" fmla="*/ 22 h 217"/>
                <a:gd name="T54" fmla="*/ 11 w 161"/>
                <a:gd name="T55" fmla="*/ 33 h 217"/>
                <a:gd name="T56" fmla="*/ 0 w 161"/>
                <a:gd name="T57" fmla="*/ 78 h 217"/>
                <a:gd name="T58" fmla="*/ 0 w 161"/>
                <a:gd name="T59" fmla="*/ 122 h 217"/>
                <a:gd name="T60" fmla="*/ 11 w 161"/>
                <a:gd name="T61" fmla="*/ 172 h 217"/>
                <a:gd name="T62" fmla="*/ 33 w 161"/>
                <a:gd name="T63" fmla="*/ 216 h 217"/>
                <a:gd name="T64" fmla="*/ 143 w 161"/>
                <a:gd name="T65" fmla="*/ 216 h 217"/>
                <a:gd name="T66" fmla="*/ 143 w 161"/>
                <a:gd name="T67"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1" h="217">
                  <a:moveTo>
                    <a:pt x="143" y="216"/>
                  </a:moveTo>
                  <a:lnTo>
                    <a:pt x="143" y="194"/>
                  </a:lnTo>
                  <a:lnTo>
                    <a:pt x="143" y="172"/>
                  </a:lnTo>
                  <a:lnTo>
                    <a:pt x="115" y="166"/>
                  </a:lnTo>
                  <a:lnTo>
                    <a:pt x="93" y="166"/>
                  </a:lnTo>
                  <a:lnTo>
                    <a:pt x="71" y="161"/>
                  </a:lnTo>
                  <a:lnTo>
                    <a:pt x="71" y="155"/>
                  </a:lnTo>
                  <a:lnTo>
                    <a:pt x="71" y="144"/>
                  </a:lnTo>
                  <a:lnTo>
                    <a:pt x="99" y="116"/>
                  </a:lnTo>
                  <a:lnTo>
                    <a:pt x="121" y="83"/>
                  </a:lnTo>
                  <a:lnTo>
                    <a:pt x="132" y="89"/>
                  </a:lnTo>
                  <a:lnTo>
                    <a:pt x="160" y="50"/>
                  </a:lnTo>
                  <a:lnTo>
                    <a:pt x="160" y="33"/>
                  </a:lnTo>
                  <a:lnTo>
                    <a:pt x="126" y="72"/>
                  </a:lnTo>
                  <a:lnTo>
                    <a:pt x="121" y="66"/>
                  </a:lnTo>
                  <a:lnTo>
                    <a:pt x="99" y="55"/>
                  </a:lnTo>
                  <a:lnTo>
                    <a:pt x="77" y="33"/>
                  </a:lnTo>
                  <a:lnTo>
                    <a:pt x="121" y="17"/>
                  </a:lnTo>
                  <a:lnTo>
                    <a:pt x="137" y="28"/>
                  </a:lnTo>
                  <a:lnTo>
                    <a:pt x="143" y="22"/>
                  </a:lnTo>
                  <a:lnTo>
                    <a:pt x="143" y="17"/>
                  </a:lnTo>
                  <a:lnTo>
                    <a:pt x="121" y="11"/>
                  </a:lnTo>
                  <a:lnTo>
                    <a:pt x="104" y="0"/>
                  </a:lnTo>
                  <a:lnTo>
                    <a:pt x="99" y="6"/>
                  </a:lnTo>
                  <a:lnTo>
                    <a:pt x="93" y="11"/>
                  </a:lnTo>
                  <a:lnTo>
                    <a:pt x="55" y="22"/>
                  </a:lnTo>
                  <a:lnTo>
                    <a:pt x="11" y="33"/>
                  </a:lnTo>
                  <a:lnTo>
                    <a:pt x="0" y="78"/>
                  </a:lnTo>
                  <a:lnTo>
                    <a:pt x="0" y="122"/>
                  </a:lnTo>
                  <a:lnTo>
                    <a:pt x="11" y="172"/>
                  </a:lnTo>
                  <a:lnTo>
                    <a:pt x="33" y="216"/>
                  </a:lnTo>
                  <a:lnTo>
                    <a:pt x="143" y="216"/>
                  </a:lnTo>
                  <a:close/>
                </a:path>
              </a:pathLst>
            </a:custGeom>
            <a:solidFill>
              <a:srgbClr val="888888"/>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 name="Freeform 39"/>
            <p:cNvSpPr>
              <a:spLocks/>
            </p:cNvSpPr>
            <p:nvPr/>
          </p:nvSpPr>
          <p:spPr bwMode="auto">
            <a:xfrm>
              <a:off x="4202" y="3110"/>
              <a:ext cx="216" cy="106"/>
            </a:xfrm>
            <a:custGeom>
              <a:avLst/>
              <a:gdLst>
                <a:gd name="T0" fmla="*/ 0 w 216"/>
                <a:gd name="T1" fmla="*/ 5 h 106"/>
                <a:gd name="T2" fmla="*/ 22 w 216"/>
                <a:gd name="T3" fmla="*/ 22 h 106"/>
                <a:gd name="T4" fmla="*/ 39 w 216"/>
                <a:gd name="T5" fmla="*/ 55 h 106"/>
                <a:gd name="T6" fmla="*/ 44 w 216"/>
                <a:gd name="T7" fmla="*/ 77 h 106"/>
                <a:gd name="T8" fmla="*/ 61 w 216"/>
                <a:gd name="T9" fmla="*/ 94 h 106"/>
                <a:gd name="T10" fmla="*/ 83 w 216"/>
                <a:gd name="T11" fmla="*/ 105 h 106"/>
                <a:gd name="T12" fmla="*/ 116 w 216"/>
                <a:gd name="T13" fmla="*/ 105 h 106"/>
                <a:gd name="T14" fmla="*/ 138 w 216"/>
                <a:gd name="T15" fmla="*/ 94 h 106"/>
                <a:gd name="T16" fmla="*/ 149 w 216"/>
                <a:gd name="T17" fmla="*/ 77 h 106"/>
                <a:gd name="T18" fmla="*/ 166 w 216"/>
                <a:gd name="T19" fmla="*/ 55 h 106"/>
                <a:gd name="T20" fmla="*/ 182 w 216"/>
                <a:gd name="T21" fmla="*/ 22 h 106"/>
                <a:gd name="T22" fmla="*/ 215 w 216"/>
                <a:gd name="T23" fmla="*/ 0 h 106"/>
                <a:gd name="T24" fmla="*/ 199 w 216"/>
                <a:gd name="T25" fmla="*/ 0 h 106"/>
                <a:gd name="T26" fmla="*/ 193 w 216"/>
                <a:gd name="T27" fmla="*/ 5 h 106"/>
                <a:gd name="T28" fmla="*/ 188 w 216"/>
                <a:gd name="T29" fmla="*/ 11 h 106"/>
                <a:gd name="T30" fmla="*/ 171 w 216"/>
                <a:gd name="T31" fmla="*/ 27 h 106"/>
                <a:gd name="T32" fmla="*/ 39 w 216"/>
                <a:gd name="T33" fmla="*/ 33 h 106"/>
                <a:gd name="T34" fmla="*/ 17 w 216"/>
                <a:gd name="T35" fmla="*/ 11 h 106"/>
                <a:gd name="T36" fmla="*/ 11 w 216"/>
                <a:gd name="T37" fmla="*/ 5 h 106"/>
                <a:gd name="T38" fmla="*/ 0 w 216"/>
                <a:gd name="T39" fmla="*/ 5 h 106"/>
                <a:gd name="T40" fmla="*/ 0 w 216"/>
                <a:gd name="T41"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106">
                  <a:moveTo>
                    <a:pt x="0" y="5"/>
                  </a:moveTo>
                  <a:lnTo>
                    <a:pt x="22" y="22"/>
                  </a:lnTo>
                  <a:lnTo>
                    <a:pt x="39" y="55"/>
                  </a:lnTo>
                  <a:lnTo>
                    <a:pt x="44" y="77"/>
                  </a:lnTo>
                  <a:lnTo>
                    <a:pt x="61" y="94"/>
                  </a:lnTo>
                  <a:lnTo>
                    <a:pt x="83" y="105"/>
                  </a:lnTo>
                  <a:lnTo>
                    <a:pt x="116" y="105"/>
                  </a:lnTo>
                  <a:lnTo>
                    <a:pt x="138" y="94"/>
                  </a:lnTo>
                  <a:lnTo>
                    <a:pt x="149" y="77"/>
                  </a:lnTo>
                  <a:lnTo>
                    <a:pt x="166" y="55"/>
                  </a:lnTo>
                  <a:lnTo>
                    <a:pt x="182" y="22"/>
                  </a:lnTo>
                  <a:lnTo>
                    <a:pt x="215" y="0"/>
                  </a:lnTo>
                  <a:lnTo>
                    <a:pt x="199" y="0"/>
                  </a:lnTo>
                  <a:lnTo>
                    <a:pt x="193" y="5"/>
                  </a:lnTo>
                  <a:lnTo>
                    <a:pt x="188" y="11"/>
                  </a:lnTo>
                  <a:lnTo>
                    <a:pt x="171" y="27"/>
                  </a:lnTo>
                  <a:lnTo>
                    <a:pt x="39" y="33"/>
                  </a:lnTo>
                  <a:lnTo>
                    <a:pt x="17" y="11"/>
                  </a:lnTo>
                  <a:lnTo>
                    <a:pt x="11" y="5"/>
                  </a:lnTo>
                  <a:lnTo>
                    <a:pt x="0" y="5"/>
                  </a:lnTo>
                  <a:close/>
                </a:path>
              </a:pathLst>
            </a:custGeom>
            <a:solidFill>
              <a:srgbClr val="FF6600"/>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8" name="Freeform 40"/>
            <p:cNvSpPr>
              <a:spLocks/>
            </p:cNvSpPr>
            <p:nvPr/>
          </p:nvSpPr>
          <p:spPr bwMode="auto">
            <a:xfrm>
              <a:off x="4202" y="3110"/>
              <a:ext cx="216" cy="23"/>
            </a:xfrm>
            <a:custGeom>
              <a:avLst/>
              <a:gdLst>
                <a:gd name="T0" fmla="*/ 0 w 216"/>
                <a:gd name="T1" fmla="*/ 5 h 23"/>
                <a:gd name="T2" fmla="*/ 22 w 216"/>
                <a:gd name="T3" fmla="*/ 11 h 23"/>
                <a:gd name="T4" fmla="*/ 33 w 216"/>
                <a:gd name="T5" fmla="*/ 11 h 23"/>
                <a:gd name="T6" fmla="*/ 39 w 216"/>
                <a:gd name="T7" fmla="*/ 11 h 23"/>
                <a:gd name="T8" fmla="*/ 44 w 216"/>
                <a:gd name="T9" fmla="*/ 11 h 23"/>
                <a:gd name="T10" fmla="*/ 61 w 216"/>
                <a:gd name="T11" fmla="*/ 11 h 23"/>
                <a:gd name="T12" fmla="*/ 61 w 216"/>
                <a:gd name="T13" fmla="*/ 11 h 23"/>
                <a:gd name="T14" fmla="*/ 83 w 216"/>
                <a:gd name="T15" fmla="*/ 16 h 23"/>
                <a:gd name="T16" fmla="*/ 105 w 216"/>
                <a:gd name="T17" fmla="*/ 22 h 23"/>
                <a:gd name="T18" fmla="*/ 105 w 216"/>
                <a:gd name="T19" fmla="*/ 22 h 23"/>
                <a:gd name="T20" fmla="*/ 122 w 216"/>
                <a:gd name="T21" fmla="*/ 16 h 23"/>
                <a:gd name="T22" fmla="*/ 138 w 216"/>
                <a:gd name="T23" fmla="*/ 11 h 23"/>
                <a:gd name="T24" fmla="*/ 160 w 216"/>
                <a:gd name="T25" fmla="*/ 11 h 23"/>
                <a:gd name="T26" fmla="*/ 182 w 216"/>
                <a:gd name="T27" fmla="*/ 11 h 23"/>
                <a:gd name="T28" fmla="*/ 204 w 216"/>
                <a:gd name="T29" fmla="*/ 5 h 23"/>
                <a:gd name="T30" fmla="*/ 215 w 216"/>
                <a:gd name="T31" fmla="*/ 0 h 23"/>
                <a:gd name="T32" fmla="*/ 127 w 216"/>
                <a:gd name="T33" fmla="*/ 5 h 23"/>
                <a:gd name="T34" fmla="*/ 100 w 216"/>
                <a:gd name="T35" fmla="*/ 11 h 23"/>
                <a:gd name="T36" fmla="*/ 66 w 216"/>
                <a:gd name="T37" fmla="*/ 5 h 23"/>
                <a:gd name="T38" fmla="*/ 0 w 216"/>
                <a:gd name="T39" fmla="*/ 5 h 23"/>
                <a:gd name="T40" fmla="*/ 0 w 216"/>
                <a:gd name="T4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3">
                  <a:moveTo>
                    <a:pt x="0" y="5"/>
                  </a:moveTo>
                  <a:lnTo>
                    <a:pt x="22" y="11"/>
                  </a:lnTo>
                  <a:lnTo>
                    <a:pt x="33" y="11"/>
                  </a:lnTo>
                  <a:lnTo>
                    <a:pt x="39" y="11"/>
                  </a:lnTo>
                  <a:lnTo>
                    <a:pt x="44" y="11"/>
                  </a:lnTo>
                  <a:lnTo>
                    <a:pt x="61" y="11"/>
                  </a:lnTo>
                  <a:lnTo>
                    <a:pt x="83" y="16"/>
                  </a:lnTo>
                  <a:lnTo>
                    <a:pt x="105" y="22"/>
                  </a:lnTo>
                  <a:lnTo>
                    <a:pt x="122" y="16"/>
                  </a:lnTo>
                  <a:lnTo>
                    <a:pt x="138" y="11"/>
                  </a:lnTo>
                  <a:lnTo>
                    <a:pt x="160" y="11"/>
                  </a:lnTo>
                  <a:lnTo>
                    <a:pt x="182" y="11"/>
                  </a:lnTo>
                  <a:lnTo>
                    <a:pt x="204" y="5"/>
                  </a:lnTo>
                  <a:lnTo>
                    <a:pt x="215" y="0"/>
                  </a:lnTo>
                  <a:lnTo>
                    <a:pt x="127" y="5"/>
                  </a:lnTo>
                  <a:lnTo>
                    <a:pt x="100" y="11"/>
                  </a:lnTo>
                  <a:lnTo>
                    <a:pt x="66" y="5"/>
                  </a:lnTo>
                  <a:lnTo>
                    <a:pt x="0" y="5"/>
                  </a:lnTo>
                  <a:close/>
                </a:path>
              </a:pathLst>
            </a:custGeom>
            <a:solidFill>
              <a:srgbClr val="FF6600"/>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9" name="Group 41"/>
            <p:cNvGrpSpPr>
              <a:grpSpLocks/>
            </p:cNvGrpSpPr>
            <p:nvPr/>
          </p:nvGrpSpPr>
          <p:grpSpPr bwMode="auto">
            <a:xfrm>
              <a:off x="4059" y="2860"/>
              <a:ext cx="464" cy="472"/>
              <a:chOff x="2648" y="3004"/>
              <a:chExt cx="464" cy="472"/>
            </a:xfrm>
          </p:grpSpPr>
          <p:sp>
            <p:nvSpPr>
              <p:cNvPr id="249" name="Freeform 42"/>
              <p:cNvSpPr>
                <a:spLocks/>
              </p:cNvSpPr>
              <p:nvPr/>
            </p:nvSpPr>
            <p:spPr bwMode="auto">
              <a:xfrm>
                <a:off x="2929" y="3054"/>
                <a:ext cx="183" cy="378"/>
              </a:xfrm>
              <a:custGeom>
                <a:avLst/>
                <a:gdLst>
                  <a:gd name="T0" fmla="*/ 77 w 183"/>
                  <a:gd name="T1" fmla="*/ 17 h 378"/>
                  <a:gd name="T2" fmla="*/ 72 w 183"/>
                  <a:gd name="T3" fmla="*/ 28 h 378"/>
                  <a:gd name="T4" fmla="*/ 61 w 183"/>
                  <a:gd name="T5" fmla="*/ 39 h 378"/>
                  <a:gd name="T6" fmla="*/ 44 w 183"/>
                  <a:gd name="T7" fmla="*/ 50 h 378"/>
                  <a:gd name="T8" fmla="*/ 33 w 183"/>
                  <a:gd name="T9" fmla="*/ 67 h 378"/>
                  <a:gd name="T10" fmla="*/ 44 w 183"/>
                  <a:gd name="T11" fmla="*/ 89 h 378"/>
                  <a:gd name="T12" fmla="*/ 22 w 183"/>
                  <a:gd name="T13" fmla="*/ 105 h 378"/>
                  <a:gd name="T14" fmla="*/ 0 w 183"/>
                  <a:gd name="T15" fmla="*/ 111 h 378"/>
                  <a:gd name="T16" fmla="*/ 33 w 183"/>
                  <a:gd name="T17" fmla="*/ 105 h 378"/>
                  <a:gd name="T18" fmla="*/ 55 w 183"/>
                  <a:gd name="T19" fmla="*/ 122 h 378"/>
                  <a:gd name="T20" fmla="*/ 77 w 183"/>
                  <a:gd name="T21" fmla="*/ 150 h 378"/>
                  <a:gd name="T22" fmla="*/ 99 w 183"/>
                  <a:gd name="T23" fmla="*/ 177 h 378"/>
                  <a:gd name="T24" fmla="*/ 105 w 183"/>
                  <a:gd name="T25" fmla="*/ 200 h 378"/>
                  <a:gd name="T26" fmla="*/ 99 w 183"/>
                  <a:gd name="T27" fmla="*/ 222 h 378"/>
                  <a:gd name="T28" fmla="*/ 88 w 183"/>
                  <a:gd name="T29" fmla="*/ 233 h 378"/>
                  <a:gd name="T30" fmla="*/ 116 w 183"/>
                  <a:gd name="T31" fmla="*/ 255 h 378"/>
                  <a:gd name="T32" fmla="*/ 127 w 183"/>
                  <a:gd name="T33" fmla="*/ 266 h 378"/>
                  <a:gd name="T34" fmla="*/ 105 w 183"/>
                  <a:gd name="T35" fmla="*/ 327 h 378"/>
                  <a:gd name="T36" fmla="*/ 110 w 183"/>
                  <a:gd name="T37" fmla="*/ 344 h 378"/>
                  <a:gd name="T38" fmla="*/ 127 w 183"/>
                  <a:gd name="T39" fmla="*/ 377 h 378"/>
                  <a:gd name="T40" fmla="*/ 132 w 183"/>
                  <a:gd name="T41" fmla="*/ 355 h 378"/>
                  <a:gd name="T42" fmla="*/ 143 w 183"/>
                  <a:gd name="T43" fmla="*/ 360 h 378"/>
                  <a:gd name="T44" fmla="*/ 165 w 183"/>
                  <a:gd name="T45" fmla="*/ 332 h 378"/>
                  <a:gd name="T46" fmla="*/ 171 w 183"/>
                  <a:gd name="T47" fmla="*/ 283 h 378"/>
                  <a:gd name="T48" fmla="*/ 182 w 183"/>
                  <a:gd name="T49" fmla="*/ 277 h 378"/>
                  <a:gd name="T50" fmla="*/ 165 w 183"/>
                  <a:gd name="T51" fmla="*/ 238 h 378"/>
                  <a:gd name="T52" fmla="*/ 160 w 183"/>
                  <a:gd name="T53" fmla="*/ 222 h 378"/>
                  <a:gd name="T54" fmla="*/ 121 w 183"/>
                  <a:gd name="T55" fmla="*/ 155 h 378"/>
                  <a:gd name="T56" fmla="*/ 121 w 183"/>
                  <a:gd name="T57" fmla="*/ 89 h 378"/>
                  <a:gd name="T58" fmla="*/ 121 w 183"/>
                  <a:gd name="T59" fmla="*/ 67 h 378"/>
                  <a:gd name="T60" fmla="*/ 132 w 183"/>
                  <a:gd name="T61" fmla="*/ 72 h 378"/>
                  <a:gd name="T62" fmla="*/ 121 w 183"/>
                  <a:gd name="T63" fmla="*/ 44 h 378"/>
                  <a:gd name="T64" fmla="*/ 116 w 183"/>
                  <a:gd name="T65" fmla="*/ 28 h 378"/>
                  <a:gd name="T66" fmla="*/ 121 w 183"/>
                  <a:gd name="T67" fmla="*/ 28 h 378"/>
                  <a:gd name="T68" fmla="*/ 121 w 183"/>
                  <a:gd name="T69" fmla="*/ 22 h 378"/>
                  <a:gd name="T70" fmla="*/ 88 w 183"/>
                  <a:gd name="T71"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 h="378">
                    <a:moveTo>
                      <a:pt x="88" y="0"/>
                    </a:moveTo>
                    <a:lnTo>
                      <a:pt x="77" y="17"/>
                    </a:lnTo>
                    <a:lnTo>
                      <a:pt x="72" y="22"/>
                    </a:lnTo>
                    <a:lnTo>
                      <a:pt x="72" y="28"/>
                    </a:lnTo>
                    <a:lnTo>
                      <a:pt x="66" y="33"/>
                    </a:lnTo>
                    <a:lnTo>
                      <a:pt x="61" y="39"/>
                    </a:lnTo>
                    <a:lnTo>
                      <a:pt x="55" y="44"/>
                    </a:lnTo>
                    <a:lnTo>
                      <a:pt x="44" y="50"/>
                    </a:lnTo>
                    <a:lnTo>
                      <a:pt x="33" y="61"/>
                    </a:lnTo>
                    <a:lnTo>
                      <a:pt x="33" y="67"/>
                    </a:lnTo>
                    <a:lnTo>
                      <a:pt x="39" y="78"/>
                    </a:lnTo>
                    <a:lnTo>
                      <a:pt x="44" y="89"/>
                    </a:lnTo>
                    <a:lnTo>
                      <a:pt x="44" y="100"/>
                    </a:lnTo>
                    <a:lnTo>
                      <a:pt x="22" y="105"/>
                    </a:lnTo>
                    <a:lnTo>
                      <a:pt x="0" y="111"/>
                    </a:lnTo>
                    <a:lnTo>
                      <a:pt x="11" y="111"/>
                    </a:lnTo>
                    <a:lnTo>
                      <a:pt x="33" y="105"/>
                    </a:lnTo>
                    <a:lnTo>
                      <a:pt x="44" y="105"/>
                    </a:lnTo>
                    <a:lnTo>
                      <a:pt x="55" y="122"/>
                    </a:lnTo>
                    <a:lnTo>
                      <a:pt x="55" y="128"/>
                    </a:lnTo>
                    <a:lnTo>
                      <a:pt x="77" y="150"/>
                    </a:lnTo>
                    <a:lnTo>
                      <a:pt x="99" y="172"/>
                    </a:lnTo>
                    <a:lnTo>
                      <a:pt x="99" y="177"/>
                    </a:lnTo>
                    <a:lnTo>
                      <a:pt x="99" y="188"/>
                    </a:lnTo>
                    <a:lnTo>
                      <a:pt x="105" y="200"/>
                    </a:lnTo>
                    <a:lnTo>
                      <a:pt x="99" y="211"/>
                    </a:lnTo>
                    <a:lnTo>
                      <a:pt x="99" y="222"/>
                    </a:lnTo>
                    <a:lnTo>
                      <a:pt x="94" y="222"/>
                    </a:lnTo>
                    <a:lnTo>
                      <a:pt x="88" y="233"/>
                    </a:lnTo>
                    <a:lnTo>
                      <a:pt x="99" y="266"/>
                    </a:lnTo>
                    <a:lnTo>
                      <a:pt x="116" y="255"/>
                    </a:lnTo>
                    <a:lnTo>
                      <a:pt x="121" y="266"/>
                    </a:lnTo>
                    <a:lnTo>
                      <a:pt x="127" y="266"/>
                    </a:lnTo>
                    <a:lnTo>
                      <a:pt x="121" y="316"/>
                    </a:lnTo>
                    <a:lnTo>
                      <a:pt x="105" y="327"/>
                    </a:lnTo>
                    <a:lnTo>
                      <a:pt x="99" y="332"/>
                    </a:lnTo>
                    <a:lnTo>
                      <a:pt x="110" y="344"/>
                    </a:lnTo>
                    <a:lnTo>
                      <a:pt x="121" y="360"/>
                    </a:lnTo>
                    <a:lnTo>
                      <a:pt x="127" y="377"/>
                    </a:lnTo>
                    <a:lnTo>
                      <a:pt x="138" y="377"/>
                    </a:lnTo>
                    <a:lnTo>
                      <a:pt x="132" y="355"/>
                    </a:lnTo>
                    <a:lnTo>
                      <a:pt x="143" y="355"/>
                    </a:lnTo>
                    <a:lnTo>
                      <a:pt x="143" y="360"/>
                    </a:lnTo>
                    <a:lnTo>
                      <a:pt x="154" y="349"/>
                    </a:lnTo>
                    <a:lnTo>
                      <a:pt x="165" y="332"/>
                    </a:lnTo>
                    <a:lnTo>
                      <a:pt x="165" y="305"/>
                    </a:lnTo>
                    <a:lnTo>
                      <a:pt x="171" y="283"/>
                    </a:lnTo>
                    <a:lnTo>
                      <a:pt x="182" y="294"/>
                    </a:lnTo>
                    <a:lnTo>
                      <a:pt x="182" y="277"/>
                    </a:lnTo>
                    <a:lnTo>
                      <a:pt x="176" y="260"/>
                    </a:lnTo>
                    <a:lnTo>
                      <a:pt x="165" y="238"/>
                    </a:lnTo>
                    <a:lnTo>
                      <a:pt x="182" y="249"/>
                    </a:lnTo>
                    <a:lnTo>
                      <a:pt x="160" y="222"/>
                    </a:lnTo>
                    <a:lnTo>
                      <a:pt x="143" y="200"/>
                    </a:lnTo>
                    <a:lnTo>
                      <a:pt x="121" y="155"/>
                    </a:lnTo>
                    <a:lnTo>
                      <a:pt x="110" y="105"/>
                    </a:lnTo>
                    <a:lnTo>
                      <a:pt x="121" y="89"/>
                    </a:lnTo>
                    <a:lnTo>
                      <a:pt x="121" y="83"/>
                    </a:lnTo>
                    <a:lnTo>
                      <a:pt x="121" y="67"/>
                    </a:lnTo>
                    <a:lnTo>
                      <a:pt x="121" y="50"/>
                    </a:lnTo>
                    <a:lnTo>
                      <a:pt x="132" y="72"/>
                    </a:lnTo>
                    <a:lnTo>
                      <a:pt x="132" y="56"/>
                    </a:lnTo>
                    <a:lnTo>
                      <a:pt x="121" y="44"/>
                    </a:lnTo>
                    <a:lnTo>
                      <a:pt x="110" y="28"/>
                    </a:lnTo>
                    <a:lnTo>
                      <a:pt x="116" y="28"/>
                    </a:lnTo>
                    <a:lnTo>
                      <a:pt x="132" y="39"/>
                    </a:lnTo>
                    <a:lnTo>
                      <a:pt x="121" y="28"/>
                    </a:lnTo>
                    <a:lnTo>
                      <a:pt x="110" y="17"/>
                    </a:lnTo>
                    <a:lnTo>
                      <a:pt x="121" y="22"/>
                    </a:lnTo>
                    <a:lnTo>
                      <a:pt x="88" y="0"/>
                    </a:lnTo>
                    <a:close/>
                  </a:path>
                </a:pathLst>
              </a:custGeom>
              <a:solidFill>
                <a:srgbClr val="663300"/>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0" name="Freeform 43"/>
              <p:cNvSpPr>
                <a:spLocks/>
              </p:cNvSpPr>
              <p:nvPr/>
            </p:nvSpPr>
            <p:spPr bwMode="auto">
              <a:xfrm>
                <a:off x="2720" y="3004"/>
                <a:ext cx="315" cy="162"/>
              </a:xfrm>
              <a:custGeom>
                <a:avLst/>
                <a:gdLst>
                  <a:gd name="T0" fmla="*/ 297 w 315"/>
                  <a:gd name="T1" fmla="*/ 50 h 162"/>
                  <a:gd name="T2" fmla="*/ 314 w 315"/>
                  <a:gd name="T3" fmla="*/ 50 h 162"/>
                  <a:gd name="T4" fmla="*/ 297 w 315"/>
                  <a:gd name="T5" fmla="*/ 39 h 162"/>
                  <a:gd name="T6" fmla="*/ 286 w 315"/>
                  <a:gd name="T7" fmla="*/ 34 h 162"/>
                  <a:gd name="T8" fmla="*/ 264 w 315"/>
                  <a:gd name="T9" fmla="*/ 34 h 162"/>
                  <a:gd name="T10" fmla="*/ 242 w 315"/>
                  <a:gd name="T11" fmla="*/ 28 h 162"/>
                  <a:gd name="T12" fmla="*/ 242 w 315"/>
                  <a:gd name="T13" fmla="*/ 11 h 162"/>
                  <a:gd name="T14" fmla="*/ 220 w 315"/>
                  <a:gd name="T15" fmla="*/ 22 h 162"/>
                  <a:gd name="T16" fmla="*/ 198 w 315"/>
                  <a:gd name="T17" fmla="*/ 6 h 162"/>
                  <a:gd name="T18" fmla="*/ 171 w 315"/>
                  <a:gd name="T19" fmla="*/ 0 h 162"/>
                  <a:gd name="T20" fmla="*/ 115 w 315"/>
                  <a:gd name="T21" fmla="*/ 6 h 162"/>
                  <a:gd name="T22" fmla="*/ 88 w 315"/>
                  <a:gd name="T23" fmla="*/ 45 h 162"/>
                  <a:gd name="T24" fmla="*/ 66 w 315"/>
                  <a:gd name="T25" fmla="*/ 78 h 162"/>
                  <a:gd name="T26" fmla="*/ 22 w 315"/>
                  <a:gd name="T27" fmla="*/ 94 h 162"/>
                  <a:gd name="T28" fmla="*/ 38 w 315"/>
                  <a:gd name="T29" fmla="*/ 106 h 162"/>
                  <a:gd name="T30" fmla="*/ 27 w 315"/>
                  <a:gd name="T31" fmla="*/ 106 h 162"/>
                  <a:gd name="T32" fmla="*/ 11 w 315"/>
                  <a:gd name="T33" fmla="*/ 100 h 162"/>
                  <a:gd name="T34" fmla="*/ 22 w 315"/>
                  <a:gd name="T35" fmla="*/ 117 h 162"/>
                  <a:gd name="T36" fmla="*/ 16 w 315"/>
                  <a:gd name="T37" fmla="*/ 117 h 162"/>
                  <a:gd name="T38" fmla="*/ 11 w 315"/>
                  <a:gd name="T39" fmla="*/ 128 h 162"/>
                  <a:gd name="T40" fmla="*/ 11 w 315"/>
                  <a:gd name="T41" fmla="*/ 133 h 162"/>
                  <a:gd name="T42" fmla="*/ 0 w 315"/>
                  <a:gd name="T43" fmla="*/ 128 h 162"/>
                  <a:gd name="T44" fmla="*/ 0 w 315"/>
                  <a:gd name="T45" fmla="*/ 133 h 162"/>
                  <a:gd name="T46" fmla="*/ 33 w 315"/>
                  <a:gd name="T47" fmla="*/ 150 h 162"/>
                  <a:gd name="T48" fmla="*/ 55 w 315"/>
                  <a:gd name="T49" fmla="*/ 161 h 162"/>
                  <a:gd name="T50" fmla="*/ 71 w 315"/>
                  <a:gd name="T51" fmla="*/ 161 h 162"/>
                  <a:gd name="T52" fmla="*/ 71 w 315"/>
                  <a:gd name="T53" fmla="*/ 161 h 162"/>
                  <a:gd name="T54" fmla="*/ 71 w 315"/>
                  <a:gd name="T55" fmla="*/ 161 h 162"/>
                  <a:gd name="T56" fmla="*/ 88 w 315"/>
                  <a:gd name="T57" fmla="*/ 150 h 162"/>
                  <a:gd name="T58" fmla="*/ 110 w 315"/>
                  <a:gd name="T59" fmla="*/ 133 h 162"/>
                  <a:gd name="T60" fmla="*/ 126 w 315"/>
                  <a:gd name="T61" fmla="*/ 128 h 162"/>
                  <a:gd name="T62" fmla="*/ 143 w 315"/>
                  <a:gd name="T63" fmla="*/ 117 h 162"/>
                  <a:gd name="T64" fmla="*/ 160 w 315"/>
                  <a:gd name="T65" fmla="*/ 117 h 162"/>
                  <a:gd name="T66" fmla="*/ 137 w 315"/>
                  <a:gd name="T67" fmla="*/ 122 h 162"/>
                  <a:gd name="T68" fmla="*/ 171 w 315"/>
                  <a:gd name="T69" fmla="*/ 117 h 162"/>
                  <a:gd name="T70" fmla="*/ 154 w 315"/>
                  <a:gd name="T71" fmla="*/ 133 h 162"/>
                  <a:gd name="T72" fmla="*/ 171 w 315"/>
                  <a:gd name="T73" fmla="*/ 122 h 162"/>
                  <a:gd name="T74" fmla="*/ 193 w 315"/>
                  <a:gd name="T75" fmla="*/ 117 h 162"/>
                  <a:gd name="T76" fmla="*/ 215 w 315"/>
                  <a:gd name="T77" fmla="*/ 94 h 162"/>
                  <a:gd name="T78" fmla="*/ 193 w 315"/>
                  <a:gd name="T79" fmla="*/ 122 h 162"/>
                  <a:gd name="T80" fmla="*/ 220 w 315"/>
                  <a:gd name="T81" fmla="*/ 111 h 162"/>
                  <a:gd name="T82" fmla="*/ 231 w 315"/>
                  <a:gd name="T83" fmla="*/ 94 h 162"/>
                  <a:gd name="T84" fmla="*/ 231 w 315"/>
                  <a:gd name="T85" fmla="*/ 106 h 162"/>
                  <a:gd name="T86" fmla="*/ 226 w 315"/>
                  <a:gd name="T87" fmla="*/ 117 h 162"/>
                  <a:gd name="T88" fmla="*/ 220 w 315"/>
                  <a:gd name="T89" fmla="*/ 133 h 162"/>
                  <a:gd name="T90" fmla="*/ 209 w 315"/>
                  <a:gd name="T91" fmla="*/ 139 h 162"/>
                  <a:gd name="T92" fmla="*/ 220 w 315"/>
                  <a:gd name="T93" fmla="*/ 139 h 162"/>
                  <a:gd name="T94" fmla="*/ 226 w 315"/>
                  <a:gd name="T95" fmla="*/ 133 h 162"/>
                  <a:gd name="T96" fmla="*/ 231 w 315"/>
                  <a:gd name="T97" fmla="*/ 117 h 162"/>
                  <a:gd name="T98" fmla="*/ 242 w 315"/>
                  <a:gd name="T99" fmla="*/ 111 h 162"/>
                  <a:gd name="T100" fmla="*/ 242 w 315"/>
                  <a:gd name="T101" fmla="*/ 111 h 162"/>
                  <a:gd name="T102" fmla="*/ 242 w 315"/>
                  <a:gd name="T103" fmla="*/ 106 h 162"/>
                  <a:gd name="T104" fmla="*/ 253 w 315"/>
                  <a:gd name="T105" fmla="*/ 100 h 162"/>
                  <a:gd name="T106" fmla="*/ 264 w 315"/>
                  <a:gd name="T107" fmla="*/ 94 h 162"/>
                  <a:gd name="T108" fmla="*/ 286 w 315"/>
                  <a:gd name="T109" fmla="*/ 72 h 162"/>
                  <a:gd name="T110" fmla="*/ 297 w 315"/>
                  <a:gd name="T111" fmla="*/ 50 h 162"/>
                  <a:gd name="T112" fmla="*/ 297 w 315"/>
                  <a:gd name="T113" fmla="*/ 5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162">
                    <a:moveTo>
                      <a:pt x="297" y="50"/>
                    </a:moveTo>
                    <a:lnTo>
                      <a:pt x="314" y="50"/>
                    </a:lnTo>
                    <a:lnTo>
                      <a:pt x="297" y="39"/>
                    </a:lnTo>
                    <a:lnTo>
                      <a:pt x="286" y="34"/>
                    </a:lnTo>
                    <a:lnTo>
                      <a:pt x="264" y="34"/>
                    </a:lnTo>
                    <a:lnTo>
                      <a:pt x="242" y="28"/>
                    </a:lnTo>
                    <a:lnTo>
                      <a:pt x="242" y="11"/>
                    </a:lnTo>
                    <a:lnTo>
                      <a:pt x="220" y="22"/>
                    </a:lnTo>
                    <a:lnTo>
                      <a:pt x="198" y="6"/>
                    </a:lnTo>
                    <a:lnTo>
                      <a:pt x="171" y="0"/>
                    </a:lnTo>
                    <a:lnTo>
                      <a:pt x="115" y="6"/>
                    </a:lnTo>
                    <a:lnTo>
                      <a:pt x="88" y="45"/>
                    </a:lnTo>
                    <a:lnTo>
                      <a:pt x="66" y="78"/>
                    </a:lnTo>
                    <a:lnTo>
                      <a:pt x="22" y="94"/>
                    </a:lnTo>
                    <a:lnTo>
                      <a:pt x="38" y="106"/>
                    </a:lnTo>
                    <a:lnTo>
                      <a:pt x="27" y="106"/>
                    </a:lnTo>
                    <a:lnTo>
                      <a:pt x="11" y="100"/>
                    </a:lnTo>
                    <a:lnTo>
                      <a:pt x="22" y="117"/>
                    </a:lnTo>
                    <a:lnTo>
                      <a:pt x="16" y="117"/>
                    </a:lnTo>
                    <a:lnTo>
                      <a:pt x="11" y="128"/>
                    </a:lnTo>
                    <a:lnTo>
                      <a:pt x="11" y="133"/>
                    </a:lnTo>
                    <a:lnTo>
                      <a:pt x="0" y="128"/>
                    </a:lnTo>
                    <a:lnTo>
                      <a:pt x="0" y="133"/>
                    </a:lnTo>
                    <a:lnTo>
                      <a:pt x="33" y="150"/>
                    </a:lnTo>
                    <a:lnTo>
                      <a:pt x="55" y="161"/>
                    </a:lnTo>
                    <a:lnTo>
                      <a:pt x="71" y="161"/>
                    </a:lnTo>
                    <a:lnTo>
                      <a:pt x="88" y="150"/>
                    </a:lnTo>
                    <a:lnTo>
                      <a:pt x="110" y="133"/>
                    </a:lnTo>
                    <a:lnTo>
                      <a:pt x="126" y="128"/>
                    </a:lnTo>
                    <a:lnTo>
                      <a:pt x="143" y="117"/>
                    </a:lnTo>
                    <a:lnTo>
                      <a:pt x="160" y="117"/>
                    </a:lnTo>
                    <a:lnTo>
                      <a:pt x="137" y="122"/>
                    </a:lnTo>
                    <a:lnTo>
                      <a:pt x="171" y="117"/>
                    </a:lnTo>
                    <a:lnTo>
                      <a:pt x="154" y="133"/>
                    </a:lnTo>
                    <a:lnTo>
                      <a:pt x="171" y="122"/>
                    </a:lnTo>
                    <a:lnTo>
                      <a:pt x="193" y="117"/>
                    </a:lnTo>
                    <a:lnTo>
                      <a:pt x="215" y="94"/>
                    </a:lnTo>
                    <a:lnTo>
                      <a:pt x="193" y="122"/>
                    </a:lnTo>
                    <a:lnTo>
                      <a:pt x="220" y="111"/>
                    </a:lnTo>
                    <a:lnTo>
                      <a:pt x="231" y="94"/>
                    </a:lnTo>
                    <a:lnTo>
                      <a:pt x="231" y="106"/>
                    </a:lnTo>
                    <a:lnTo>
                      <a:pt x="226" y="117"/>
                    </a:lnTo>
                    <a:lnTo>
                      <a:pt x="220" y="133"/>
                    </a:lnTo>
                    <a:lnTo>
                      <a:pt x="209" y="139"/>
                    </a:lnTo>
                    <a:lnTo>
                      <a:pt x="220" y="139"/>
                    </a:lnTo>
                    <a:lnTo>
                      <a:pt x="226" y="133"/>
                    </a:lnTo>
                    <a:lnTo>
                      <a:pt x="231" y="117"/>
                    </a:lnTo>
                    <a:lnTo>
                      <a:pt x="242" y="111"/>
                    </a:lnTo>
                    <a:lnTo>
                      <a:pt x="242" y="106"/>
                    </a:lnTo>
                    <a:lnTo>
                      <a:pt x="253" y="100"/>
                    </a:lnTo>
                    <a:lnTo>
                      <a:pt x="264" y="94"/>
                    </a:lnTo>
                    <a:lnTo>
                      <a:pt x="286" y="72"/>
                    </a:lnTo>
                    <a:lnTo>
                      <a:pt x="297" y="50"/>
                    </a:lnTo>
                    <a:close/>
                  </a:path>
                </a:pathLst>
              </a:custGeom>
              <a:solidFill>
                <a:srgbClr val="663300"/>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1" name="Freeform 44"/>
              <p:cNvSpPr>
                <a:spLocks/>
              </p:cNvSpPr>
              <p:nvPr/>
            </p:nvSpPr>
            <p:spPr bwMode="auto">
              <a:xfrm>
                <a:off x="2648" y="3154"/>
                <a:ext cx="249" cy="317"/>
              </a:xfrm>
              <a:custGeom>
                <a:avLst/>
                <a:gdLst>
                  <a:gd name="T0" fmla="*/ 187 w 249"/>
                  <a:gd name="T1" fmla="*/ 310 h 317"/>
                  <a:gd name="T2" fmla="*/ 187 w 249"/>
                  <a:gd name="T3" fmla="*/ 299 h 317"/>
                  <a:gd name="T4" fmla="*/ 198 w 249"/>
                  <a:gd name="T5" fmla="*/ 293 h 317"/>
                  <a:gd name="T6" fmla="*/ 204 w 249"/>
                  <a:gd name="T7" fmla="*/ 282 h 317"/>
                  <a:gd name="T8" fmla="*/ 209 w 249"/>
                  <a:gd name="T9" fmla="*/ 277 h 317"/>
                  <a:gd name="T10" fmla="*/ 220 w 249"/>
                  <a:gd name="T11" fmla="*/ 288 h 317"/>
                  <a:gd name="T12" fmla="*/ 226 w 249"/>
                  <a:gd name="T13" fmla="*/ 293 h 317"/>
                  <a:gd name="T14" fmla="*/ 237 w 249"/>
                  <a:gd name="T15" fmla="*/ 299 h 317"/>
                  <a:gd name="T16" fmla="*/ 248 w 249"/>
                  <a:gd name="T17" fmla="*/ 299 h 317"/>
                  <a:gd name="T18" fmla="*/ 226 w 249"/>
                  <a:gd name="T19" fmla="*/ 260 h 317"/>
                  <a:gd name="T20" fmla="*/ 204 w 249"/>
                  <a:gd name="T21" fmla="*/ 255 h 317"/>
                  <a:gd name="T22" fmla="*/ 182 w 249"/>
                  <a:gd name="T23" fmla="*/ 227 h 317"/>
                  <a:gd name="T24" fmla="*/ 138 w 249"/>
                  <a:gd name="T25" fmla="*/ 177 h 317"/>
                  <a:gd name="T26" fmla="*/ 105 w 249"/>
                  <a:gd name="T27" fmla="*/ 166 h 317"/>
                  <a:gd name="T28" fmla="*/ 116 w 249"/>
                  <a:gd name="T29" fmla="*/ 188 h 317"/>
                  <a:gd name="T30" fmla="*/ 121 w 249"/>
                  <a:gd name="T31" fmla="*/ 232 h 317"/>
                  <a:gd name="T32" fmla="*/ 116 w 249"/>
                  <a:gd name="T33" fmla="*/ 188 h 317"/>
                  <a:gd name="T34" fmla="*/ 110 w 249"/>
                  <a:gd name="T35" fmla="*/ 221 h 317"/>
                  <a:gd name="T36" fmla="*/ 94 w 249"/>
                  <a:gd name="T37" fmla="*/ 166 h 317"/>
                  <a:gd name="T38" fmla="*/ 88 w 249"/>
                  <a:gd name="T39" fmla="*/ 194 h 317"/>
                  <a:gd name="T40" fmla="*/ 94 w 249"/>
                  <a:gd name="T41" fmla="*/ 166 h 317"/>
                  <a:gd name="T42" fmla="*/ 105 w 249"/>
                  <a:gd name="T43" fmla="*/ 166 h 317"/>
                  <a:gd name="T44" fmla="*/ 99 w 249"/>
                  <a:gd name="T45" fmla="*/ 133 h 317"/>
                  <a:gd name="T46" fmla="*/ 88 w 249"/>
                  <a:gd name="T47" fmla="*/ 94 h 317"/>
                  <a:gd name="T48" fmla="*/ 99 w 249"/>
                  <a:gd name="T49" fmla="*/ 72 h 317"/>
                  <a:gd name="T50" fmla="*/ 105 w 249"/>
                  <a:gd name="T51" fmla="*/ 61 h 317"/>
                  <a:gd name="T52" fmla="*/ 132 w 249"/>
                  <a:gd name="T53" fmla="*/ 33 h 317"/>
                  <a:gd name="T54" fmla="*/ 138 w 249"/>
                  <a:gd name="T55" fmla="*/ 11 h 317"/>
                  <a:gd name="T56" fmla="*/ 116 w 249"/>
                  <a:gd name="T57" fmla="*/ 5 h 317"/>
                  <a:gd name="T58" fmla="*/ 110 w 249"/>
                  <a:gd name="T59" fmla="*/ 11 h 317"/>
                  <a:gd name="T60" fmla="*/ 94 w 249"/>
                  <a:gd name="T61" fmla="*/ 39 h 317"/>
                  <a:gd name="T62" fmla="*/ 17 w 249"/>
                  <a:gd name="T63" fmla="*/ 100 h 317"/>
                  <a:gd name="T64" fmla="*/ 0 w 249"/>
                  <a:gd name="T65" fmla="*/ 133 h 317"/>
                  <a:gd name="T66" fmla="*/ 6 w 249"/>
                  <a:gd name="T67" fmla="*/ 166 h 317"/>
                  <a:gd name="T68" fmla="*/ 6 w 249"/>
                  <a:gd name="T69" fmla="*/ 133 h 317"/>
                  <a:gd name="T70" fmla="*/ 6 w 249"/>
                  <a:gd name="T71" fmla="*/ 138 h 317"/>
                  <a:gd name="T72" fmla="*/ 17 w 249"/>
                  <a:gd name="T73" fmla="*/ 172 h 317"/>
                  <a:gd name="T74" fmla="*/ 28 w 249"/>
                  <a:gd name="T75" fmla="*/ 177 h 317"/>
                  <a:gd name="T76" fmla="*/ 28 w 249"/>
                  <a:gd name="T77" fmla="*/ 166 h 317"/>
                  <a:gd name="T78" fmla="*/ 44 w 249"/>
                  <a:gd name="T79" fmla="*/ 232 h 317"/>
                  <a:gd name="T80" fmla="*/ 83 w 249"/>
                  <a:gd name="T81" fmla="*/ 260 h 317"/>
                  <a:gd name="T82" fmla="*/ 66 w 249"/>
                  <a:gd name="T83" fmla="*/ 238 h 317"/>
                  <a:gd name="T84" fmla="*/ 127 w 249"/>
                  <a:gd name="T85" fmla="*/ 277 h 317"/>
                  <a:gd name="T86" fmla="*/ 143 w 249"/>
                  <a:gd name="T87" fmla="*/ 282 h 317"/>
                  <a:gd name="T88" fmla="*/ 182 w 249"/>
                  <a:gd name="T89" fmla="*/ 31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9" h="317">
                    <a:moveTo>
                      <a:pt x="182" y="316"/>
                    </a:moveTo>
                    <a:lnTo>
                      <a:pt x="187" y="310"/>
                    </a:lnTo>
                    <a:lnTo>
                      <a:pt x="182" y="304"/>
                    </a:lnTo>
                    <a:lnTo>
                      <a:pt x="187" y="299"/>
                    </a:lnTo>
                    <a:lnTo>
                      <a:pt x="193" y="299"/>
                    </a:lnTo>
                    <a:lnTo>
                      <a:pt x="198" y="293"/>
                    </a:lnTo>
                    <a:lnTo>
                      <a:pt x="198" y="288"/>
                    </a:lnTo>
                    <a:lnTo>
                      <a:pt x="204" y="282"/>
                    </a:lnTo>
                    <a:lnTo>
                      <a:pt x="204" y="277"/>
                    </a:lnTo>
                    <a:lnTo>
                      <a:pt x="209" y="277"/>
                    </a:lnTo>
                    <a:lnTo>
                      <a:pt x="215" y="282"/>
                    </a:lnTo>
                    <a:lnTo>
                      <a:pt x="220" y="288"/>
                    </a:lnTo>
                    <a:lnTo>
                      <a:pt x="226" y="288"/>
                    </a:lnTo>
                    <a:lnTo>
                      <a:pt x="226" y="293"/>
                    </a:lnTo>
                    <a:lnTo>
                      <a:pt x="232" y="293"/>
                    </a:lnTo>
                    <a:lnTo>
                      <a:pt x="237" y="299"/>
                    </a:lnTo>
                    <a:lnTo>
                      <a:pt x="248" y="299"/>
                    </a:lnTo>
                    <a:lnTo>
                      <a:pt x="220" y="277"/>
                    </a:lnTo>
                    <a:lnTo>
                      <a:pt x="226" y="260"/>
                    </a:lnTo>
                    <a:lnTo>
                      <a:pt x="215" y="255"/>
                    </a:lnTo>
                    <a:lnTo>
                      <a:pt x="204" y="255"/>
                    </a:lnTo>
                    <a:lnTo>
                      <a:pt x="187" y="244"/>
                    </a:lnTo>
                    <a:lnTo>
                      <a:pt x="182" y="227"/>
                    </a:lnTo>
                    <a:lnTo>
                      <a:pt x="171" y="210"/>
                    </a:lnTo>
                    <a:lnTo>
                      <a:pt x="138" y="177"/>
                    </a:lnTo>
                    <a:lnTo>
                      <a:pt x="105" y="144"/>
                    </a:lnTo>
                    <a:lnTo>
                      <a:pt x="105" y="166"/>
                    </a:lnTo>
                    <a:lnTo>
                      <a:pt x="116" y="172"/>
                    </a:lnTo>
                    <a:lnTo>
                      <a:pt x="116" y="188"/>
                    </a:lnTo>
                    <a:lnTo>
                      <a:pt x="121" y="188"/>
                    </a:lnTo>
                    <a:lnTo>
                      <a:pt x="121" y="232"/>
                    </a:lnTo>
                    <a:lnTo>
                      <a:pt x="116" y="227"/>
                    </a:lnTo>
                    <a:lnTo>
                      <a:pt x="116" y="188"/>
                    </a:lnTo>
                    <a:lnTo>
                      <a:pt x="116" y="172"/>
                    </a:lnTo>
                    <a:lnTo>
                      <a:pt x="110" y="221"/>
                    </a:lnTo>
                    <a:lnTo>
                      <a:pt x="94" y="155"/>
                    </a:lnTo>
                    <a:lnTo>
                      <a:pt x="94" y="166"/>
                    </a:lnTo>
                    <a:lnTo>
                      <a:pt x="105" y="210"/>
                    </a:lnTo>
                    <a:lnTo>
                      <a:pt x="88" y="194"/>
                    </a:lnTo>
                    <a:lnTo>
                      <a:pt x="83" y="149"/>
                    </a:lnTo>
                    <a:lnTo>
                      <a:pt x="94" y="166"/>
                    </a:lnTo>
                    <a:lnTo>
                      <a:pt x="94" y="155"/>
                    </a:lnTo>
                    <a:lnTo>
                      <a:pt x="105" y="166"/>
                    </a:lnTo>
                    <a:lnTo>
                      <a:pt x="105" y="144"/>
                    </a:lnTo>
                    <a:lnTo>
                      <a:pt x="99" y="133"/>
                    </a:lnTo>
                    <a:lnTo>
                      <a:pt x="94" y="122"/>
                    </a:lnTo>
                    <a:lnTo>
                      <a:pt x="88" y="94"/>
                    </a:lnTo>
                    <a:lnTo>
                      <a:pt x="94" y="77"/>
                    </a:lnTo>
                    <a:lnTo>
                      <a:pt x="99" y="72"/>
                    </a:lnTo>
                    <a:lnTo>
                      <a:pt x="105" y="66"/>
                    </a:lnTo>
                    <a:lnTo>
                      <a:pt x="105" y="61"/>
                    </a:lnTo>
                    <a:lnTo>
                      <a:pt x="121" y="50"/>
                    </a:lnTo>
                    <a:lnTo>
                      <a:pt x="132" y="33"/>
                    </a:lnTo>
                    <a:lnTo>
                      <a:pt x="143" y="11"/>
                    </a:lnTo>
                    <a:lnTo>
                      <a:pt x="138" y="11"/>
                    </a:lnTo>
                    <a:lnTo>
                      <a:pt x="127" y="11"/>
                    </a:lnTo>
                    <a:lnTo>
                      <a:pt x="116" y="5"/>
                    </a:lnTo>
                    <a:lnTo>
                      <a:pt x="105" y="0"/>
                    </a:lnTo>
                    <a:lnTo>
                      <a:pt x="110" y="11"/>
                    </a:lnTo>
                    <a:lnTo>
                      <a:pt x="105" y="11"/>
                    </a:lnTo>
                    <a:lnTo>
                      <a:pt x="94" y="39"/>
                    </a:lnTo>
                    <a:lnTo>
                      <a:pt x="55" y="72"/>
                    </a:lnTo>
                    <a:lnTo>
                      <a:pt x="17" y="100"/>
                    </a:lnTo>
                    <a:lnTo>
                      <a:pt x="6" y="116"/>
                    </a:lnTo>
                    <a:lnTo>
                      <a:pt x="0" y="133"/>
                    </a:lnTo>
                    <a:lnTo>
                      <a:pt x="0" y="144"/>
                    </a:lnTo>
                    <a:lnTo>
                      <a:pt x="6" y="166"/>
                    </a:lnTo>
                    <a:lnTo>
                      <a:pt x="0" y="149"/>
                    </a:lnTo>
                    <a:lnTo>
                      <a:pt x="6" y="133"/>
                    </a:lnTo>
                    <a:lnTo>
                      <a:pt x="17" y="116"/>
                    </a:lnTo>
                    <a:lnTo>
                      <a:pt x="6" y="138"/>
                    </a:lnTo>
                    <a:lnTo>
                      <a:pt x="6" y="160"/>
                    </a:lnTo>
                    <a:lnTo>
                      <a:pt x="17" y="172"/>
                    </a:lnTo>
                    <a:lnTo>
                      <a:pt x="22" y="155"/>
                    </a:lnTo>
                    <a:lnTo>
                      <a:pt x="28" y="177"/>
                    </a:lnTo>
                    <a:lnTo>
                      <a:pt x="28" y="160"/>
                    </a:lnTo>
                    <a:lnTo>
                      <a:pt x="28" y="166"/>
                    </a:lnTo>
                    <a:lnTo>
                      <a:pt x="33" y="199"/>
                    </a:lnTo>
                    <a:lnTo>
                      <a:pt x="44" y="232"/>
                    </a:lnTo>
                    <a:lnTo>
                      <a:pt x="61" y="249"/>
                    </a:lnTo>
                    <a:lnTo>
                      <a:pt x="83" y="260"/>
                    </a:lnTo>
                    <a:lnTo>
                      <a:pt x="77" y="255"/>
                    </a:lnTo>
                    <a:lnTo>
                      <a:pt x="66" y="238"/>
                    </a:lnTo>
                    <a:lnTo>
                      <a:pt x="99" y="255"/>
                    </a:lnTo>
                    <a:lnTo>
                      <a:pt x="127" y="277"/>
                    </a:lnTo>
                    <a:lnTo>
                      <a:pt x="143" y="299"/>
                    </a:lnTo>
                    <a:lnTo>
                      <a:pt x="143" y="282"/>
                    </a:lnTo>
                    <a:lnTo>
                      <a:pt x="165" y="310"/>
                    </a:lnTo>
                    <a:lnTo>
                      <a:pt x="182" y="316"/>
                    </a:lnTo>
                    <a:close/>
                  </a:path>
                </a:pathLst>
              </a:custGeom>
              <a:solidFill>
                <a:srgbClr val="663300"/>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2" name="Freeform 45"/>
              <p:cNvSpPr>
                <a:spLocks/>
              </p:cNvSpPr>
              <p:nvPr/>
            </p:nvSpPr>
            <p:spPr bwMode="auto">
              <a:xfrm>
                <a:off x="2896" y="3287"/>
                <a:ext cx="155" cy="189"/>
              </a:xfrm>
              <a:custGeom>
                <a:avLst/>
                <a:gdLst>
                  <a:gd name="T0" fmla="*/ 121 w 155"/>
                  <a:gd name="T1" fmla="*/ 0 h 189"/>
                  <a:gd name="T2" fmla="*/ 132 w 155"/>
                  <a:gd name="T3" fmla="*/ 33 h 189"/>
                  <a:gd name="T4" fmla="*/ 127 w 155"/>
                  <a:gd name="T5" fmla="*/ 33 h 189"/>
                  <a:gd name="T6" fmla="*/ 121 w 155"/>
                  <a:gd name="T7" fmla="*/ 50 h 189"/>
                  <a:gd name="T8" fmla="*/ 110 w 155"/>
                  <a:gd name="T9" fmla="*/ 55 h 189"/>
                  <a:gd name="T10" fmla="*/ 116 w 155"/>
                  <a:gd name="T11" fmla="*/ 105 h 189"/>
                  <a:gd name="T12" fmla="*/ 132 w 155"/>
                  <a:gd name="T13" fmla="*/ 99 h 189"/>
                  <a:gd name="T14" fmla="*/ 121 w 155"/>
                  <a:gd name="T15" fmla="*/ 50 h 189"/>
                  <a:gd name="T16" fmla="*/ 127 w 155"/>
                  <a:gd name="T17" fmla="*/ 33 h 189"/>
                  <a:gd name="T18" fmla="*/ 132 w 155"/>
                  <a:gd name="T19" fmla="*/ 83 h 189"/>
                  <a:gd name="T20" fmla="*/ 149 w 155"/>
                  <a:gd name="T21" fmla="*/ 22 h 189"/>
                  <a:gd name="T22" fmla="*/ 154 w 155"/>
                  <a:gd name="T23" fmla="*/ 33 h 189"/>
                  <a:gd name="T24" fmla="*/ 138 w 155"/>
                  <a:gd name="T25" fmla="*/ 94 h 189"/>
                  <a:gd name="T26" fmla="*/ 132 w 155"/>
                  <a:gd name="T27" fmla="*/ 111 h 189"/>
                  <a:gd name="T28" fmla="*/ 132 w 155"/>
                  <a:gd name="T29" fmla="*/ 122 h 189"/>
                  <a:gd name="T30" fmla="*/ 138 w 155"/>
                  <a:gd name="T31" fmla="*/ 144 h 189"/>
                  <a:gd name="T32" fmla="*/ 132 w 155"/>
                  <a:gd name="T33" fmla="*/ 166 h 189"/>
                  <a:gd name="T34" fmla="*/ 121 w 155"/>
                  <a:gd name="T35" fmla="*/ 166 h 189"/>
                  <a:gd name="T36" fmla="*/ 88 w 155"/>
                  <a:gd name="T37" fmla="*/ 188 h 189"/>
                  <a:gd name="T38" fmla="*/ 39 w 155"/>
                  <a:gd name="T39" fmla="*/ 171 h 189"/>
                  <a:gd name="T40" fmla="*/ 44 w 155"/>
                  <a:gd name="T41" fmla="*/ 155 h 189"/>
                  <a:gd name="T42" fmla="*/ 39 w 155"/>
                  <a:gd name="T43" fmla="*/ 144 h 189"/>
                  <a:gd name="T44" fmla="*/ 22 w 155"/>
                  <a:gd name="T45" fmla="*/ 155 h 189"/>
                  <a:gd name="T46" fmla="*/ 0 w 155"/>
                  <a:gd name="T47" fmla="*/ 166 h 189"/>
                  <a:gd name="T48" fmla="*/ 0 w 155"/>
                  <a:gd name="T49" fmla="*/ 166 h 189"/>
                  <a:gd name="T50" fmla="*/ 6 w 155"/>
                  <a:gd name="T51" fmla="*/ 160 h 189"/>
                  <a:gd name="T52" fmla="*/ 22 w 155"/>
                  <a:gd name="T53" fmla="*/ 149 h 189"/>
                  <a:gd name="T54" fmla="*/ 22 w 155"/>
                  <a:gd name="T55" fmla="*/ 144 h 189"/>
                  <a:gd name="T56" fmla="*/ 22 w 155"/>
                  <a:gd name="T57" fmla="*/ 127 h 189"/>
                  <a:gd name="T58" fmla="*/ 28 w 155"/>
                  <a:gd name="T59" fmla="*/ 122 h 189"/>
                  <a:gd name="T60" fmla="*/ 33 w 155"/>
                  <a:gd name="T61" fmla="*/ 116 h 189"/>
                  <a:gd name="T62" fmla="*/ 50 w 155"/>
                  <a:gd name="T63" fmla="*/ 88 h 189"/>
                  <a:gd name="T64" fmla="*/ 66 w 155"/>
                  <a:gd name="T65" fmla="*/ 50 h 189"/>
                  <a:gd name="T66" fmla="*/ 83 w 155"/>
                  <a:gd name="T67" fmla="*/ 33 h 189"/>
                  <a:gd name="T68" fmla="*/ 94 w 155"/>
                  <a:gd name="T69" fmla="*/ 16 h 189"/>
                  <a:gd name="T70" fmla="*/ 121 w 155"/>
                  <a:gd name="T71" fmla="*/ 0 h 189"/>
                  <a:gd name="T72" fmla="*/ 121 w 155"/>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189">
                    <a:moveTo>
                      <a:pt x="121" y="0"/>
                    </a:moveTo>
                    <a:lnTo>
                      <a:pt x="132" y="33"/>
                    </a:lnTo>
                    <a:lnTo>
                      <a:pt x="127" y="33"/>
                    </a:lnTo>
                    <a:lnTo>
                      <a:pt x="121" y="50"/>
                    </a:lnTo>
                    <a:lnTo>
                      <a:pt x="110" y="55"/>
                    </a:lnTo>
                    <a:lnTo>
                      <a:pt x="116" y="105"/>
                    </a:lnTo>
                    <a:lnTo>
                      <a:pt x="132" y="99"/>
                    </a:lnTo>
                    <a:lnTo>
                      <a:pt x="121" y="50"/>
                    </a:lnTo>
                    <a:lnTo>
                      <a:pt x="127" y="33"/>
                    </a:lnTo>
                    <a:lnTo>
                      <a:pt x="132" y="83"/>
                    </a:lnTo>
                    <a:lnTo>
                      <a:pt x="149" y="22"/>
                    </a:lnTo>
                    <a:lnTo>
                      <a:pt x="154" y="33"/>
                    </a:lnTo>
                    <a:lnTo>
                      <a:pt x="138" y="94"/>
                    </a:lnTo>
                    <a:lnTo>
                      <a:pt x="132" y="111"/>
                    </a:lnTo>
                    <a:lnTo>
                      <a:pt x="132" y="122"/>
                    </a:lnTo>
                    <a:lnTo>
                      <a:pt x="138" y="144"/>
                    </a:lnTo>
                    <a:lnTo>
                      <a:pt x="132" y="166"/>
                    </a:lnTo>
                    <a:lnTo>
                      <a:pt x="121" y="166"/>
                    </a:lnTo>
                    <a:lnTo>
                      <a:pt x="88" y="188"/>
                    </a:lnTo>
                    <a:lnTo>
                      <a:pt x="39" y="171"/>
                    </a:lnTo>
                    <a:lnTo>
                      <a:pt x="44" y="155"/>
                    </a:lnTo>
                    <a:lnTo>
                      <a:pt x="39" y="144"/>
                    </a:lnTo>
                    <a:lnTo>
                      <a:pt x="22" y="155"/>
                    </a:lnTo>
                    <a:lnTo>
                      <a:pt x="0" y="166"/>
                    </a:lnTo>
                    <a:lnTo>
                      <a:pt x="6" y="160"/>
                    </a:lnTo>
                    <a:lnTo>
                      <a:pt x="22" y="149"/>
                    </a:lnTo>
                    <a:lnTo>
                      <a:pt x="22" y="144"/>
                    </a:lnTo>
                    <a:lnTo>
                      <a:pt x="22" y="127"/>
                    </a:lnTo>
                    <a:lnTo>
                      <a:pt x="28" y="122"/>
                    </a:lnTo>
                    <a:lnTo>
                      <a:pt x="33" y="116"/>
                    </a:lnTo>
                    <a:lnTo>
                      <a:pt x="50" y="88"/>
                    </a:lnTo>
                    <a:lnTo>
                      <a:pt x="66" y="50"/>
                    </a:lnTo>
                    <a:lnTo>
                      <a:pt x="83" y="33"/>
                    </a:lnTo>
                    <a:lnTo>
                      <a:pt x="94" y="16"/>
                    </a:lnTo>
                    <a:lnTo>
                      <a:pt x="121" y="0"/>
                    </a:lnTo>
                    <a:close/>
                  </a:path>
                </a:pathLst>
              </a:custGeom>
              <a:solidFill>
                <a:srgbClr val="663300"/>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10" name="Freeform 46"/>
            <p:cNvSpPr>
              <a:spLocks/>
            </p:cNvSpPr>
            <p:nvPr/>
          </p:nvSpPr>
          <p:spPr bwMode="auto">
            <a:xfrm>
              <a:off x="4219" y="3121"/>
              <a:ext cx="172" cy="56"/>
            </a:xfrm>
            <a:custGeom>
              <a:avLst/>
              <a:gdLst>
                <a:gd name="T0" fmla="*/ 171 w 172"/>
                <a:gd name="T1" fmla="*/ 0 h 56"/>
                <a:gd name="T2" fmla="*/ 165 w 172"/>
                <a:gd name="T3" fmla="*/ 0 h 56"/>
                <a:gd name="T4" fmla="*/ 143 w 172"/>
                <a:gd name="T5" fmla="*/ 0 h 56"/>
                <a:gd name="T6" fmla="*/ 121 w 172"/>
                <a:gd name="T7" fmla="*/ 0 h 56"/>
                <a:gd name="T8" fmla="*/ 105 w 172"/>
                <a:gd name="T9" fmla="*/ 5 h 56"/>
                <a:gd name="T10" fmla="*/ 88 w 172"/>
                <a:gd name="T11" fmla="*/ 11 h 56"/>
                <a:gd name="T12" fmla="*/ 88 w 172"/>
                <a:gd name="T13" fmla="*/ 11 h 56"/>
                <a:gd name="T14" fmla="*/ 77 w 172"/>
                <a:gd name="T15" fmla="*/ 11 h 56"/>
                <a:gd name="T16" fmla="*/ 66 w 172"/>
                <a:gd name="T17" fmla="*/ 5 h 56"/>
                <a:gd name="T18" fmla="*/ 49 w 172"/>
                <a:gd name="T19" fmla="*/ 0 h 56"/>
                <a:gd name="T20" fmla="*/ 27 w 172"/>
                <a:gd name="T21" fmla="*/ 0 h 56"/>
                <a:gd name="T22" fmla="*/ 22 w 172"/>
                <a:gd name="T23" fmla="*/ 0 h 56"/>
                <a:gd name="T24" fmla="*/ 16 w 172"/>
                <a:gd name="T25" fmla="*/ 0 h 56"/>
                <a:gd name="T26" fmla="*/ 0 w 172"/>
                <a:gd name="T27" fmla="*/ 0 h 56"/>
                <a:gd name="T28" fmla="*/ 22 w 172"/>
                <a:gd name="T29" fmla="*/ 22 h 56"/>
                <a:gd name="T30" fmla="*/ 33 w 172"/>
                <a:gd name="T31" fmla="*/ 33 h 56"/>
                <a:gd name="T32" fmla="*/ 49 w 172"/>
                <a:gd name="T33" fmla="*/ 49 h 56"/>
                <a:gd name="T34" fmla="*/ 83 w 172"/>
                <a:gd name="T35" fmla="*/ 55 h 56"/>
                <a:gd name="T36" fmla="*/ 110 w 172"/>
                <a:gd name="T37" fmla="*/ 55 h 56"/>
                <a:gd name="T38" fmla="*/ 132 w 172"/>
                <a:gd name="T39" fmla="*/ 44 h 56"/>
                <a:gd name="T40" fmla="*/ 143 w 172"/>
                <a:gd name="T41" fmla="*/ 27 h 56"/>
                <a:gd name="T42" fmla="*/ 154 w 172"/>
                <a:gd name="T43" fmla="*/ 16 h 56"/>
                <a:gd name="T44" fmla="*/ 171 w 172"/>
                <a:gd name="T45" fmla="*/ 0 h 56"/>
                <a:gd name="T46" fmla="*/ 171 w 172"/>
                <a:gd name="T4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2" h="56">
                  <a:moveTo>
                    <a:pt x="171" y="0"/>
                  </a:moveTo>
                  <a:lnTo>
                    <a:pt x="165" y="0"/>
                  </a:lnTo>
                  <a:lnTo>
                    <a:pt x="143" y="0"/>
                  </a:lnTo>
                  <a:lnTo>
                    <a:pt x="121" y="0"/>
                  </a:lnTo>
                  <a:lnTo>
                    <a:pt x="105" y="5"/>
                  </a:lnTo>
                  <a:lnTo>
                    <a:pt x="88" y="11"/>
                  </a:lnTo>
                  <a:lnTo>
                    <a:pt x="77" y="11"/>
                  </a:lnTo>
                  <a:lnTo>
                    <a:pt x="66" y="5"/>
                  </a:lnTo>
                  <a:lnTo>
                    <a:pt x="49" y="0"/>
                  </a:lnTo>
                  <a:lnTo>
                    <a:pt x="27" y="0"/>
                  </a:lnTo>
                  <a:lnTo>
                    <a:pt x="22" y="0"/>
                  </a:lnTo>
                  <a:lnTo>
                    <a:pt x="16" y="0"/>
                  </a:lnTo>
                  <a:lnTo>
                    <a:pt x="0" y="0"/>
                  </a:lnTo>
                  <a:lnTo>
                    <a:pt x="22" y="22"/>
                  </a:lnTo>
                  <a:lnTo>
                    <a:pt x="33" y="33"/>
                  </a:lnTo>
                  <a:lnTo>
                    <a:pt x="49" y="49"/>
                  </a:lnTo>
                  <a:lnTo>
                    <a:pt x="83" y="55"/>
                  </a:lnTo>
                  <a:lnTo>
                    <a:pt x="110" y="55"/>
                  </a:lnTo>
                  <a:lnTo>
                    <a:pt x="132" y="44"/>
                  </a:lnTo>
                  <a:lnTo>
                    <a:pt x="143" y="27"/>
                  </a:lnTo>
                  <a:lnTo>
                    <a:pt x="154" y="16"/>
                  </a:lnTo>
                  <a:lnTo>
                    <a:pt x="171"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1" name="Freeform 47"/>
            <p:cNvSpPr>
              <a:spLocks/>
            </p:cNvSpPr>
            <p:nvPr/>
          </p:nvSpPr>
          <p:spPr bwMode="auto">
            <a:xfrm>
              <a:off x="4291" y="3359"/>
              <a:ext cx="83" cy="139"/>
            </a:xfrm>
            <a:custGeom>
              <a:avLst/>
              <a:gdLst>
                <a:gd name="T0" fmla="*/ 0 w 83"/>
                <a:gd name="T1" fmla="*/ 138 h 139"/>
                <a:gd name="T2" fmla="*/ 38 w 83"/>
                <a:gd name="T3" fmla="*/ 127 h 139"/>
                <a:gd name="T4" fmla="*/ 82 w 83"/>
                <a:gd name="T5" fmla="*/ 116 h 139"/>
                <a:gd name="T6" fmla="*/ 82 w 83"/>
                <a:gd name="T7" fmla="*/ 105 h 139"/>
                <a:gd name="T8" fmla="*/ 66 w 83"/>
                <a:gd name="T9" fmla="*/ 61 h 139"/>
                <a:gd name="T10" fmla="*/ 49 w 83"/>
                <a:gd name="T11" fmla="*/ 33 h 139"/>
                <a:gd name="T12" fmla="*/ 44 w 83"/>
                <a:gd name="T13" fmla="*/ 22 h 139"/>
                <a:gd name="T14" fmla="*/ 38 w 83"/>
                <a:gd name="T15" fmla="*/ 16 h 139"/>
                <a:gd name="T16" fmla="*/ 33 w 83"/>
                <a:gd name="T17" fmla="*/ 5 h 139"/>
                <a:gd name="T18" fmla="*/ 11 w 83"/>
                <a:gd name="T19" fmla="*/ 0 h 139"/>
                <a:gd name="T20" fmla="*/ 16 w 83"/>
                <a:gd name="T21" fmla="*/ 22 h 139"/>
                <a:gd name="T22" fmla="*/ 16 w 83"/>
                <a:gd name="T23" fmla="*/ 50 h 139"/>
                <a:gd name="T24" fmla="*/ 5 w 83"/>
                <a:gd name="T25" fmla="*/ 99 h 139"/>
                <a:gd name="T26" fmla="*/ 0 w 83"/>
                <a:gd name="T27" fmla="*/ 138 h 139"/>
                <a:gd name="T28" fmla="*/ 0 w 83"/>
                <a:gd name="T29" fmla="*/ 138 h 139"/>
                <a:gd name="T30" fmla="*/ 0 w 83"/>
                <a:gd name="T31"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139">
                  <a:moveTo>
                    <a:pt x="0" y="138"/>
                  </a:moveTo>
                  <a:lnTo>
                    <a:pt x="38" y="127"/>
                  </a:lnTo>
                  <a:lnTo>
                    <a:pt x="82" y="116"/>
                  </a:lnTo>
                  <a:lnTo>
                    <a:pt x="82" y="105"/>
                  </a:lnTo>
                  <a:lnTo>
                    <a:pt x="66" y="61"/>
                  </a:lnTo>
                  <a:lnTo>
                    <a:pt x="49" y="33"/>
                  </a:lnTo>
                  <a:lnTo>
                    <a:pt x="44" y="22"/>
                  </a:lnTo>
                  <a:lnTo>
                    <a:pt x="38" y="16"/>
                  </a:lnTo>
                  <a:lnTo>
                    <a:pt x="33" y="5"/>
                  </a:lnTo>
                  <a:lnTo>
                    <a:pt x="11" y="0"/>
                  </a:lnTo>
                  <a:lnTo>
                    <a:pt x="16" y="22"/>
                  </a:lnTo>
                  <a:lnTo>
                    <a:pt x="16" y="50"/>
                  </a:lnTo>
                  <a:lnTo>
                    <a:pt x="5" y="99"/>
                  </a:lnTo>
                  <a:lnTo>
                    <a:pt x="0" y="138"/>
                  </a:lnTo>
                  <a:close/>
                </a:path>
              </a:pathLst>
            </a:custGeom>
            <a:solidFill>
              <a:schemeClr val="accent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2" name="Freeform 48"/>
            <p:cNvSpPr>
              <a:spLocks/>
            </p:cNvSpPr>
            <p:nvPr/>
          </p:nvSpPr>
          <p:spPr bwMode="auto">
            <a:xfrm>
              <a:off x="4213" y="3370"/>
              <a:ext cx="95" cy="123"/>
            </a:xfrm>
            <a:custGeom>
              <a:avLst/>
              <a:gdLst>
                <a:gd name="T0" fmla="*/ 72 w 95"/>
                <a:gd name="T1" fmla="*/ 122 h 123"/>
                <a:gd name="T2" fmla="*/ 78 w 95"/>
                <a:gd name="T3" fmla="*/ 94 h 123"/>
                <a:gd name="T4" fmla="*/ 83 w 95"/>
                <a:gd name="T5" fmla="*/ 66 h 123"/>
                <a:gd name="T6" fmla="*/ 89 w 95"/>
                <a:gd name="T7" fmla="*/ 44 h 123"/>
                <a:gd name="T8" fmla="*/ 94 w 95"/>
                <a:gd name="T9" fmla="*/ 28 h 123"/>
                <a:gd name="T10" fmla="*/ 94 w 95"/>
                <a:gd name="T11" fmla="*/ 16 h 123"/>
                <a:gd name="T12" fmla="*/ 94 w 95"/>
                <a:gd name="T13" fmla="*/ 11 h 123"/>
                <a:gd name="T14" fmla="*/ 89 w 95"/>
                <a:gd name="T15" fmla="*/ 5 h 123"/>
                <a:gd name="T16" fmla="*/ 89 w 95"/>
                <a:gd name="T17" fmla="*/ 0 h 123"/>
                <a:gd name="T18" fmla="*/ 61 w 95"/>
                <a:gd name="T19" fmla="*/ 39 h 123"/>
                <a:gd name="T20" fmla="*/ 50 w 95"/>
                <a:gd name="T21" fmla="*/ 33 h 123"/>
                <a:gd name="T22" fmla="*/ 33 w 95"/>
                <a:gd name="T23" fmla="*/ 50 h 123"/>
                <a:gd name="T24" fmla="*/ 17 w 95"/>
                <a:gd name="T25" fmla="*/ 72 h 123"/>
                <a:gd name="T26" fmla="*/ 0 w 95"/>
                <a:gd name="T27" fmla="*/ 94 h 123"/>
                <a:gd name="T28" fmla="*/ 0 w 95"/>
                <a:gd name="T29" fmla="*/ 111 h 123"/>
                <a:gd name="T30" fmla="*/ 17 w 95"/>
                <a:gd name="T31" fmla="*/ 116 h 123"/>
                <a:gd name="T32" fmla="*/ 28 w 95"/>
                <a:gd name="T33" fmla="*/ 116 h 123"/>
                <a:gd name="T34" fmla="*/ 44 w 95"/>
                <a:gd name="T35" fmla="*/ 116 h 123"/>
                <a:gd name="T36" fmla="*/ 72 w 95"/>
                <a:gd name="T37" fmla="*/ 122 h 123"/>
                <a:gd name="T38" fmla="*/ 72 w 95"/>
                <a:gd name="T39"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123">
                  <a:moveTo>
                    <a:pt x="72" y="122"/>
                  </a:moveTo>
                  <a:lnTo>
                    <a:pt x="78" y="94"/>
                  </a:lnTo>
                  <a:lnTo>
                    <a:pt x="83" y="66"/>
                  </a:lnTo>
                  <a:lnTo>
                    <a:pt x="89" y="44"/>
                  </a:lnTo>
                  <a:lnTo>
                    <a:pt x="94" y="28"/>
                  </a:lnTo>
                  <a:lnTo>
                    <a:pt x="94" y="16"/>
                  </a:lnTo>
                  <a:lnTo>
                    <a:pt x="94" y="11"/>
                  </a:lnTo>
                  <a:lnTo>
                    <a:pt x="89" y="5"/>
                  </a:lnTo>
                  <a:lnTo>
                    <a:pt x="89" y="0"/>
                  </a:lnTo>
                  <a:lnTo>
                    <a:pt x="61" y="39"/>
                  </a:lnTo>
                  <a:lnTo>
                    <a:pt x="50" y="33"/>
                  </a:lnTo>
                  <a:lnTo>
                    <a:pt x="33" y="50"/>
                  </a:lnTo>
                  <a:lnTo>
                    <a:pt x="17" y="72"/>
                  </a:lnTo>
                  <a:lnTo>
                    <a:pt x="0" y="94"/>
                  </a:lnTo>
                  <a:lnTo>
                    <a:pt x="0" y="111"/>
                  </a:lnTo>
                  <a:lnTo>
                    <a:pt x="17" y="116"/>
                  </a:lnTo>
                  <a:lnTo>
                    <a:pt x="28" y="116"/>
                  </a:lnTo>
                  <a:lnTo>
                    <a:pt x="44" y="116"/>
                  </a:lnTo>
                  <a:lnTo>
                    <a:pt x="72" y="122"/>
                  </a:lnTo>
                  <a:close/>
                </a:path>
              </a:pathLst>
            </a:custGeom>
            <a:solidFill>
              <a:schemeClr val="accent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3" name="Freeform 49"/>
            <p:cNvSpPr>
              <a:spLocks/>
            </p:cNvSpPr>
            <p:nvPr/>
          </p:nvSpPr>
          <p:spPr bwMode="auto">
            <a:xfrm>
              <a:off x="4219" y="3337"/>
              <a:ext cx="84" cy="56"/>
            </a:xfrm>
            <a:custGeom>
              <a:avLst/>
              <a:gdLst>
                <a:gd name="T0" fmla="*/ 66 w 84"/>
                <a:gd name="T1" fmla="*/ 5 h 56"/>
                <a:gd name="T2" fmla="*/ 60 w 84"/>
                <a:gd name="T3" fmla="*/ 11 h 56"/>
                <a:gd name="T4" fmla="*/ 44 w 84"/>
                <a:gd name="T5" fmla="*/ 0 h 56"/>
                <a:gd name="T6" fmla="*/ 0 w 84"/>
                <a:gd name="T7" fmla="*/ 16 h 56"/>
                <a:gd name="T8" fmla="*/ 22 w 84"/>
                <a:gd name="T9" fmla="*/ 44 h 56"/>
                <a:gd name="T10" fmla="*/ 38 w 84"/>
                <a:gd name="T11" fmla="*/ 55 h 56"/>
                <a:gd name="T12" fmla="*/ 49 w 84"/>
                <a:gd name="T13" fmla="*/ 55 h 56"/>
                <a:gd name="T14" fmla="*/ 83 w 84"/>
                <a:gd name="T15" fmla="*/ 16 h 56"/>
                <a:gd name="T16" fmla="*/ 66 w 84"/>
                <a:gd name="T17" fmla="*/ 5 h 56"/>
                <a:gd name="T18" fmla="*/ 66 w 84"/>
                <a:gd name="T19"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56">
                  <a:moveTo>
                    <a:pt x="66" y="5"/>
                  </a:moveTo>
                  <a:lnTo>
                    <a:pt x="60" y="11"/>
                  </a:lnTo>
                  <a:lnTo>
                    <a:pt x="44" y="0"/>
                  </a:lnTo>
                  <a:lnTo>
                    <a:pt x="0" y="16"/>
                  </a:lnTo>
                  <a:lnTo>
                    <a:pt x="22" y="44"/>
                  </a:lnTo>
                  <a:lnTo>
                    <a:pt x="38" y="55"/>
                  </a:lnTo>
                  <a:lnTo>
                    <a:pt x="49" y="55"/>
                  </a:lnTo>
                  <a:lnTo>
                    <a:pt x="83" y="16"/>
                  </a:lnTo>
                  <a:lnTo>
                    <a:pt x="66" y="5"/>
                  </a:lnTo>
                  <a:close/>
                </a:path>
              </a:pathLst>
            </a:custGeom>
            <a:solidFill>
              <a:schemeClr val="accent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4" name="Freeform 50"/>
            <p:cNvSpPr>
              <a:spLocks/>
            </p:cNvSpPr>
            <p:nvPr/>
          </p:nvSpPr>
          <p:spPr bwMode="auto">
            <a:xfrm>
              <a:off x="4395" y="3425"/>
              <a:ext cx="73" cy="73"/>
            </a:xfrm>
            <a:custGeom>
              <a:avLst/>
              <a:gdLst>
                <a:gd name="T0" fmla="*/ 44 w 73"/>
                <a:gd name="T1" fmla="*/ 39 h 73"/>
                <a:gd name="T2" fmla="*/ 39 w 73"/>
                <a:gd name="T3" fmla="*/ 39 h 73"/>
                <a:gd name="T4" fmla="*/ 22 w 73"/>
                <a:gd name="T5" fmla="*/ 22 h 73"/>
                <a:gd name="T6" fmla="*/ 17 w 73"/>
                <a:gd name="T7" fmla="*/ 0 h 73"/>
                <a:gd name="T8" fmla="*/ 11 w 73"/>
                <a:gd name="T9" fmla="*/ 6 h 73"/>
                <a:gd name="T10" fmla="*/ 11 w 73"/>
                <a:gd name="T11" fmla="*/ 17 h 73"/>
                <a:gd name="T12" fmla="*/ 17 w 73"/>
                <a:gd name="T13" fmla="*/ 17 h 73"/>
                <a:gd name="T14" fmla="*/ 17 w 73"/>
                <a:gd name="T15" fmla="*/ 22 h 73"/>
                <a:gd name="T16" fmla="*/ 17 w 73"/>
                <a:gd name="T17" fmla="*/ 28 h 73"/>
                <a:gd name="T18" fmla="*/ 22 w 73"/>
                <a:gd name="T19" fmla="*/ 39 h 73"/>
                <a:gd name="T20" fmla="*/ 33 w 73"/>
                <a:gd name="T21" fmla="*/ 50 h 73"/>
                <a:gd name="T22" fmla="*/ 22 w 73"/>
                <a:gd name="T23" fmla="*/ 39 h 73"/>
                <a:gd name="T24" fmla="*/ 11 w 73"/>
                <a:gd name="T25" fmla="*/ 28 h 73"/>
                <a:gd name="T26" fmla="*/ 6 w 73"/>
                <a:gd name="T27" fmla="*/ 17 h 73"/>
                <a:gd name="T28" fmla="*/ 0 w 73"/>
                <a:gd name="T29" fmla="*/ 28 h 73"/>
                <a:gd name="T30" fmla="*/ 0 w 73"/>
                <a:gd name="T31" fmla="*/ 39 h 73"/>
                <a:gd name="T32" fmla="*/ 0 w 73"/>
                <a:gd name="T33" fmla="*/ 45 h 73"/>
                <a:gd name="T34" fmla="*/ 22 w 73"/>
                <a:gd name="T35" fmla="*/ 67 h 73"/>
                <a:gd name="T36" fmla="*/ 50 w 73"/>
                <a:gd name="T37" fmla="*/ 72 h 73"/>
                <a:gd name="T38" fmla="*/ 61 w 73"/>
                <a:gd name="T39" fmla="*/ 67 h 73"/>
                <a:gd name="T40" fmla="*/ 72 w 73"/>
                <a:gd name="T41" fmla="*/ 56 h 73"/>
                <a:gd name="T42" fmla="*/ 66 w 73"/>
                <a:gd name="T43" fmla="*/ 45 h 73"/>
                <a:gd name="T44" fmla="*/ 66 w 73"/>
                <a:gd name="T45" fmla="*/ 39 h 73"/>
                <a:gd name="T46" fmla="*/ 61 w 73"/>
                <a:gd name="T47" fmla="*/ 39 h 73"/>
                <a:gd name="T48" fmla="*/ 61 w 73"/>
                <a:gd name="T49" fmla="*/ 50 h 73"/>
                <a:gd name="T50" fmla="*/ 50 w 73"/>
                <a:gd name="T51" fmla="*/ 50 h 73"/>
                <a:gd name="T52" fmla="*/ 44 w 73"/>
                <a:gd name="T53" fmla="*/ 39 h 73"/>
                <a:gd name="T54" fmla="*/ 44 w 73"/>
                <a:gd name="T55"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73">
                  <a:moveTo>
                    <a:pt x="44" y="39"/>
                  </a:moveTo>
                  <a:lnTo>
                    <a:pt x="39" y="39"/>
                  </a:lnTo>
                  <a:lnTo>
                    <a:pt x="22" y="22"/>
                  </a:lnTo>
                  <a:lnTo>
                    <a:pt x="17" y="0"/>
                  </a:lnTo>
                  <a:lnTo>
                    <a:pt x="11" y="6"/>
                  </a:lnTo>
                  <a:lnTo>
                    <a:pt x="11" y="17"/>
                  </a:lnTo>
                  <a:lnTo>
                    <a:pt x="17" y="17"/>
                  </a:lnTo>
                  <a:lnTo>
                    <a:pt x="17" y="22"/>
                  </a:lnTo>
                  <a:lnTo>
                    <a:pt x="17" y="28"/>
                  </a:lnTo>
                  <a:lnTo>
                    <a:pt x="22" y="39"/>
                  </a:lnTo>
                  <a:lnTo>
                    <a:pt x="33" y="50"/>
                  </a:lnTo>
                  <a:lnTo>
                    <a:pt x="22" y="39"/>
                  </a:lnTo>
                  <a:lnTo>
                    <a:pt x="11" y="28"/>
                  </a:lnTo>
                  <a:lnTo>
                    <a:pt x="6" y="17"/>
                  </a:lnTo>
                  <a:lnTo>
                    <a:pt x="0" y="28"/>
                  </a:lnTo>
                  <a:lnTo>
                    <a:pt x="0" y="39"/>
                  </a:lnTo>
                  <a:lnTo>
                    <a:pt x="0" y="45"/>
                  </a:lnTo>
                  <a:lnTo>
                    <a:pt x="22" y="67"/>
                  </a:lnTo>
                  <a:lnTo>
                    <a:pt x="50" y="72"/>
                  </a:lnTo>
                  <a:lnTo>
                    <a:pt x="61" y="67"/>
                  </a:lnTo>
                  <a:lnTo>
                    <a:pt x="72" y="56"/>
                  </a:lnTo>
                  <a:lnTo>
                    <a:pt x="66" y="45"/>
                  </a:lnTo>
                  <a:lnTo>
                    <a:pt x="66" y="39"/>
                  </a:lnTo>
                  <a:lnTo>
                    <a:pt x="61" y="39"/>
                  </a:lnTo>
                  <a:lnTo>
                    <a:pt x="61" y="50"/>
                  </a:lnTo>
                  <a:lnTo>
                    <a:pt x="50" y="50"/>
                  </a:lnTo>
                  <a:lnTo>
                    <a:pt x="44" y="39"/>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 name="Freeform 51"/>
            <p:cNvSpPr>
              <a:spLocks/>
            </p:cNvSpPr>
            <p:nvPr/>
          </p:nvSpPr>
          <p:spPr bwMode="auto">
            <a:xfrm>
              <a:off x="4153" y="3165"/>
              <a:ext cx="23" cy="67"/>
            </a:xfrm>
            <a:custGeom>
              <a:avLst/>
              <a:gdLst>
                <a:gd name="T0" fmla="*/ 11 w 23"/>
                <a:gd name="T1" fmla="*/ 11 h 67"/>
                <a:gd name="T2" fmla="*/ 0 w 23"/>
                <a:gd name="T3" fmla="*/ 0 h 67"/>
                <a:gd name="T4" fmla="*/ 16 w 23"/>
                <a:gd name="T5" fmla="*/ 66 h 67"/>
                <a:gd name="T6" fmla="*/ 22 w 23"/>
                <a:gd name="T7" fmla="*/ 17 h 67"/>
                <a:gd name="T8" fmla="*/ 11 w 23"/>
                <a:gd name="T9" fmla="*/ 11 h 67"/>
                <a:gd name="T10" fmla="*/ 11 w 23"/>
                <a:gd name="T11" fmla="*/ 11 h 67"/>
              </a:gdLst>
              <a:ahLst/>
              <a:cxnLst>
                <a:cxn ang="0">
                  <a:pos x="T0" y="T1"/>
                </a:cxn>
                <a:cxn ang="0">
                  <a:pos x="T2" y="T3"/>
                </a:cxn>
                <a:cxn ang="0">
                  <a:pos x="T4" y="T5"/>
                </a:cxn>
                <a:cxn ang="0">
                  <a:pos x="T6" y="T7"/>
                </a:cxn>
                <a:cxn ang="0">
                  <a:pos x="T8" y="T9"/>
                </a:cxn>
                <a:cxn ang="0">
                  <a:pos x="T10" y="T11"/>
                </a:cxn>
              </a:cxnLst>
              <a:rect l="0" t="0" r="r" b="b"/>
              <a:pathLst>
                <a:path w="23" h="67">
                  <a:moveTo>
                    <a:pt x="11" y="11"/>
                  </a:moveTo>
                  <a:lnTo>
                    <a:pt x="0" y="0"/>
                  </a:lnTo>
                  <a:lnTo>
                    <a:pt x="16" y="66"/>
                  </a:lnTo>
                  <a:lnTo>
                    <a:pt x="22" y="17"/>
                  </a:lnTo>
                  <a:lnTo>
                    <a:pt x="11" y="11"/>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 name="Freeform 52"/>
            <p:cNvSpPr>
              <a:spLocks/>
            </p:cNvSpPr>
            <p:nvPr/>
          </p:nvSpPr>
          <p:spPr bwMode="auto">
            <a:xfrm>
              <a:off x="4142" y="3159"/>
              <a:ext cx="23" cy="62"/>
            </a:xfrm>
            <a:custGeom>
              <a:avLst/>
              <a:gdLst>
                <a:gd name="T0" fmla="*/ 11 w 23"/>
                <a:gd name="T1" fmla="*/ 17 h 62"/>
                <a:gd name="T2" fmla="*/ 0 w 23"/>
                <a:gd name="T3" fmla="*/ 0 h 62"/>
                <a:gd name="T4" fmla="*/ 5 w 23"/>
                <a:gd name="T5" fmla="*/ 45 h 62"/>
                <a:gd name="T6" fmla="*/ 22 w 23"/>
                <a:gd name="T7" fmla="*/ 61 h 62"/>
                <a:gd name="T8" fmla="*/ 11 w 23"/>
                <a:gd name="T9" fmla="*/ 17 h 62"/>
                <a:gd name="T10" fmla="*/ 11 w 23"/>
                <a:gd name="T11" fmla="*/ 17 h 62"/>
              </a:gdLst>
              <a:ahLst/>
              <a:cxnLst>
                <a:cxn ang="0">
                  <a:pos x="T0" y="T1"/>
                </a:cxn>
                <a:cxn ang="0">
                  <a:pos x="T2" y="T3"/>
                </a:cxn>
                <a:cxn ang="0">
                  <a:pos x="T4" y="T5"/>
                </a:cxn>
                <a:cxn ang="0">
                  <a:pos x="T6" y="T7"/>
                </a:cxn>
                <a:cxn ang="0">
                  <a:pos x="T8" y="T9"/>
                </a:cxn>
                <a:cxn ang="0">
                  <a:pos x="T10" y="T11"/>
                </a:cxn>
              </a:cxnLst>
              <a:rect l="0" t="0" r="r" b="b"/>
              <a:pathLst>
                <a:path w="23" h="62">
                  <a:moveTo>
                    <a:pt x="11" y="17"/>
                  </a:moveTo>
                  <a:lnTo>
                    <a:pt x="0" y="0"/>
                  </a:lnTo>
                  <a:lnTo>
                    <a:pt x="5" y="45"/>
                  </a:lnTo>
                  <a:lnTo>
                    <a:pt x="22" y="61"/>
                  </a:lnTo>
                  <a:lnTo>
                    <a:pt x="11" y="17"/>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7" name="Freeform 53"/>
            <p:cNvSpPr>
              <a:spLocks/>
            </p:cNvSpPr>
            <p:nvPr/>
          </p:nvSpPr>
          <p:spPr bwMode="auto">
            <a:xfrm>
              <a:off x="4434" y="3165"/>
              <a:ext cx="23" cy="62"/>
            </a:xfrm>
            <a:custGeom>
              <a:avLst/>
              <a:gdLst>
                <a:gd name="T0" fmla="*/ 22 w 23"/>
                <a:gd name="T1" fmla="*/ 0 h 62"/>
                <a:gd name="T2" fmla="*/ 5 w 23"/>
                <a:gd name="T3" fmla="*/ 11 h 62"/>
                <a:gd name="T4" fmla="*/ 0 w 23"/>
                <a:gd name="T5" fmla="*/ 11 h 62"/>
                <a:gd name="T6" fmla="*/ 5 w 23"/>
                <a:gd name="T7" fmla="*/ 61 h 62"/>
                <a:gd name="T8" fmla="*/ 22 w 23"/>
                <a:gd name="T9" fmla="*/ 0 h 62"/>
                <a:gd name="T10" fmla="*/ 22 w 23"/>
                <a:gd name="T11" fmla="*/ 0 h 62"/>
              </a:gdLst>
              <a:ahLst/>
              <a:cxnLst>
                <a:cxn ang="0">
                  <a:pos x="T0" y="T1"/>
                </a:cxn>
                <a:cxn ang="0">
                  <a:pos x="T2" y="T3"/>
                </a:cxn>
                <a:cxn ang="0">
                  <a:pos x="T4" y="T5"/>
                </a:cxn>
                <a:cxn ang="0">
                  <a:pos x="T6" y="T7"/>
                </a:cxn>
                <a:cxn ang="0">
                  <a:pos x="T8" y="T9"/>
                </a:cxn>
                <a:cxn ang="0">
                  <a:pos x="T10" y="T11"/>
                </a:cxn>
              </a:cxnLst>
              <a:rect l="0" t="0" r="r" b="b"/>
              <a:pathLst>
                <a:path w="23" h="62">
                  <a:moveTo>
                    <a:pt x="22" y="0"/>
                  </a:moveTo>
                  <a:lnTo>
                    <a:pt x="5" y="11"/>
                  </a:lnTo>
                  <a:lnTo>
                    <a:pt x="0" y="11"/>
                  </a:lnTo>
                  <a:lnTo>
                    <a:pt x="5" y="61"/>
                  </a:lnTo>
                  <a:lnTo>
                    <a:pt x="22"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8" name="Freeform 54"/>
            <p:cNvSpPr>
              <a:spLocks/>
            </p:cNvSpPr>
            <p:nvPr/>
          </p:nvSpPr>
          <p:spPr bwMode="auto">
            <a:xfrm>
              <a:off x="4445" y="3176"/>
              <a:ext cx="23" cy="62"/>
            </a:xfrm>
            <a:custGeom>
              <a:avLst/>
              <a:gdLst>
                <a:gd name="T0" fmla="*/ 0 w 23"/>
                <a:gd name="T1" fmla="*/ 61 h 62"/>
                <a:gd name="T2" fmla="*/ 16 w 23"/>
                <a:gd name="T3" fmla="*/ 50 h 62"/>
                <a:gd name="T4" fmla="*/ 22 w 23"/>
                <a:gd name="T5" fmla="*/ 0 h 62"/>
                <a:gd name="T6" fmla="*/ 16 w 23"/>
                <a:gd name="T7" fmla="*/ 0 h 62"/>
                <a:gd name="T8" fmla="*/ 0 w 23"/>
                <a:gd name="T9" fmla="*/ 61 h 62"/>
                <a:gd name="T10" fmla="*/ 0 w 23"/>
                <a:gd name="T11" fmla="*/ 61 h 62"/>
              </a:gdLst>
              <a:ahLst/>
              <a:cxnLst>
                <a:cxn ang="0">
                  <a:pos x="T0" y="T1"/>
                </a:cxn>
                <a:cxn ang="0">
                  <a:pos x="T2" y="T3"/>
                </a:cxn>
                <a:cxn ang="0">
                  <a:pos x="T4" y="T5"/>
                </a:cxn>
                <a:cxn ang="0">
                  <a:pos x="T6" y="T7"/>
                </a:cxn>
                <a:cxn ang="0">
                  <a:pos x="T8" y="T9"/>
                </a:cxn>
                <a:cxn ang="0">
                  <a:pos x="T10" y="T11"/>
                </a:cxn>
              </a:cxnLst>
              <a:rect l="0" t="0" r="r" b="b"/>
              <a:pathLst>
                <a:path w="23" h="62">
                  <a:moveTo>
                    <a:pt x="0" y="61"/>
                  </a:moveTo>
                  <a:lnTo>
                    <a:pt x="16" y="50"/>
                  </a:lnTo>
                  <a:lnTo>
                    <a:pt x="22" y="0"/>
                  </a:lnTo>
                  <a:lnTo>
                    <a:pt x="16" y="0"/>
                  </a:lnTo>
                  <a:lnTo>
                    <a:pt x="0" y="61"/>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9" name="Freeform 55"/>
            <p:cNvSpPr>
              <a:spLocks/>
            </p:cNvSpPr>
            <p:nvPr/>
          </p:nvSpPr>
          <p:spPr bwMode="auto">
            <a:xfrm>
              <a:off x="4318" y="3331"/>
              <a:ext cx="62" cy="56"/>
            </a:xfrm>
            <a:custGeom>
              <a:avLst/>
              <a:gdLst>
                <a:gd name="T0" fmla="*/ 0 w 62"/>
                <a:gd name="T1" fmla="*/ 22 h 56"/>
                <a:gd name="T2" fmla="*/ 44 w 62"/>
                <a:gd name="T3" fmla="*/ 55 h 56"/>
                <a:gd name="T4" fmla="*/ 55 w 62"/>
                <a:gd name="T5" fmla="*/ 33 h 56"/>
                <a:gd name="T6" fmla="*/ 61 w 62"/>
                <a:gd name="T7" fmla="*/ 6 h 56"/>
                <a:gd name="T8" fmla="*/ 33 w 62"/>
                <a:gd name="T9" fmla="*/ 0 h 56"/>
                <a:gd name="T10" fmla="*/ 11 w 62"/>
                <a:gd name="T11" fmla="*/ 11 h 56"/>
                <a:gd name="T12" fmla="*/ 0 w 62"/>
                <a:gd name="T13" fmla="*/ 22 h 56"/>
                <a:gd name="T14" fmla="*/ 0 w 62"/>
                <a:gd name="T15" fmla="*/ 2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56">
                  <a:moveTo>
                    <a:pt x="0" y="22"/>
                  </a:moveTo>
                  <a:lnTo>
                    <a:pt x="44" y="55"/>
                  </a:lnTo>
                  <a:lnTo>
                    <a:pt x="55" y="33"/>
                  </a:lnTo>
                  <a:lnTo>
                    <a:pt x="61" y="6"/>
                  </a:lnTo>
                  <a:lnTo>
                    <a:pt x="33" y="0"/>
                  </a:lnTo>
                  <a:lnTo>
                    <a:pt x="11" y="11"/>
                  </a:lnTo>
                  <a:lnTo>
                    <a:pt x="0" y="22"/>
                  </a:lnTo>
                  <a:close/>
                </a:path>
              </a:pathLst>
            </a:custGeom>
            <a:solidFill>
              <a:schemeClr val="accent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0" name="Freeform 56"/>
            <p:cNvSpPr>
              <a:spLocks/>
            </p:cNvSpPr>
            <p:nvPr/>
          </p:nvSpPr>
          <p:spPr bwMode="auto">
            <a:xfrm>
              <a:off x="4335" y="3026"/>
              <a:ext cx="61" cy="35"/>
            </a:xfrm>
            <a:custGeom>
              <a:avLst/>
              <a:gdLst>
                <a:gd name="T0" fmla="*/ 60 w 61"/>
                <a:gd name="T1" fmla="*/ 6 h 35"/>
                <a:gd name="T2" fmla="*/ 49 w 61"/>
                <a:gd name="T3" fmla="*/ 6 h 35"/>
                <a:gd name="T4" fmla="*/ 38 w 61"/>
                <a:gd name="T5" fmla="*/ 0 h 35"/>
                <a:gd name="T6" fmla="*/ 27 w 61"/>
                <a:gd name="T7" fmla="*/ 0 h 35"/>
                <a:gd name="T8" fmla="*/ 16 w 61"/>
                <a:gd name="T9" fmla="*/ 12 h 35"/>
                <a:gd name="T10" fmla="*/ 0 w 61"/>
                <a:gd name="T11" fmla="*/ 28 h 35"/>
                <a:gd name="T12" fmla="*/ 11 w 61"/>
                <a:gd name="T13" fmla="*/ 23 h 35"/>
                <a:gd name="T14" fmla="*/ 16 w 61"/>
                <a:gd name="T15" fmla="*/ 17 h 35"/>
                <a:gd name="T16" fmla="*/ 16 w 61"/>
                <a:gd name="T17" fmla="*/ 23 h 35"/>
                <a:gd name="T18" fmla="*/ 16 w 61"/>
                <a:gd name="T19" fmla="*/ 28 h 35"/>
                <a:gd name="T20" fmla="*/ 11 w 61"/>
                <a:gd name="T21" fmla="*/ 23 h 35"/>
                <a:gd name="T22" fmla="*/ 0 w 61"/>
                <a:gd name="T23" fmla="*/ 28 h 35"/>
                <a:gd name="T24" fmla="*/ 16 w 61"/>
                <a:gd name="T25" fmla="*/ 34 h 35"/>
                <a:gd name="T26" fmla="*/ 27 w 61"/>
                <a:gd name="T27" fmla="*/ 34 h 35"/>
                <a:gd name="T28" fmla="*/ 38 w 61"/>
                <a:gd name="T29" fmla="*/ 34 h 35"/>
                <a:gd name="T30" fmla="*/ 55 w 61"/>
                <a:gd name="T31" fmla="*/ 28 h 35"/>
                <a:gd name="T32" fmla="*/ 60 w 61"/>
                <a:gd name="T33" fmla="*/ 28 h 35"/>
                <a:gd name="T34" fmla="*/ 60 w 61"/>
                <a:gd name="T35" fmla="*/ 17 h 35"/>
                <a:gd name="T36" fmla="*/ 49 w 61"/>
                <a:gd name="T37" fmla="*/ 23 h 35"/>
                <a:gd name="T38" fmla="*/ 44 w 61"/>
                <a:gd name="T39" fmla="*/ 23 h 35"/>
                <a:gd name="T40" fmla="*/ 38 w 61"/>
                <a:gd name="T41" fmla="*/ 28 h 35"/>
                <a:gd name="T42" fmla="*/ 38 w 61"/>
                <a:gd name="T43" fmla="*/ 28 h 35"/>
                <a:gd name="T44" fmla="*/ 44 w 61"/>
                <a:gd name="T45" fmla="*/ 23 h 35"/>
                <a:gd name="T46" fmla="*/ 44 w 61"/>
                <a:gd name="T47" fmla="*/ 17 h 35"/>
                <a:gd name="T48" fmla="*/ 38 w 61"/>
                <a:gd name="T49" fmla="*/ 6 h 35"/>
                <a:gd name="T50" fmla="*/ 33 w 61"/>
                <a:gd name="T51" fmla="*/ 12 h 35"/>
                <a:gd name="T52" fmla="*/ 27 w 61"/>
                <a:gd name="T53" fmla="*/ 17 h 35"/>
                <a:gd name="T54" fmla="*/ 27 w 61"/>
                <a:gd name="T55" fmla="*/ 17 h 35"/>
                <a:gd name="T56" fmla="*/ 27 w 61"/>
                <a:gd name="T57" fmla="*/ 12 h 35"/>
                <a:gd name="T58" fmla="*/ 27 w 61"/>
                <a:gd name="T59" fmla="*/ 12 h 35"/>
                <a:gd name="T60" fmla="*/ 33 w 61"/>
                <a:gd name="T61" fmla="*/ 12 h 35"/>
                <a:gd name="T62" fmla="*/ 33 w 61"/>
                <a:gd name="T63" fmla="*/ 12 h 35"/>
                <a:gd name="T64" fmla="*/ 38 w 61"/>
                <a:gd name="T65" fmla="*/ 6 h 35"/>
                <a:gd name="T66" fmla="*/ 38 w 61"/>
                <a:gd name="T67" fmla="*/ 6 h 35"/>
                <a:gd name="T68" fmla="*/ 49 w 61"/>
                <a:gd name="T69" fmla="*/ 12 h 35"/>
                <a:gd name="T70" fmla="*/ 49 w 61"/>
                <a:gd name="T71" fmla="*/ 17 h 35"/>
                <a:gd name="T72" fmla="*/ 49 w 61"/>
                <a:gd name="T73" fmla="*/ 23 h 35"/>
                <a:gd name="T74" fmla="*/ 60 w 61"/>
                <a:gd name="T75" fmla="*/ 17 h 35"/>
                <a:gd name="T76" fmla="*/ 60 w 61"/>
                <a:gd name="T77" fmla="*/ 12 h 35"/>
                <a:gd name="T78" fmla="*/ 60 w 61"/>
                <a:gd name="T79" fmla="*/ 6 h 35"/>
                <a:gd name="T80" fmla="*/ 60 w 61"/>
                <a:gd name="T81"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35">
                  <a:moveTo>
                    <a:pt x="60" y="6"/>
                  </a:moveTo>
                  <a:lnTo>
                    <a:pt x="49" y="6"/>
                  </a:lnTo>
                  <a:lnTo>
                    <a:pt x="38" y="0"/>
                  </a:lnTo>
                  <a:lnTo>
                    <a:pt x="27" y="0"/>
                  </a:lnTo>
                  <a:lnTo>
                    <a:pt x="16" y="12"/>
                  </a:lnTo>
                  <a:lnTo>
                    <a:pt x="0" y="28"/>
                  </a:lnTo>
                  <a:lnTo>
                    <a:pt x="11" y="23"/>
                  </a:lnTo>
                  <a:lnTo>
                    <a:pt x="16" y="17"/>
                  </a:lnTo>
                  <a:lnTo>
                    <a:pt x="16" y="23"/>
                  </a:lnTo>
                  <a:lnTo>
                    <a:pt x="16" y="28"/>
                  </a:lnTo>
                  <a:lnTo>
                    <a:pt x="11" y="23"/>
                  </a:lnTo>
                  <a:lnTo>
                    <a:pt x="0" y="28"/>
                  </a:lnTo>
                  <a:lnTo>
                    <a:pt x="16" y="34"/>
                  </a:lnTo>
                  <a:lnTo>
                    <a:pt x="27" y="34"/>
                  </a:lnTo>
                  <a:lnTo>
                    <a:pt x="38" y="34"/>
                  </a:lnTo>
                  <a:lnTo>
                    <a:pt x="55" y="28"/>
                  </a:lnTo>
                  <a:lnTo>
                    <a:pt x="60" y="28"/>
                  </a:lnTo>
                  <a:lnTo>
                    <a:pt x="60" y="17"/>
                  </a:lnTo>
                  <a:lnTo>
                    <a:pt x="49" y="23"/>
                  </a:lnTo>
                  <a:lnTo>
                    <a:pt x="44" y="23"/>
                  </a:lnTo>
                  <a:lnTo>
                    <a:pt x="38" y="28"/>
                  </a:lnTo>
                  <a:lnTo>
                    <a:pt x="44" y="23"/>
                  </a:lnTo>
                  <a:lnTo>
                    <a:pt x="44" y="17"/>
                  </a:lnTo>
                  <a:lnTo>
                    <a:pt x="38" y="6"/>
                  </a:lnTo>
                  <a:lnTo>
                    <a:pt x="33" y="12"/>
                  </a:lnTo>
                  <a:lnTo>
                    <a:pt x="27" y="17"/>
                  </a:lnTo>
                  <a:lnTo>
                    <a:pt x="27" y="12"/>
                  </a:lnTo>
                  <a:lnTo>
                    <a:pt x="33" y="12"/>
                  </a:lnTo>
                  <a:lnTo>
                    <a:pt x="38" y="6"/>
                  </a:lnTo>
                  <a:lnTo>
                    <a:pt x="49" y="12"/>
                  </a:lnTo>
                  <a:lnTo>
                    <a:pt x="49" y="17"/>
                  </a:lnTo>
                  <a:lnTo>
                    <a:pt x="49" y="23"/>
                  </a:lnTo>
                  <a:lnTo>
                    <a:pt x="60" y="17"/>
                  </a:lnTo>
                  <a:lnTo>
                    <a:pt x="60" y="12"/>
                  </a:lnTo>
                  <a:lnTo>
                    <a:pt x="60" y="6"/>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1" name="Freeform 57"/>
            <p:cNvSpPr>
              <a:spLocks/>
            </p:cNvSpPr>
            <p:nvPr/>
          </p:nvSpPr>
          <p:spPr bwMode="auto">
            <a:xfrm>
              <a:off x="4241" y="3287"/>
              <a:ext cx="67" cy="51"/>
            </a:xfrm>
            <a:custGeom>
              <a:avLst/>
              <a:gdLst>
                <a:gd name="T0" fmla="*/ 66 w 67"/>
                <a:gd name="T1" fmla="*/ 22 h 51"/>
                <a:gd name="T2" fmla="*/ 44 w 67"/>
                <a:gd name="T3" fmla="*/ 16 h 51"/>
                <a:gd name="T4" fmla="*/ 33 w 67"/>
                <a:gd name="T5" fmla="*/ 5 h 51"/>
                <a:gd name="T6" fmla="*/ 22 w 67"/>
                <a:gd name="T7" fmla="*/ 0 h 51"/>
                <a:gd name="T8" fmla="*/ 22 w 67"/>
                <a:gd name="T9" fmla="*/ 5 h 51"/>
                <a:gd name="T10" fmla="*/ 11 w 67"/>
                <a:gd name="T11" fmla="*/ 22 h 51"/>
                <a:gd name="T12" fmla="*/ 5 w 67"/>
                <a:gd name="T13" fmla="*/ 22 h 51"/>
                <a:gd name="T14" fmla="*/ 0 w 67"/>
                <a:gd name="T15" fmla="*/ 27 h 51"/>
                <a:gd name="T16" fmla="*/ 5 w 67"/>
                <a:gd name="T17" fmla="*/ 33 h 51"/>
                <a:gd name="T18" fmla="*/ 22 w 67"/>
                <a:gd name="T19" fmla="*/ 44 h 51"/>
                <a:gd name="T20" fmla="*/ 44 w 67"/>
                <a:gd name="T21" fmla="*/ 50 h 51"/>
                <a:gd name="T22" fmla="*/ 44 w 67"/>
                <a:gd name="T23" fmla="*/ 44 h 51"/>
                <a:gd name="T24" fmla="*/ 61 w 67"/>
                <a:gd name="T25" fmla="*/ 33 h 51"/>
                <a:gd name="T26" fmla="*/ 66 w 67"/>
                <a:gd name="T27" fmla="*/ 22 h 51"/>
                <a:gd name="T28" fmla="*/ 66 w 67"/>
                <a:gd name="T29"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51">
                  <a:moveTo>
                    <a:pt x="66" y="22"/>
                  </a:moveTo>
                  <a:lnTo>
                    <a:pt x="44" y="16"/>
                  </a:lnTo>
                  <a:lnTo>
                    <a:pt x="33" y="5"/>
                  </a:lnTo>
                  <a:lnTo>
                    <a:pt x="22" y="0"/>
                  </a:lnTo>
                  <a:lnTo>
                    <a:pt x="22" y="5"/>
                  </a:lnTo>
                  <a:lnTo>
                    <a:pt x="11" y="22"/>
                  </a:lnTo>
                  <a:lnTo>
                    <a:pt x="5" y="22"/>
                  </a:lnTo>
                  <a:lnTo>
                    <a:pt x="0" y="27"/>
                  </a:lnTo>
                  <a:lnTo>
                    <a:pt x="5" y="33"/>
                  </a:lnTo>
                  <a:lnTo>
                    <a:pt x="22" y="44"/>
                  </a:lnTo>
                  <a:lnTo>
                    <a:pt x="44" y="50"/>
                  </a:lnTo>
                  <a:lnTo>
                    <a:pt x="44" y="44"/>
                  </a:lnTo>
                  <a:lnTo>
                    <a:pt x="61" y="33"/>
                  </a:lnTo>
                  <a:lnTo>
                    <a:pt x="66" y="22"/>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2" name="Freeform 58"/>
            <p:cNvSpPr>
              <a:spLocks/>
            </p:cNvSpPr>
            <p:nvPr/>
          </p:nvSpPr>
          <p:spPr bwMode="auto">
            <a:xfrm>
              <a:off x="4417" y="3193"/>
              <a:ext cx="23" cy="56"/>
            </a:xfrm>
            <a:custGeom>
              <a:avLst/>
              <a:gdLst>
                <a:gd name="T0" fmla="*/ 11 w 23"/>
                <a:gd name="T1" fmla="*/ 0 h 56"/>
                <a:gd name="T2" fmla="*/ 22 w 23"/>
                <a:gd name="T3" fmla="*/ 49 h 56"/>
                <a:gd name="T4" fmla="*/ 6 w 23"/>
                <a:gd name="T5" fmla="*/ 55 h 56"/>
                <a:gd name="T6" fmla="*/ 0 w 23"/>
                <a:gd name="T7" fmla="*/ 5 h 56"/>
                <a:gd name="T8" fmla="*/ 11 w 23"/>
                <a:gd name="T9" fmla="*/ 0 h 56"/>
                <a:gd name="T10" fmla="*/ 11 w 23"/>
                <a:gd name="T11" fmla="*/ 0 h 56"/>
              </a:gdLst>
              <a:ahLst/>
              <a:cxnLst>
                <a:cxn ang="0">
                  <a:pos x="T0" y="T1"/>
                </a:cxn>
                <a:cxn ang="0">
                  <a:pos x="T2" y="T3"/>
                </a:cxn>
                <a:cxn ang="0">
                  <a:pos x="T4" y="T5"/>
                </a:cxn>
                <a:cxn ang="0">
                  <a:pos x="T6" y="T7"/>
                </a:cxn>
                <a:cxn ang="0">
                  <a:pos x="T8" y="T9"/>
                </a:cxn>
                <a:cxn ang="0">
                  <a:pos x="T10" y="T11"/>
                </a:cxn>
              </a:cxnLst>
              <a:rect l="0" t="0" r="r" b="b"/>
              <a:pathLst>
                <a:path w="23" h="56">
                  <a:moveTo>
                    <a:pt x="11" y="0"/>
                  </a:moveTo>
                  <a:lnTo>
                    <a:pt x="22" y="49"/>
                  </a:lnTo>
                  <a:lnTo>
                    <a:pt x="6" y="55"/>
                  </a:lnTo>
                  <a:lnTo>
                    <a:pt x="0" y="5"/>
                  </a:lnTo>
                  <a:lnTo>
                    <a:pt x="11"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3" name="Freeform 59"/>
            <p:cNvSpPr>
              <a:spLocks/>
            </p:cNvSpPr>
            <p:nvPr/>
          </p:nvSpPr>
          <p:spPr bwMode="auto">
            <a:xfrm>
              <a:off x="4208" y="3010"/>
              <a:ext cx="56" cy="12"/>
            </a:xfrm>
            <a:custGeom>
              <a:avLst/>
              <a:gdLst>
                <a:gd name="T0" fmla="*/ 55 w 56"/>
                <a:gd name="T1" fmla="*/ 11 h 12"/>
                <a:gd name="T2" fmla="*/ 33 w 56"/>
                <a:gd name="T3" fmla="*/ 0 h 12"/>
                <a:gd name="T4" fmla="*/ 0 w 56"/>
                <a:gd name="T5" fmla="*/ 11 h 12"/>
                <a:gd name="T6" fmla="*/ 27 w 56"/>
                <a:gd name="T7" fmla="*/ 5 h 12"/>
                <a:gd name="T8" fmla="*/ 55 w 56"/>
                <a:gd name="T9" fmla="*/ 11 h 12"/>
                <a:gd name="T10" fmla="*/ 55 w 56"/>
                <a:gd name="T11" fmla="*/ 11 h 12"/>
                <a:gd name="T12" fmla="*/ 55 w 56"/>
                <a:gd name="T13" fmla="*/ 11 h 12"/>
                <a:gd name="T14" fmla="*/ 55 w 56"/>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2">
                  <a:moveTo>
                    <a:pt x="55" y="11"/>
                  </a:moveTo>
                  <a:lnTo>
                    <a:pt x="33" y="0"/>
                  </a:lnTo>
                  <a:lnTo>
                    <a:pt x="0" y="11"/>
                  </a:lnTo>
                  <a:lnTo>
                    <a:pt x="27" y="5"/>
                  </a:lnTo>
                  <a:lnTo>
                    <a:pt x="55" y="11"/>
                  </a:lnTo>
                  <a:close/>
                </a:path>
              </a:pathLst>
            </a:custGeom>
            <a:solidFill>
              <a:srgbClr val="BBBBBB"/>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4" name="Freeform 60"/>
            <p:cNvSpPr>
              <a:spLocks/>
            </p:cNvSpPr>
            <p:nvPr/>
          </p:nvSpPr>
          <p:spPr bwMode="auto">
            <a:xfrm>
              <a:off x="4279" y="3287"/>
              <a:ext cx="51" cy="23"/>
            </a:xfrm>
            <a:custGeom>
              <a:avLst/>
              <a:gdLst>
                <a:gd name="T0" fmla="*/ 28 w 51"/>
                <a:gd name="T1" fmla="*/ 22 h 23"/>
                <a:gd name="T2" fmla="*/ 34 w 51"/>
                <a:gd name="T3" fmla="*/ 16 h 23"/>
                <a:gd name="T4" fmla="*/ 50 w 51"/>
                <a:gd name="T5" fmla="*/ 5 h 23"/>
                <a:gd name="T6" fmla="*/ 50 w 51"/>
                <a:gd name="T7" fmla="*/ 0 h 23"/>
                <a:gd name="T8" fmla="*/ 28 w 51"/>
                <a:gd name="T9" fmla="*/ 0 h 23"/>
                <a:gd name="T10" fmla="*/ 0 w 51"/>
                <a:gd name="T11" fmla="*/ 0 h 23"/>
                <a:gd name="T12" fmla="*/ 28 w 51"/>
                <a:gd name="T13" fmla="*/ 22 h 23"/>
                <a:gd name="T14" fmla="*/ 28 w 51"/>
                <a:gd name="T15" fmla="*/ 2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3">
                  <a:moveTo>
                    <a:pt x="28" y="22"/>
                  </a:moveTo>
                  <a:lnTo>
                    <a:pt x="34" y="16"/>
                  </a:lnTo>
                  <a:lnTo>
                    <a:pt x="50" y="5"/>
                  </a:lnTo>
                  <a:lnTo>
                    <a:pt x="50" y="0"/>
                  </a:lnTo>
                  <a:lnTo>
                    <a:pt x="28" y="0"/>
                  </a:lnTo>
                  <a:lnTo>
                    <a:pt x="0" y="0"/>
                  </a:lnTo>
                  <a:lnTo>
                    <a:pt x="28" y="22"/>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 name="Freeform 61"/>
            <p:cNvSpPr>
              <a:spLocks/>
            </p:cNvSpPr>
            <p:nvPr/>
          </p:nvSpPr>
          <p:spPr bwMode="auto">
            <a:xfrm>
              <a:off x="4279" y="3270"/>
              <a:ext cx="51" cy="18"/>
            </a:xfrm>
            <a:custGeom>
              <a:avLst/>
              <a:gdLst>
                <a:gd name="T0" fmla="*/ 50 w 51"/>
                <a:gd name="T1" fmla="*/ 0 h 18"/>
                <a:gd name="T2" fmla="*/ 28 w 51"/>
                <a:gd name="T3" fmla="*/ 0 h 18"/>
                <a:gd name="T4" fmla="*/ 6 w 51"/>
                <a:gd name="T5" fmla="*/ 0 h 18"/>
                <a:gd name="T6" fmla="*/ 0 w 51"/>
                <a:gd name="T7" fmla="*/ 17 h 18"/>
                <a:gd name="T8" fmla="*/ 23 w 51"/>
                <a:gd name="T9" fmla="*/ 17 h 18"/>
                <a:gd name="T10" fmla="*/ 45 w 51"/>
                <a:gd name="T11" fmla="*/ 17 h 18"/>
                <a:gd name="T12" fmla="*/ 50 w 51"/>
                <a:gd name="T13" fmla="*/ 17 h 18"/>
                <a:gd name="T14" fmla="*/ 50 w 51"/>
                <a:gd name="T15" fmla="*/ 0 h 18"/>
                <a:gd name="T16" fmla="*/ 50 w 5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8">
                  <a:moveTo>
                    <a:pt x="50" y="0"/>
                  </a:moveTo>
                  <a:lnTo>
                    <a:pt x="28" y="0"/>
                  </a:lnTo>
                  <a:lnTo>
                    <a:pt x="6" y="0"/>
                  </a:lnTo>
                  <a:lnTo>
                    <a:pt x="0" y="17"/>
                  </a:lnTo>
                  <a:lnTo>
                    <a:pt x="23" y="17"/>
                  </a:lnTo>
                  <a:lnTo>
                    <a:pt x="45" y="17"/>
                  </a:lnTo>
                  <a:lnTo>
                    <a:pt x="50" y="17"/>
                  </a:lnTo>
                  <a:lnTo>
                    <a:pt x="50" y="0"/>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6" name="Freeform 62"/>
            <p:cNvSpPr>
              <a:spLocks/>
            </p:cNvSpPr>
            <p:nvPr/>
          </p:nvSpPr>
          <p:spPr bwMode="auto">
            <a:xfrm>
              <a:off x="4307" y="3287"/>
              <a:ext cx="45" cy="45"/>
            </a:xfrm>
            <a:custGeom>
              <a:avLst/>
              <a:gdLst>
                <a:gd name="T0" fmla="*/ 39 w 45"/>
                <a:gd name="T1" fmla="*/ 27 h 45"/>
                <a:gd name="T2" fmla="*/ 44 w 45"/>
                <a:gd name="T3" fmla="*/ 11 h 45"/>
                <a:gd name="T4" fmla="*/ 39 w 45"/>
                <a:gd name="T5" fmla="*/ 0 h 45"/>
                <a:gd name="T6" fmla="*/ 28 w 45"/>
                <a:gd name="T7" fmla="*/ 0 h 45"/>
                <a:gd name="T8" fmla="*/ 22 w 45"/>
                <a:gd name="T9" fmla="*/ 11 h 45"/>
                <a:gd name="T10" fmla="*/ 0 w 45"/>
                <a:gd name="T11" fmla="*/ 22 h 45"/>
                <a:gd name="T12" fmla="*/ 0 w 45"/>
                <a:gd name="T13" fmla="*/ 27 h 45"/>
                <a:gd name="T14" fmla="*/ 17 w 45"/>
                <a:gd name="T15" fmla="*/ 44 h 45"/>
                <a:gd name="T16" fmla="*/ 28 w 45"/>
                <a:gd name="T17" fmla="*/ 39 h 45"/>
                <a:gd name="T18" fmla="*/ 39 w 45"/>
                <a:gd name="T19" fmla="*/ 27 h 45"/>
                <a:gd name="T20" fmla="*/ 39 w 45"/>
                <a:gd name="T21"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5">
                  <a:moveTo>
                    <a:pt x="39" y="27"/>
                  </a:moveTo>
                  <a:lnTo>
                    <a:pt x="44" y="11"/>
                  </a:lnTo>
                  <a:lnTo>
                    <a:pt x="39" y="0"/>
                  </a:lnTo>
                  <a:lnTo>
                    <a:pt x="28" y="0"/>
                  </a:lnTo>
                  <a:lnTo>
                    <a:pt x="22" y="11"/>
                  </a:lnTo>
                  <a:lnTo>
                    <a:pt x="0" y="22"/>
                  </a:lnTo>
                  <a:lnTo>
                    <a:pt x="0" y="27"/>
                  </a:lnTo>
                  <a:lnTo>
                    <a:pt x="17" y="44"/>
                  </a:lnTo>
                  <a:lnTo>
                    <a:pt x="28" y="39"/>
                  </a:lnTo>
                  <a:lnTo>
                    <a:pt x="39" y="27"/>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7" name="Freeform 63"/>
            <p:cNvSpPr>
              <a:spLocks/>
            </p:cNvSpPr>
            <p:nvPr/>
          </p:nvSpPr>
          <p:spPr bwMode="auto">
            <a:xfrm>
              <a:off x="4175" y="3198"/>
              <a:ext cx="6" cy="45"/>
            </a:xfrm>
            <a:custGeom>
              <a:avLst/>
              <a:gdLst>
                <a:gd name="T0" fmla="*/ 0 w 6"/>
                <a:gd name="T1" fmla="*/ 0 h 45"/>
                <a:gd name="T2" fmla="*/ 5 w 6"/>
                <a:gd name="T3" fmla="*/ 0 h 45"/>
                <a:gd name="T4" fmla="*/ 5 w 6"/>
                <a:gd name="T5" fmla="*/ 44 h 45"/>
                <a:gd name="T6" fmla="*/ 0 w 6"/>
                <a:gd name="T7" fmla="*/ 39 h 45"/>
                <a:gd name="T8" fmla="*/ 0 w 6"/>
                <a:gd name="T9" fmla="*/ 0 h 45"/>
                <a:gd name="T10" fmla="*/ 0 w 6"/>
                <a:gd name="T11" fmla="*/ 0 h 45"/>
              </a:gdLst>
              <a:ahLst/>
              <a:cxnLst>
                <a:cxn ang="0">
                  <a:pos x="T0" y="T1"/>
                </a:cxn>
                <a:cxn ang="0">
                  <a:pos x="T2" y="T3"/>
                </a:cxn>
                <a:cxn ang="0">
                  <a:pos x="T4" y="T5"/>
                </a:cxn>
                <a:cxn ang="0">
                  <a:pos x="T6" y="T7"/>
                </a:cxn>
                <a:cxn ang="0">
                  <a:pos x="T8" y="T9"/>
                </a:cxn>
                <a:cxn ang="0">
                  <a:pos x="T10" y="T11"/>
                </a:cxn>
              </a:cxnLst>
              <a:rect l="0" t="0" r="r" b="b"/>
              <a:pathLst>
                <a:path w="6" h="45">
                  <a:moveTo>
                    <a:pt x="0" y="0"/>
                  </a:moveTo>
                  <a:lnTo>
                    <a:pt x="5" y="0"/>
                  </a:lnTo>
                  <a:lnTo>
                    <a:pt x="5" y="44"/>
                  </a:lnTo>
                  <a:lnTo>
                    <a:pt x="0" y="39"/>
                  </a:lnTo>
                  <a:lnTo>
                    <a:pt x="0"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8" name="Freeform 64"/>
            <p:cNvSpPr>
              <a:spLocks/>
            </p:cNvSpPr>
            <p:nvPr/>
          </p:nvSpPr>
          <p:spPr bwMode="auto">
            <a:xfrm>
              <a:off x="4373" y="3486"/>
              <a:ext cx="45" cy="45"/>
            </a:xfrm>
            <a:custGeom>
              <a:avLst/>
              <a:gdLst>
                <a:gd name="T0" fmla="*/ 0 w 45"/>
                <a:gd name="T1" fmla="*/ 44 h 45"/>
                <a:gd name="T2" fmla="*/ 22 w 45"/>
                <a:gd name="T3" fmla="*/ 0 h 45"/>
                <a:gd name="T4" fmla="*/ 44 w 45"/>
                <a:gd name="T5" fmla="*/ 17 h 45"/>
                <a:gd name="T6" fmla="*/ 33 w 45"/>
                <a:gd name="T7" fmla="*/ 39 h 45"/>
                <a:gd name="T8" fmla="*/ 0 w 45"/>
                <a:gd name="T9" fmla="*/ 44 h 45"/>
                <a:gd name="T10" fmla="*/ 0 w 45"/>
                <a:gd name="T11" fmla="*/ 44 h 45"/>
              </a:gdLst>
              <a:ahLst/>
              <a:cxnLst>
                <a:cxn ang="0">
                  <a:pos x="T0" y="T1"/>
                </a:cxn>
                <a:cxn ang="0">
                  <a:pos x="T2" y="T3"/>
                </a:cxn>
                <a:cxn ang="0">
                  <a:pos x="T4" y="T5"/>
                </a:cxn>
                <a:cxn ang="0">
                  <a:pos x="T6" y="T7"/>
                </a:cxn>
                <a:cxn ang="0">
                  <a:pos x="T8" y="T9"/>
                </a:cxn>
                <a:cxn ang="0">
                  <a:pos x="T10" y="T11"/>
                </a:cxn>
              </a:cxnLst>
              <a:rect l="0" t="0" r="r" b="b"/>
              <a:pathLst>
                <a:path w="45" h="45">
                  <a:moveTo>
                    <a:pt x="0" y="44"/>
                  </a:moveTo>
                  <a:lnTo>
                    <a:pt x="22" y="0"/>
                  </a:lnTo>
                  <a:lnTo>
                    <a:pt x="44" y="17"/>
                  </a:lnTo>
                  <a:lnTo>
                    <a:pt x="33" y="39"/>
                  </a:lnTo>
                  <a:lnTo>
                    <a:pt x="0" y="44"/>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9" name="Freeform 65"/>
            <p:cNvSpPr>
              <a:spLocks/>
            </p:cNvSpPr>
            <p:nvPr/>
          </p:nvSpPr>
          <p:spPr bwMode="auto">
            <a:xfrm>
              <a:off x="4279" y="3076"/>
              <a:ext cx="46" cy="35"/>
            </a:xfrm>
            <a:custGeom>
              <a:avLst/>
              <a:gdLst>
                <a:gd name="T0" fmla="*/ 45 w 46"/>
                <a:gd name="T1" fmla="*/ 6 h 35"/>
                <a:gd name="T2" fmla="*/ 39 w 46"/>
                <a:gd name="T3" fmla="*/ 11 h 35"/>
                <a:gd name="T4" fmla="*/ 34 w 46"/>
                <a:gd name="T5" fmla="*/ 17 h 35"/>
                <a:gd name="T6" fmla="*/ 28 w 46"/>
                <a:gd name="T7" fmla="*/ 28 h 35"/>
                <a:gd name="T8" fmla="*/ 28 w 46"/>
                <a:gd name="T9" fmla="*/ 34 h 35"/>
                <a:gd name="T10" fmla="*/ 23 w 46"/>
                <a:gd name="T11" fmla="*/ 34 h 35"/>
                <a:gd name="T12" fmla="*/ 12 w 46"/>
                <a:gd name="T13" fmla="*/ 22 h 35"/>
                <a:gd name="T14" fmla="*/ 6 w 46"/>
                <a:gd name="T15" fmla="*/ 11 h 35"/>
                <a:gd name="T16" fmla="*/ 6 w 46"/>
                <a:gd name="T17" fmla="*/ 6 h 35"/>
                <a:gd name="T18" fmla="*/ 0 w 46"/>
                <a:gd name="T19" fmla="*/ 0 h 35"/>
                <a:gd name="T20" fmla="*/ 6 w 46"/>
                <a:gd name="T21" fmla="*/ 6 h 35"/>
                <a:gd name="T22" fmla="*/ 6 w 46"/>
                <a:gd name="T23" fmla="*/ 11 h 35"/>
                <a:gd name="T24" fmla="*/ 17 w 46"/>
                <a:gd name="T25" fmla="*/ 22 h 35"/>
                <a:gd name="T26" fmla="*/ 28 w 46"/>
                <a:gd name="T27" fmla="*/ 22 h 35"/>
                <a:gd name="T28" fmla="*/ 45 w 46"/>
                <a:gd name="T29" fmla="*/ 6 h 35"/>
                <a:gd name="T30" fmla="*/ 45 w 46"/>
                <a:gd name="T31"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35">
                  <a:moveTo>
                    <a:pt x="45" y="6"/>
                  </a:moveTo>
                  <a:lnTo>
                    <a:pt x="39" y="11"/>
                  </a:lnTo>
                  <a:lnTo>
                    <a:pt x="34" y="17"/>
                  </a:lnTo>
                  <a:lnTo>
                    <a:pt x="28" y="28"/>
                  </a:lnTo>
                  <a:lnTo>
                    <a:pt x="28" y="34"/>
                  </a:lnTo>
                  <a:lnTo>
                    <a:pt x="23" y="34"/>
                  </a:lnTo>
                  <a:lnTo>
                    <a:pt x="12" y="22"/>
                  </a:lnTo>
                  <a:lnTo>
                    <a:pt x="6" y="11"/>
                  </a:lnTo>
                  <a:lnTo>
                    <a:pt x="6" y="6"/>
                  </a:lnTo>
                  <a:lnTo>
                    <a:pt x="0" y="0"/>
                  </a:lnTo>
                  <a:lnTo>
                    <a:pt x="6" y="6"/>
                  </a:lnTo>
                  <a:lnTo>
                    <a:pt x="6" y="11"/>
                  </a:lnTo>
                  <a:lnTo>
                    <a:pt x="17" y="22"/>
                  </a:lnTo>
                  <a:lnTo>
                    <a:pt x="28" y="22"/>
                  </a:lnTo>
                  <a:lnTo>
                    <a:pt x="45" y="6"/>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0" name="Freeform 66"/>
            <p:cNvSpPr>
              <a:spLocks/>
            </p:cNvSpPr>
            <p:nvPr/>
          </p:nvSpPr>
          <p:spPr bwMode="auto">
            <a:xfrm>
              <a:off x="4412" y="3309"/>
              <a:ext cx="28" cy="34"/>
            </a:xfrm>
            <a:custGeom>
              <a:avLst/>
              <a:gdLst>
                <a:gd name="T0" fmla="*/ 5 w 28"/>
                <a:gd name="T1" fmla="*/ 33 h 34"/>
                <a:gd name="T2" fmla="*/ 22 w 28"/>
                <a:gd name="T3" fmla="*/ 17 h 34"/>
                <a:gd name="T4" fmla="*/ 27 w 28"/>
                <a:gd name="T5" fmla="*/ 0 h 34"/>
                <a:gd name="T6" fmla="*/ 16 w 28"/>
                <a:gd name="T7" fmla="*/ 0 h 34"/>
                <a:gd name="T8" fmla="*/ 0 w 28"/>
                <a:gd name="T9" fmla="*/ 22 h 34"/>
                <a:gd name="T10" fmla="*/ 5 w 28"/>
                <a:gd name="T11" fmla="*/ 33 h 34"/>
                <a:gd name="T12" fmla="*/ 5 w 28"/>
                <a:gd name="T13" fmla="*/ 33 h 34"/>
              </a:gdLst>
              <a:ahLst/>
              <a:cxnLst>
                <a:cxn ang="0">
                  <a:pos x="T0" y="T1"/>
                </a:cxn>
                <a:cxn ang="0">
                  <a:pos x="T2" y="T3"/>
                </a:cxn>
                <a:cxn ang="0">
                  <a:pos x="T4" y="T5"/>
                </a:cxn>
                <a:cxn ang="0">
                  <a:pos x="T6" y="T7"/>
                </a:cxn>
                <a:cxn ang="0">
                  <a:pos x="T8" y="T9"/>
                </a:cxn>
                <a:cxn ang="0">
                  <a:pos x="T10" y="T11"/>
                </a:cxn>
                <a:cxn ang="0">
                  <a:pos x="T12" y="T13"/>
                </a:cxn>
              </a:cxnLst>
              <a:rect l="0" t="0" r="r" b="b"/>
              <a:pathLst>
                <a:path w="28" h="34">
                  <a:moveTo>
                    <a:pt x="5" y="33"/>
                  </a:moveTo>
                  <a:lnTo>
                    <a:pt x="22" y="17"/>
                  </a:lnTo>
                  <a:lnTo>
                    <a:pt x="27" y="0"/>
                  </a:lnTo>
                  <a:lnTo>
                    <a:pt x="16" y="0"/>
                  </a:lnTo>
                  <a:lnTo>
                    <a:pt x="0" y="22"/>
                  </a:lnTo>
                  <a:lnTo>
                    <a:pt x="5" y="33"/>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1" name="Freeform 67"/>
            <p:cNvSpPr>
              <a:spLocks/>
            </p:cNvSpPr>
            <p:nvPr/>
          </p:nvSpPr>
          <p:spPr bwMode="auto">
            <a:xfrm>
              <a:off x="4412" y="3309"/>
              <a:ext cx="28" cy="34"/>
            </a:xfrm>
            <a:custGeom>
              <a:avLst/>
              <a:gdLst>
                <a:gd name="T0" fmla="*/ 5 w 28"/>
                <a:gd name="T1" fmla="*/ 33 h 34"/>
                <a:gd name="T2" fmla="*/ 22 w 28"/>
                <a:gd name="T3" fmla="*/ 17 h 34"/>
                <a:gd name="T4" fmla="*/ 27 w 28"/>
                <a:gd name="T5" fmla="*/ 0 h 34"/>
                <a:gd name="T6" fmla="*/ 16 w 28"/>
                <a:gd name="T7" fmla="*/ 0 h 34"/>
                <a:gd name="T8" fmla="*/ 0 w 28"/>
                <a:gd name="T9" fmla="*/ 22 h 34"/>
                <a:gd name="T10" fmla="*/ 5 w 28"/>
                <a:gd name="T11" fmla="*/ 33 h 34"/>
              </a:gdLst>
              <a:ahLst/>
              <a:cxnLst>
                <a:cxn ang="0">
                  <a:pos x="T0" y="T1"/>
                </a:cxn>
                <a:cxn ang="0">
                  <a:pos x="T2" y="T3"/>
                </a:cxn>
                <a:cxn ang="0">
                  <a:pos x="T4" y="T5"/>
                </a:cxn>
                <a:cxn ang="0">
                  <a:pos x="T6" y="T7"/>
                </a:cxn>
                <a:cxn ang="0">
                  <a:pos x="T8" y="T9"/>
                </a:cxn>
                <a:cxn ang="0">
                  <a:pos x="T10" y="T11"/>
                </a:cxn>
              </a:cxnLst>
              <a:rect l="0" t="0" r="r" b="b"/>
              <a:pathLst>
                <a:path w="28" h="34">
                  <a:moveTo>
                    <a:pt x="5" y="33"/>
                  </a:moveTo>
                  <a:lnTo>
                    <a:pt x="22" y="17"/>
                  </a:lnTo>
                  <a:lnTo>
                    <a:pt x="27" y="0"/>
                  </a:lnTo>
                  <a:lnTo>
                    <a:pt x="16" y="0"/>
                  </a:lnTo>
                  <a:lnTo>
                    <a:pt x="0" y="22"/>
                  </a:lnTo>
                  <a:lnTo>
                    <a:pt x="5" y="33"/>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2" name="Freeform 68"/>
            <p:cNvSpPr>
              <a:spLocks/>
            </p:cNvSpPr>
            <p:nvPr/>
          </p:nvSpPr>
          <p:spPr bwMode="auto">
            <a:xfrm>
              <a:off x="4395" y="3309"/>
              <a:ext cx="34" cy="23"/>
            </a:xfrm>
            <a:custGeom>
              <a:avLst/>
              <a:gdLst>
                <a:gd name="T0" fmla="*/ 17 w 34"/>
                <a:gd name="T1" fmla="*/ 22 h 23"/>
                <a:gd name="T2" fmla="*/ 33 w 34"/>
                <a:gd name="T3" fmla="*/ 0 h 23"/>
                <a:gd name="T4" fmla="*/ 0 w 34"/>
                <a:gd name="T5" fmla="*/ 22 h 23"/>
                <a:gd name="T6" fmla="*/ 17 w 34"/>
                <a:gd name="T7" fmla="*/ 22 h 23"/>
                <a:gd name="T8" fmla="*/ 17 w 34"/>
                <a:gd name="T9" fmla="*/ 22 h 23"/>
              </a:gdLst>
              <a:ahLst/>
              <a:cxnLst>
                <a:cxn ang="0">
                  <a:pos x="T0" y="T1"/>
                </a:cxn>
                <a:cxn ang="0">
                  <a:pos x="T2" y="T3"/>
                </a:cxn>
                <a:cxn ang="0">
                  <a:pos x="T4" y="T5"/>
                </a:cxn>
                <a:cxn ang="0">
                  <a:pos x="T6" y="T7"/>
                </a:cxn>
                <a:cxn ang="0">
                  <a:pos x="T8" y="T9"/>
                </a:cxn>
              </a:cxnLst>
              <a:rect l="0" t="0" r="r" b="b"/>
              <a:pathLst>
                <a:path w="34" h="23">
                  <a:moveTo>
                    <a:pt x="17" y="22"/>
                  </a:moveTo>
                  <a:lnTo>
                    <a:pt x="33" y="0"/>
                  </a:lnTo>
                  <a:lnTo>
                    <a:pt x="0" y="22"/>
                  </a:lnTo>
                  <a:lnTo>
                    <a:pt x="17" y="22"/>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 name="Freeform 69"/>
            <p:cNvSpPr>
              <a:spLocks/>
            </p:cNvSpPr>
            <p:nvPr/>
          </p:nvSpPr>
          <p:spPr bwMode="auto">
            <a:xfrm>
              <a:off x="4395" y="3309"/>
              <a:ext cx="34" cy="23"/>
            </a:xfrm>
            <a:custGeom>
              <a:avLst/>
              <a:gdLst>
                <a:gd name="T0" fmla="*/ 17 w 34"/>
                <a:gd name="T1" fmla="*/ 22 h 23"/>
                <a:gd name="T2" fmla="*/ 33 w 34"/>
                <a:gd name="T3" fmla="*/ 0 h 23"/>
                <a:gd name="T4" fmla="*/ 0 w 34"/>
                <a:gd name="T5" fmla="*/ 22 h 23"/>
                <a:gd name="T6" fmla="*/ 17 w 34"/>
                <a:gd name="T7" fmla="*/ 22 h 23"/>
              </a:gdLst>
              <a:ahLst/>
              <a:cxnLst>
                <a:cxn ang="0">
                  <a:pos x="T0" y="T1"/>
                </a:cxn>
                <a:cxn ang="0">
                  <a:pos x="T2" y="T3"/>
                </a:cxn>
                <a:cxn ang="0">
                  <a:pos x="T4" y="T5"/>
                </a:cxn>
                <a:cxn ang="0">
                  <a:pos x="T6" y="T7"/>
                </a:cxn>
              </a:cxnLst>
              <a:rect l="0" t="0" r="r" b="b"/>
              <a:pathLst>
                <a:path w="34" h="23">
                  <a:moveTo>
                    <a:pt x="17" y="22"/>
                  </a:moveTo>
                  <a:lnTo>
                    <a:pt x="33" y="0"/>
                  </a:lnTo>
                  <a:lnTo>
                    <a:pt x="0" y="22"/>
                  </a:lnTo>
                  <a:lnTo>
                    <a:pt x="17" y="22"/>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4" name="Freeform 70"/>
            <p:cNvSpPr>
              <a:spLocks/>
            </p:cNvSpPr>
            <p:nvPr/>
          </p:nvSpPr>
          <p:spPr bwMode="auto">
            <a:xfrm>
              <a:off x="4313" y="3176"/>
              <a:ext cx="34" cy="23"/>
            </a:xfrm>
            <a:custGeom>
              <a:avLst/>
              <a:gdLst>
                <a:gd name="T0" fmla="*/ 33 w 34"/>
                <a:gd name="T1" fmla="*/ 0 h 23"/>
                <a:gd name="T2" fmla="*/ 22 w 34"/>
                <a:gd name="T3" fmla="*/ 11 h 23"/>
                <a:gd name="T4" fmla="*/ 16 w 34"/>
                <a:gd name="T5" fmla="*/ 17 h 23"/>
                <a:gd name="T6" fmla="*/ 5 w 34"/>
                <a:gd name="T7" fmla="*/ 22 h 23"/>
                <a:gd name="T8" fmla="*/ 0 w 34"/>
                <a:gd name="T9" fmla="*/ 22 h 23"/>
                <a:gd name="T10" fmla="*/ 0 w 34"/>
                <a:gd name="T11" fmla="*/ 17 h 23"/>
                <a:gd name="T12" fmla="*/ 11 w 34"/>
                <a:gd name="T13" fmla="*/ 17 h 23"/>
                <a:gd name="T14" fmla="*/ 16 w 34"/>
                <a:gd name="T15" fmla="*/ 11 h 23"/>
                <a:gd name="T16" fmla="*/ 22 w 34"/>
                <a:gd name="T17" fmla="*/ 6 h 23"/>
                <a:gd name="T18" fmla="*/ 33 w 34"/>
                <a:gd name="T19" fmla="*/ 0 h 23"/>
                <a:gd name="T20" fmla="*/ 33 w 34"/>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23">
                  <a:moveTo>
                    <a:pt x="33" y="0"/>
                  </a:moveTo>
                  <a:lnTo>
                    <a:pt x="22" y="11"/>
                  </a:lnTo>
                  <a:lnTo>
                    <a:pt x="16" y="17"/>
                  </a:lnTo>
                  <a:lnTo>
                    <a:pt x="5" y="22"/>
                  </a:lnTo>
                  <a:lnTo>
                    <a:pt x="0" y="22"/>
                  </a:lnTo>
                  <a:lnTo>
                    <a:pt x="0" y="17"/>
                  </a:lnTo>
                  <a:lnTo>
                    <a:pt x="11" y="17"/>
                  </a:lnTo>
                  <a:lnTo>
                    <a:pt x="16" y="11"/>
                  </a:lnTo>
                  <a:lnTo>
                    <a:pt x="22" y="6"/>
                  </a:lnTo>
                  <a:lnTo>
                    <a:pt x="33"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 name="Freeform 71"/>
            <p:cNvSpPr>
              <a:spLocks/>
            </p:cNvSpPr>
            <p:nvPr/>
          </p:nvSpPr>
          <p:spPr bwMode="auto">
            <a:xfrm>
              <a:off x="4291" y="3326"/>
              <a:ext cx="34" cy="23"/>
            </a:xfrm>
            <a:custGeom>
              <a:avLst/>
              <a:gdLst>
                <a:gd name="T0" fmla="*/ 16 w 34"/>
                <a:gd name="T1" fmla="*/ 0 h 23"/>
                <a:gd name="T2" fmla="*/ 33 w 34"/>
                <a:gd name="T3" fmla="*/ 5 h 23"/>
                <a:gd name="T4" fmla="*/ 22 w 34"/>
                <a:gd name="T5" fmla="*/ 16 h 23"/>
                <a:gd name="T6" fmla="*/ 16 w 34"/>
                <a:gd name="T7" fmla="*/ 22 h 23"/>
                <a:gd name="T8" fmla="*/ 0 w 34"/>
                <a:gd name="T9" fmla="*/ 16 h 23"/>
                <a:gd name="T10" fmla="*/ 0 w 34"/>
                <a:gd name="T11" fmla="*/ 5 h 23"/>
                <a:gd name="T12" fmla="*/ 11 w 34"/>
                <a:gd name="T13" fmla="*/ 0 h 23"/>
                <a:gd name="T14" fmla="*/ 16 w 34"/>
                <a:gd name="T15" fmla="*/ 0 h 23"/>
                <a:gd name="T16" fmla="*/ 16 w 34"/>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3">
                  <a:moveTo>
                    <a:pt x="16" y="0"/>
                  </a:moveTo>
                  <a:lnTo>
                    <a:pt x="33" y="5"/>
                  </a:lnTo>
                  <a:lnTo>
                    <a:pt x="22" y="16"/>
                  </a:lnTo>
                  <a:lnTo>
                    <a:pt x="16" y="22"/>
                  </a:lnTo>
                  <a:lnTo>
                    <a:pt x="0" y="16"/>
                  </a:lnTo>
                  <a:lnTo>
                    <a:pt x="0" y="5"/>
                  </a:lnTo>
                  <a:lnTo>
                    <a:pt x="11" y="0"/>
                  </a:lnTo>
                  <a:lnTo>
                    <a:pt x="16" y="0"/>
                  </a:lnTo>
                  <a:close/>
                </a:path>
              </a:pathLst>
            </a:custGeom>
            <a:solidFill>
              <a:schemeClr val="accent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6" name="Freeform 72"/>
            <p:cNvSpPr>
              <a:spLocks/>
            </p:cNvSpPr>
            <p:nvPr/>
          </p:nvSpPr>
          <p:spPr bwMode="auto">
            <a:xfrm>
              <a:off x="4439" y="3464"/>
              <a:ext cx="23" cy="12"/>
            </a:xfrm>
            <a:custGeom>
              <a:avLst/>
              <a:gdLst>
                <a:gd name="T0" fmla="*/ 22 w 23"/>
                <a:gd name="T1" fmla="*/ 0 h 12"/>
                <a:gd name="T2" fmla="*/ 6 w 23"/>
                <a:gd name="T3" fmla="*/ 6 h 12"/>
                <a:gd name="T4" fmla="*/ 0 w 23"/>
                <a:gd name="T5" fmla="*/ 0 h 12"/>
                <a:gd name="T6" fmla="*/ 6 w 23"/>
                <a:gd name="T7" fmla="*/ 11 h 12"/>
                <a:gd name="T8" fmla="*/ 17 w 23"/>
                <a:gd name="T9" fmla="*/ 11 h 12"/>
                <a:gd name="T10" fmla="*/ 17 w 23"/>
                <a:gd name="T11" fmla="*/ 6 h 12"/>
                <a:gd name="T12" fmla="*/ 22 w 23"/>
                <a:gd name="T13" fmla="*/ 0 h 12"/>
                <a:gd name="T14" fmla="*/ 22 w 23"/>
                <a:gd name="T15" fmla="*/ 0 h 12"/>
                <a:gd name="T16" fmla="*/ 22 w 2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22" y="0"/>
                  </a:moveTo>
                  <a:lnTo>
                    <a:pt x="6" y="6"/>
                  </a:lnTo>
                  <a:lnTo>
                    <a:pt x="0" y="0"/>
                  </a:lnTo>
                  <a:lnTo>
                    <a:pt x="6" y="11"/>
                  </a:lnTo>
                  <a:lnTo>
                    <a:pt x="17" y="11"/>
                  </a:lnTo>
                  <a:lnTo>
                    <a:pt x="17" y="6"/>
                  </a:lnTo>
                  <a:lnTo>
                    <a:pt x="22"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7" name="Freeform 73"/>
            <p:cNvSpPr>
              <a:spLocks/>
            </p:cNvSpPr>
            <p:nvPr/>
          </p:nvSpPr>
          <p:spPr bwMode="auto">
            <a:xfrm>
              <a:off x="4439" y="3464"/>
              <a:ext cx="23" cy="12"/>
            </a:xfrm>
            <a:custGeom>
              <a:avLst/>
              <a:gdLst>
                <a:gd name="T0" fmla="*/ 22 w 23"/>
                <a:gd name="T1" fmla="*/ 0 h 12"/>
                <a:gd name="T2" fmla="*/ 6 w 23"/>
                <a:gd name="T3" fmla="*/ 6 h 12"/>
                <a:gd name="T4" fmla="*/ 0 w 23"/>
                <a:gd name="T5" fmla="*/ 0 h 12"/>
                <a:gd name="T6" fmla="*/ 6 w 23"/>
                <a:gd name="T7" fmla="*/ 11 h 12"/>
                <a:gd name="T8" fmla="*/ 17 w 23"/>
                <a:gd name="T9" fmla="*/ 11 h 12"/>
                <a:gd name="T10" fmla="*/ 17 w 23"/>
                <a:gd name="T11" fmla="*/ 6 h 12"/>
                <a:gd name="T12" fmla="*/ 22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22" y="0"/>
                  </a:moveTo>
                  <a:lnTo>
                    <a:pt x="6" y="6"/>
                  </a:lnTo>
                  <a:lnTo>
                    <a:pt x="0" y="0"/>
                  </a:lnTo>
                  <a:lnTo>
                    <a:pt x="6" y="11"/>
                  </a:lnTo>
                  <a:lnTo>
                    <a:pt x="17" y="11"/>
                  </a:lnTo>
                  <a:lnTo>
                    <a:pt x="17" y="6"/>
                  </a:lnTo>
                  <a:lnTo>
                    <a:pt x="22"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8" name="Freeform 74"/>
            <p:cNvSpPr>
              <a:spLocks/>
            </p:cNvSpPr>
            <p:nvPr/>
          </p:nvSpPr>
          <p:spPr bwMode="auto">
            <a:xfrm>
              <a:off x="4373" y="3032"/>
              <a:ext cx="12" cy="23"/>
            </a:xfrm>
            <a:custGeom>
              <a:avLst/>
              <a:gdLst>
                <a:gd name="T0" fmla="*/ 0 w 12"/>
                <a:gd name="T1" fmla="*/ 0 h 23"/>
                <a:gd name="T2" fmla="*/ 6 w 12"/>
                <a:gd name="T3" fmla="*/ 11 h 23"/>
                <a:gd name="T4" fmla="*/ 6 w 12"/>
                <a:gd name="T5" fmla="*/ 17 h 23"/>
                <a:gd name="T6" fmla="*/ 0 w 12"/>
                <a:gd name="T7" fmla="*/ 22 h 23"/>
                <a:gd name="T8" fmla="*/ 0 w 12"/>
                <a:gd name="T9" fmla="*/ 22 h 23"/>
                <a:gd name="T10" fmla="*/ 11 w 12"/>
                <a:gd name="T11" fmla="*/ 17 h 23"/>
                <a:gd name="T12" fmla="*/ 11 w 12"/>
                <a:gd name="T13" fmla="*/ 11 h 23"/>
                <a:gd name="T14" fmla="*/ 11 w 12"/>
                <a:gd name="T15" fmla="*/ 11 h 23"/>
                <a:gd name="T16" fmla="*/ 11 w 12"/>
                <a:gd name="T17" fmla="*/ 6 h 23"/>
                <a:gd name="T18" fmla="*/ 0 w 12"/>
                <a:gd name="T19" fmla="*/ 0 h 23"/>
                <a:gd name="T20" fmla="*/ 0 w 12"/>
                <a:gd name="T21" fmla="*/ 0 h 23"/>
                <a:gd name="T22" fmla="*/ 0 w 12"/>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3">
                  <a:moveTo>
                    <a:pt x="0" y="0"/>
                  </a:moveTo>
                  <a:lnTo>
                    <a:pt x="6" y="11"/>
                  </a:lnTo>
                  <a:lnTo>
                    <a:pt x="6" y="17"/>
                  </a:lnTo>
                  <a:lnTo>
                    <a:pt x="0" y="22"/>
                  </a:lnTo>
                  <a:lnTo>
                    <a:pt x="11" y="17"/>
                  </a:lnTo>
                  <a:lnTo>
                    <a:pt x="11" y="11"/>
                  </a:lnTo>
                  <a:lnTo>
                    <a:pt x="11" y="6"/>
                  </a:lnTo>
                  <a:lnTo>
                    <a:pt x="0" y="0"/>
                  </a:lnTo>
                  <a:close/>
                </a:path>
              </a:pathLst>
            </a:custGeom>
            <a:solidFill>
              <a:schemeClr val="tx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9" name="Freeform 75"/>
            <p:cNvSpPr>
              <a:spLocks/>
            </p:cNvSpPr>
            <p:nvPr/>
          </p:nvSpPr>
          <p:spPr bwMode="auto">
            <a:xfrm>
              <a:off x="4346" y="3043"/>
              <a:ext cx="12" cy="12"/>
            </a:xfrm>
            <a:custGeom>
              <a:avLst/>
              <a:gdLst>
                <a:gd name="T0" fmla="*/ 0 w 12"/>
                <a:gd name="T1" fmla="*/ 11 h 12"/>
                <a:gd name="T2" fmla="*/ 5 w 12"/>
                <a:gd name="T3" fmla="*/ 0 h 12"/>
                <a:gd name="T4" fmla="*/ 11 w 12"/>
                <a:gd name="T5" fmla="*/ 11 h 12"/>
                <a:gd name="T6" fmla="*/ 5 w 12"/>
                <a:gd name="T7" fmla="*/ 11 h 12"/>
                <a:gd name="T8" fmla="*/ 0 w 12"/>
                <a:gd name="T9" fmla="*/ 11 h 12"/>
                <a:gd name="T10" fmla="*/ 0 w 12"/>
                <a:gd name="T11" fmla="*/ 11 h 12"/>
              </a:gdLst>
              <a:ahLst/>
              <a:cxnLst>
                <a:cxn ang="0">
                  <a:pos x="T0" y="T1"/>
                </a:cxn>
                <a:cxn ang="0">
                  <a:pos x="T2" y="T3"/>
                </a:cxn>
                <a:cxn ang="0">
                  <a:pos x="T4" y="T5"/>
                </a:cxn>
                <a:cxn ang="0">
                  <a:pos x="T6" y="T7"/>
                </a:cxn>
                <a:cxn ang="0">
                  <a:pos x="T8" y="T9"/>
                </a:cxn>
                <a:cxn ang="0">
                  <a:pos x="T10" y="T11"/>
                </a:cxn>
              </a:cxnLst>
              <a:rect l="0" t="0" r="r" b="b"/>
              <a:pathLst>
                <a:path w="12" h="12">
                  <a:moveTo>
                    <a:pt x="0" y="11"/>
                  </a:moveTo>
                  <a:lnTo>
                    <a:pt x="5" y="0"/>
                  </a:lnTo>
                  <a:lnTo>
                    <a:pt x="11" y="11"/>
                  </a:lnTo>
                  <a:lnTo>
                    <a:pt x="5" y="11"/>
                  </a:lnTo>
                  <a:lnTo>
                    <a:pt x="0" y="11"/>
                  </a:lnTo>
                  <a:close/>
                </a:path>
              </a:pathLst>
            </a:custGeom>
            <a:solidFill>
              <a:schemeClr val="tx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0" name="Freeform 76"/>
            <p:cNvSpPr>
              <a:spLocks/>
            </p:cNvSpPr>
            <p:nvPr/>
          </p:nvSpPr>
          <p:spPr bwMode="auto">
            <a:xfrm>
              <a:off x="4197" y="3026"/>
              <a:ext cx="67" cy="35"/>
            </a:xfrm>
            <a:custGeom>
              <a:avLst/>
              <a:gdLst>
                <a:gd name="T0" fmla="*/ 0 w 67"/>
                <a:gd name="T1" fmla="*/ 12 h 35"/>
                <a:gd name="T2" fmla="*/ 22 w 67"/>
                <a:gd name="T3" fmla="*/ 6 h 35"/>
                <a:gd name="T4" fmla="*/ 44 w 67"/>
                <a:gd name="T5" fmla="*/ 0 h 35"/>
                <a:gd name="T6" fmla="*/ 60 w 67"/>
                <a:gd name="T7" fmla="*/ 12 h 35"/>
                <a:gd name="T8" fmla="*/ 66 w 67"/>
                <a:gd name="T9" fmla="*/ 28 h 35"/>
                <a:gd name="T10" fmla="*/ 66 w 67"/>
                <a:gd name="T11" fmla="*/ 23 h 35"/>
                <a:gd name="T12" fmla="*/ 60 w 67"/>
                <a:gd name="T13" fmla="*/ 17 h 35"/>
                <a:gd name="T14" fmla="*/ 55 w 67"/>
                <a:gd name="T15" fmla="*/ 23 h 35"/>
                <a:gd name="T16" fmla="*/ 49 w 67"/>
                <a:gd name="T17" fmla="*/ 28 h 35"/>
                <a:gd name="T18" fmla="*/ 66 w 67"/>
                <a:gd name="T19" fmla="*/ 23 h 35"/>
                <a:gd name="T20" fmla="*/ 66 w 67"/>
                <a:gd name="T21" fmla="*/ 28 h 35"/>
                <a:gd name="T22" fmla="*/ 60 w 67"/>
                <a:gd name="T23" fmla="*/ 34 h 35"/>
                <a:gd name="T24" fmla="*/ 44 w 67"/>
                <a:gd name="T25" fmla="*/ 34 h 35"/>
                <a:gd name="T26" fmla="*/ 33 w 67"/>
                <a:gd name="T27" fmla="*/ 34 h 35"/>
                <a:gd name="T28" fmla="*/ 22 w 67"/>
                <a:gd name="T29" fmla="*/ 28 h 35"/>
                <a:gd name="T30" fmla="*/ 11 w 67"/>
                <a:gd name="T31" fmla="*/ 28 h 35"/>
                <a:gd name="T32" fmla="*/ 16 w 67"/>
                <a:gd name="T33" fmla="*/ 17 h 35"/>
                <a:gd name="T34" fmla="*/ 22 w 67"/>
                <a:gd name="T35" fmla="*/ 23 h 35"/>
                <a:gd name="T36" fmla="*/ 27 w 67"/>
                <a:gd name="T37" fmla="*/ 28 h 35"/>
                <a:gd name="T38" fmla="*/ 33 w 67"/>
                <a:gd name="T39" fmla="*/ 28 h 35"/>
                <a:gd name="T40" fmla="*/ 38 w 67"/>
                <a:gd name="T41" fmla="*/ 28 h 35"/>
                <a:gd name="T42" fmla="*/ 33 w 67"/>
                <a:gd name="T43" fmla="*/ 23 h 35"/>
                <a:gd name="T44" fmla="*/ 33 w 67"/>
                <a:gd name="T45" fmla="*/ 17 h 35"/>
                <a:gd name="T46" fmla="*/ 33 w 67"/>
                <a:gd name="T47" fmla="*/ 17 h 35"/>
                <a:gd name="T48" fmla="*/ 33 w 67"/>
                <a:gd name="T49" fmla="*/ 12 h 35"/>
                <a:gd name="T50" fmla="*/ 38 w 67"/>
                <a:gd name="T51" fmla="*/ 6 h 35"/>
                <a:gd name="T52" fmla="*/ 38 w 67"/>
                <a:gd name="T53" fmla="*/ 12 h 35"/>
                <a:gd name="T54" fmla="*/ 38 w 67"/>
                <a:gd name="T55" fmla="*/ 17 h 35"/>
                <a:gd name="T56" fmla="*/ 44 w 67"/>
                <a:gd name="T57" fmla="*/ 17 h 35"/>
                <a:gd name="T58" fmla="*/ 44 w 67"/>
                <a:gd name="T59" fmla="*/ 17 h 35"/>
                <a:gd name="T60" fmla="*/ 44 w 67"/>
                <a:gd name="T61" fmla="*/ 17 h 35"/>
                <a:gd name="T62" fmla="*/ 44 w 67"/>
                <a:gd name="T63" fmla="*/ 12 h 35"/>
                <a:gd name="T64" fmla="*/ 44 w 67"/>
                <a:gd name="T65" fmla="*/ 12 h 35"/>
                <a:gd name="T66" fmla="*/ 44 w 67"/>
                <a:gd name="T67" fmla="*/ 12 h 35"/>
                <a:gd name="T68" fmla="*/ 38 w 67"/>
                <a:gd name="T69" fmla="*/ 12 h 35"/>
                <a:gd name="T70" fmla="*/ 38 w 67"/>
                <a:gd name="T71" fmla="*/ 6 h 35"/>
                <a:gd name="T72" fmla="*/ 27 w 67"/>
                <a:gd name="T73" fmla="*/ 12 h 35"/>
                <a:gd name="T74" fmla="*/ 22 w 67"/>
                <a:gd name="T75" fmla="*/ 17 h 35"/>
                <a:gd name="T76" fmla="*/ 22 w 67"/>
                <a:gd name="T77" fmla="*/ 17 h 35"/>
                <a:gd name="T78" fmla="*/ 22 w 67"/>
                <a:gd name="T79" fmla="*/ 23 h 35"/>
                <a:gd name="T80" fmla="*/ 16 w 67"/>
                <a:gd name="T81" fmla="*/ 17 h 35"/>
                <a:gd name="T82" fmla="*/ 16 w 67"/>
                <a:gd name="T83" fmla="*/ 17 h 35"/>
                <a:gd name="T84" fmla="*/ 5 w 67"/>
                <a:gd name="T85" fmla="*/ 17 h 35"/>
                <a:gd name="T86" fmla="*/ 5 w 67"/>
                <a:gd name="T87" fmla="*/ 12 h 35"/>
                <a:gd name="T88" fmla="*/ 0 w 67"/>
                <a:gd name="T89" fmla="*/ 12 h 35"/>
                <a:gd name="T90" fmla="*/ 0 w 6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7" h="35">
                  <a:moveTo>
                    <a:pt x="0" y="12"/>
                  </a:moveTo>
                  <a:lnTo>
                    <a:pt x="22" y="6"/>
                  </a:lnTo>
                  <a:lnTo>
                    <a:pt x="44" y="0"/>
                  </a:lnTo>
                  <a:lnTo>
                    <a:pt x="60" y="12"/>
                  </a:lnTo>
                  <a:lnTo>
                    <a:pt x="66" y="28"/>
                  </a:lnTo>
                  <a:lnTo>
                    <a:pt x="66" y="23"/>
                  </a:lnTo>
                  <a:lnTo>
                    <a:pt x="60" y="17"/>
                  </a:lnTo>
                  <a:lnTo>
                    <a:pt x="55" y="23"/>
                  </a:lnTo>
                  <a:lnTo>
                    <a:pt x="49" y="28"/>
                  </a:lnTo>
                  <a:lnTo>
                    <a:pt x="66" y="23"/>
                  </a:lnTo>
                  <a:lnTo>
                    <a:pt x="66" y="28"/>
                  </a:lnTo>
                  <a:lnTo>
                    <a:pt x="60" y="34"/>
                  </a:lnTo>
                  <a:lnTo>
                    <a:pt x="44" y="34"/>
                  </a:lnTo>
                  <a:lnTo>
                    <a:pt x="33" y="34"/>
                  </a:lnTo>
                  <a:lnTo>
                    <a:pt x="22" y="28"/>
                  </a:lnTo>
                  <a:lnTo>
                    <a:pt x="11" y="28"/>
                  </a:lnTo>
                  <a:lnTo>
                    <a:pt x="16" y="17"/>
                  </a:lnTo>
                  <a:lnTo>
                    <a:pt x="22" y="23"/>
                  </a:lnTo>
                  <a:lnTo>
                    <a:pt x="27" y="28"/>
                  </a:lnTo>
                  <a:lnTo>
                    <a:pt x="33" y="28"/>
                  </a:lnTo>
                  <a:lnTo>
                    <a:pt x="38" y="28"/>
                  </a:lnTo>
                  <a:lnTo>
                    <a:pt x="33" y="23"/>
                  </a:lnTo>
                  <a:lnTo>
                    <a:pt x="33" y="17"/>
                  </a:lnTo>
                  <a:lnTo>
                    <a:pt x="33" y="12"/>
                  </a:lnTo>
                  <a:lnTo>
                    <a:pt x="38" y="6"/>
                  </a:lnTo>
                  <a:lnTo>
                    <a:pt x="38" y="12"/>
                  </a:lnTo>
                  <a:lnTo>
                    <a:pt x="38" y="17"/>
                  </a:lnTo>
                  <a:lnTo>
                    <a:pt x="44" y="17"/>
                  </a:lnTo>
                  <a:lnTo>
                    <a:pt x="44" y="12"/>
                  </a:lnTo>
                  <a:lnTo>
                    <a:pt x="38" y="12"/>
                  </a:lnTo>
                  <a:lnTo>
                    <a:pt x="38" y="6"/>
                  </a:lnTo>
                  <a:lnTo>
                    <a:pt x="27" y="12"/>
                  </a:lnTo>
                  <a:lnTo>
                    <a:pt x="22" y="17"/>
                  </a:lnTo>
                  <a:lnTo>
                    <a:pt x="22" y="23"/>
                  </a:lnTo>
                  <a:lnTo>
                    <a:pt x="16" y="17"/>
                  </a:lnTo>
                  <a:lnTo>
                    <a:pt x="5" y="17"/>
                  </a:lnTo>
                  <a:lnTo>
                    <a:pt x="5" y="12"/>
                  </a:lnTo>
                  <a:lnTo>
                    <a:pt x="0" y="12"/>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1" name="Freeform 77"/>
            <p:cNvSpPr>
              <a:spLocks/>
            </p:cNvSpPr>
            <p:nvPr/>
          </p:nvSpPr>
          <p:spPr bwMode="auto">
            <a:xfrm>
              <a:off x="4219" y="3032"/>
              <a:ext cx="17" cy="23"/>
            </a:xfrm>
            <a:custGeom>
              <a:avLst/>
              <a:gdLst>
                <a:gd name="T0" fmla="*/ 16 w 17"/>
                <a:gd name="T1" fmla="*/ 0 h 23"/>
                <a:gd name="T2" fmla="*/ 11 w 17"/>
                <a:gd name="T3" fmla="*/ 11 h 23"/>
                <a:gd name="T4" fmla="*/ 11 w 17"/>
                <a:gd name="T5" fmla="*/ 17 h 23"/>
                <a:gd name="T6" fmla="*/ 16 w 17"/>
                <a:gd name="T7" fmla="*/ 22 h 23"/>
                <a:gd name="T8" fmla="*/ 11 w 17"/>
                <a:gd name="T9" fmla="*/ 22 h 23"/>
                <a:gd name="T10" fmla="*/ 5 w 17"/>
                <a:gd name="T11" fmla="*/ 22 h 23"/>
                <a:gd name="T12" fmla="*/ 0 w 17"/>
                <a:gd name="T13" fmla="*/ 17 h 23"/>
                <a:gd name="T14" fmla="*/ 0 w 17"/>
                <a:gd name="T15" fmla="*/ 11 h 23"/>
                <a:gd name="T16" fmla="*/ 0 w 17"/>
                <a:gd name="T17" fmla="*/ 11 h 23"/>
                <a:gd name="T18" fmla="*/ 5 w 17"/>
                <a:gd name="T19" fmla="*/ 6 h 23"/>
                <a:gd name="T20" fmla="*/ 16 w 17"/>
                <a:gd name="T21" fmla="*/ 0 h 23"/>
                <a:gd name="T22" fmla="*/ 16 w 17"/>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3">
                  <a:moveTo>
                    <a:pt x="16" y="0"/>
                  </a:moveTo>
                  <a:lnTo>
                    <a:pt x="11" y="11"/>
                  </a:lnTo>
                  <a:lnTo>
                    <a:pt x="11" y="17"/>
                  </a:lnTo>
                  <a:lnTo>
                    <a:pt x="16" y="22"/>
                  </a:lnTo>
                  <a:lnTo>
                    <a:pt x="11" y="22"/>
                  </a:lnTo>
                  <a:lnTo>
                    <a:pt x="5" y="22"/>
                  </a:lnTo>
                  <a:lnTo>
                    <a:pt x="0" y="17"/>
                  </a:lnTo>
                  <a:lnTo>
                    <a:pt x="0" y="11"/>
                  </a:lnTo>
                  <a:lnTo>
                    <a:pt x="5" y="6"/>
                  </a:lnTo>
                  <a:lnTo>
                    <a:pt x="16" y="0"/>
                  </a:lnTo>
                  <a:close/>
                </a:path>
              </a:pathLst>
            </a:custGeom>
            <a:solidFill>
              <a:schemeClr val="tx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2" name="Freeform 78"/>
            <p:cNvSpPr>
              <a:spLocks/>
            </p:cNvSpPr>
            <p:nvPr/>
          </p:nvSpPr>
          <p:spPr bwMode="auto">
            <a:xfrm>
              <a:off x="4246" y="3043"/>
              <a:ext cx="18" cy="12"/>
            </a:xfrm>
            <a:custGeom>
              <a:avLst/>
              <a:gdLst>
                <a:gd name="T0" fmla="*/ 17 w 18"/>
                <a:gd name="T1" fmla="*/ 6 h 12"/>
                <a:gd name="T2" fmla="*/ 11 w 18"/>
                <a:gd name="T3" fmla="*/ 0 h 12"/>
                <a:gd name="T4" fmla="*/ 6 w 18"/>
                <a:gd name="T5" fmla="*/ 6 h 12"/>
                <a:gd name="T6" fmla="*/ 0 w 18"/>
                <a:gd name="T7" fmla="*/ 11 h 12"/>
                <a:gd name="T8" fmla="*/ 17 w 18"/>
                <a:gd name="T9" fmla="*/ 6 h 12"/>
                <a:gd name="T10" fmla="*/ 17 w 18"/>
                <a:gd name="T11" fmla="*/ 6 h 12"/>
              </a:gdLst>
              <a:ahLst/>
              <a:cxnLst>
                <a:cxn ang="0">
                  <a:pos x="T0" y="T1"/>
                </a:cxn>
                <a:cxn ang="0">
                  <a:pos x="T2" y="T3"/>
                </a:cxn>
                <a:cxn ang="0">
                  <a:pos x="T4" y="T5"/>
                </a:cxn>
                <a:cxn ang="0">
                  <a:pos x="T6" y="T7"/>
                </a:cxn>
                <a:cxn ang="0">
                  <a:pos x="T8" y="T9"/>
                </a:cxn>
                <a:cxn ang="0">
                  <a:pos x="T10" y="T11"/>
                </a:cxn>
              </a:cxnLst>
              <a:rect l="0" t="0" r="r" b="b"/>
              <a:pathLst>
                <a:path w="18" h="12">
                  <a:moveTo>
                    <a:pt x="17" y="6"/>
                  </a:moveTo>
                  <a:lnTo>
                    <a:pt x="11" y="0"/>
                  </a:lnTo>
                  <a:lnTo>
                    <a:pt x="6" y="6"/>
                  </a:lnTo>
                  <a:lnTo>
                    <a:pt x="0" y="11"/>
                  </a:lnTo>
                  <a:lnTo>
                    <a:pt x="17" y="6"/>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 name="Freeform 79"/>
            <p:cNvSpPr>
              <a:spLocks/>
            </p:cNvSpPr>
            <p:nvPr/>
          </p:nvSpPr>
          <p:spPr bwMode="auto">
            <a:xfrm>
              <a:off x="4235" y="3038"/>
              <a:ext cx="7" cy="6"/>
            </a:xfrm>
            <a:custGeom>
              <a:avLst/>
              <a:gdLst>
                <a:gd name="T0" fmla="*/ 0 w 7"/>
                <a:gd name="T1" fmla="*/ 0 h 6"/>
                <a:gd name="T2" fmla="*/ 0 w 7"/>
                <a:gd name="T3" fmla="*/ 5 h 6"/>
                <a:gd name="T4" fmla="*/ 6 w 7"/>
                <a:gd name="T5" fmla="*/ 5 h 6"/>
                <a:gd name="T6" fmla="*/ 6 w 7"/>
                <a:gd name="T7" fmla="*/ 5 h 6"/>
                <a:gd name="T8" fmla="*/ 6 w 7"/>
                <a:gd name="T9" fmla="*/ 5 h 6"/>
                <a:gd name="T10" fmla="*/ 6 w 7"/>
                <a:gd name="T11" fmla="*/ 0 h 6"/>
                <a:gd name="T12" fmla="*/ 6 w 7"/>
                <a:gd name="T13" fmla="*/ 0 h 6"/>
                <a:gd name="T14" fmla="*/ 6 w 7"/>
                <a:gd name="T15" fmla="*/ 0 h 6"/>
                <a:gd name="T16" fmla="*/ 0 w 7"/>
                <a:gd name="T17" fmla="*/ 0 h 6"/>
                <a:gd name="T18" fmla="*/ 0 w 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0" y="0"/>
                  </a:moveTo>
                  <a:lnTo>
                    <a:pt x="0" y="5"/>
                  </a:lnTo>
                  <a:lnTo>
                    <a:pt x="6" y="5"/>
                  </a:lnTo>
                  <a:lnTo>
                    <a:pt x="6" y="0"/>
                  </a:lnTo>
                  <a:lnTo>
                    <a:pt x="0" y="0"/>
                  </a:lnTo>
                  <a:close/>
                </a:path>
              </a:pathLst>
            </a:custGeom>
            <a:solidFill>
              <a:schemeClr val="tx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4" name="Freeform 80"/>
            <p:cNvSpPr>
              <a:spLocks/>
            </p:cNvSpPr>
            <p:nvPr/>
          </p:nvSpPr>
          <p:spPr bwMode="auto">
            <a:xfrm>
              <a:off x="4252" y="3154"/>
              <a:ext cx="106" cy="1"/>
            </a:xfrm>
            <a:custGeom>
              <a:avLst/>
              <a:gdLst>
                <a:gd name="T0" fmla="*/ 0 w 106"/>
                <a:gd name="T1" fmla="*/ 0 h 1"/>
                <a:gd name="T2" fmla="*/ 105 w 106"/>
                <a:gd name="T3" fmla="*/ 0 h 1"/>
                <a:gd name="T4" fmla="*/ 0 w 106"/>
                <a:gd name="T5" fmla="*/ 0 h 1"/>
                <a:gd name="T6" fmla="*/ 0 w 106"/>
                <a:gd name="T7" fmla="*/ 0 h 1"/>
              </a:gdLst>
              <a:ahLst/>
              <a:cxnLst>
                <a:cxn ang="0">
                  <a:pos x="T0" y="T1"/>
                </a:cxn>
                <a:cxn ang="0">
                  <a:pos x="T2" y="T3"/>
                </a:cxn>
                <a:cxn ang="0">
                  <a:pos x="T4" y="T5"/>
                </a:cxn>
                <a:cxn ang="0">
                  <a:pos x="T6" y="T7"/>
                </a:cxn>
              </a:cxnLst>
              <a:rect l="0" t="0" r="r" b="b"/>
              <a:pathLst>
                <a:path w="106" h="1">
                  <a:moveTo>
                    <a:pt x="0" y="0"/>
                  </a:moveTo>
                  <a:lnTo>
                    <a:pt x="105" y="0"/>
                  </a:lnTo>
                  <a:lnTo>
                    <a:pt x="0"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 name="Freeform 81"/>
            <p:cNvSpPr>
              <a:spLocks/>
            </p:cNvSpPr>
            <p:nvPr/>
          </p:nvSpPr>
          <p:spPr bwMode="auto">
            <a:xfrm>
              <a:off x="4252" y="3154"/>
              <a:ext cx="106" cy="1"/>
            </a:xfrm>
            <a:custGeom>
              <a:avLst/>
              <a:gdLst>
                <a:gd name="T0" fmla="*/ 0 w 106"/>
                <a:gd name="T1" fmla="*/ 0 h 1"/>
                <a:gd name="T2" fmla="*/ 105 w 106"/>
                <a:gd name="T3" fmla="*/ 0 h 1"/>
                <a:gd name="T4" fmla="*/ 0 w 106"/>
                <a:gd name="T5" fmla="*/ 0 h 1"/>
              </a:gdLst>
              <a:ahLst/>
              <a:cxnLst>
                <a:cxn ang="0">
                  <a:pos x="T0" y="T1"/>
                </a:cxn>
                <a:cxn ang="0">
                  <a:pos x="T2" y="T3"/>
                </a:cxn>
                <a:cxn ang="0">
                  <a:pos x="T4" y="T5"/>
                </a:cxn>
              </a:cxnLst>
              <a:rect l="0" t="0" r="r" b="b"/>
              <a:pathLst>
                <a:path w="106" h="1">
                  <a:moveTo>
                    <a:pt x="0" y="0"/>
                  </a:moveTo>
                  <a:lnTo>
                    <a:pt x="105" y="0"/>
                  </a:lnTo>
                  <a:lnTo>
                    <a:pt x="0" y="0"/>
                  </a:lnTo>
                  <a:close/>
                </a:path>
              </a:pathLst>
            </a:custGeom>
            <a:solidFill>
              <a:srgbClr val="FFFFFF"/>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6" name="Freeform 82"/>
            <p:cNvSpPr>
              <a:spLocks/>
            </p:cNvSpPr>
            <p:nvPr/>
          </p:nvSpPr>
          <p:spPr bwMode="auto">
            <a:xfrm>
              <a:off x="4357" y="3038"/>
              <a:ext cx="6" cy="6"/>
            </a:xfrm>
            <a:custGeom>
              <a:avLst/>
              <a:gdLst>
                <a:gd name="T0" fmla="*/ 0 w 6"/>
                <a:gd name="T1" fmla="*/ 0 h 6"/>
                <a:gd name="T2" fmla="*/ 0 w 6"/>
                <a:gd name="T3" fmla="*/ 5 h 6"/>
                <a:gd name="T4" fmla="*/ 5 w 6"/>
                <a:gd name="T5" fmla="*/ 5 h 6"/>
                <a:gd name="T6" fmla="*/ 5 w 6"/>
                <a:gd name="T7" fmla="*/ 5 h 6"/>
                <a:gd name="T8" fmla="*/ 5 w 6"/>
                <a:gd name="T9" fmla="*/ 5 h 6"/>
                <a:gd name="T10" fmla="*/ 5 w 6"/>
                <a:gd name="T11" fmla="*/ 0 h 6"/>
                <a:gd name="T12" fmla="*/ 5 w 6"/>
                <a:gd name="T13" fmla="*/ 0 h 6"/>
                <a:gd name="T14" fmla="*/ 5 w 6"/>
                <a:gd name="T15" fmla="*/ 0 h 6"/>
                <a:gd name="T16" fmla="*/ 0 w 6"/>
                <a:gd name="T17" fmla="*/ 0 h 6"/>
                <a:gd name="T18" fmla="*/ 0 w 6"/>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0" y="0"/>
                  </a:moveTo>
                  <a:lnTo>
                    <a:pt x="0" y="5"/>
                  </a:lnTo>
                  <a:lnTo>
                    <a:pt x="5" y="5"/>
                  </a:lnTo>
                  <a:lnTo>
                    <a:pt x="5" y="0"/>
                  </a:lnTo>
                  <a:lnTo>
                    <a:pt x="0" y="0"/>
                  </a:lnTo>
                  <a:close/>
                </a:path>
              </a:pathLst>
            </a:custGeom>
            <a:solidFill>
              <a:schemeClr val="tx1"/>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7" name="Freeform 83"/>
            <p:cNvSpPr>
              <a:spLocks/>
            </p:cNvSpPr>
            <p:nvPr/>
          </p:nvSpPr>
          <p:spPr bwMode="auto">
            <a:xfrm>
              <a:off x="4461" y="2844"/>
              <a:ext cx="79" cy="73"/>
            </a:xfrm>
            <a:custGeom>
              <a:avLst/>
              <a:gdLst>
                <a:gd name="T0" fmla="*/ 28 w 79"/>
                <a:gd name="T1" fmla="*/ 0 h 73"/>
                <a:gd name="T2" fmla="*/ 17 w 79"/>
                <a:gd name="T3" fmla="*/ 0 h 73"/>
                <a:gd name="T4" fmla="*/ 11 w 79"/>
                <a:gd name="T5" fmla="*/ 5 h 73"/>
                <a:gd name="T6" fmla="*/ 6 w 79"/>
                <a:gd name="T7" fmla="*/ 16 h 73"/>
                <a:gd name="T8" fmla="*/ 0 w 79"/>
                <a:gd name="T9" fmla="*/ 22 h 73"/>
                <a:gd name="T10" fmla="*/ 0 w 79"/>
                <a:gd name="T11" fmla="*/ 33 h 73"/>
                <a:gd name="T12" fmla="*/ 11 w 79"/>
                <a:gd name="T13" fmla="*/ 38 h 73"/>
                <a:gd name="T14" fmla="*/ 11 w 79"/>
                <a:gd name="T15" fmla="*/ 50 h 73"/>
                <a:gd name="T16" fmla="*/ 11 w 79"/>
                <a:gd name="T17" fmla="*/ 61 h 73"/>
                <a:gd name="T18" fmla="*/ 28 w 79"/>
                <a:gd name="T19" fmla="*/ 72 h 73"/>
                <a:gd name="T20" fmla="*/ 50 w 79"/>
                <a:gd name="T21" fmla="*/ 72 h 73"/>
                <a:gd name="T22" fmla="*/ 50 w 79"/>
                <a:gd name="T23" fmla="*/ 66 h 73"/>
                <a:gd name="T24" fmla="*/ 61 w 79"/>
                <a:gd name="T25" fmla="*/ 66 h 73"/>
                <a:gd name="T26" fmla="*/ 67 w 79"/>
                <a:gd name="T27" fmla="*/ 66 h 73"/>
                <a:gd name="T28" fmla="*/ 72 w 79"/>
                <a:gd name="T29" fmla="*/ 61 h 73"/>
                <a:gd name="T30" fmla="*/ 78 w 79"/>
                <a:gd name="T31" fmla="*/ 44 h 73"/>
                <a:gd name="T32" fmla="*/ 67 w 79"/>
                <a:gd name="T33" fmla="*/ 44 h 73"/>
                <a:gd name="T34" fmla="*/ 61 w 79"/>
                <a:gd name="T35" fmla="*/ 27 h 73"/>
                <a:gd name="T36" fmla="*/ 61 w 79"/>
                <a:gd name="T37" fmla="*/ 38 h 73"/>
                <a:gd name="T38" fmla="*/ 61 w 79"/>
                <a:gd name="T39" fmla="*/ 44 h 73"/>
                <a:gd name="T40" fmla="*/ 61 w 79"/>
                <a:gd name="T41" fmla="*/ 50 h 73"/>
                <a:gd name="T42" fmla="*/ 55 w 79"/>
                <a:gd name="T43" fmla="*/ 55 h 73"/>
                <a:gd name="T44" fmla="*/ 50 w 79"/>
                <a:gd name="T45" fmla="*/ 55 h 73"/>
                <a:gd name="T46" fmla="*/ 44 w 79"/>
                <a:gd name="T47" fmla="*/ 50 h 73"/>
                <a:gd name="T48" fmla="*/ 39 w 79"/>
                <a:gd name="T49" fmla="*/ 44 h 73"/>
                <a:gd name="T50" fmla="*/ 39 w 79"/>
                <a:gd name="T51" fmla="*/ 50 h 73"/>
                <a:gd name="T52" fmla="*/ 33 w 79"/>
                <a:gd name="T53" fmla="*/ 55 h 73"/>
                <a:gd name="T54" fmla="*/ 28 w 79"/>
                <a:gd name="T55" fmla="*/ 55 h 73"/>
                <a:gd name="T56" fmla="*/ 22 w 79"/>
                <a:gd name="T57" fmla="*/ 50 h 73"/>
                <a:gd name="T58" fmla="*/ 17 w 79"/>
                <a:gd name="T59" fmla="*/ 50 h 73"/>
                <a:gd name="T60" fmla="*/ 17 w 79"/>
                <a:gd name="T61" fmla="*/ 44 h 73"/>
                <a:gd name="T62" fmla="*/ 17 w 79"/>
                <a:gd name="T63" fmla="*/ 38 h 73"/>
                <a:gd name="T64" fmla="*/ 17 w 79"/>
                <a:gd name="T65" fmla="*/ 33 h 73"/>
                <a:gd name="T66" fmla="*/ 17 w 79"/>
                <a:gd name="T67" fmla="*/ 27 h 73"/>
                <a:gd name="T68" fmla="*/ 17 w 79"/>
                <a:gd name="T69" fmla="*/ 22 h 73"/>
                <a:gd name="T70" fmla="*/ 17 w 79"/>
                <a:gd name="T71" fmla="*/ 16 h 73"/>
                <a:gd name="T72" fmla="*/ 22 w 79"/>
                <a:gd name="T73" fmla="*/ 11 h 73"/>
                <a:gd name="T74" fmla="*/ 28 w 79"/>
                <a:gd name="T75" fmla="*/ 11 h 73"/>
                <a:gd name="T76" fmla="*/ 28 w 79"/>
                <a:gd name="T77" fmla="*/ 16 h 73"/>
                <a:gd name="T78" fmla="*/ 33 w 79"/>
                <a:gd name="T79" fmla="*/ 16 h 73"/>
                <a:gd name="T80" fmla="*/ 33 w 79"/>
                <a:gd name="T81" fmla="*/ 22 h 73"/>
                <a:gd name="T82" fmla="*/ 39 w 79"/>
                <a:gd name="T83" fmla="*/ 22 h 73"/>
                <a:gd name="T84" fmla="*/ 44 w 79"/>
                <a:gd name="T85" fmla="*/ 22 h 73"/>
                <a:gd name="T86" fmla="*/ 50 w 79"/>
                <a:gd name="T87" fmla="*/ 22 h 73"/>
                <a:gd name="T88" fmla="*/ 44 w 79"/>
                <a:gd name="T89" fmla="*/ 22 h 73"/>
                <a:gd name="T90" fmla="*/ 39 w 79"/>
                <a:gd name="T91" fmla="*/ 16 h 73"/>
                <a:gd name="T92" fmla="*/ 33 w 79"/>
                <a:gd name="T93" fmla="*/ 11 h 73"/>
                <a:gd name="T94" fmla="*/ 28 w 79"/>
                <a:gd name="T9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73">
                  <a:moveTo>
                    <a:pt x="28" y="0"/>
                  </a:moveTo>
                  <a:lnTo>
                    <a:pt x="17" y="0"/>
                  </a:lnTo>
                  <a:lnTo>
                    <a:pt x="11" y="5"/>
                  </a:lnTo>
                  <a:lnTo>
                    <a:pt x="6" y="16"/>
                  </a:lnTo>
                  <a:lnTo>
                    <a:pt x="0" y="22"/>
                  </a:lnTo>
                  <a:lnTo>
                    <a:pt x="0" y="33"/>
                  </a:lnTo>
                  <a:lnTo>
                    <a:pt x="11" y="38"/>
                  </a:lnTo>
                  <a:lnTo>
                    <a:pt x="11" y="50"/>
                  </a:lnTo>
                  <a:lnTo>
                    <a:pt x="11" y="61"/>
                  </a:lnTo>
                  <a:lnTo>
                    <a:pt x="28" y="72"/>
                  </a:lnTo>
                  <a:lnTo>
                    <a:pt x="50" y="72"/>
                  </a:lnTo>
                  <a:lnTo>
                    <a:pt x="50" y="66"/>
                  </a:lnTo>
                  <a:lnTo>
                    <a:pt x="61" y="66"/>
                  </a:lnTo>
                  <a:lnTo>
                    <a:pt x="67" y="66"/>
                  </a:lnTo>
                  <a:lnTo>
                    <a:pt x="72" y="61"/>
                  </a:lnTo>
                  <a:lnTo>
                    <a:pt x="78" y="44"/>
                  </a:lnTo>
                  <a:lnTo>
                    <a:pt x="67" y="44"/>
                  </a:lnTo>
                  <a:lnTo>
                    <a:pt x="61" y="27"/>
                  </a:lnTo>
                  <a:lnTo>
                    <a:pt x="61" y="38"/>
                  </a:lnTo>
                  <a:lnTo>
                    <a:pt x="61" y="44"/>
                  </a:lnTo>
                  <a:lnTo>
                    <a:pt x="61" y="50"/>
                  </a:lnTo>
                  <a:lnTo>
                    <a:pt x="55" y="55"/>
                  </a:lnTo>
                  <a:lnTo>
                    <a:pt x="50" y="55"/>
                  </a:lnTo>
                  <a:lnTo>
                    <a:pt x="44" y="50"/>
                  </a:lnTo>
                  <a:lnTo>
                    <a:pt x="39" y="44"/>
                  </a:lnTo>
                  <a:lnTo>
                    <a:pt x="39" y="50"/>
                  </a:lnTo>
                  <a:lnTo>
                    <a:pt x="33" y="55"/>
                  </a:lnTo>
                  <a:lnTo>
                    <a:pt x="28" y="55"/>
                  </a:lnTo>
                  <a:lnTo>
                    <a:pt x="22" y="50"/>
                  </a:lnTo>
                  <a:lnTo>
                    <a:pt x="17" y="50"/>
                  </a:lnTo>
                  <a:lnTo>
                    <a:pt x="17" y="44"/>
                  </a:lnTo>
                  <a:lnTo>
                    <a:pt x="17" y="38"/>
                  </a:lnTo>
                  <a:lnTo>
                    <a:pt x="17" y="33"/>
                  </a:lnTo>
                  <a:lnTo>
                    <a:pt x="17" y="27"/>
                  </a:lnTo>
                  <a:lnTo>
                    <a:pt x="17" y="22"/>
                  </a:lnTo>
                  <a:lnTo>
                    <a:pt x="17" y="16"/>
                  </a:lnTo>
                  <a:lnTo>
                    <a:pt x="22" y="11"/>
                  </a:lnTo>
                  <a:lnTo>
                    <a:pt x="28" y="11"/>
                  </a:lnTo>
                  <a:lnTo>
                    <a:pt x="28" y="16"/>
                  </a:lnTo>
                  <a:lnTo>
                    <a:pt x="33" y="16"/>
                  </a:lnTo>
                  <a:lnTo>
                    <a:pt x="33" y="22"/>
                  </a:lnTo>
                  <a:lnTo>
                    <a:pt x="39" y="22"/>
                  </a:lnTo>
                  <a:lnTo>
                    <a:pt x="44" y="22"/>
                  </a:lnTo>
                  <a:lnTo>
                    <a:pt x="50" y="22"/>
                  </a:lnTo>
                  <a:lnTo>
                    <a:pt x="44" y="22"/>
                  </a:lnTo>
                  <a:lnTo>
                    <a:pt x="39" y="16"/>
                  </a:lnTo>
                  <a:lnTo>
                    <a:pt x="33" y="11"/>
                  </a:lnTo>
                  <a:lnTo>
                    <a:pt x="28" y="0"/>
                  </a:lnTo>
                  <a:close/>
                </a:path>
              </a:pathLst>
            </a:custGeom>
            <a:solidFill>
              <a:srgbClr val="EEEEEE"/>
            </a:solidFill>
            <a:ln w="3175" cap="flat">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8" name="Text Box 84"/>
            <p:cNvSpPr txBox="1">
              <a:spLocks noChangeArrowheads="1"/>
            </p:cNvSpPr>
            <p:nvPr/>
          </p:nvSpPr>
          <p:spPr bwMode="auto">
            <a:xfrm>
              <a:off x="4446" y="2132"/>
              <a:ext cx="102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zh-CN" altLang="en-US" sz="1200" dirty="0">
                  <a:solidFill>
                    <a:schemeClr val="bg1"/>
                  </a:solidFill>
                  <a:latin typeface="微软雅黑" pitchFamily="34" charset="-122"/>
                  <a:ea typeface="微软雅黑" pitchFamily="34" charset="-122"/>
                </a:rPr>
                <a:t>出发前加个标识，再把标识的方法告诉对方！</a:t>
              </a:r>
            </a:p>
          </p:txBody>
        </p:sp>
      </p:grpSp>
      <p:grpSp>
        <p:nvGrpSpPr>
          <p:cNvPr id="257" name="Group 100"/>
          <p:cNvGrpSpPr>
            <a:grpSpLocks/>
          </p:cNvGrpSpPr>
          <p:nvPr/>
        </p:nvGrpSpPr>
        <p:grpSpPr bwMode="auto">
          <a:xfrm>
            <a:off x="2733813" y="4582042"/>
            <a:ext cx="378406" cy="152412"/>
            <a:chOff x="2064" y="2387"/>
            <a:chExt cx="324" cy="136"/>
          </a:xfrm>
        </p:grpSpPr>
        <p:sp>
          <p:nvSpPr>
            <p:cNvPr id="258" name="Freeform 99"/>
            <p:cNvSpPr>
              <a:spLocks/>
            </p:cNvSpPr>
            <p:nvPr/>
          </p:nvSpPr>
          <p:spPr bwMode="auto">
            <a:xfrm flipV="1">
              <a:off x="2154" y="2478"/>
              <a:ext cx="234" cy="44"/>
            </a:xfrm>
            <a:custGeom>
              <a:avLst/>
              <a:gdLst>
                <a:gd name="T0" fmla="*/ 30 w 234"/>
                <a:gd name="T1" fmla="*/ 105 h 120"/>
                <a:gd name="T2" fmla="*/ 211 w 234"/>
                <a:gd name="T3" fmla="*/ 105 h 120"/>
                <a:gd name="T4" fmla="*/ 166 w 234"/>
                <a:gd name="T5" fmla="*/ 15 h 120"/>
                <a:gd name="T6" fmla="*/ 30 w 234"/>
                <a:gd name="T7" fmla="*/ 15 h 120"/>
                <a:gd name="T8" fmla="*/ 30 w 234"/>
                <a:gd name="T9" fmla="*/ 105 h 120"/>
              </a:gdLst>
              <a:ahLst/>
              <a:cxnLst>
                <a:cxn ang="0">
                  <a:pos x="T0" y="T1"/>
                </a:cxn>
                <a:cxn ang="0">
                  <a:pos x="T2" y="T3"/>
                </a:cxn>
                <a:cxn ang="0">
                  <a:pos x="T4" y="T5"/>
                </a:cxn>
                <a:cxn ang="0">
                  <a:pos x="T6" y="T7"/>
                </a:cxn>
                <a:cxn ang="0">
                  <a:pos x="T8" y="T9"/>
                </a:cxn>
              </a:cxnLst>
              <a:rect l="0" t="0" r="r" b="b"/>
              <a:pathLst>
                <a:path w="234" h="120">
                  <a:moveTo>
                    <a:pt x="30" y="105"/>
                  </a:moveTo>
                  <a:cubicBezTo>
                    <a:pt x="60" y="120"/>
                    <a:pt x="188" y="120"/>
                    <a:pt x="211" y="105"/>
                  </a:cubicBezTo>
                  <a:cubicBezTo>
                    <a:pt x="234" y="90"/>
                    <a:pt x="196" y="30"/>
                    <a:pt x="166" y="15"/>
                  </a:cubicBezTo>
                  <a:cubicBezTo>
                    <a:pt x="136" y="0"/>
                    <a:pt x="53" y="0"/>
                    <a:pt x="30" y="15"/>
                  </a:cubicBezTo>
                  <a:cubicBezTo>
                    <a:pt x="7" y="30"/>
                    <a:pt x="0" y="90"/>
                    <a:pt x="30" y="105"/>
                  </a:cubicBezTo>
                  <a:close/>
                </a:path>
              </a:pathLst>
            </a:custGeom>
            <a:solidFill>
              <a:schemeClr val="accent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259" name="AutoShape 87"/>
            <p:cNvSpPr>
              <a:spLocks noChangeArrowheads="1"/>
            </p:cNvSpPr>
            <p:nvPr/>
          </p:nvSpPr>
          <p:spPr bwMode="auto">
            <a:xfrm rot="16200000">
              <a:off x="2087" y="2364"/>
              <a:ext cx="136" cy="181"/>
            </a:xfrm>
            <a:prstGeom prst="flowChartDelay">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a:p>
          </p:txBody>
        </p:sp>
      </p:grpSp>
      <p:grpSp>
        <p:nvGrpSpPr>
          <p:cNvPr id="260" name="Group 101"/>
          <p:cNvGrpSpPr>
            <a:grpSpLocks/>
          </p:cNvGrpSpPr>
          <p:nvPr/>
        </p:nvGrpSpPr>
        <p:grpSpPr bwMode="auto">
          <a:xfrm>
            <a:off x="2013088" y="4150242"/>
            <a:ext cx="378406" cy="152412"/>
            <a:chOff x="2064" y="2387"/>
            <a:chExt cx="324" cy="136"/>
          </a:xfrm>
        </p:grpSpPr>
        <p:sp>
          <p:nvSpPr>
            <p:cNvPr id="261" name="Freeform 102"/>
            <p:cNvSpPr>
              <a:spLocks/>
            </p:cNvSpPr>
            <p:nvPr/>
          </p:nvSpPr>
          <p:spPr bwMode="auto">
            <a:xfrm flipV="1">
              <a:off x="2154" y="2478"/>
              <a:ext cx="234" cy="44"/>
            </a:xfrm>
            <a:custGeom>
              <a:avLst/>
              <a:gdLst>
                <a:gd name="T0" fmla="*/ 30 w 234"/>
                <a:gd name="T1" fmla="*/ 105 h 120"/>
                <a:gd name="T2" fmla="*/ 211 w 234"/>
                <a:gd name="T3" fmla="*/ 105 h 120"/>
                <a:gd name="T4" fmla="*/ 166 w 234"/>
                <a:gd name="T5" fmla="*/ 15 h 120"/>
                <a:gd name="T6" fmla="*/ 30 w 234"/>
                <a:gd name="T7" fmla="*/ 15 h 120"/>
                <a:gd name="T8" fmla="*/ 30 w 234"/>
                <a:gd name="T9" fmla="*/ 105 h 120"/>
              </a:gdLst>
              <a:ahLst/>
              <a:cxnLst>
                <a:cxn ang="0">
                  <a:pos x="T0" y="T1"/>
                </a:cxn>
                <a:cxn ang="0">
                  <a:pos x="T2" y="T3"/>
                </a:cxn>
                <a:cxn ang="0">
                  <a:pos x="T4" y="T5"/>
                </a:cxn>
                <a:cxn ang="0">
                  <a:pos x="T6" y="T7"/>
                </a:cxn>
                <a:cxn ang="0">
                  <a:pos x="T8" y="T9"/>
                </a:cxn>
              </a:cxnLst>
              <a:rect l="0" t="0" r="r" b="b"/>
              <a:pathLst>
                <a:path w="234" h="120">
                  <a:moveTo>
                    <a:pt x="30" y="105"/>
                  </a:moveTo>
                  <a:cubicBezTo>
                    <a:pt x="60" y="120"/>
                    <a:pt x="188" y="120"/>
                    <a:pt x="211" y="105"/>
                  </a:cubicBezTo>
                  <a:cubicBezTo>
                    <a:pt x="234" y="90"/>
                    <a:pt x="196" y="30"/>
                    <a:pt x="166" y="15"/>
                  </a:cubicBezTo>
                  <a:cubicBezTo>
                    <a:pt x="136" y="0"/>
                    <a:pt x="53" y="0"/>
                    <a:pt x="30" y="15"/>
                  </a:cubicBezTo>
                  <a:cubicBezTo>
                    <a:pt x="7" y="30"/>
                    <a:pt x="0" y="90"/>
                    <a:pt x="30" y="105"/>
                  </a:cubicBezTo>
                  <a:close/>
                </a:path>
              </a:pathLst>
            </a:custGeom>
            <a:solidFill>
              <a:srgbClr val="FF330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262" name="AutoShape 103"/>
            <p:cNvSpPr>
              <a:spLocks noChangeArrowheads="1"/>
            </p:cNvSpPr>
            <p:nvPr/>
          </p:nvSpPr>
          <p:spPr bwMode="auto">
            <a:xfrm rot="16200000">
              <a:off x="2087" y="2364"/>
              <a:ext cx="136" cy="181"/>
            </a:xfrm>
            <a:prstGeom prst="flowChartDelay">
              <a:avLst/>
            </a:prstGeom>
            <a:solidFill>
              <a:srgbClr val="FF33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a:p>
          </p:txBody>
        </p:sp>
      </p:grpSp>
      <p:grpSp>
        <p:nvGrpSpPr>
          <p:cNvPr id="263" name="Group 104"/>
          <p:cNvGrpSpPr>
            <a:grpSpLocks/>
          </p:cNvGrpSpPr>
          <p:nvPr/>
        </p:nvGrpSpPr>
        <p:grpSpPr bwMode="auto">
          <a:xfrm>
            <a:off x="1292363" y="3789879"/>
            <a:ext cx="378406" cy="152412"/>
            <a:chOff x="2064" y="2387"/>
            <a:chExt cx="324" cy="136"/>
          </a:xfrm>
        </p:grpSpPr>
        <p:sp>
          <p:nvSpPr>
            <p:cNvPr id="264" name="Freeform 105"/>
            <p:cNvSpPr>
              <a:spLocks/>
            </p:cNvSpPr>
            <p:nvPr/>
          </p:nvSpPr>
          <p:spPr bwMode="auto">
            <a:xfrm flipV="1">
              <a:off x="2154" y="2478"/>
              <a:ext cx="234" cy="44"/>
            </a:xfrm>
            <a:custGeom>
              <a:avLst/>
              <a:gdLst>
                <a:gd name="T0" fmla="*/ 30 w 234"/>
                <a:gd name="T1" fmla="*/ 105 h 120"/>
                <a:gd name="T2" fmla="*/ 211 w 234"/>
                <a:gd name="T3" fmla="*/ 105 h 120"/>
                <a:gd name="T4" fmla="*/ 166 w 234"/>
                <a:gd name="T5" fmla="*/ 15 h 120"/>
                <a:gd name="T6" fmla="*/ 30 w 234"/>
                <a:gd name="T7" fmla="*/ 15 h 120"/>
                <a:gd name="T8" fmla="*/ 30 w 234"/>
                <a:gd name="T9" fmla="*/ 105 h 120"/>
              </a:gdLst>
              <a:ahLst/>
              <a:cxnLst>
                <a:cxn ang="0">
                  <a:pos x="T0" y="T1"/>
                </a:cxn>
                <a:cxn ang="0">
                  <a:pos x="T2" y="T3"/>
                </a:cxn>
                <a:cxn ang="0">
                  <a:pos x="T4" y="T5"/>
                </a:cxn>
                <a:cxn ang="0">
                  <a:pos x="T6" y="T7"/>
                </a:cxn>
                <a:cxn ang="0">
                  <a:pos x="T8" y="T9"/>
                </a:cxn>
              </a:cxnLst>
              <a:rect l="0" t="0" r="r" b="b"/>
              <a:pathLst>
                <a:path w="234" h="120">
                  <a:moveTo>
                    <a:pt x="30" y="105"/>
                  </a:moveTo>
                  <a:cubicBezTo>
                    <a:pt x="60" y="120"/>
                    <a:pt x="188" y="120"/>
                    <a:pt x="211" y="105"/>
                  </a:cubicBezTo>
                  <a:cubicBezTo>
                    <a:pt x="234" y="90"/>
                    <a:pt x="196" y="30"/>
                    <a:pt x="166" y="15"/>
                  </a:cubicBezTo>
                  <a:cubicBezTo>
                    <a:pt x="136" y="0"/>
                    <a:pt x="53" y="0"/>
                    <a:pt x="30" y="15"/>
                  </a:cubicBezTo>
                  <a:cubicBezTo>
                    <a:pt x="7" y="30"/>
                    <a:pt x="0" y="90"/>
                    <a:pt x="30" y="105"/>
                  </a:cubicBezTo>
                  <a:close/>
                </a:path>
              </a:pathLst>
            </a:custGeom>
            <a:solidFill>
              <a:srgbClr val="FFFF0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265" name="AutoShape 106"/>
            <p:cNvSpPr>
              <a:spLocks noChangeArrowheads="1"/>
            </p:cNvSpPr>
            <p:nvPr/>
          </p:nvSpPr>
          <p:spPr bwMode="auto">
            <a:xfrm rot="16200000">
              <a:off x="2087" y="2364"/>
              <a:ext cx="136" cy="181"/>
            </a:xfrm>
            <a:prstGeom prst="flowChartDelay">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a:p>
          </p:txBody>
        </p:sp>
      </p:grpSp>
      <p:sp>
        <p:nvSpPr>
          <p:cNvPr id="266" name="Text Box 107"/>
          <p:cNvSpPr txBox="1">
            <a:spLocks noChangeArrowheads="1"/>
          </p:cNvSpPr>
          <p:nvPr/>
        </p:nvSpPr>
        <p:spPr bwMode="auto">
          <a:xfrm>
            <a:off x="2646576" y="4491173"/>
            <a:ext cx="7416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zh-CN" altLang="en-US" sz="1400" b="1" dirty="0">
                <a:solidFill>
                  <a:schemeClr val="bg1"/>
                </a:solidFill>
                <a:latin typeface="微软雅黑" pitchFamily="34" charset="-122"/>
                <a:ea typeface="微软雅黑" pitchFamily="34" charset="-122"/>
              </a:rPr>
              <a:t>①</a:t>
            </a:r>
          </a:p>
        </p:txBody>
      </p:sp>
      <p:sp>
        <p:nvSpPr>
          <p:cNvPr id="267" name="Text Box 108"/>
          <p:cNvSpPr txBox="1">
            <a:spLocks noChangeArrowheads="1"/>
          </p:cNvSpPr>
          <p:nvPr/>
        </p:nvSpPr>
        <p:spPr bwMode="auto">
          <a:xfrm>
            <a:off x="1937726" y="4065723"/>
            <a:ext cx="7416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zh-CN" altLang="en-US" sz="1400" b="1" dirty="0">
                <a:solidFill>
                  <a:schemeClr val="bg1"/>
                </a:solidFill>
                <a:latin typeface="微软雅黑" pitchFamily="34" charset="-122"/>
                <a:ea typeface="微软雅黑" pitchFamily="34" charset="-122"/>
              </a:rPr>
              <a:t>②</a:t>
            </a:r>
          </a:p>
        </p:txBody>
      </p:sp>
      <p:sp>
        <p:nvSpPr>
          <p:cNvPr id="268" name="Text Box 109"/>
          <p:cNvSpPr txBox="1">
            <a:spLocks noChangeArrowheads="1"/>
          </p:cNvSpPr>
          <p:nvPr/>
        </p:nvSpPr>
        <p:spPr bwMode="auto">
          <a:xfrm>
            <a:off x="1218588" y="3695073"/>
            <a:ext cx="7416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p>
            <a:pPr>
              <a:spcBef>
                <a:spcPct val="50000"/>
              </a:spcBef>
            </a:pPr>
            <a:r>
              <a:rPr lang="zh-CN" altLang="en-US" sz="1400" b="1" dirty="0">
                <a:solidFill>
                  <a:schemeClr val="bg1"/>
                </a:solidFill>
                <a:latin typeface="微软雅黑" pitchFamily="34" charset="-122"/>
                <a:ea typeface="微软雅黑" pitchFamily="34" charset="-122"/>
              </a:rPr>
              <a:t>③</a:t>
            </a:r>
          </a:p>
        </p:txBody>
      </p:sp>
    </p:spTree>
    <p:extLst>
      <p:ext uri="{BB962C8B-B14F-4D97-AF65-F5344CB8AC3E}">
        <p14:creationId xmlns:p14="http://schemas.microsoft.com/office/powerpoint/2010/main" val="29451131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标识</a:t>
            </a:r>
          </a:p>
        </p:txBody>
      </p:sp>
      <p:sp>
        <p:nvSpPr>
          <p:cNvPr id="4" name="文本占位符 3"/>
          <p:cNvSpPr>
            <a:spLocks noGrp="1"/>
          </p:cNvSpPr>
          <p:nvPr>
            <p:ph sz="quarter" idx="10"/>
          </p:nvPr>
        </p:nvSpPr>
        <p:spPr>
          <a:xfrm>
            <a:off x="611560" y="1628800"/>
            <a:ext cx="7848872" cy="1009507"/>
          </a:xfrm>
        </p:spPr>
        <p:txBody>
          <a:bodyPr/>
          <a:lstStyle/>
          <a:p>
            <a:r>
              <a:rPr lang="zh-CN" altLang="en-US" dirty="0"/>
              <a:t>交换机给每个去往其他交换机的数据帧打上</a:t>
            </a:r>
            <a:r>
              <a:rPr lang="en-US" altLang="zh-CN" dirty="0"/>
              <a:t>VLAN</a:t>
            </a:r>
            <a:r>
              <a:rPr lang="zh-CN" altLang="en-US" dirty="0"/>
              <a:t>标识</a:t>
            </a:r>
          </a:p>
          <a:p>
            <a:endParaRPr lang="zh-CN" altLang="en-US" dirty="0"/>
          </a:p>
        </p:txBody>
      </p:sp>
      <p:grpSp>
        <p:nvGrpSpPr>
          <p:cNvPr id="5" name="Group 4"/>
          <p:cNvGrpSpPr>
            <a:grpSpLocks/>
          </p:cNvGrpSpPr>
          <p:nvPr/>
        </p:nvGrpSpPr>
        <p:grpSpPr bwMode="auto">
          <a:xfrm>
            <a:off x="3289916" y="4478494"/>
            <a:ext cx="1269718" cy="60959"/>
            <a:chOff x="2154" y="3249"/>
            <a:chExt cx="816" cy="0"/>
          </a:xfrm>
          <a:effectLst/>
        </p:grpSpPr>
        <p:sp>
          <p:nvSpPr>
            <p:cNvPr id="6" name="Line 5"/>
            <p:cNvSpPr>
              <a:spLocks noChangeShapeType="1"/>
            </p:cNvSpPr>
            <p:nvPr/>
          </p:nvSpPr>
          <p:spPr bwMode="auto">
            <a:xfrm>
              <a:off x="2154"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7" name="Line 6"/>
            <p:cNvSpPr>
              <a:spLocks noChangeShapeType="1"/>
            </p:cNvSpPr>
            <p:nvPr/>
          </p:nvSpPr>
          <p:spPr bwMode="auto">
            <a:xfrm>
              <a:off x="2290"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8" name="Line 7"/>
            <p:cNvSpPr>
              <a:spLocks noChangeShapeType="1"/>
            </p:cNvSpPr>
            <p:nvPr/>
          </p:nvSpPr>
          <p:spPr bwMode="auto">
            <a:xfrm>
              <a:off x="2426"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9" name="Line 8"/>
            <p:cNvSpPr>
              <a:spLocks noChangeShapeType="1"/>
            </p:cNvSpPr>
            <p:nvPr/>
          </p:nvSpPr>
          <p:spPr bwMode="auto">
            <a:xfrm>
              <a:off x="2562"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10" name="Line 9"/>
            <p:cNvSpPr>
              <a:spLocks noChangeShapeType="1"/>
            </p:cNvSpPr>
            <p:nvPr/>
          </p:nvSpPr>
          <p:spPr bwMode="auto">
            <a:xfrm>
              <a:off x="2698"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11" name="Line 10"/>
            <p:cNvSpPr>
              <a:spLocks noChangeShapeType="1"/>
            </p:cNvSpPr>
            <p:nvPr/>
          </p:nvSpPr>
          <p:spPr bwMode="auto">
            <a:xfrm>
              <a:off x="2834"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grpSp>
      <p:sp>
        <p:nvSpPr>
          <p:cNvPr id="12" name="Line 11"/>
          <p:cNvSpPr>
            <a:spLocks noChangeShapeType="1"/>
          </p:cNvSpPr>
          <p:nvPr/>
        </p:nvSpPr>
        <p:spPr bwMode="auto">
          <a:xfrm>
            <a:off x="1676142" y="3268260"/>
            <a:ext cx="920358" cy="1064351"/>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3" name="Line 12"/>
          <p:cNvSpPr>
            <a:spLocks noChangeShapeType="1"/>
          </p:cNvSpPr>
          <p:nvPr/>
        </p:nvSpPr>
        <p:spPr bwMode="auto">
          <a:xfrm flipV="1">
            <a:off x="1703773" y="4517594"/>
            <a:ext cx="929706" cy="855613"/>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4" name="Line 13"/>
          <p:cNvSpPr>
            <a:spLocks noChangeShapeType="1"/>
          </p:cNvSpPr>
          <p:nvPr/>
        </p:nvSpPr>
        <p:spPr bwMode="auto">
          <a:xfrm flipH="1">
            <a:off x="5356815" y="3331608"/>
            <a:ext cx="989984" cy="112318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5" name="Line 14"/>
          <p:cNvSpPr>
            <a:spLocks noChangeShapeType="1"/>
          </p:cNvSpPr>
          <p:nvPr/>
        </p:nvSpPr>
        <p:spPr bwMode="auto">
          <a:xfrm flipV="1">
            <a:off x="5381705" y="4473292"/>
            <a:ext cx="885387" cy="3087"/>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6" name="Line 15"/>
          <p:cNvSpPr>
            <a:spLocks noChangeShapeType="1"/>
          </p:cNvSpPr>
          <p:nvPr/>
        </p:nvSpPr>
        <p:spPr bwMode="auto">
          <a:xfrm>
            <a:off x="5356816" y="4502250"/>
            <a:ext cx="910276" cy="1021197"/>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7" name="Text Box 16"/>
          <p:cNvSpPr txBox="1">
            <a:spLocks noChangeArrowheads="1"/>
          </p:cNvSpPr>
          <p:nvPr/>
        </p:nvSpPr>
        <p:spPr bwMode="auto">
          <a:xfrm>
            <a:off x="1178330" y="2241697"/>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8" name="Text Box 17"/>
          <p:cNvSpPr txBox="1">
            <a:spLocks noChangeArrowheads="1"/>
          </p:cNvSpPr>
          <p:nvPr/>
        </p:nvSpPr>
        <p:spPr bwMode="auto">
          <a:xfrm>
            <a:off x="1107080" y="3567230"/>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9" name="Text Box 18"/>
          <p:cNvSpPr txBox="1">
            <a:spLocks noChangeArrowheads="1"/>
          </p:cNvSpPr>
          <p:nvPr/>
        </p:nvSpPr>
        <p:spPr bwMode="auto">
          <a:xfrm>
            <a:off x="1047705" y="4756013"/>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20" name="Text Box 19"/>
          <p:cNvSpPr txBox="1">
            <a:spLocks noChangeArrowheads="1"/>
          </p:cNvSpPr>
          <p:nvPr/>
        </p:nvSpPr>
        <p:spPr bwMode="auto">
          <a:xfrm>
            <a:off x="6146055" y="2283013"/>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21" name="Text Box 20"/>
          <p:cNvSpPr txBox="1">
            <a:spLocks noChangeArrowheads="1"/>
          </p:cNvSpPr>
          <p:nvPr/>
        </p:nvSpPr>
        <p:spPr bwMode="auto">
          <a:xfrm>
            <a:off x="6146055" y="3583064"/>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a:effectLst>
                  <a:outerShdw blurRad="38100" dist="38100" dir="2700000" algn="tl">
                    <a:srgbClr val="C0C0C0"/>
                  </a:outerShdw>
                </a:effectLst>
                <a:latin typeface="微软雅黑" pitchFamily="34" charset="-122"/>
                <a:ea typeface="微软雅黑" pitchFamily="34" charset="-122"/>
              </a:rPr>
              <a:t>VLAN 2</a:t>
            </a:r>
          </a:p>
        </p:txBody>
      </p:sp>
      <p:sp>
        <p:nvSpPr>
          <p:cNvPr id="22" name="Text Box 21"/>
          <p:cNvSpPr txBox="1">
            <a:spLocks noChangeArrowheads="1"/>
          </p:cNvSpPr>
          <p:nvPr/>
        </p:nvSpPr>
        <p:spPr bwMode="auto">
          <a:xfrm>
            <a:off x="6128592" y="4834930"/>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91" name="Line 190"/>
          <p:cNvSpPr>
            <a:spLocks noChangeShapeType="1"/>
          </p:cNvSpPr>
          <p:nvPr/>
        </p:nvSpPr>
        <p:spPr bwMode="auto">
          <a:xfrm flipH="1" flipV="1">
            <a:off x="1679224" y="4432098"/>
            <a:ext cx="917277" cy="4664"/>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pic>
        <p:nvPicPr>
          <p:cNvPr id="192" name="Picture 1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3116" y="4222795"/>
            <a:ext cx="1104900" cy="4724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3" name="Picture 1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742" y="4222795"/>
            <a:ext cx="1104900" cy="4724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6" name="Line 198"/>
          <p:cNvSpPr>
            <a:spLocks noChangeShapeType="1"/>
          </p:cNvSpPr>
          <p:nvPr/>
        </p:nvSpPr>
        <p:spPr bwMode="auto">
          <a:xfrm flipH="1">
            <a:off x="2913189" y="3199796"/>
            <a:ext cx="353218" cy="686732"/>
          </a:xfrm>
          <a:prstGeom prst="line">
            <a:avLst/>
          </a:prstGeom>
          <a:noFill/>
          <a:ln w="38100">
            <a:solidFill>
              <a:srgbClr val="00CC99"/>
            </a:solidFill>
            <a:round/>
            <a:headEnd/>
            <a:tailEnd type="triangle" w="lg" len="lg"/>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grpSp>
        <p:nvGrpSpPr>
          <p:cNvPr id="201" name="Group 205"/>
          <p:cNvGrpSpPr>
            <a:grpSpLocks/>
          </p:cNvGrpSpPr>
          <p:nvPr/>
        </p:nvGrpSpPr>
        <p:grpSpPr bwMode="auto">
          <a:xfrm>
            <a:off x="1875491" y="3200296"/>
            <a:ext cx="557081" cy="147395"/>
            <a:chOff x="1565" y="2024"/>
            <a:chExt cx="997" cy="136"/>
          </a:xfrm>
          <a:effectLst/>
        </p:grpSpPr>
        <p:sp>
          <p:nvSpPr>
            <p:cNvPr id="202" name="Rectangle 203"/>
            <p:cNvSpPr>
              <a:spLocks noChangeArrowheads="1"/>
            </p:cNvSpPr>
            <p:nvPr/>
          </p:nvSpPr>
          <p:spPr bwMode="auto">
            <a:xfrm>
              <a:off x="1565" y="2024"/>
              <a:ext cx="317"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03" name="Rectangle 204"/>
            <p:cNvSpPr>
              <a:spLocks noChangeArrowheads="1"/>
            </p:cNvSpPr>
            <p:nvPr/>
          </p:nvSpPr>
          <p:spPr bwMode="auto">
            <a:xfrm>
              <a:off x="1882" y="2024"/>
              <a:ext cx="680"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grpSp>
        <p:nvGrpSpPr>
          <p:cNvPr id="204" name="Group 213"/>
          <p:cNvGrpSpPr>
            <a:grpSpLocks/>
          </p:cNvGrpSpPr>
          <p:nvPr/>
        </p:nvGrpSpPr>
        <p:grpSpPr bwMode="auto">
          <a:xfrm>
            <a:off x="2693555" y="3965953"/>
            <a:ext cx="627571" cy="155532"/>
            <a:chOff x="1882" y="2771"/>
            <a:chExt cx="817" cy="70"/>
          </a:xfrm>
          <a:effectLst/>
        </p:grpSpPr>
        <p:sp>
          <p:nvSpPr>
            <p:cNvPr id="205" name="Rectangle 207"/>
            <p:cNvSpPr>
              <a:spLocks noChangeArrowheads="1"/>
            </p:cNvSpPr>
            <p:nvPr/>
          </p:nvSpPr>
          <p:spPr bwMode="auto">
            <a:xfrm>
              <a:off x="1882" y="2771"/>
              <a:ext cx="206" cy="70"/>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06" name="Rectangle 208"/>
            <p:cNvSpPr>
              <a:spLocks noChangeArrowheads="1"/>
            </p:cNvSpPr>
            <p:nvPr/>
          </p:nvSpPr>
          <p:spPr bwMode="auto">
            <a:xfrm>
              <a:off x="2235" y="2771"/>
              <a:ext cx="464" cy="70"/>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07" name="Rectangle 210"/>
            <p:cNvSpPr>
              <a:spLocks noChangeArrowheads="1"/>
            </p:cNvSpPr>
            <p:nvPr/>
          </p:nvSpPr>
          <p:spPr bwMode="auto">
            <a:xfrm>
              <a:off x="2067" y="2771"/>
              <a:ext cx="179" cy="69"/>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sp>
        <p:nvSpPr>
          <p:cNvPr id="208" name="Line 211"/>
          <p:cNvSpPr>
            <a:spLocks noChangeShapeType="1"/>
          </p:cNvSpPr>
          <p:nvPr/>
        </p:nvSpPr>
        <p:spPr bwMode="auto">
          <a:xfrm>
            <a:off x="2325206" y="3394325"/>
            <a:ext cx="510455" cy="542237"/>
          </a:xfrm>
          <a:prstGeom prst="line">
            <a:avLst/>
          </a:prstGeom>
          <a:noFill/>
          <a:ln w="38100">
            <a:solidFill>
              <a:srgbClr val="FF3300"/>
            </a:solidFill>
            <a:round/>
            <a:headEnd/>
            <a:tailEnd type="triangle" w="med" len="med"/>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209" name="Line 212"/>
          <p:cNvSpPr>
            <a:spLocks noChangeShapeType="1"/>
          </p:cNvSpPr>
          <p:nvPr/>
        </p:nvSpPr>
        <p:spPr bwMode="auto">
          <a:xfrm flipV="1">
            <a:off x="3470380" y="4080295"/>
            <a:ext cx="1053629" cy="1549"/>
          </a:xfrm>
          <a:prstGeom prst="line">
            <a:avLst/>
          </a:prstGeom>
          <a:noFill/>
          <a:ln w="38100">
            <a:solidFill>
              <a:srgbClr val="FF3300"/>
            </a:solidFill>
            <a:round/>
            <a:headEnd/>
            <a:tailEnd type="triangle" w="med" len="med"/>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grpSp>
        <p:nvGrpSpPr>
          <p:cNvPr id="210" name="Group 214"/>
          <p:cNvGrpSpPr>
            <a:grpSpLocks/>
          </p:cNvGrpSpPr>
          <p:nvPr/>
        </p:nvGrpSpPr>
        <p:grpSpPr bwMode="auto">
          <a:xfrm>
            <a:off x="4620755" y="3965953"/>
            <a:ext cx="712310" cy="139653"/>
            <a:chOff x="1882" y="2750"/>
            <a:chExt cx="817" cy="91"/>
          </a:xfrm>
          <a:effectLst/>
        </p:grpSpPr>
        <p:sp>
          <p:nvSpPr>
            <p:cNvPr id="211" name="Rectangle 215"/>
            <p:cNvSpPr>
              <a:spLocks noChangeArrowheads="1"/>
            </p:cNvSpPr>
            <p:nvPr/>
          </p:nvSpPr>
          <p:spPr bwMode="auto">
            <a:xfrm>
              <a:off x="1882" y="2750"/>
              <a:ext cx="216" cy="91"/>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12" name="Rectangle 216"/>
            <p:cNvSpPr>
              <a:spLocks noChangeArrowheads="1"/>
            </p:cNvSpPr>
            <p:nvPr/>
          </p:nvSpPr>
          <p:spPr bwMode="auto">
            <a:xfrm>
              <a:off x="2235" y="2750"/>
              <a:ext cx="464" cy="91"/>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13" name="Rectangle 217"/>
            <p:cNvSpPr>
              <a:spLocks noChangeArrowheads="1"/>
            </p:cNvSpPr>
            <p:nvPr/>
          </p:nvSpPr>
          <p:spPr bwMode="auto">
            <a:xfrm>
              <a:off x="2064" y="2750"/>
              <a:ext cx="181" cy="9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grpSp>
        <p:nvGrpSpPr>
          <p:cNvPr id="214" name="Group 218"/>
          <p:cNvGrpSpPr>
            <a:grpSpLocks/>
          </p:cNvGrpSpPr>
          <p:nvPr/>
        </p:nvGrpSpPr>
        <p:grpSpPr bwMode="auto">
          <a:xfrm>
            <a:off x="5649933" y="3210183"/>
            <a:ext cx="584195" cy="142863"/>
            <a:chOff x="1565" y="2024"/>
            <a:chExt cx="997" cy="136"/>
          </a:xfrm>
          <a:effectLst/>
        </p:grpSpPr>
        <p:sp>
          <p:nvSpPr>
            <p:cNvPr id="215" name="Rectangle 219"/>
            <p:cNvSpPr>
              <a:spLocks noChangeArrowheads="1"/>
            </p:cNvSpPr>
            <p:nvPr/>
          </p:nvSpPr>
          <p:spPr bwMode="auto">
            <a:xfrm>
              <a:off x="1565" y="2024"/>
              <a:ext cx="317"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16" name="Rectangle 220"/>
            <p:cNvSpPr>
              <a:spLocks noChangeArrowheads="1"/>
            </p:cNvSpPr>
            <p:nvPr/>
          </p:nvSpPr>
          <p:spPr bwMode="auto">
            <a:xfrm>
              <a:off x="1882" y="2024"/>
              <a:ext cx="680"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sp>
        <p:nvSpPr>
          <p:cNvPr id="217" name="Line 221"/>
          <p:cNvSpPr>
            <a:spLocks noChangeShapeType="1"/>
          </p:cNvSpPr>
          <p:nvPr/>
        </p:nvSpPr>
        <p:spPr bwMode="auto">
          <a:xfrm flipV="1">
            <a:off x="5500154" y="3442440"/>
            <a:ext cx="418306" cy="477971"/>
          </a:xfrm>
          <a:prstGeom prst="line">
            <a:avLst/>
          </a:prstGeom>
          <a:noFill/>
          <a:ln w="38100">
            <a:solidFill>
              <a:srgbClr val="FF3300"/>
            </a:solidFill>
            <a:round/>
            <a:headEnd/>
            <a:tailEnd type="triangle" w="med" len="med"/>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grpSp>
        <p:nvGrpSpPr>
          <p:cNvPr id="218" name="Group 225"/>
          <p:cNvGrpSpPr>
            <a:grpSpLocks/>
          </p:cNvGrpSpPr>
          <p:nvPr/>
        </p:nvGrpSpPr>
        <p:grpSpPr bwMode="auto">
          <a:xfrm>
            <a:off x="1758703" y="5580494"/>
            <a:ext cx="602640" cy="120279"/>
            <a:chOff x="1565" y="2024"/>
            <a:chExt cx="997" cy="136"/>
          </a:xfrm>
          <a:effectLst/>
        </p:grpSpPr>
        <p:sp>
          <p:nvSpPr>
            <p:cNvPr id="219" name="Rectangle 226"/>
            <p:cNvSpPr>
              <a:spLocks noChangeArrowheads="1"/>
            </p:cNvSpPr>
            <p:nvPr/>
          </p:nvSpPr>
          <p:spPr bwMode="auto">
            <a:xfrm>
              <a:off x="1565" y="2024"/>
              <a:ext cx="317"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20" name="Rectangle 227"/>
            <p:cNvSpPr>
              <a:spLocks noChangeArrowheads="1"/>
            </p:cNvSpPr>
            <p:nvPr/>
          </p:nvSpPr>
          <p:spPr bwMode="auto">
            <a:xfrm>
              <a:off x="1882" y="2024"/>
              <a:ext cx="680"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grpSp>
        <p:nvGrpSpPr>
          <p:cNvPr id="221" name="Group 228"/>
          <p:cNvGrpSpPr>
            <a:grpSpLocks/>
          </p:cNvGrpSpPr>
          <p:nvPr/>
        </p:nvGrpSpPr>
        <p:grpSpPr bwMode="auto">
          <a:xfrm>
            <a:off x="2586679" y="4834930"/>
            <a:ext cx="627488" cy="139759"/>
            <a:chOff x="1882" y="2750"/>
            <a:chExt cx="817" cy="91"/>
          </a:xfrm>
          <a:effectLst/>
        </p:grpSpPr>
        <p:sp>
          <p:nvSpPr>
            <p:cNvPr id="222" name="Rectangle 229"/>
            <p:cNvSpPr>
              <a:spLocks noChangeArrowheads="1"/>
            </p:cNvSpPr>
            <p:nvPr/>
          </p:nvSpPr>
          <p:spPr bwMode="auto">
            <a:xfrm>
              <a:off x="1882" y="2750"/>
              <a:ext cx="216" cy="91"/>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23" name="Rectangle 230"/>
            <p:cNvSpPr>
              <a:spLocks noChangeArrowheads="1"/>
            </p:cNvSpPr>
            <p:nvPr/>
          </p:nvSpPr>
          <p:spPr bwMode="auto">
            <a:xfrm>
              <a:off x="2235" y="2750"/>
              <a:ext cx="464" cy="91"/>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24" name="Rectangle 231"/>
            <p:cNvSpPr>
              <a:spLocks noChangeArrowheads="1"/>
            </p:cNvSpPr>
            <p:nvPr/>
          </p:nvSpPr>
          <p:spPr bwMode="auto">
            <a:xfrm>
              <a:off x="2064" y="2750"/>
              <a:ext cx="181" cy="9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sp>
        <p:nvSpPr>
          <p:cNvPr id="225" name="Line 232"/>
          <p:cNvSpPr>
            <a:spLocks noChangeShapeType="1"/>
          </p:cNvSpPr>
          <p:nvPr/>
        </p:nvSpPr>
        <p:spPr bwMode="auto">
          <a:xfrm flipV="1">
            <a:off x="1966655" y="4913734"/>
            <a:ext cx="578153" cy="587467"/>
          </a:xfrm>
          <a:prstGeom prst="line">
            <a:avLst/>
          </a:prstGeom>
          <a:noFill/>
          <a:ln w="38100">
            <a:solidFill>
              <a:srgbClr val="FF3300"/>
            </a:solidFill>
            <a:round/>
            <a:headEnd/>
            <a:tailEnd type="triangle" w="med" len="med"/>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226" name="Line 233"/>
          <p:cNvSpPr>
            <a:spLocks noChangeShapeType="1"/>
          </p:cNvSpPr>
          <p:nvPr/>
        </p:nvSpPr>
        <p:spPr bwMode="auto">
          <a:xfrm flipV="1">
            <a:off x="3368626" y="4935091"/>
            <a:ext cx="1080039" cy="0"/>
          </a:xfrm>
          <a:prstGeom prst="line">
            <a:avLst/>
          </a:prstGeom>
          <a:noFill/>
          <a:ln w="38100">
            <a:solidFill>
              <a:srgbClr val="FF3300"/>
            </a:solidFill>
            <a:round/>
            <a:headEnd/>
            <a:tailEnd type="triangle" w="med" len="med"/>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grpSp>
        <p:nvGrpSpPr>
          <p:cNvPr id="227" name="Group 234"/>
          <p:cNvGrpSpPr>
            <a:grpSpLocks/>
          </p:cNvGrpSpPr>
          <p:nvPr/>
        </p:nvGrpSpPr>
        <p:grpSpPr bwMode="auto">
          <a:xfrm>
            <a:off x="4501816" y="4834931"/>
            <a:ext cx="691739" cy="155592"/>
            <a:chOff x="1882" y="2750"/>
            <a:chExt cx="817" cy="91"/>
          </a:xfrm>
          <a:effectLst/>
        </p:grpSpPr>
        <p:sp>
          <p:nvSpPr>
            <p:cNvPr id="228" name="Rectangle 235"/>
            <p:cNvSpPr>
              <a:spLocks noChangeArrowheads="1"/>
            </p:cNvSpPr>
            <p:nvPr/>
          </p:nvSpPr>
          <p:spPr bwMode="auto">
            <a:xfrm>
              <a:off x="1882" y="2750"/>
              <a:ext cx="216" cy="91"/>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29" name="Rectangle 236"/>
            <p:cNvSpPr>
              <a:spLocks noChangeArrowheads="1"/>
            </p:cNvSpPr>
            <p:nvPr/>
          </p:nvSpPr>
          <p:spPr bwMode="auto">
            <a:xfrm>
              <a:off x="2235" y="2750"/>
              <a:ext cx="464" cy="91"/>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30" name="Rectangle 237"/>
            <p:cNvSpPr>
              <a:spLocks noChangeArrowheads="1"/>
            </p:cNvSpPr>
            <p:nvPr/>
          </p:nvSpPr>
          <p:spPr bwMode="auto">
            <a:xfrm>
              <a:off x="2064" y="2750"/>
              <a:ext cx="181" cy="90"/>
            </a:xfrm>
            <a:prstGeom prst="rect">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sp>
        <p:nvSpPr>
          <p:cNvPr id="231" name="Line 238"/>
          <p:cNvSpPr>
            <a:spLocks noChangeShapeType="1"/>
          </p:cNvSpPr>
          <p:nvPr/>
        </p:nvSpPr>
        <p:spPr bwMode="auto">
          <a:xfrm>
            <a:off x="5376466" y="4903425"/>
            <a:ext cx="582572" cy="639487"/>
          </a:xfrm>
          <a:prstGeom prst="line">
            <a:avLst/>
          </a:prstGeom>
          <a:noFill/>
          <a:ln w="38100">
            <a:solidFill>
              <a:srgbClr val="FF3300"/>
            </a:solidFill>
            <a:round/>
            <a:headEnd/>
            <a:tailEnd type="triangle" w="med" len="med"/>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grpSp>
        <p:nvGrpSpPr>
          <p:cNvPr id="232" name="Group 239"/>
          <p:cNvGrpSpPr>
            <a:grpSpLocks/>
          </p:cNvGrpSpPr>
          <p:nvPr/>
        </p:nvGrpSpPr>
        <p:grpSpPr bwMode="auto">
          <a:xfrm>
            <a:off x="5500529" y="5626468"/>
            <a:ext cx="648510" cy="153473"/>
            <a:chOff x="1565" y="2024"/>
            <a:chExt cx="997" cy="136"/>
          </a:xfrm>
          <a:effectLst/>
        </p:grpSpPr>
        <p:sp>
          <p:nvSpPr>
            <p:cNvPr id="233" name="Rectangle 240"/>
            <p:cNvSpPr>
              <a:spLocks noChangeArrowheads="1"/>
            </p:cNvSpPr>
            <p:nvPr/>
          </p:nvSpPr>
          <p:spPr bwMode="auto">
            <a:xfrm>
              <a:off x="1565" y="2024"/>
              <a:ext cx="317"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234" name="Rectangle 241"/>
            <p:cNvSpPr>
              <a:spLocks noChangeArrowheads="1"/>
            </p:cNvSpPr>
            <p:nvPr/>
          </p:nvSpPr>
          <p:spPr bwMode="auto">
            <a:xfrm>
              <a:off x="1882" y="2024"/>
              <a:ext cx="680" cy="136"/>
            </a:xfrm>
            <a:prstGeom prst="rect">
              <a:avLst/>
            </a:prstGeom>
            <a:solidFill>
              <a:srgbClr val="FFFFCC"/>
            </a:solidFill>
            <a:ln w="9525" algn="ctr">
              <a:solidFill>
                <a:schemeClr val="tx1"/>
              </a:solidFill>
              <a:miter lim="800000"/>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grpSp>
      <p:sp>
        <p:nvSpPr>
          <p:cNvPr id="235" name="Text Box 242"/>
          <p:cNvSpPr txBox="1">
            <a:spLocks noChangeArrowheads="1"/>
          </p:cNvSpPr>
          <p:nvPr/>
        </p:nvSpPr>
        <p:spPr bwMode="auto">
          <a:xfrm>
            <a:off x="2768730" y="2854906"/>
            <a:ext cx="1050236" cy="27699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nchor="b">
            <a:spAutoFit/>
          </a:bodyPr>
          <a:lstStyle/>
          <a:p>
            <a:pPr>
              <a:spcBef>
                <a:spcPct val="50000"/>
              </a:spcBef>
            </a:pPr>
            <a:r>
              <a:rPr lang="en-US" altLang="zh-CN" sz="1200" dirty="0">
                <a:latin typeface="微软雅黑" pitchFamily="34" charset="-122"/>
                <a:ea typeface="微软雅黑" pitchFamily="34" charset="-122"/>
              </a:rPr>
              <a:t>VLAN 1</a:t>
            </a:r>
            <a:r>
              <a:rPr lang="zh-CN" altLang="en-US" sz="1200" dirty="0">
                <a:latin typeface="微软雅黑" pitchFamily="34" charset="-122"/>
                <a:ea typeface="微软雅黑" pitchFamily="34" charset="-122"/>
              </a:rPr>
              <a:t>标记</a:t>
            </a:r>
          </a:p>
        </p:txBody>
      </p:sp>
      <p:sp>
        <p:nvSpPr>
          <p:cNvPr id="237" name="Text Box 244"/>
          <p:cNvSpPr txBox="1">
            <a:spLocks noChangeArrowheads="1"/>
          </p:cNvSpPr>
          <p:nvPr/>
        </p:nvSpPr>
        <p:spPr bwMode="auto">
          <a:xfrm>
            <a:off x="2636330" y="5744289"/>
            <a:ext cx="1242011" cy="27699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nchor="b">
            <a:spAutoFit/>
          </a:bodyPr>
          <a:lstStyle/>
          <a:p>
            <a:pPr>
              <a:spcBef>
                <a:spcPct val="50000"/>
              </a:spcBef>
            </a:pPr>
            <a:r>
              <a:rPr lang="en-US" altLang="zh-CN" sz="1200" dirty="0">
                <a:latin typeface="微软雅黑" pitchFamily="34" charset="-122"/>
                <a:ea typeface="微软雅黑" pitchFamily="34" charset="-122"/>
              </a:rPr>
              <a:t>VLAN 3</a:t>
            </a:r>
            <a:r>
              <a:rPr lang="zh-CN" altLang="en-US" sz="1200" dirty="0">
                <a:latin typeface="微软雅黑" pitchFamily="34" charset="-122"/>
                <a:ea typeface="微软雅黑" pitchFamily="34" charset="-122"/>
              </a:rPr>
              <a:t>标记</a:t>
            </a:r>
          </a:p>
        </p:txBody>
      </p:sp>
      <p:sp>
        <p:nvSpPr>
          <p:cNvPr id="238" name="Line 245"/>
          <p:cNvSpPr>
            <a:spLocks noChangeShapeType="1"/>
          </p:cNvSpPr>
          <p:nvPr/>
        </p:nvSpPr>
        <p:spPr bwMode="auto">
          <a:xfrm flipH="1" flipV="1">
            <a:off x="2865877" y="5046428"/>
            <a:ext cx="353218" cy="533939"/>
          </a:xfrm>
          <a:prstGeom prst="line">
            <a:avLst/>
          </a:prstGeom>
          <a:noFill/>
          <a:ln w="38100">
            <a:solidFill>
              <a:srgbClr val="00CC99"/>
            </a:solidFill>
            <a:round/>
            <a:headEnd/>
            <a:tailEnd type="triangle" w="lg" len="lg"/>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pic>
        <p:nvPicPr>
          <p:cNvPr id="69"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1600" y="2780928"/>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16103" y="2780928"/>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71600" y="3986957"/>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16103" y="4058965"/>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43495" y="5225908"/>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16103" y="5170586"/>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7765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smtClean="0"/>
              <a:t>标识（续</a:t>
            </a:r>
            <a:r>
              <a:rPr lang="en-US" altLang="zh-CN" dirty="0" smtClean="0"/>
              <a:t>1</a:t>
            </a:r>
            <a:r>
              <a:rPr lang="zh-CN" altLang="en-US" dirty="0" smtClean="0"/>
              <a:t>）</a:t>
            </a:r>
            <a:endParaRPr lang="zh-CN" altLang="en-US" dirty="0"/>
          </a:p>
        </p:txBody>
      </p:sp>
      <p:sp>
        <p:nvSpPr>
          <p:cNvPr id="4" name="文本占位符 3"/>
          <p:cNvSpPr>
            <a:spLocks noGrp="1"/>
          </p:cNvSpPr>
          <p:nvPr>
            <p:ph sz="quarter" idx="10"/>
          </p:nvPr>
        </p:nvSpPr>
        <p:spPr>
          <a:xfrm>
            <a:off x="611560" y="1628800"/>
            <a:ext cx="7920880" cy="1009507"/>
          </a:xfrm>
        </p:spPr>
        <p:txBody>
          <a:bodyPr/>
          <a:lstStyle/>
          <a:p>
            <a:r>
              <a:rPr lang="zh-CN" altLang="en-US" dirty="0"/>
              <a:t>交换机给每个去往其他交换机的数据帧打上</a:t>
            </a:r>
            <a:r>
              <a:rPr lang="en-US" altLang="zh-CN" dirty="0"/>
              <a:t>VLAN</a:t>
            </a:r>
            <a:r>
              <a:rPr lang="zh-CN" altLang="en-US" dirty="0"/>
              <a:t>标识</a:t>
            </a:r>
          </a:p>
          <a:p>
            <a:endParaRPr lang="zh-CN" altLang="en-US" dirty="0"/>
          </a:p>
        </p:txBody>
      </p:sp>
      <p:grpSp>
        <p:nvGrpSpPr>
          <p:cNvPr id="5" name="Group 4"/>
          <p:cNvGrpSpPr>
            <a:grpSpLocks/>
          </p:cNvGrpSpPr>
          <p:nvPr/>
        </p:nvGrpSpPr>
        <p:grpSpPr bwMode="auto">
          <a:xfrm>
            <a:off x="3373877" y="4657685"/>
            <a:ext cx="1269718" cy="60959"/>
            <a:chOff x="2154" y="3249"/>
            <a:chExt cx="816" cy="0"/>
          </a:xfrm>
          <a:effectLst/>
        </p:grpSpPr>
        <p:sp>
          <p:nvSpPr>
            <p:cNvPr id="6" name="Line 5"/>
            <p:cNvSpPr>
              <a:spLocks noChangeShapeType="1"/>
            </p:cNvSpPr>
            <p:nvPr/>
          </p:nvSpPr>
          <p:spPr bwMode="auto">
            <a:xfrm>
              <a:off x="2154"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7" name="Line 6"/>
            <p:cNvSpPr>
              <a:spLocks noChangeShapeType="1"/>
            </p:cNvSpPr>
            <p:nvPr/>
          </p:nvSpPr>
          <p:spPr bwMode="auto">
            <a:xfrm>
              <a:off x="2290"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8" name="Line 7"/>
            <p:cNvSpPr>
              <a:spLocks noChangeShapeType="1"/>
            </p:cNvSpPr>
            <p:nvPr/>
          </p:nvSpPr>
          <p:spPr bwMode="auto">
            <a:xfrm>
              <a:off x="2426"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9" name="Line 8"/>
            <p:cNvSpPr>
              <a:spLocks noChangeShapeType="1"/>
            </p:cNvSpPr>
            <p:nvPr/>
          </p:nvSpPr>
          <p:spPr bwMode="auto">
            <a:xfrm>
              <a:off x="2562"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10" name="Line 9"/>
            <p:cNvSpPr>
              <a:spLocks noChangeShapeType="1"/>
            </p:cNvSpPr>
            <p:nvPr/>
          </p:nvSpPr>
          <p:spPr bwMode="auto">
            <a:xfrm>
              <a:off x="2698"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sp>
          <p:nvSpPr>
            <p:cNvPr id="11" name="Line 10"/>
            <p:cNvSpPr>
              <a:spLocks noChangeShapeType="1"/>
            </p:cNvSpPr>
            <p:nvPr/>
          </p:nvSpPr>
          <p:spPr bwMode="auto">
            <a:xfrm>
              <a:off x="2834"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grpSp>
      <p:sp>
        <p:nvSpPr>
          <p:cNvPr id="12" name="Line 11"/>
          <p:cNvSpPr>
            <a:spLocks noChangeShapeType="1"/>
          </p:cNvSpPr>
          <p:nvPr/>
        </p:nvSpPr>
        <p:spPr bwMode="auto">
          <a:xfrm>
            <a:off x="1760103" y="3447451"/>
            <a:ext cx="920358" cy="1064351"/>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3" name="Line 12"/>
          <p:cNvSpPr>
            <a:spLocks noChangeShapeType="1"/>
          </p:cNvSpPr>
          <p:nvPr/>
        </p:nvSpPr>
        <p:spPr bwMode="auto">
          <a:xfrm flipV="1">
            <a:off x="1787734" y="4696785"/>
            <a:ext cx="929706" cy="855613"/>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4" name="Line 13"/>
          <p:cNvSpPr>
            <a:spLocks noChangeShapeType="1"/>
          </p:cNvSpPr>
          <p:nvPr/>
        </p:nvSpPr>
        <p:spPr bwMode="auto">
          <a:xfrm flipH="1">
            <a:off x="5440776" y="3510799"/>
            <a:ext cx="989984" cy="112318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5" name="Line 14"/>
          <p:cNvSpPr>
            <a:spLocks noChangeShapeType="1"/>
          </p:cNvSpPr>
          <p:nvPr/>
        </p:nvSpPr>
        <p:spPr bwMode="auto">
          <a:xfrm flipV="1">
            <a:off x="5465666" y="4652483"/>
            <a:ext cx="885387" cy="3087"/>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6" name="Line 15"/>
          <p:cNvSpPr>
            <a:spLocks noChangeShapeType="1"/>
          </p:cNvSpPr>
          <p:nvPr/>
        </p:nvSpPr>
        <p:spPr bwMode="auto">
          <a:xfrm>
            <a:off x="5440777" y="4681441"/>
            <a:ext cx="910276" cy="1021197"/>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sp>
        <p:nvSpPr>
          <p:cNvPr id="17" name="Text Box 16"/>
          <p:cNvSpPr txBox="1">
            <a:spLocks noChangeArrowheads="1"/>
          </p:cNvSpPr>
          <p:nvPr/>
        </p:nvSpPr>
        <p:spPr bwMode="auto">
          <a:xfrm>
            <a:off x="1262291" y="2420888"/>
            <a:ext cx="7947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18" name="Text Box 17"/>
          <p:cNvSpPr txBox="1">
            <a:spLocks noChangeArrowheads="1"/>
          </p:cNvSpPr>
          <p:nvPr/>
        </p:nvSpPr>
        <p:spPr bwMode="auto">
          <a:xfrm>
            <a:off x="1191041" y="3746421"/>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2</a:t>
            </a:r>
          </a:p>
        </p:txBody>
      </p:sp>
      <p:sp>
        <p:nvSpPr>
          <p:cNvPr id="19" name="Text Box 18"/>
          <p:cNvSpPr txBox="1">
            <a:spLocks noChangeArrowheads="1"/>
          </p:cNvSpPr>
          <p:nvPr/>
        </p:nvSpPr>
        <p:spPr bwMode="auto">
          <a:xfrm>
            <a:off x="1131666" y="4935204"/>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20" name="Text Box 19"/>
          <p:cNvSpPr txBox="1">
            <a:spLocks noChangeArrowheads="1"/>
          </p:cNvSpPr>
          <p:nvPr/>
        </p:nvSpPr>
        <p:spPr bwMode="auto">
          <a:xfrm>
            <a:off x="6230016" y="2462204"/>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1</a:t>
            </a:r>
          </a:p>
        </p:txBody>
      </p:sp>
      <p:sp>
        <p:nvSpPr>
          <p:cNvPr id="21" name="Text Box 20"/>
          <p:cNvSpPr txBox="1">
            <a:spLocks noChangeArrowheads="1"/>
          </p:cNvSpPr>
          <p:nvPr/>
        </p:nvSpPr>
        <p:spPr bwMode="auto">
          <a:xfrm>
            <a:off x="6230016" y="3762255"/>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a:effectLst>
                  <a:outerShdw blurRad="38100" dist="38100" dir="2700000" algn="tl">
                    <a:srgbClr val="C0C0C0"/>
                  </a:outerShdw>
                </a:effectLst>
                <a:latin typeface="微软雅黑" pitchFamily="34" charset="-122"/>
                <a:ea typeface="微软雅黑" pitchFamily="34" charset="-122"/>
              </a:rPr>
              <a:t>VLAN 2</a:t>
            </a:r>
          </a:p>
        </p:txBody>
      </p:sp>
      <p:sp>
        <p:nvSpPr>
          <p:cNvPr id="22" name="Text Box 21"/>
          <p:cNvSpPr txBox="1">
            <a:spLocks noChangeArrowheads="1"/>
          </p:cNvSpPr>
          <p:nvPr/>
        </p:nvSpPr>
        <p:spPr bwMode="auto">
          <a:xfrm>
            <a:off x="6212553" y="5014121"/>
            <a:ext cx="794779" cy="2769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VLAN 3</a:t>
            </a:r>
          </a:p>
        </p:txBody>
      </p:sp>
      <p:sp>
        <p:nvSpPr>
          <p:cNvPr id="191" name="Line 190"/>
          <p:cNvSpPr>
            <a:spLocks noChangeShapeType="1"/>
          </p:cNvSpPr>
          <p:nvPr/>
        </p:nvSpPr>
        <p:spPr bwMode="auto">
          <a:xfrm flipH="1" flipV="1">
            <a:off x="1763185" y="4611289"/>
            <a:ext cx="917277" cy="4664"/>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200">
              <a:latin typeface="微软雅黑" pitchFamily="34" charset="-122"/>
              <a:ea typeface="微软雅黑" pitchFamily="34" charset="-122"/>
            </a:endParaRPr>
          </a:p>
        </p:txBody>
      </p:sp>
      <p:pic>
        <p:nvPicPr>
          <p:cNvPr id="192" name="Picture 1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7077" y="4401986"/>
            <a:ext cx="1104900" cy="4724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3" name="Picture 1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8703" y="4401986"/>
            <a:ext cx="1104900" cy="4724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 name="Text Box 196"/>
          <p:cNvSpPr txBox="1">
            <a:spLocks noChangeArrowheads="1"/>
          </p:cNvSpPr>
          <p:nvPr/>
        </p:nvSpPr>
        <p:spPr bwMode="auto">
          <a:xfrm>
            <a:off x="3751916" y="3466730"/>
            <a:ext cx="1906131" cy="27699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nchor="b">
            <a:spAutoFit/>
          </a:bodyPr>
          <a:lstStyle/>
          <a:p>
            <a:pPr>
              <a:spcBef>
                <a:spcPct val="50000"/>
              </a:spcBef>
            </a:pPr>
            <a:r>
              <a:rPr lang="zh-CN" altLang="en-US" sz="1200" dirty="0">
                <a:latin typeface="微软雅黑" pitchFamily="34" charset="-122"/>
                <a:ea typeface="微软雅黑" pitchFamily="34" charset="-122"/>
              </a:rPr>
              <a:t>中继链路（</a:t>
            </a:r>
            <a:r>
              <a:rPr lang="en-US" altLang="zh-CN" sz="1200" dirty="0">
                <a:latin typeface="微软雅黑" pitchFamily="34" charset="-122"/>
                <a:ea typeface="微软雅黑" pitchFamily="34" charset="-122"/>
              </a:rPr>
              <a:t>Trunk</a:t>
            </a:r>
            <a:r>
              <a:rPr lang="zh-CN" altLang="en-US" sz="1200" dirty="0">
                <a:latin typeface="微软雅黑" pitchFamily="34" charset="-122"/>
                <a:ea typeface="微软雅黑" pitchFamily="34" charset="-122"/>
              </a:rPr>
              <a:t>）</a:t>
            </a:r>
          </a:p>
        </p:txBody>
      </p:sp>
      <p:sp>
        <p:nvSpPr>
          <p:cNvPr id="195" name="Text Box 197"/>
          <p:cNvSpPr txBox="1">
            <a:spLocks noChangeArrowheads="1"/>
          </p:cNvSpPr>
          <p:nvPr/>
        </p:nvSpPr>
        <p:spPr bwMode="auto">
          <a:xfrm>
            <a:off x="2018452" y="3244564"/>
            <a:ext cx="1517176" cy="276999"/>
          </a:xfrm>
          <a:prstGeom prst="rect">
            <a:avLst/>
          </a:prstGeom>
          <a:noFill/>
          <a:ln>
            <a:noFill/>
          </a:ln>
          <a:effectLst>
            <a:outerShdw dist="45791" dir="8778596"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nchor="b">
            <a:spAutoFit/>
          </a:bodyPr>
          <a:lstStyle/>
          <a:p>
            <a:pPr>
              <a:spcBef>
                <a:spcPct val="50000"/>
              </a:spcBef>
            </a:pPr>
            <a:r>
              <a:rPr lang="zh-CN" altLang="en-US" sz="1200" dirty="0">
                <a:latin typeface="微软雅黑" pitchFamily="34" charset="-122"/>
                <a:ea typeface="微软雅黑" pitchFamily="34" charset="-122"/>
              </a:rPr>
              <a:t>接入链路（</a:t>
            </a:r>
            <a:r>
              <a:rPr lang="en-US" altLang="zh-CN" sz="1200" dirty="0">
                <a:latin typeface="微软雅黑" pitchFamily="34" charset="-122"/>
                <a:ea typeface="微软雅黑" pitchFamily="34" charset="-122"/>
              </a:rPr>
              <a:t>Access</a:t>
            </a:r>
            <a:r>
              <a:rPr lang="zh-CN" altLang="en-US" sz="1200" dirty="0">
                <a:latin typeface="微软雅黑" pitchFamily="34" charset="-122"/>
                <a:ea typeface="微软雅黑" pitchFamily="34" charset="-122"/>
              </a:rPr>
              <a:t>）</a:t>
            </a:r>
          </a:p>
        </p:txBody>
      </p:sp>
      <p:grpSp>
        <p:nvGrpSpPr>
          <p:cNvPr id="197" name="Group 202"/>
          <p:cNvGrpSpPr>
            <a:grpSpLocks/>
          </p:cNvGrpSpPr>
          <p:nvPr/>
        </p:nvGrpSpPr>
        <p:grpSpPr bwMode="auto">
          <a:xfrm>
            <a:off x="2032853" y="3622220"/>
            <a:ext cx="493261" cy="1447343"/>
            <a:chOff x="1338" y="2432"/>
            <a:chExt cx="317" cy="862"/>
          </a:xfrm>
          <a:effectLst/>
        </p:grpSpPr>
        <p:sp>
          <p:nvSpPr>
            <p:cNvPr id="198" name="Line 199"/>
            <p:cNvSpPr>
              <a:spLocks noChangeShapeType="1"/>
            </p:cNvSpPr>
            <p:nvPr/>
          </p:nvSpPr>
          <p:spPr bwMode="auto">
            <a:xfrm flipH="1">
              <a:off x="1429" y="2432"/>
              <a:ext cx="226" cy="136"/>
            </a:xfrm>
            <a:prstGeom prst="line">
              <a:avLst/>
            </a:prstGeom>
            <a:noFill/>
            <a:ln w="38100">
              <a:solidFill>
                <a:srgbClr val="00CC9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sz="1200">
                <a:latin typeface="微软雅黑" pitchFamily="34" charset="-122"/>
                <a:ea typeface="微软雅黑" pitchFamily="34" charset="-122"/>
              </a:endParaRPr>
            </a:p>
          </p:txBody>
        </p:sp>
        <p:sp>
          <p:nvSpPr>
            <p:cNvPr id="199" name="Line 200"/>
            <p:cNvSpPr>
              <a:spLocks noChangeShapeType="1"/>
            </p:cNvSpPr>
            <p:nvPr/>
          </p:nvSpPr>
          <p:spPr bwMode="auto">
            <a:xfrm flipH="1">
              <a:off x="1338" y="2432"/>
              <a:ext cx="317" cy="499"/>
            </a:xfrm>
            <a:prstGeom prst="line">
              <a:avLst/>
            </a:prstGeom>
            <a:noFill/>
            <a:ln w="38100">
              <a:solidFill>
                <a:srgbClr val="00CC9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sz="1200">
                <a:latin typeface="微软雅黑" pitchFamily="34" charset="-122"/>
                <a:ea typeface="微软雅黑" pitchFamily="34" charset="-122"/>
              </a:endParaRPr>
            </a:p>
          </p:txBody>
        </p:sp>
        <p:sp>
          <p:nvSpPr>
            <p:cNvPr id="200" name="Line 201"/>
            <p:cNvSpPr>
              <a:spLocks noChangeShapeType="1"/>
            </p:cNvSpPr>
            <p:nvPr/>
          </p:nvSpPr>
          <p:spPr bwMode="auto">
            <a:xfrm flipH="1">
              <a:off x="1429" y="2432"/>
              <a:ext cx="226" cy="862"/>
            </a:xfrm>
            <a:prstGeom prst="line">
              <a:avLst/>
            </a:prstGeom>
            <a:noFill/>
            <a:ln w="38100">
              <a:solidFill>
                <a:srgbClr val="00CC99"/>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sz="1200">
                <a:latin typeface="微软雅黑" pitchFamily="34" charset="-122"/>
                <a:ea typeface="微软雅黑" pitchFamily="34" charset="-122"/>
              </a:endParaRPr>
            </a:p>
          </p:txBody>
        </p:sp>
      </p:grpSp>
      <p:sp>
        <p:nvSpPr>
          <p:cNvPr id="236" name="Line 243"/>
          <p:cNvSpPr>
            <a:spLocks noChangeShapeType="1"/>
          </p:cNvSpPr>
          <p:nvPr/>
        </p:nvSpPr>
        <p:spPr bwMode="auto">
          <a:xfrm flipH="1">
            <a:off x="4043175" y="3814836"/>
            <a:ext cx="353218" cy="686733"/>
          </a:xfrm>
          <a:prstGeom prst="line">
            <a:avLst/>
          </a:prstGeom>
          <a:noFill/>
          <a:ln w="38100">
            <a:solidFill>
              <a:srgbClr val="00CC99"/>
            </a:solidFill>
            <a:round/>
            <a:headEnd/>
            <a:tailEnd type="triangle" w="lg" len="lg"/>
          </a:ln>
          <a:effectLst>
            <a:outerShdw dist="45791" dir="8778596" algn="ctr" rotWithShape="0">
              <a:schemeClr val="bg2"/>
            </a:outerShdw>
          </a:effectLst>
          <a:extLst>
            <a:ext uri="{909E8E84-426E-40DD-AFC4-6F175D3DCCD1}">
              <a14:hiddenFill xmlns:a14="http://schemas.microsoft.com/office/drawing/2010/main">
                <a:noFill/>
              </a14:hiddenFill>
            </a:ext>
          </a:extLst>
        </p:spPr>
        <p:txBody>
          <a:bodyPr anchor="b"/>
          <a:lstStyle/>
          <a:p>
            <a:endParaRPr lang="zh-CN" altLang="en-US" sz="1200">
              <a:latin typeface="微软雅黑" pitchFamily="34" charset="-122"/>
              <a:ea typeface="微软雅黑" pitchFamily="34" charset="-122"/>
            </a:endParaRPr>
          </a:p>
        </p:txBody>
      </p:sp>
      <p:pic>
        <p:nvPicPr>
          <p:cNvPr id="49"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31665" y="2924944"/>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84" descr="black_server"/>
          <p:cNvPicPr>
            <a:picLocks noChangeAspect="1" noChangeArrowheads="1"/>
          </p:cNvPicPr>
          <p:nvPr/>
        </p:nvPicPr>
        <p:blipFill>
          <a:blip r:embed="rId6">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76166" y="2977425"/>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84" descr="black_server"/>
          <p:cNvPicPr>
            <a:picLocks noChangeAspect="1" noChangeArrowheads="1"/>
          </p:cNvPicPr>
          <p:nvPr/>
        </p:nvPicPr>
        <p:blipFill>
          <a:blip r:embed="rId6">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3590" y="4248414"/>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84" descr="black_server"/>
          <p:cNvPicPr>
            <a:picLocks noChangeAspect="1" noChangeArrowheads="1"/>
          </p:cNvPicPr>
          <p:nvPr/>
        </p:nvPicPr>
        <p:blipFill>
          <a:blip r:embed="rId6">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03163" y="4272249"/>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84" descr="black_server"/>
          <p:cNvPicPr>
            <a:picLocks noChangeAspect="1" noChangeArrowheads="1"/>
          </p:cNvPicPr>
          <p:nvPr/>
        </p:nvPicPr>
        <p:blipFill>
          <a:blip r:embed="rId6">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28214" y="5291120"/>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4" descr="black_server"/>
          <p:cNvPicPr>
            <a:picLocks noChangeAspect="1" noChangeArrowheads="1"/>
          </p:cNvPicPr>
          <p:nvPr/>
        </p:nvPicPr>
        <p:blipFill>
          <a:blip r:embed="rId6">
            <a:extLst>
              <a:ext uri="{BEBA8EAE-BF5A-486C-A8C5-ECC9F3942E4B}">
                <a14:imgProps xmlns:a14="http://schemas.microsoft.com/office/drawing/2010/main">
                  <a14:imgLayer r:embed="rId5">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18731" y="5376956"/>
            <a:ext cx="604169" cy="651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875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标识的种类</a:t>
            </a:r>
            <a:endParaRPr lang="en-US" altLang="zh-CN" dirty="0"/>
          </a:p>
        </p:txBody>
      </p:sp>
      <p:sp>
        <p:nvSpPr>
          <p:cNvPr id="4" name="文本占位符 3"/>
          <p:cNvSpPr>
            <a:spLocks noGrp="1"/>
          </p:cNvSpPr>
          <p:nvPr>
            <p:ph sz="quarter" idx="10"/>
          </p:nvPr>
        </p:nvSpPr>
        <p:spPr>
          <a:xfrm>
            <a:off x="611560" y="1628800"/>
            <a:ext cx="7608416" cy="2517612"/>
          </a:xfrm>
        </p:spPr>
        <p:txBody>
          <a:bodyPr/>
          <a:lstStyle/>
          <a:p>
            <a:r>
              <a:rPr lang="zh-CN" altLang="en-US" dirty="0" smtClean="0"/>
              <a:t>以太网</a:t>
            </a:r>
            <a:r>
              <a:rPr lang="zh-CN" altLang="en-US" dirty="0"/>
              <a:t>上实现中继可用两种封装类型</a:t>
            </a:r>
          </a:p>
          <a:p>
            <a:pPr lvl="1"/>
            <a:r>
              <a:rPr lang="en-US" altLang="zh-CN" dirty="0"/>
              <a:t>ISL</a:t>
            </a:r>
            <a:r>
              <a:rPr lang="zh-CN" altLang="en-US" dirty="0"/>
              <a:t>（</a:t>
            </a:r>
            <a:r>
              <a:rPr lang="en-US" altLang="zh-CN" dirty="0"/>
              <a:t>Cisco</a:t>
            </a:r>
            <a:r>
              <a:rPr lang="zh-CN" altLang="en-US" dirty="0"/>
              <a:t>私有协议）</a:t>
            </a:r>
          </a:p>
          <a:p>
            <a:pPr lvl="1"/>
            <a:r>
              <a:rPr lang="en-US" altLang="zh-CN" dirty="0"/>
              <a:t>IEEE 802.1Q</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16220219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标识的</a:t>
            </a:r>
            <a:r>
              <a:rPr lang="zh-CN" altLang="en-US" dirty="0" smtClean="0"/>
              <a:t>种类（续</a:t>
            </a:r>
            <a:r>
              <a:rPr lang="en-US" altLang="zh-CN" dirty="0" smtClean="0"/>
              <a:t>1</a:t>
            </a:r>
            <a:r>
              <a:rPr lang="zh-CN" altLang="en-US" dirty="0" smtClean="0"/>
              <a:t>）</a:t>
            </a:r>
            <a:endParaRPr lang="zh-CN" altLang="en-US" dirty="0"/>
          </a:p>
        </p:txBody>
      </p:sp>
      <p:sp>
        <p:nvSpPr>
          <p:cNvPr id="4" name="内容占位符 3"/>
          <p:cNvSpPr>
            <a:spLocks noGrp="1"/>
          </p:cNvSpPr>
          <p:nvPr>
            <p:ph sz="quarter" idx="10"/>
          </p:nvPr>
        </p:nvSpPr>
        <p:spPr>
          <a:xfrm>
            <a:off x="611560" y="1628800"/>
            <a:ext cx="7608416" cy="497957"/>
          </a:xfrm>
        </p:spPr>
        <p:txBody>
          <a:bodyPr/>
          <a:lstStyle/>
          <a:p>
            <a:r>
              <a:rPr lang="en-GB" altLang="zh-CN" dirty="0"/>
              <a:t>IEEE802.1Q</a:t>
            </a:r>
            <a:r>
              <a:rPr lang="zh-CN" altLang="en-GB" dirty="0" smtClean="0"/>
              <a:t>帧格式</a:t>
            </a:r>
            <a:endParaRPr lang="zh-CN" altLang="en-US" dirty="0"/>
          </a:p>
        </p:txBody>
      </p:sp>
      <p:sp>
        <p:nvSpPr>
          <p:cNvPr id="5" name="Rectangle 16"/>
          <p:cNvSpPr>
            <a:spLocks noChangeArrowheads="1"/>
          </p:cNvSpPr>
          <p:nvPr/>
        </p:nvSpPr>
        <p:spPr bwMode="auto">
          <a:xfrm>
            <a:off x="3414548" y="4125219"/>
            <a:ext cx="433388" cy="151741"/>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 name="AutoShape 4" descr="replintro1"/>
          <p:cNvSpPr>
            <a:spLocks noChangeAspect="1" noChangeArrowheads="1"/>
          </p:cNvSpPr>
          <p:nvPr/>
        </p:nvSpPr>
        <p:spPr bwMode="auto">
          <a:xfrm>
            <a:off x="4226811" y="3885952"/>
            <a:ext cx="296862" cy="39581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AutoShape 5" descr="replintro1"/>
          <p:cNvSpPr>
            <a:spLocks noChangeAspect="1" noChangeArrowheads="1"/>
          </p:cNvSpPr>
          <p:nvPr/>
        </p:nvSpPr>
        <p:spPr bwMode="auto">
          <a:xfrm>
            <a:off x="4226811" y="3885952"/>
            <a:ext cx="296862" cy="39581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7"/>
          <p:cNvSpPr txBox="1">
            <a:spLocks noChangeArrowheads="1"/>
          </p:cNvSpPr>
          <p:nvPr/>
        </p:nvSpPr>
        <p:spPr bwMode="auto">
          <a:xfrm>
            <a:off x="3622661" y="3046954"/>
            <a:ext cx="1333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dirty="0">
                <a:effectLst>
                  <a:outerShdw blurRad="38100" dist="38100" dir="2700000" algn="tl">
                    <a:srgbClr val="C0C0C0"/>
                  </a:outerShdw>
                </a:effectLst>
              </a:rPr>
              <a:t>中继链路</a:t>
            </a:r>
          </a:p>
        </p:txBody>
      </p:sp>
      <p:sp>
        <p:nvSpPr>
          <p:cNvPr id="9" name="Line 9"/>
          <p:cNvSpPr>
            <a:spLocks noChangeShapeType="1"/>
          </p:cNvSpPr>
          <p:nvPr/>
        </p:nvSpPr>
        <p:spPr bwMode="auto">
          <a:xfrm>
            <a:off x="1566161" y="3697318"/>
            <a:ext cx="1223962" cy="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0" name="Text Box 10"/>
          <p:cNvSpPr txBox="1">
            <a:spLocks noChangeArrowheads="1"/>
          </p:cNvSpPr>
          <p:nvPr/>
        </p:nvSpPr>
        <p:spPr bwMode="auto">
          <a:xfrm>
            <a:off x="1631248" y="2996952"/>
            <a:ext cx="1250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dirty="0">
                <a:effectLst>
                  <a:outerShdw blurRad="38100" dist="38100" dir="2700000" algn="tl">
                    <a:srgbClr val="C0C0C0"/>
                  </a:outerShdw>
                </a:effectLst>
              </a:rPr>
              <a:t>接入链路</a:t>
            </a:r>
          </a:p>
        </p:txBody>
      </p:sp>
      <p:sp>
        <p:nvSpPr>
          <p:cNvPr id="12" name="Line 14"/>
          <p:cNvSpPr>
            <a:spLocks noChangeShapeType="1"/>
          </p:cNvSpPr>
          <p:nvPr/>
        </p:nvSpPr>
        <p:spPr bwMode="auto">
          <a:xfrm flipV="1">
            <a:off x="1889037" y="4270084"/>
            <a:ext cx="790574" cy="27516"/>
          </a:xfrm>
          <a:prstGeom prst="line">
            <a:avLst/>
          </a:prstGeom>
          <a:noFill/>
          <a:ln w="34925">
            <a:solidFill>
              <a:schemeClr val="tx1"/>
            </a:solidFill>
            <a:prstDash val="sysDot"/>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3" name="Rectangle 17"/>
          <p:cNvSpPr>
            <a:spLocks noChangeArrowheads="1"/>
          </p:cNvSpPr>
          <p:nvPr/>
        </p:nvSpPr>
        <p:spPr bwMode="auto">
          <a:xfrm>
            <a:off x="4087773" y="4125220"/>
            <a:ext cx="503238" cy="166964"/>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14" name="Line 18"/>
          <p:cNvSpPr>
            <a:spLocks noChangeShapeType="1"/>
          </p:cNvSpPr>
          <p:nvPr/>
        </p:nvSpPr>
        <p:spPr bwMode="auto">
          <a:xfrm>
            <a:off x="5688123" y="3667052"/>
            <a:ext cx="914400" cy="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5" name="Rectangle 19"/>
          <p:cNvSpPr>
            <a:spLocks noChangeArrowheads="1"/>
          </p:cNvSpPr>
          <p:nvPr/>
        </p:nvSpPr>
        <p:spPr bwMode="auto">
          <a:xfrm>
            <a:off x="6392824" y="4236052"/>
            <a:ext cx="744696" cy="175599"/>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pic>
        <p:nvPicPr>
          <p:cNvPr id="16"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1818" y="3442874"/>
            <a:ext cx="1104900"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AutoShape 80"/>
          <p:cNvSpPr>
            <a:spLocks noChangeArrowheads="1"/>
          </p:cNvSpPr>
          <p:nvPr/>
        </p:nvSpPr>
        <p:spPr bwMode="auto">
          <a:xfrm>
            <a:off x="2274472" y="4862685"/>
            <a:ext cx="1871662" cy="420281"/>
          </a:xfrm>
          <a:prstGeom prst="wedgeRoundRectCallout">
            <a:avLst>
              <a:gd name="adj1" fmla="val 41060"/>
              <a:gd name="adj2" fmla="val -199310"/>
              <a:gd name="adj3" fmla="val 16667"/>
            </a:avLst>
          </a:prstGeom>
          <a:gradFill rotWithShape="1">
            <a:gsLst>
              <a:gs pos="0">
                <a:srgbClr val="FFFFFF"/>
              </a:gs>
              <a:gs pos="100000">
                <a:srgbClr val="CCCCFF"/>
              </a:gs>
            </a:gsLst>
            <a:lin ang="5400000" scaled="1"/>
          </a:gra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2"/>
                </a:solidFill>
                <a:miter lim="800000"/>
                <a:headEnd/>
                <a:tailEnd/>
              </a14:hiddenLine>
            </a:ext>
          </a:extLst>
        </p:spPr>
        <p:txBody>
          <a:bodyPr/>
          <a:lstStyle/>
          <a:p>
            <a:pPr algn="l"/>
            <a:r>
              <a:rPr lang="en-US" altLang="zh-CN" sz="1400" dirty="0">
                <a:solidFill>
                  <a:schemeClr val="bg1"/>
                </a:solidFill>
                <a:effectLst>
                  <a:outerShdw blurRad="38100" dist="38100" dir="2700000" algn="tl">
                    <a:srgbClr val="FFFFFF"/>
                  </a:outerShdw>
                </a:effectLst>
                <a:latin typeface="微软雅黑" pitchFamily="34" charset="-122"/>
                <a:ea typeface="微软雅黑" pitchFamily="34" charset="-122"/>
              </a:rPr>
              <a:t>802.1Q </a:t>
            </a:r>
            <a:r>
              <a:rPr lang="zh-CN" altLang="en-US" sz="1400" dirty="0">
                <a:solidFill>
                  <a:schemeClr val="bg1"/>
                </a:solidFill>
                <a:effectLst>
                  <a:outerShdw blurRad="38100" dist="38100" dir="2700000" algn="tl">
                    <a:srgbClr val="FFFFFF"/>
                  </a:outerShdw>
                </a:effectLst>
                <a:latin typeface="微软雅黑" pitchFamily="34" charset="-122"/>
                <a:ea typeface="微软雅黑" pitchFamily="34" charset="-122"/>
              </a:rPr>
              <a:t>标记   </a:t>
            </a:r>
            <a:r>
              <a:rPr lang="en-US" altLang="zh-CN" sz="1400" dirty="0">
                <a:solidFill>
                  <a:schemeClr val="bg1"/>
                </a:solidFill>
                <a:effectLst>
                  <a:outerShdw blurRad="38100" dist="38100" dir="2700000" algn="tl">
                    <a:srgbClr val="FFFFFF"/>
                  </a:outerShdw>
                </a:effectLst>
                <a:latin typeface="微软雅黑" pitchFamily="34" charset="-122"/>
                <a:ea typeface="微软雅黑" pitchFamily="34" charset="-122"/>
              </a:rPr>
              <a:t>4</a:t>
            </a:r>
            <a:r>
              <a:rPr lang="zh-CN" altLang="en-US" sz="1400" dirty="0">
                <a:solidFill>
                  <a:schemeClr val="bg1"/>
                </a:solidFill>
                <a:effectLst>
                  <a:outerShdw blurRad="38100" dist="38100" dir="2700000" algn="tl">
                    <a:srgbClr val="FFFFFF"/>
                  </a:outerShdw>
                </a:effectLst>
                <a:latin typeface="微软雅黑" pitchFamily="34" charset="-122"/>
                <a:ea typeface="微软雅黑" pitchFamily="34" charset="-122"/>
              </a:rPr>
              <a:t>字节</a:t>
            </a:r>
          </a:p>
        </p:txBody>
      </p:sp>
      <p:sp>
        <p:nvSpPr>
          <p:cNvPr id="74" name="Rectangle 11"/>
          <p:cNvSpPr>
            <a:spLocks noChangeArrowheads="1"/>
          </p:cNvSpPr>
          <p:nvPr/>
        </p:nvSpPr>
        <p:spPr bwMode="auto">
          <a:xfrm>
            <a:off x="839087" y="4156885"/>
            <a:ext cx="727075" cy="14393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5" name="Rectangle 81"/>
          <p:cNvSpPr>
            <a:spLocks noChangeArrowheads="1"/>
          </p:cNvSpPr>
          <p:nvPr/>
        </p:nvSpPr>
        <p:spPr bwMode="auto">
          <a:xfrm>
            <a:off x="3535262" y="4125220"/>
            <a:ext cx="935037" cy="15174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6" name="Line 82"/>
          <p:cNvSpPr>
            <a:spLocks noChangeShapeType="1"/>
          </p:cNvSpPr>
          <p:nvPr/>
        </p:nvSpPr>
        <p:spPr bwMode="auto">
          <a:xfrm>
            <a:off x="5059417" y="4301748"/>
            <a:ext cx="1157156" cy="13759"/>
          </a:xfrm>
          <a:prstGeom prst="line">
            <a:avLst/>
          </a:prstGeom>
          <a:noFill/>
          <a:ln w="34925">
            <a:solidFill>
              <a:schemeClr val="tx1"/>
            </a:solidFill>
            <a:prstDash val="sysDot"/>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77" name="Group 86"/>
          <p:cNvGrpSpPr>
            <a:grpSpLocks/>
          </p:cNvGrpSpPr>
          <p:nvPr/>
        </p:nvGrpSpPr>
        <p:grpSpPr bwMode="auto">
          <a:xfrm>
            <a:off x="3436611" y="3690473"/>
            <a:ext cx="1295400" cy="0"/>
            <a:chOff x="2154" y="3249"/>
            <a:chExt cx="816" cy="0"/>
          </a:xfrm>
        </p:grpSpPr>
        <p:sp>
          <p:nvSpPr>
            <p:cNvPr id="78" name="Line 87"/>
            <p:cNvSpPr>
              <a:spLocks noChangeShapeType="1"/>
            </p:cNvSpPr>
            <p:nvPr/>
          </p:nvSpPr>
          <p:spPr bwMode="auto">
            <a:xfrm>
              <a:off x="2154"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79" name="Line 88"/>
            <p:cNvSpPr>
              <a:spLocks noChangeShapeType="1"/>
            </p:cNvSpPr>
            <p:nvPr/>
          </p:nvSpPr>
          <p:spPr bwMode="auto">
            <a:xfrm>
              <a:off x="2290"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80" name="Line 89"/>
            <p:cNvSpPr>
              <a:spLocks noChangeShapeType="1"/>
            </p:cNvSpPr>
            <p:nvPr/>
          </p:nvSpPr>
          <p:spPr bwMode="auto">
            <a:xfrm>
              <a:off x="2426"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81" name="Line 90"/>
            <p:cNvSpPr>
              <a:spLocks noChangeShapeType="1"/>
            </p:cNvSpPr>
            <p:nvPr/>
          </p:nvSpPr>
          <p:spPr bwMode="auto">
            <a:xfrm>
              <a:off x="2562"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82" name="Line 91"/>
            <p:cNvSpPr>
              <a:spLocks noChangeShapeType="1"/>
            </p:cNvSpPr>
            <p:nvPr/>
          </p:nvSpPr>
          <p:spPr bwMode="auto">
            <a:xfrm>
              <a:off x="2698"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83" name="Line 92"/>
            <p:cNvSpPr>
              <a:spLocks noChangeShapeType="1"/>
            </p:cNvSpPr>
            <p:nvPr/>
          </p:nvSpPr>
          <p:spPr bwMode="auto">
            <a:xfrm>
              <a:off x="2834"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grpSp>
      <p:pic>
        <p:nvPicPr>
          <p:cNvPr id="84"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779" y="3400494"/>
            <a:ext cx="1104900"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2"/>
          <p:cNvSpPr>
            <a:spLocks noChangeArrowheads="1"/>
          </p:cNvSpPr>
          <p:nvPr/>
        </p:nvSpPr>
        <p:spPr bwMode="auto">
          <a:xfrm>
            <a:off x="3836062" y="4142605"/>
            <a:ext cx="269013" cy="143933"/>
          </a:xfrm>
          <a:prstGeom prst="rect">
            <a:avLst/>
          </a:prstGeom>
          <a:solidFill>
            <a:srgbClr val="0066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pic>
        <p:nvPicPr>
          <p:cNvPr id="30"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61992" y="3341370"/>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51951" y="3353412"/>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827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t>什么是交换机</a:t>
            </a:r>
            <a:endParaRPr lang="zh-CN" altLang="en-US" dirty="0"/>
          </a:p>
        </p:txBody>
      </p:sp>
      <p:sp>
        <p:nvSpPr>
          <p:cNvPr id="7" name="文本占位符 6"/>
          <p:cNvSpPr>
            <a:spLocks noGrp="1"/>
          </p:cNvSpPr>
          <p:nvPr>
            <p:ph sz="quarter" idx="10"/>
          </p:nvPr>
        </p:nvSpPr>
        <p:spPr>
          <a:xfrm>
            <a:off x="611560" y="1628800"/>
            <a:ext cx="7608416" cy="1932837"/>
          </a:xfrm>
        </p:spPr>
        <p:txBody>
          <a:bodyPr/>
          <a:lstStyle/>
          <a:p>
            <a:r>
              <a:rPr lang="zh-CN" altLang="en-US" dirty="0" smtClean="0"/>
              <a:t> 交换机是用来连接局域网的主要设备</a:t>
            </a:r>
          </a:p>
          <a:p>
            <a:pPr lvl="1"/>
            <a:r>
              <a:rPr lang="zh-CN" altLang="en-US" dirty="0" smtClean="0"/>
              <a:t> 交换机能够根据以太网帧中目标地址智能的转发数据，因此交换机工作在数据链路层</a:t>
            </a:r>
          </a:p>
          <a:p>
            <a:endParaRPr lang="zh-CN" altLang="en-US" dirty="0"/>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55" y="3780751"/>
            <a:ext cx="4952381" cy="214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pic>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9367" y="4055917"/>
            <a:ext cx="2613073" cy="172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7216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标识的种类（</a:t>
            </a:r>
            <a:r>
              <a:rPr lang="zh-CN" altLang="en-US" dirty="0" smtClean="0"/>
              <a:t>续</a:t>
            </a:r>
            <a:r>
              <a:rPr lang="en-US" altLang="zh-CN" dirty="0" smtClean="0"/>
              <a:t>2</a:t>
            </a:r>
            <a:r>
              <a:rPr lang="zh-CN" altLang="en-US" dirty="0" smtClean="0"/>
              <a:t>）</a:t>
            </a:r>
            <a:endParaRPr lang="zh-CN" altLang="en-US" dirty="0"/>
          </a:p>
        </p:txBody>
      </p:sp>
      <p:sp>
        <p:nvSpPr>
          <p:cNvPr id="5" name="Text Box 42"/>
          <p:cNvSpPr txBox="1">
            <a:spLocks noChangeArrowheads="1"/>
          </p:cNvSpPr>
          <p:nvPr/>
        </p:nvSpPr>
        <p:spPr bwMode="auto">
          <a:xfrm>
            <a:off x="2935606" y="3417194"/>
            <a:ext cx="18510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400" dirty="0">
                <a:effectLst>
                  <a:outerShdw blurRad="38100" dist="38100" dir="2700000" algn="tl">
                    <a:srgbClr val="C0C0C0"/>
                  </a:outerShdw>
                </a:effectLst>
                <a:latin typeface="微软雅黑" pitchFamily="34" charset="-122"/>
                <a:ea typeface="微软雅黑" pitchFamily="34" charset="-122"/>
              </a:rPr>
              <a:t>标准以太网帧</a:t>
            </a:r>
          </a:p>
        </p:txBody>
      </p:sp>
      <p:sp>
        <p:nvSpPr>
          <p:cNvPr id="6" name="Line 43"/>
          <p:cNvSpPr>
            <a:spLocks noChangeShapeType="1"/>
          </p:cNvSpPr>
          <p:nvPr/>
        </p:nvSpPr>
        <p:spPr bwMode="auto">
          <a:xfrm flipH="1">
            <a:off x="2260918" y="3243027"/>
            <a:ext cx="285750" cy="9309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chemeClr val="bg1"/>
              </a:solidFill>
              <a:latin typeface="微软雅黑" pitchFamily="34" charset="-122"/>
              <a:ea typeface="微软雅黑" pitchFamily="34" charset="-122"/>
            </a:endParaRPr>
          </a:p>
        </p:txBody>
      </p:sp>
      <p:sp>
        <p:nvSpPr>
          <p:cNvPr id="7" name="Line 44"/>
          <p:cNvSpPr>
            <a:spLocks noChangeShapeType="1"/>
          </p:cNvSpPr>
          <p:nvPr/>
        </p:nvSpPr>
        <p:spPr bwMode="auto">
          <a:xfrm>
            <a:off x="2546668" y="3243027"/>
            <a:ext cx="361950" cy="9309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chemeClr val="bg1"/>
              </a:solidFill>
              <a:latin typeface="微软雅黑" pitchFamily="34" charset="-122"/>
              <a:ea typeface="微软雅黑" pitchFamily="34" charset="-122"/>
            </a:endParaRPr>
          </a:p>
        </p:txBody>
      </p:sp>
      <p:sp>
        <p:nvSpPr>
          <p:cNvPr id="44" name="Line 127"/>
          <p:cNvSpPr>
            <a:spLocks noChangeShapeType="1"/>
          </p:cNvSpPr>
          <p:nvPr/>
        </p:nvSpPr>
        <p:spPr bwMode="auto">
          <a:xfrm>
            <a:off x="963930" y="621834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sz="1400">
              <a:solidFill>
                <a:schemeClr val="bg1"/>
              </a:solidFill>
              <a:latin typeface="微软雅黑" pitchFamily="34" charset="-122"/>
              <a:ea typeface="微软雅黑" pitchFamily="34" charset="-122"/>
            </a:endParaRPr>
          </a:p>
        </p:txBody>
      </p:sp>
      <p:grpSp>
        <p:nvGrpSpPr>
          <p:cNvPr id="46" name="Group 156"/>
          <p:cNvGrpSpPr>
            <a:grpSpLocks/>
          </p:cNvGrpSpPr>
          <p:nvPr/>
        </p:nvGrpSpPr>
        <p:grpSpPr bwMode="auto">
          <a:xfrm>
            <a:off x="1252855" y="2507278"/>
            <a:ext cx="4464050" cy="768349"/>
            <a:chOff x="1066" y="1162"/>
            <a:chExt cx="2812" cy="363"/>
          </a:xfrm>
        </p:grpSpPr>
        <p:sp>
          <p:nvSpPr>
            <p:cNvPr id="47" name="Rectangle 154"/>
            <p:cNvSpPr>
              <a:spLocks noChangeArrowheads="1"/>
            </p:cNvSpPr>
            <p:nvPr/>
          </p:nvSpPr>
          <p:spPr bwMode="auto">
            <a:xfrm>
              <a:off x="2290" y="1162"/>
              <a:ext cx="1180" cy="363"/>
            </a:xfrm>
            <a:prstGeom prst="rect">
              <a:avLst/>
            </a:prstGeom>
            <a:solidFill>
              <a:srgbClr val="FFFF00"/>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endParaRPr lang="zh-CN" altLang="en-US" sz="1400">
                <a:solidFill>
                  <a:schemeClr val="bg1"/>
                </a:solidFill>
                <a:latin typeface="微软雅黑" pitchFamily="34" charset="-122"/>
                <a:ea typeface="微软雅黑" pitchFamily="34" charset="-122"/>
              </a:endParaRPr>
            </a:p>
          </p:txBody>
        </p:sp>
        <p:sp>
          <p:nvSpPr>
            <p:cNvPr id="48" name="Text Box 40"/>
            <p:cNvSpPr txBox="1">
              <a:spLocks noChangeArrowheads="1"/>
            </p:cNvSpPr>
            <p:nvPr/>
          </p:nvSpPr>
          <p:spPr bwMode="auto">
            <a:xfrm>
              <a:off x="2608" y="1257"/>
              <a:ext cx="370"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dirty="0">
                  <a:solidFill>
                    <a:schemeClr val="bg1"/>
                  </a:solidFill>
                  <a:effectLst>
                    <a:outerShdw blurRad="38100" dist="38100" dir="2700000" algn="tl">
                      <a:srgbClr val="C0C0C0"/>
                    </a:outerShdw>
                  </a:effectLst>
                  <a:latin typeface="微软雅黑" pitchFamily="34" charset="-122"/>
                  <a:ea typeface="微软雅黑" pitchFamily="34" charset="-122"/>
                </a:rPr>
                <a:t>Data</a:t>
              </a:r>
            </a:p>
          </p:txBody>
        </p:sp>
        <p:sp>
          <p:nvSpPr>
            <p:cNvPr id="49" name="Rectangle 151"/>
            <p:cNvSpPr>
              <a:spLocks noChangeArrowheads="1"/>
            </p:cNvSpPr>
            <p:nvPr/>
          </p:nvSpPr>
          <p:spPr bwMode="auto">
            <a:xfrm>
              <a:off x="1066" y="1162"/>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DA</a:t>
              </a:r>
            </a:p>
          </p:txBody>
        </p:sp>
        <p:sp>
          <p:nvSpPr>
            <p:cNvPr id="50" name="Rectangle 152"/>
            <p:cNvSpPr>
              <a:spLocks noChangeArrowheads="1"/>
            </p:cNvSpPr>
            <p:nvPr/>
          </p:nvSpPr>
          <p:spPr bwMode="auto">
            <a:xfrm>
              <a:off x="1474" y="1162"/>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SA</a:t>
              </a:r>
            </a:p>
          </p:txBody>
        </p:sp>
        <p:sp>
          <p:nvSpPr>
            <p:cNvPr id="51" name="Rectangle 153"/>
            <p:cNvSpPr>
              <a:spLocks noChangeArrowheads="1"/>
            </p:cNvSpPr>
            <p:nvPr/>
          </p:nvSpPr>
          <p:spPr bwMode="auto">
            <a:xfrm>
              <a:off x="1882" y="1162"/>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Type</a:t>
              </a:r>
            </a:p>
          </p:txBody>
        </p:sp>
        <p:sp>
          <p:nvSpPr>
            <p:cNvPr id="52" name="Rectangle 155"/>
            <p:cNvSpPr>
              <a:spLocks noChangeArrowheads="1"/>
            </p:cNvSpPr>
            <p:nvPr/>
          </p:nvSpPr>
          <p:spPr bwMode="auto">
            <a:xfrm>
              <a:off x="3470" y="1162"/>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CRC</a:t>
              </a:r>
            </a:p>
          </p:txBody>
        </p:sp>
      </p:grpSp>
      <p:grpSp>
        <p:nvGrpSpPr>
          <p:cNvPr id="53" name="Group 165"/>
          <p:cNvGrpSpPr>
            <a:grpSpLocks/>
          </p:cNvGrpSpPr>
          <p:nvPr/>
        </p:nvGrpSpPr>
        <p:grpSpPr bwMode="auto">
          <a:xfrm>
            <a:off x="965518" y="4174011"/>
            <a:ext cx="5111750" cy="768349"/>
            <a:chOff x="1021" y="2205"/>
            <a:chExt cx="3220" cy="363"/>
          </a:xfrm>
        </p:grpSpPr>
        <p:sp>
          <p:nvSpPr>
            <p:cNvPr id="54" name="Rectangle 158"/>
            <p:cNvSpPr>
              <a:spLocks noChangeArrowheads="1"/>
            </p:cNvSpPr>
            <p:nvPr/>
          </p:nvSpPr>
          <p:spPr bwMode="auto">
            <a:xfrm>
              <a:off x="2653" y="2205"/>
              <a:ext cx="1180" cy="363"/>
            </a:xfrm>
            <a:prstGeom prst="rect">
              <a:avLst/>
            </a:prstGeom>
            <a:solidFill>
              <a:srgbClr val="FFFF00"/>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endParaRPr lang="zh-CN" altLang="en-US" sz="1400">
                <a:solidFill>
                  <a:schemeClr val="bg1"/>
                </a:solidFill>
                <a:latin typeface="微软雅黑" pitchFamily="34" charset="-122"/>
                <a:ea typeface="微软雅黑" pitchFamily="34" charset="-122"/>
              </a:endParaRPr>
            </a:p>
          </p:txBody>
        </p:sp>
        <p:sp>
          <p:nvSpPr>
            <p:cNvPr id="55" name="Text Box 159"/>
            <p:cNvSpPr txBox="1">
              <a:spLocks noChangeArrowheads="1"/>
            </p:cNvSpPr>
            <p:nvPr/>
          </p:nvSpPr>
          <p:spPr bwMode="auto">
            <a:xfrm>
              <a:off x="2971" y="2290"/>
              <a:ext cx="40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chemeClr val="bg1"/>
                  </a:solidFill>
                  <a:effectLst>
                    <a:outerShdw blurRad="38100" dist="38100" dir="2700000" algn="tl">
                      <a:srgbClr val="C0C0C0"/>
                    </a:outerShdw>
                  </a:effectLst>
                  <a:latin typeface="微软雅黑" pitchFamily="34" charset="-122"/>
                  <a:ea typeface="微软雅黑" pitchFamily="34" charset="-122"/>
                </a:rPr>
                <a:t>Data</a:t>
              </a:r>
            </a:p>
          </p:txBody>
        </p:sp>
        <p:sp>
          <p:nvSpPr>
            <p:cNvPr id="56" name="Rectangle 160"/>
            <p:cNvSpPr>
              <a:spLocks noChangeArrowheads="1"/>
            </p:cNvSpPr>
            <p:nvPr/>
          </p:nvSpPr>
          <p:spPr bwMode="auto">
            <a:xfrm>
              <a:off x="1021" y="2205"/>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DA</a:t>
              </a:r>
            </a:p>
          </p:txBody>
        </p:sp>
        <p:sp>
          <p:nvSpPr>
            <p:cNvPr id="57" name="Rectangle 161"/>
            <p:cNvSpPr>
              <a:spLocks noChangeArrowheads="1"/>
            </p:cNvSpPr>
            <p:nvPr/>
          </p:nvSpPr>
          <p:spPr bwMode="auto">
            <a:xfrm>
              <a:off x="1429" y="2205"/>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SA</a:t>
              </a:r>
            </a:p>
          </p:txBody>
        </p:sp>
        <p:sp>
          <p:nvSpPr>
            <p:cNvPr id="58" name="Rectangle 162"/>
            <p:cNvSpPr>
              <a:spLocks noChangeArrowheads="1"/>
            </p:cNvSpPr>
            <p:nvPr/>
          </p:nvSpPr>
          <p:spPr bwMode="auto">
            <a:xfrm>
              <a:off x="2245" y="2205"/>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Type</a:t>
              </a:r>
            </a:p>
          </p:txBody>
        </p:sp>
        <p:sp>
          <p:nvSpPr>
            <p:cNvPr id="59" name="Rectangle 163"/>
            <p:cNvSpPr>
              <a:spLocks noChangeArrowheads="1"/>
            </p:cNvSpPr>
            <p:nvPr/>
          </p:nvSpPr>
          <p:spPr bwMode="auto">
            <a:xfrm>
              <a:off x="3833" y="2205"/>
              <a:ext cx="408" cy="363"/>
            </a:xfrm>
            <a:prstGeom prst="rect">
              <a:avLst/>
            </a:prstGeom>
            <a:solidFill>
              <a:srgbClr val="CCCCFF"/>
            </a:solidFill>
            <a:ln>
              <a:noFill/>
            </a:ln>
            <a:effectLst>
              <a:prstShdw prst="shdw17" dist="17961" dir="2700000">
                <a:srgbClr val="CCC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CRC</a:t>
              </a:r>
            </a:p>
          </p:txBody>
        </p:sp>
        <p:sp>
          <p:nvSpPr>
            <p:cNvPr id="60" name="Rectangle 164"/>
            <p:cNvSpPr>
              <a:spLocks noChangeArrowheads="1"/>
            </p:cNvSpPr>
            <p:nvPr/>
          </p:nvSpPr>
          <p:spPr bwMode="auto">
            <a:xfrm>
              <a:off x="1837" y="2205"/>
              <a:ext cx="408" cy="363"/>
            </a:xfrm>
            <a:prstGeom prst="rect">
              <a:avLst/>
            </a:prstGeom>
            <a:solidFill>
              <a:srgbClr val="FFCC99"/>
            </a:solidFill>
            <a:ln>
              <a:noFill/>
            </a:ln>
            <a:effectLst>
              <a:prstShdw prst="shdw17" dist="17961" dir="2700000">
                <a:srgbClr val="FFCC99">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txBody>
            <a:bodyPr wrap="none" anchor="ctr"/>
            <a:lstStyle/>
            <a:p>
              <a:r>
                <a:rPr lang="en-US" altLang="zh-CN" sz="1400">
                  <a:solidFill>
                    <a:schemeClr val="bg1"/>
                  </a:solidFill>
                  <a:latin typeface="微软雅黑" pitchFamily="34" charset="-122"/>
                  <a:ea typeface="微软雅黑" pitchFamily="34" charset="-122"/>
                </a:rPr>
                <a:t>Tag</a:t>
              </a:r>
            </a:p>
          </p:txBody>
        </p:sp>
      </p:grpSp>
      <p:sp>
        <p:nvSpPr>
          <p:cNvPr id="61" name="AutoShape 166"/>
          <p:cNvSpPr>
            <a:spLocks noChangeArrowheads="1"/>
          </p:cNvSpPr>
          <p:nvPr/>
        </p:nvSpPr>
        <p:spPr bwMode="auto">
          <a:xfrm>
            <a:off x="5849494" y="3148961"/>
            <a:ext cx="1584461" cy="670983"/>
          </a:xfrm>
          <a:prstGeom prst="wedgeRoundRectCallout">
            <a:avLst>
              <a:gd name="adj1" fmla="val -64028"/>
              <a:gd name="adj2" fmla="val 96875"/>
              <a:gd name="adj3" fmla="val 16667"/>
            </a:avLst>
          </a:prstGeom>
          <a:ln/>
          <a:extLst/>
        </p:spPr>
        <p:style>
          <a:lnRef idx="1">
            <a:schemeClr val="accent6"/>
          </a:lnRef>
          <a:fillRef idx="2">
            <a:schemeClr val="accent6"/>
          </a:fillRef>
          <a:effectRef idx="1">
            <a:schemeClr val="accent6"/>
          </a:effectRef>
          <a:fontRef idx="minor">
            <a:schemeClr val="dk1"/>
          </a:fontRef>
        </p:style>
        <p:txBody>
          <a:bodyPr anchor="ctr"/>
          <a:lstStyle/>
          <a:p>
            <a:pPr algn="l"/>
            <a:r>
              <a:rPr kumimoji="1" lang="zh-CN" altLang="en-US" sz="1400" dirty="0">
                <a:solidFill>
                  <a:schemeClr val="bg1"/>
                </a:solidFill>
                <a:effectLst>
                  <a:outerShdw blurRad="38100" dist="38100" dir="2700000" algn="tl">
                    <a:srgbClr val="FFFFFF"/>
                  </a:outerShdw>
                </a:effectLst>
                <a:latin typeface="微软雅黑" pitchFamily="34" charset="-122"/>
                <a:ea typeface="微软雅黑" pitchFamily="34" charset="-122"/>
              </a:rPr>
              <a:t>带有</a:t>
            </a:r>
            <a:r>
              <a:rPr kumimoji="1" lang="en-US" altLang="zh-CN" sz="1400" dirty="0">
                <a:solidFill>
                  <a:schemeClr val="bg1"/>
                </a:solidFill>
                <a:effectLst>
                  <a:outerShdw blurRad="38100" dist="38100" dir="2700000" algn="tl">
                    <a:srgbClr val="FFFFFF"/>
                  </a:outerShdw>
                </a:effectLst>
                <a:latin typeface="微软雅黑" pitchFamily="34" charset="-122"/>
                <a:ea typeface="微软雅黑" pitchFamily="34" charset="-122"/>
              </a:rPr>
              <a:t>IEEE802.1Q</a:t>
            </a:r>
            <a:r>
              <a:rPr kumimoji="1" lang="zh-CN" altLang="en-US" sz="1400" dirty="0">
                <a:solidFill>
                  <a:schemeClr val="bg1"/>
                </a:solidFill>
                <a:effectLst>
                  <a:outerShdw blurRad="38100" dist="38100" dir="2700000" algn="tl">
                    <a:srgbClr val="FFFFFF"/>
                  </a:outerShdw>
                </a:effectLst>
                <a:latin typeface="微软雅黑" pitchFamily="34" charset="-122"/>
                <a:ea typeface="微软雅黑" pitchFamily="34" charset="-122"/>
              </a:rPr>
              <a:t>标记的以太网帧</a:t>
            </a:r>
          </a:p>
        </p:txBody>
      </p:sp>
    </p:spTree>
    <p:extLst>
      <p:ext uri="{BB962C8B-B14F-4D97-AF65-F5344CB8AC3E}">
        <p14:creationId xmlns:p14="http://schemas.microsoft.com/office/powerpoint/2010/main" val="4261795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标识的种类（</a:t>
            </a:r>
            <a:r>
              <a:rPr lang="zh-CN" altLang="en-US" dirty="0" smtClean="0"/>
              <a:t>续</a:t>
            </a:r>
            <a:r>
              <a:rPr lang="en-US" altLang="zh-CN" dirty="0" smtClean="0"/>
              <a:t>3</a:t>
            </a:r>
            <a:r>
              <a:rPr lang="zh-CN" altLang="en-US" dirty="0" smtClean="0"/>
              <a:t>）</a:t>
            </a:r>
            <a:endParaRPr lang="zh-CN" altLang="en-US" dirty="0"/>
          </a:p>
        </p:txBody>
      </p:sp>
      <p:sp>
        <p:nvSpPr>
          <p:cNvPr id="4" name="内容占位符 3"/>
          <p:cNvSpPr>
            <a:spLocks noGrp="1"/>
          </p:cNvSpPr>
          <p:nvPr>
            <p:ph sz="quarter" idx="10"/>
          </p:nvPr>
        </p:nvSpPr>
        <p:spPr>
          <a:xfrm>
            <a:off x="611560" y="1628800"/>
            <a:ext cx="7608416" cy="497957"/>
          </a:xfrm>
        </p:spPr>
        <p:txBody>
          <a:bodyPr/>
          <a:lstStyle/>
          <a:p>
            <a:r>
              <a:rPr lang="en-GB" altLang="zh-CN" dirty="0" smtClean="0"/>
              <a:t>ISL</a:t>
            </a:r>
            <a:r>
              <a:rPr lang="zh-CN" altLang="en-US" dirty="0" smtClean="0"/>
              <a:t>帧格式</a:t>
            </a:r>
            <a:endParaRPr lang="zh-CN" altLang="en-US" dirty="0"/>
          </a:p>
        </p:txBody>
      </p:sp>
      <p:sp>
        <p:nvSpPr>
          <p:cNvPr id="5" name="AutoShape 4" descr="replintro1"/>
          <p:cNvSpPr>
            <a:spLocks noChangeAspect="1" noChangeArrowheads="1"/>
          </p:cNvSpPr>
          <p:nvPr/>
        </p:nvSpPr>
        <p:spPr bwMode="auto">
          <a:xfrm>
            <a:off x="4483225" y="3978911"/>
            <a:ext cx="296863" cy="39581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sz="1400">
              <a:latin typeface="微软雅黑" pitchFamily="34" charset="-122"/>
              <a:ea typeface="微软雅黑" pitchFamily="34" charset="-122"/>
            </a:endParaRPr>
          </a:p>
        </p:txBody>
      </p:sp>
      <p:sp>
        <p:nvSpPr>
          <p:cNvPr id="6" name="AutoShape 5" descr="replintro1"/>
          <p:cNvSpPr>
            <a:spLocks noChangeAspect="1" noChangeArrowheads="1"/>
          </p:cNvSpPr>
          <p:nvPr/>
        </p:nvSpPr>
        <p:spPr bwMode="auto">
          <a:xfrm>
            <a:off x="4483225" y="3978911"/>
            <a:ext cx="296863" cy="39581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sz="1400">
              <a:latin typeface="微软雅黑" pitchFamily="34" charset="-122"/>
              <a:ea typeface="微软雅黑" pitchFamily="34" charset="-122"/>
            </a:endParaRPr>
          </a:p>
        </p:txBody>
      </p:sp>
      <p:sp>
        <p:nvSpPr>
          <p:cNvPr id="7" name="Text Box 7"/>
          <p:cNvSpPr txBox="1">
            <a:spLocks noChangeArrowheads="1"/>
          </p:cNvSpPr>
          <p:nvPr/>
        </p:nvSpPr>
        <p:spPr bwMode="auto">
          <a:xfrm>
            <a:off x="4600382" y="3092028"/>
            <a:ext cx="13525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400" dirty="0">
                <a:effectLst>
                  <a:outerShdw blurRad="38100" dist="38100" dir="2700000" algn="tl">
                    <a:srgbClr val="C0C0C0"/>
                  </a:outerShdw>
                </a:effectLst>
                <a:latin typeface="微软雅黑" pitchFamily="34" charset="-122"/>
                <a:ea typeface="微软雅黑" pitchFamily="34" charset="-122"/>
              </a:rPr>
              <a:t>中继链路</a:t>
            </a:r>
          </a:p>
        </p:txBody>
      </p:sp>
      <p:sp>
        <p:nvSpPr>
          <p:cNvPr id="9" name="Line 9"/>
          <p:cNvSpPr>
            <a:spLocks noChangeShapeType="1"/>
          </p:cNvSpPr>
          <p:nvPr/>
        </p:nvSpPr>
        <p:spPr bwMode="auto">
          <a:xfrm>
            <a:off x="1822575" y="3715597"/>
            <a:ext cx="1223963" cy="0"/>
          </a:xfrm>
          <a:prstGeom prst="line">
            <a:avLst/>
          </a:prstGeom>
          <a:noFill/>
          <a:ln w="38100">
            <a:solidFill>
              <a:schemeClr val="accent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0" name="Text Box 10"/>
          <p:cNvSpPr txBox="1">
            <a:spLocks noChangeArrowheads="1"/>
          </p:cNvSpPr>
          <p:nvPr/>
        </p:nvSpPr>
        <p:spPr bwMode="auto">
          <a:xfrm>
            <a:off x="1901314" y="3119545"/>
            <a:ext cx="15176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400" dirty="0">
                <a:effectLst>
                  <a:outerShdw blurRad="38100" dist="38100" dir="2700000" algn="tl">
                    <a:srgbClr val="C0C0C0"/>
                  </a:outerShdw>
                </a:effectLst>
                <a:latin typeface="微软雅黑" pitchFamily="34" charset="-122"/>
                <a:ea typeface="微软雅黑" pitchFamily="34" charset="-122"/>
              </a:rPr>
              <a:t>接入链路</a:t>
            </a:r>
          </a:p>
        </p:txBody>
      </p:sp>
      <p:sp>
        <p:nvSpPr>
          <p:cNvPr id="11" name="Rectangle 11"/>
          <p:cNvSpPr>
            <a:spLocks noChangeArrowheads="1"/>
          </p:cNvSpPr>
          <p:nvPr/>
        </p:nvSpPr>
        <p:spPr bwMode="auto">
          <a:xfrm>
            <a:off x="1799398" y="4175760"/>
            <a:ext cx="935037" cy="28786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2" name="Rectangle 12"/>
          <p:cNvSpPr>
            <a:spLocks noChangeArrowheads="1"/>
          </p:cNvSpPr>
          <p:nvPr/>
        </p:nvSpPr>
        <p:spPr bwMode="auto">
          <a:xfrm>
            <a:off x="4504180" y="4175760"/>
            <a:ext cx="936625" cy="28786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3" name="Rectangle 13"/>
          <p:cNvSpPr>
            <a:spLocks noChangeArrowheads="1"/>
          </p:cNvSpPr>
          <p:nvPr/>
        </p:nvSpPr>
        <p:spPr bwMode="auto">
          <a:xfrm>
            <a:off x="4288279" y="4175760"/>
            <a:ext cx="215900" cy="2878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4" name="Rectangle 14"/>
          <p:cNvSpPr>
            <a:spLocks noChangeArrowheads="1"/>
          </p:cNvSpPr>
          <p:nvPr/>
        </p:nvSpPr>
        <p:spPr bwMode="auto">
          <a:xfrm>
            <a:off x="5440804" y="4175760"/>
            <a:ext cx="215900" cy="2878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 name="AutoShape 15"/>
          <p:cNvSpPr>
            <a:spLocks noChangeArrowheads="1"/>
          </p:cNvSpPr>
          <p:nvPr/>
        </p:nvSpPr>
        <p:spPr bwMode="auto">
          <a:xfrm>
            <a:off x="2734435" y="4920827"/>
            <a:ext cx="1414145" cy="626533"/>
          </a:xfrm>
          <a:prstGeom prst="wedgeRoundRectCallout">
            <a:avLst>
              <a:gd name="adj1" fmla="val 58981"/>
              <a:gd name="adj2" fmla="val -105500"/>
              <a:gd name="adj3" fmla="val 16667"/>
            </a:avLst>
          </a:prstGeom>
          <a:ln/>
          <a:extLst/>
        </p:spPr>
        <p:style>
          <a:lnRef idx="1">
            <a:schemeClr val="accent6"/>
          </a:lnRef>
          <a:fillRef idx="2">
            <a:schemeClr val="accent6"/>
          </a:fillRef>
          <a:effectRef idx="1">
            <a:schemeClr val="accent6"/>
          </a:effectRef>
          <a:fontRef idx="minor">
            <a:schemeClr val="dk1"/>
          </a:fontRef>
        </p:style>
        <p:txBody>
          <a:bodyPr/>
          <a:lstStyle/>
          <a:p>
            <a:pPr algn="l"/>
            <a:r>
              <a:rPr lang="en-US" altLang="zh-CN" sz="1400" dirty="0">
                <a:solidFill>
                  <a:schemeClr val="bg1"/>
                </a:solidFill>
                <a:effectLst>
                  <a:outerShdw blurRad="38100" dist="38100" dir="2700000" algn="tl">
                    <a:srgbClr val="FFFFFF"/>
                  </a:outerShdw>
                </a:effectLst>
                <a:latin typeface="微软雅黑" pitchFamily="34" charset="-122"/>
                <a:ea typeface="微软雅黑" pitchFamily="34" charset="-122"/>
              </a:rPr>
              <a:t>ISL</a:t>
            </a:r>
            <a:r>
              <a:rPr lang="zh-CN" altLang="en-US" sz="1400" dirty="0" smtClean="0">
                <a:solidFill>
                  <a:schemeClr val="bg1"/>
                </a:solidFill>
                <a:effectLst>
                  <a:outerShdw blurRad="38100" dist="38100" dir="2700000" algn="tl">
                    <a:srgbClr val="FFFFFF"/>
                  </a:outerShdw>
                </a:effectLst>
                <a:latin typeface="微软雅黑" pitchFamily="34" charset="-122"/>
                <a:ea typeface="微软雅黑" pitchFamily="34" charset="-122"/>
              </a:rPr>
              <a:t>头</a:t>
            </a:r>
            <a:r>
              <a:rPr lang="en-US" altLang="zh-CN" sz="1400" dirty="0" smtClean="0">
                <a:solidFill>
                  <a:schemeClr val="bg1"/>
                </a:solidFill>
                <a:effectLst>
                  <a:outerShdw blurRad="38100" dist="38100" dir="2700000" algn="tl">
                    <a:srgbClr val="FFFFFF"/>
                  </a:outerShdw>
                </a:effectLst>
                <a:latin typeface="微软雅黑" pitchFamily="34" charset="-122"/>
                <a:ea typeface="微软雅黑" pitchFamily="34" charset="-122"/>
              </a:rPr>
              <a:t>26</a:t>
            </a:r>
            <a:r>
              <a:rPr lang="zh-CN" altLang="en-US" sz="1400" dirty="0">
                <a:solidFill>
                  <a:schemeClr val="bg1"/>
                </a:solidFill>
                <a:effectLst>
                  <a:outerShdw blurRad="38100" dist="38100" dir="2700000" algn="tl">
                    <a:srgbClr val="FFFFFF"/>
                  </a:outerShdw>
                </a:effectLst>
                <a:latin typeface="微软雅黑" pitchFamily="34" charset="-122"/>
                <a:ea typeface="微软雅黑" pitchFamily="34" charset="-122"/>
              </a:rPr>
              <a:t>字节</a:t>
            </a:r>
          </a:p>
        </p:txBody>
      </p:sp>
      <p:sp>
        <p:nvSpPr>
          <p:cNvPr id="16" name="AutoShape 16"/>
          <p:cNvSpPr>
            <a:spLocks noChangeArrowheads="1"/>
          </p:cNvSpPr>
          <p:nvPr/>
        </p:nvSpPr>
        <p:spPr bwMode="auto">
          <a:xfrm>
            <a:off x="5573202" y="4819228"/>
            <a:ext cx="1196022" cy="626533"/>
          </a:xfrm>
          <a:prstGeom prst="wedgeRoundRectCallout">
            <a:avLst>
              <a:gd name="adj1" fmla="val -39755"/>
              <a:gd name="adj2" fmla="val -98681"/>
              <a:gd name="adj3" fmla="val 16667"/>
            </a:avLst>
          </a:prstGeom>
          <a:ln/>
          <a:extLst/>
        </p:spPr>
        <p:style>
          <a:lnRef idx="1">
            <a:schemeClr val="accent6"/>
          </a:lnRef>
          <a:fillRef idx="2">
            <a:schemeClr val="accent6"/>
          </a:fillRef>
          <a:effectRef idx="1">
            <a:schemeClr val="accent6"/>
          </a:effectRef>
          <a:fontRef idx="minor">
            <a:schemeClr val="dk1"/>
          </a:fontRef>
        </p:style>
        <p:txBody>
          <a:bodyPr/>
          <a:lstStyle/>
          <a:p>
            <a:pPr algn="l"/>
            <a:r>
              <a:rPr lang="en-US" altLang="zh-CN" sz="1400" dirty="0" smtClean="0">
                <a:solidFill>
                  <a:schemeClr val="bg1"/>
                </a:solidFill>
                <a:effectLst>
                  <a:outerShdw blurRad="38100" dist="38100" dir="2700000" algn="tl">
                    <a:srgbClr val="FFFFFF"/>
                  </a:outerShdw>
                </a:effectLst>
                <a:latin typeface="微软雅黑" pitchFamily="34" charset="-122"/>
                <a:ea typeface="微软雅黑" pitchFamily="34" charset="-122"/>
              </a:rPr>
              <a:t>CRC4</a:t>
            </a:r>
            <a:r>
              <a:rPr lang="zh-CN" altLang="en-US" sz="1400" dirty="0">
                <a:solidFill>
                  <a:schemeClr val="bg1"/>
                </a:solidFill>
                <a:effectLst>
                  <a:outerShdw blurRad="38100" dist="38100" dir="2700000" algn="tl">
                    <a:srgbClr val="FFFFFF"/>
                  </a:outerShdw>
                </a:effectLst>
                <a:latin typeface="微软雅黑" pitchFamily="34" charset="-122"/>
                <a:ea typeface="微软雅黑" pitchFamily="34" charset="-122"/>
              </a:rPr>
              <a:t>字节</a:t>
            </a:r>
          </a:p>
        </p:txBody>
      </p:sp>
      <p:sp>
        <p:nvSpPr>
          <p:cNvPr id="17" name="Line 17"/>
          <p:cNvSpPr>
            <a:spLocks noChangeShapeType="1"/>
          </p:cNvSpPr>
          <p:nvPr/>
        </p:nvSpPr>
        <p:spPr bwMode="auto">
          <a:xfrm>
            <a:off x="2853179" y="4368377"/>
            <a:ext cx="1295400" cy="0"/>
          </a:xfrm>
          <a:prstGeom prst="line">
            <a:avLst/>
          </a:prstGeom>
          <a:noFill/>
          <a:ln w="349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pic>
        <p:nvPicPr>
          <p:cNvPr id="1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8275" y="3432256"/>
            <a:ext cx="1289050" cy="55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3230" y="3476840"/>
            <a:ext cx="1289050" cy="55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 name="Group 50"/>
          <p:cNvGrpSpPr>
            <a:grpSpLocks/>
          </p:cNvGrpSpPr>
          <p:nvPr/>
        </p:nvGrpSpPr>
        <p:grpSpPr bwMode="auto">
          <a:xfrm>
            <a:off x="4187373" y="3703272"/>
            <a:ext cx="1680771" cy="373800"/>
            <a:chOff x="2154" y="3249"/>
            <a:chExt cx="816" cy="0"/>
          </a:xfrm>
        </p:grpSpPr>
        <p:sp>
          <p:nvSpPr>
            <p:cNvPr id="49" name="Line 51"/>
            <p:cNvSpPr>
              <a:spLocks noChangeShapeType="1"/>
            </p:cNvSpPr>
            <p:nvPr/>
          </p:nvSpPr>
          <p:spPr bwMode="auto">
            <a:xfrm>
              <a:off x="2154"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50" name="Line 52"/>
            <p:cNvSpPr>
              <a:spLocks noChangeShapeType="1"/>
            </p:cNvSpPr>
            <p:nvPr/>
          </p:nvSpPr>
          <p:spPr bwMode="auto">
            <a:xfrm>
              <a:off x="2290"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51" name="Line 53"/>
            <p:cNvSpPr>
              <a:spLocks noChangeShapeType="1"/>
            </p:cNvSpPr>
            <p:nvPr/>
          </p:nvSpPr>
          <p:spPr bwMode="auto">
            <a:xfrm>
              <a:off x="2426"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52" name="Line 54"/>
            <p:cNvSpPr>
              <a:spLocks noChangeShapeType="1"/>
            </p:cNvSpPr>
            <p:nvPr/>
          </p:nvSpPr>
          <p:spPr bwMode="auto">
            <a:xfrm>
              <a:off x="2562"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53" name="Line 55"/>
            <p:cNvSpPr>
              <a:spLocks noChangeShapeType="1"/>
            </p:cNvSpPr>
            <p:nvPr/>
          </p:nvSpPr>
          <p:spPr bwMode="auto">
            <a:xfrm>
              <a:off x="2698"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54" name="Line 56"/>
            <p:cNvSpPr>
              <a:spLocks noChangeShapeType="1"/>
            </p:cNvSpPr>
            <p:nvPr/>
          </p:nvSpPr>
          <p:spPr bwMode="auto">
            <a:xfrm>
              <a:off x="2834"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grpSp>
      <p:pic>
        <p:nvPicPr>
          <p:cNvPr id="26"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303535" y="3341370"/>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48896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VLAN</a:t>
            </a:r>
            <a:r>
              <a:rPr lang="zh-CN" altLang="en-US" smtClean="0"/>
              <a:t>标识的种类（续</a:t>
            </a:r>
            <a:r>
              <a:rPr lang="en-US" altLang="zh-CN" smtClean="0"/>
              <a:t>4</a:t>
            </a:r>
            <a:r>
              <a:rPr lang="zh-CN" altLang="en-US" smtClean="0"/>
              <a:t>）</a:t>
            </a:r>
            <a:endParaRPr lang="zh-CN" altLang="en-US" dirty="0"/>
          </a:p>
        </p:txBody>
      </p:sp>
      <p:sp>
        <p:nvSpPr>
          <p:cNvPr id="4" name="内容占位符 3"/>
          <p:cNvSpPr>
            <a:spLocks noGrp="1"/>
          </p:cNvSpPr>
          <p:nvPr>
            <p:ph sz="quarter" idx="10"/>
          </p:nvPr>
        </p:nvSpPr>
        <p:spPr/>
        <p:txBody>
          <a:bodyPr/>
          <a:lstStyle/>
          <a:p>
            <a:r>
              <a:rPr lang="en-GB" altLang="zh-CN" smtClean="0"/>
              <a:t>ISL</a:t>
            </a:r>
            <a:r>
              <a:rPr lang="zh-CN" altLang="en-US" smtClean="0"/>
              <a:t>帧格式</a:t>
            </a:r>
            <a:endParaRPr lang="zh-CN" altLang="en-US" dirty="0"/>
          </a:p>
        </p:txBody>
      </p:sp>
      <p:sp>
        <p:nvSpPr>
          <p:cNvPr id="5" name="Rectangle 4"/>
          <p:cNvSpPr>
            <a:spLocks noChangeArrowheads="1"/>
          </p:cNvSpPr>
          <p:nvPr/>
        </p:nvSpPr>
        <p:spPr bwMode="auto">
          <a:xfrm>
            <a:off x="779067" y="3014993"/>
            <a:ext cx="1196037" cy="577851"/>
          </a:xfrm>
          <a:prstGeom prst="rect">
            <a:avLst/>
          </a:prstGeom>
          <a:gradFill rotWithShape="1">
            <a:gsLst>
              <a:gs pos="0">
                <a:srgbClr val="B7CAE7"/>
              </a:gs>
              <a:gs pos="100000">
                <a:srgbClr val="B7CAE7">
                  <a:gamma/>
                  <a:shade val="46275"/>
                  <a:invGamma/>
                </a:srgbClr>
              </a:gs>
            </a:gsLst>
            <a:lin ang="5400000" scaled="1"/>
          </a:gradFill>
          <a:ln>
            <a:noFill/>
          </a:ln>
          <a:effectLst>
            <a:prstShdw prst="shdw17" dist="17961" dir="2700000">
              <a:srgbClr val="B7CAE7">
                <a:gamma/>
                <a:shade val="60000"/>
                <a:invGamma/>
              </a:srgbClr>
            </a:prstShdw>
          </a:effectLst>
          <a:extLst>
            <a:ext uri="{91240B29-F687-4F45-9708-019B960494DF}">
              <a14:hiddenLine xmlns:a14="http://schemas.microsoft.com/office/drawing/2010/main" w="12700" algn="ctr">
                <a:solidFill>
                  <a:srgbClr val="006600"/>
                </a:solidFill>
                <a:miter lim="800000"/>
                <a:headEnd/>
                <a:tailEnd/>
              </a14:hiddenLine>
            </a:ext>
          </a:extLst>
        </p:spPr>
        <p:txBody>
          <a:bodyPr wrap="none" anchor="ctr"/>
          <a:lstStyle/>
          <a:p>
            <a:endParaRPr lang="zh-CN" altLang="en-US" sz="1400">
              <a:latin typeface="微软雅黑" pitchFamily="34" charset="-122"/>
              <a:ea typeface="微软雅黑" pitchFamily="34" charset="-122"/>
            </a:endParaRPr>
          </a:p>
        </p:txBody>
      </p:sp>
      <p:grpSp>
        <p:nvGrpSpPr>
          <p:cNvPr id="6" name="Group 6"/>
          <p:cNvGrpSpPr>
            <a:grpSpLocks/>
          </p:cNvGrpSpPr>
          <p:nvPr/>
        </p:nvGrpSpPr>
        <p:grpSpPr bwMode="auto">
          <a:xfrm>
            <a:off x="1789280" y="4042414"/>
            <a:ext cx="744538" cy="480483"/>
            <a:chOff x="1239" y="2361"/>
            <a:chExt cx="469" cy="227"/>
          </a:xfrm>
        </p:grpSpPr>
        <p:sp>
          <p:nvSpPr>
            <p:cNvPr id="7" name="Rectangle 7"/>
            <p:cNvSpPr>
              <a:spLocks noChangeArrowheads="1"/>
            </p:cNvSpPr>
            <p:nvPr/>
          </p:nvSpPr>
          <p:spPr bwMode="auto">
            <a:xfrm>
              <a:off x="1239" y="2361"/>
              <a:ext cx="469" cy="227"/>
            </a:xfrm>
            <a:prstGeom prst="rect">
              <a:avLst/>
            </a:prstGeom>
            <a:solidFill>
              <a:srgbClr val="EAEAEA"/>
            </a:solidFill>
            <a:ln w="12700" algn="ctr">
              <a:solidFill>
                <a:srgbClr val="006600"/>
              </a:solidFill>
              <a:miter lim="800000"/>
              <a:headEnd/>
              <a:tailEnd/>
            </a:ln>
            <a:effectLst>
              <a:outerShdw dist="107763" dir="2700000" algn="ctr" rotWithShape="0">
                <a:schemeClr val="bg2">
                  <a:alpha val="50000"/>
                </a:schemeClr>
              </a:outerShdw>
            </a:effectLst>
          </p:spPr>
          <p:txBody>
            <a:bodyPr wrap="none" anchor="ctr"/>
            <a:lstStyle/>
            <a:p>
              <a:endParaRPr lang="zh-CN" altLang="en-US" sz="1400">
                <a:solidFill>
                  <a:schemeClr val="bg1"/>
                </a:solidFill>
                <a:latin typeface="微软雅黑" pitchFamily="34" charset="-122"/>
                <a:ea typeface="微软雅黑" pitchFamily="34" charset="-122"/>
              </a:endParaRPr>
            </a:p>
          </p:txBody>
        </p:sp>
        <p:sp>
          <p:nvSpPr>
            <p:cNvPr id="8" name="Text Box 8"/>
            <p:cNvSpPr txBox="1">
              <a:spLocks noChangeArrowheads="1"/>
            </p:cNvSpPr>
            <p:nvPr/>
          </p:nvSpPr>
          <p:spPr bwMode="auto">
            <a:xfrm>
              <a:off x="1325" y="2396"/>
              <a:ext cx="280" cy="1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solidFill>
                    <a:schemeClr val="bg1"/>
                  </a:solidFill>
                  <a:effectLst>
                    <a:outerShdw blurRad="38100" dist="38100" dir="2700000" algn="tl">
                      <a:srgbClr val="C0C0C0"/>
                    </a:outerShdw>
                  </a:effectLst>
                  <a:latin typeface="微软雅黑" pitchFamily="34" charset="-122"/>
                  <a:ea typeface="微软雅黑" pitchFamily="34" charset="-122"/>
                </a:rPr>
                <a:t>DA</a:t>
              </a:r>
            </a:p>
          </p:txBody>
        </p:sp>
      </p:grpSp>
      <p:grpSp>
        <p:nvGrpSpPr>
          <p:cNvPr id="9" name="Group 9"/>
          <p:cNvGrpSpPr>
            <a:grpSpLocks/>
          </p:cNvGrpSpPr>
          <p:nvPr/>
        </p:nvGrpSpPr>
        <p:grpSpPr bwMode="auto">
          <a:xfrm>
            <a:off x="2535793" y="4042411"/>
            <a:ext cx="876299" cy="480483"/>
            <a:chOff x="1701" y="2361"/>
            <a:chExt cx="590" cy="227"/>
          </a:xfrm>
        </p:grpSpPr>
        <p:sp>
          <p:nvSpPr>
            <p:cNvPr id="10" name="Rectangle 10"/>
            <p:cNvSpPr>
              <a:spLocks noChangeArrowheads="1"/>
            </p:cNvSpPr>
            <p:nvPr/>
          </p:nvSpPr>
          <p:spPr bwMode="auto">
            <a:xfrm>
              <a:off x="1701" y="2361"/>
              <a:ext cx="590" cy="227"/>
            </a:xfrm>
            <a:prstGeom prst="rect">
              <a:avLst/>
            </a:prstGeom>
            <a:solidFill>
              <a:srgbClr val="EAEAEA"/>
            </a:solidFill>
            <a:ln w="12700" algn="ctr">
              <a:solidFill>
                <a:srgbClr val="006600"/>
              </a:solidFill>
              <a:miter lim="800000"/>
              <a:headEnd/>
              <a:tailEnd/>
            </a:ln>
            <a:effectLst>
              <a:outerShdw dist="107763" dir="2700000" algn="ctr" rotWithShape="0">
                <a:schemeClr val="bg2">
                  <a:alpha val="50000"/>
                </a:schemeClr>
              </a:outerShdw>
            </a:effectLst>
          </p:spPr>
          <p:txBody>
            <a:bodyPr wrap="none" anchor="ctr"/>
            <a:lstStyle/>
            <a:p>
              <a:endParaRPr lang="zh-CN" altLang="en-US" sz="1400">
                <a:solidFill>
                  <a:schemeClr val="bg1"/>
                </a:solidFill>
                <a:latin typeface="微软雅黑" pitchFamily="34" charset="-122"/>
                <a:ea typeface="微软雅黑" pitchFamily="34" charset="-122"/>
              </a:endParaRPr>
            </a:p>
          </p:txBody>
        </p:sp>
        <p:sp>
          <p:nvSpPr>
            <p:cNvPr id="11" name="Text Box 11"/>
            <p:cNvSpPr txBox="1">
              <a:spLocks noChangeArrowheads="1"/>
            </p:cNvSpPr>
            <p:nvPr/>
          </p:nvSpPr>
          <p:spPr bwMode="auto">
            <a:xfrm>
              <a:off x="1829" y="2389"/>
              <a:ext cx="280" cy="1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solidFill>
                    <a:schemeClr val="bg1"/>
                  </a:solidFill>
                  <a:effectLst>
                    <a:outerShdw blurRad="38100" dist="38100" dir="2700000" algn="tl">
                      <a:srgbClr val="C0C0C0"/>
                    </a:outerShdw>
                  </a:effectLst>
                  <a:latin typeface="微软雅黑" pitchFamily="34" charset="-122"/>
                  <a:ea typeface="微软雅黑" pitchFamily="34" charset="-122"/>
                </a:rPr>
                <a:t>SA</a:t>
              </a:r>
            </a:p>
          </p:txBody>
        </p:sp>
      </p:grpSp>
      <p:grpSp>
        <p:nvGrpSpPr>
          <p:cNvPr id="12" name="Group 30"/>
          <p:cNvGrpSpPr>
            <a:grpSpLocks/>
          </p:cNvGrpSpPr>
          <p:nvPr/>
        </p:nvGrpSpPr>
        <p:grpSpPr bwMode="auto">
          <a:xfrm>
            <a:off x="3330363" y="4042409"/>
            <a:ext cx="1339211" cy="480483"/>
            <a:chOff x="2177" y="2361"/>
            <a:chExt cx="1005" cy="227"/>
          </a:xfrm>
        </p:grpSpPr>
        <p:sp>
          <p:nvSpPr>
            <p:cNvPr id="13" name="Rectangle 13"/>
            <p:cNvSpPr>
              <a:spLocks noChangeArrowheads="1"/>
            </p:cNvSpPr>
            <p:nvPr/>
          </p:nvSpPr>
          <p:spPr bwMode="auto">
            <a:xfrm>
              <a:off x="2220" y="2361"/>
              <a:ext cx="953" cy="227"/>
            </a:xfrm>
            <a:prstGeom prst="rect">
              <a:avLst/>
            </a:prstGeom>
            <a:solidFill>
              <a:srgbClr val="EAEAEA"/>
            </a:solidFill>
            <a:ln w="12700" algn="ctr">
              <a:solidFill>
                <a:srgbClr val="006600"/>
              </a:solidFill>
              <a:miter lim="800000"/>
              <a:headEnd/>
              <a:tailEnd/>
            </a:ln>
            <a:effectLst>
              <a:outerShdw dist="107763" dir="2700000" algn="ctr" rotWithShape="0">
                <a:schemeClr val="bg2">
                  <a:alpha val="50000"/>
                </a:schemeClr>
              </a:outerShdw>
            </a:effectLst>
          </p:spPr>
          <p:txBody>
            <a:bodyPr wrap="none" anchor="ctr"/>
            <a:lstStyle/>
            <a:p>
              <a:endParaRPr lang="zh-CN" altLang="en-US" sz="1400">
                <a:solidFill>
                  <a:schemeClr val="bg1"/>
                </a:solidFill>
                <a:latin typeface="微软雅黑" pitchFamily="34" charset="-122"/>
                <a:ea typeface="微软雅黑" pitchFamily="34" charset="-122"/>
              </a:endParaRPr>
            </a:p>
          </p:txBody>
        </p:sp>
        <p:sp>
          <p:nvSpPr>
            <p:cNvPr id="14" name="Text Box 14"/>
            <p:cNvSpPr txBox="1">
              <a:spLocks noChangeArrowheads="1"/>
            </p:cNvSpPr>
            <p:nvPr/>
          </p:nvSpPr>
          <p:spPr bwMode="auto">
            <a:xfrm>
              <a:off x="2177" y="2387"/>
              <a:ext cx="1005" cy="1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dirty="0">
                  <a:solidFill>
                    <a:schemeClr val="bg1"/>
                  </a:solidFill>
                  <a:effectLst>
                    <a:outerShdw blurRad="38100" dist="38100" dir="2700000" algn="tl">
                      <a:srgbClr val="C0C0C0"/>
                    </a:outerShdw>
                  </a:effectLst>
                  <a:latin typeface="微软雅黑" pitchFamily="34" charset="-122"/>
                  <a:ea typeface="微软雅黑" pitchFamily="34" charset="-122"/>
                </a:rPr>
                <a:t>以太类型</a:t>
              </a:r>
              <a:r>
                <a:rPr lang="en-US" altLang="zh-CN" sz="1400" dirty="0">
                  <a:solidFill>
                    <a:schemeClr val="bg1"/>
                  </a:solidFill>
                  <a:effectLst>
                    <a:outerShdw blurRad="38100" dist="38100" dir="2700000" algn="tl">
                      <a:srgbClr val="C0C0C0"/>
                    </a:outerShdw>
                  </a:effectLst>
                  <a:latin typeface="微软雅黑" pitchFamily="34" charset="-122"/>
                  <a:ea typeface="微软雅黑" pitchFamily="34" charset="-122"/>
                </a:rPr>
                <a:t>/</a:t>
              </a:r>
              <a:r>
                <a:rPr lang="zh-CN" altLang="en-US" sz="1400" dirty="0">
                  <a:solidFill>
                    <a:schemeClr val="bg1"/>
                  </a:solidFill>
                  <a:effectLst>
                    <a:outerShdw blurRad="38100" dist="38100" dir="2700000" algn="tl">
                      <a:srgbClr val="C0C0C0"/>
                    </a:outerShdw>
                  </a:effectLst>
                  <a:latin typeface="微软雅黑" pitchFamily="34" charset="-122"/>
                  <a:ea typeface="微软雅黑" pitchFamily="34" charset="-122"/>
                </a:rPr>
                <a:t>长度</a:t>
              </a:r>
            </a:p>
          </p:txBody>
        </p:sp>
      </p:grpSp>
      <p:grpSp>
        <p:nvGrpSpPr>
          <p:cNvPr id="15" name="Group 15"/>
          <p:cNvGrpSpPr>
            <a:grpSpLocks/>
          </p:cNvGrpSpPr>
          <p:nvPr/>
        </p:nvGrpSpPr>
        <p:grpSpPr bwMode="auto">
          <a:xfrm>
            <a:off x="4621439" y="4042418"/>
            <a:ext cx="1018257" cy="480484"/>
            <a:chOff x="2854" y="2361"/>
            <a:chExt cx="953" cy="227"/>
          </a:xfrm>
        </p:grpSpPr>
        <p:sp>
          <p:nvSpPr>
            <p:cNvPr id="16" name="Rectangle 16"/>
            <p:cNvSpPr>
              <a:spLocks noChangeArrowheads="1"/>
            </p:cNvSpPr>
            <p:nvPr/>
          </p:nvSpPr>
          <p:spPr bwMode="auto">
            <a:xfrm>
              <a:off x="2854" y="2361"/>
              <a:ext cx="953" cy="227"/>
            </a:xfrm>
            <a:prstGeom prst="rect">
              <a:avLst/>
            </a:prstGeom>
            <a:solidFill>
              <a:srgbClr val="EAEAEA"/>
            </a:solidFill>
            <a:ln w="12700" algn="ctr">
              <a:solidFill>
                <a:srgbClr val="006600"/>
              </a:solidFill>
              <a:miter lim="800000"/>
              <a:headEnd/>
              <a:tailEnd/>
            </a:ln>
            <a:effectLst>
              <a:outerShdw dist="107763" dir="2700000" algn="ctr" rotWithShape="0">
                <a:schemeClr val="bg2">
                  <a:alpha val="50000"/>
                </a:schemeClr>
              </a:outerShdw>
            </a:effectLst>
          </p:spPr>
          <p:txBody>
            <a:bodyPr wrap="none" anchor="ctr"/>
            <a:lstStyle/>
            <a:p>
              <a:endParaRPr lang="zh-CN" altLang="en-US" sz="1400">
                <a:solidFill>
                  <a:schemeClr val="bg1"/>
                </a:solidFill>
                <a:latin typeface="微软雅黑" pitchFamily="34" charset="-122"/>
                <a:ea typeface="微软雅黑" pitchFamily="34" charset="-122"/>
              </a:endParaRPr>
            </a:p>
          </p:txBody>
        </p:sp>
        <p:sp>
          <p:nvSpPr>
            <p:cNvPr id="17" name="Text Box 17"/>
            <p:cNvSpPr txBox="1">
              <a:spLocks noChangeArrowheads="1"/>
            </p:cNvSpPr>
            <p:nvPr/>
          </p:nvSpPr>
          <p:spPr bwMode="auto">
            <a:xfrm>
              <a:off x="3053" y="2387"/>
              <a:ext cx="509" cy="1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dirty="0">
                  <a:solidFill>
                    <a:schemeClr val="bg1"/>
                  </a:solidFill>
                  <a:effectLst>
                    <a:outerShdw blurRad="38100" dist="38100" dir="2700000" algn="tl">
                      <a:srgbClr val="C0C0C0"/>
                    </a:outerShdw>
                  </a:effectLst>
                  <a:latin typeface="微软雅黑" pitchFamily="34" charset="-122"/>
                  <a:ea typeface="微软雅黑" pitchFamily="34" charset="-122"/>
                </a:rPr>
                <a:t>数据</a:t>
              </a:r>
            </a:p>
          </p:txBody>
        </p:sp>
      </p:grpSp>
      <p:grpSp>
        <p:nvGrpSpPr>
          <p:cNvPr id="18" name="Group 18"/>
          <p:cNvGrpSpPr>
            <a:grpSpLocks/>
          </p:cNvGrpSpPr>
          <p:nvPr/>
        </p:nvGrpSpPr>
        <p:grpSpPr bwMode="auto">
          <a:xfrm>
            <a:off x="5596115" y="4042411"/>
            <a:ext cx="792162" cy="480483"/>
            <a:chOff x="3637" y="2361"/>
            <a:chExt cx="499" cy="227"/>
          </a:xfrm>
        </p:grpSpPr>
        <p:sp>
          <p:nvSpPr>
            <p:cNvPr id="19" name="Rectangle 19"/>
            <p:cNvSpPr>
              <a:spLocks noChangeArrowheads="1"/>
            </p:cNvSpPr>
            <p:nvPr/>
          </p:nvSpPr>
          <p:spPr bwMode="auto">
            <a:xfrm>
              <a:off x="3637" y="2361"/>
              <a:ext cx="499" cy="227"/>
            </a:xfrm>
            <a:prstGeom prst="rect">
              <a:avLst/>
            </a:prstGeom>
            <a:solidFill>
              <a:srgbClr val="EAEAEA"/>
            </a:solidFill>
            <a:ln w="12700" algn="ctr">
              <a:solidFill>
                <a:srgbClr val="006600"/>
              </a:solidFill>
              <a:miter lim="800000"/>
              <a:headEnd/>
              <a:tailEnd/>
            </a:ln>
            <a:effectLst>
              <a:outerShdw dist="107763" dir="2700000" algn="ctr" rotWithShape="0">
                <a:schemeClr val="bg2">
                  <a:alpha val="50000"/>
                </a:schemeClr>
              </a:outerShdw>
            </a:effectLst>
          </p:spPr>
          <p:txBody>
            <a:bodyPr wrap="none" anchor="ctr"/>
            <a:lstStyle/>
            <a:p>
              <a:endParaRPr lang="zh-CN" altLang="en-US" sz="1400">
                <a:solidFill>
                  <a:schemeClr val="bg1"/>
                </a:solidFill>
                <a:latin typeface="微软雅黑" pitchFamily="34" charset="-122"/>
                <a:ea typeface="微软雅黑" pitchFamily="34" charset="-122"/>
              </a:endParaRPr>
            </a:p>
          </p:txBody>
        </p:sp>
        <p:sp>
          <p:nvSpPr>
            <p:cNvPr id="20" name="Text Box 20"/>
            <p:cNvSpPr txBox="1">
              <a:spLocks noChangeArrowheads="1"/>
            </p:cNvSpPr>
            <p:nvPr/>
          </p:nvSpPr>
          <p:spPr bwMode="auto">
            <a:xfrm>
              <a:off x="3714" y="2389"/>
              <a:ext cx="340" cy="1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solidFill>
                    <a:schemeClr val="bg1"/>
                  </a:solidFill>
                  <a:effectLst>
                    <a:outerShdw blurRad="38100" dist="38100" dir="2700000" algn="tl">
                      <a:srgbClr val="C0C0C0"/>
                    </a:outerShdw>
                  </a:effectLst>
                  <a:latin typeface="微软雅黑" pitchFamily="34" charset="-122"/>
                  <a:ea typeface="微软雅黑" pitchFamily="34" charset="-122"/>
                </a:rPr>
                <a:t>CRC</a:t>
              </a:r>
            </a:p>
          </p:txBody>
        </p:sp>
      </p:grpSp>
      <p:sp>
        <p:nvSpPr>
          <p:cNvPr id="21" name="Text Box 21"/>
          <p:cNvSpPr txBox="1">
            <a:spLocks noChangeArrowheads="1"/>
          </p:cNvSpPr>
          <p:nvPr/>
        </p:nvSpPr>
        <p:spPr bwMode="auto">
          <a:xfrm>
            <a:off x="791767" y="3085861"/>
            <a:ext cx="11833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solidFill>
                  <a:schemeClr val="bg1"/>
                </a:solidFill>
                <a:effectLst>
                  <a:outerShdw blurRad="38100" dist="38100" dir="2700000" algn="tl">
                    <a:srgbClr val="C0C0C0"/>
                  </a:outerShdw>
                </a:effectLst>
                <a:latin typeface="微软雅黑" pitchFamily="34" charset="-122"/>
                <a:ea typeface="微软雅黑" pitchFamily="34" charset="-122"/>
              </a:rPr>
              <a:t>26</a:t>
            </a:r>
            <a:r>
              <a:rPr lang="zh-CN" altLang="en-US" sz="1400">
                <a:solidFill>
                  <a:schemeClr val="bg1"/>
                </a:solidFill>
                <a:effectLst>
                  <a:outerShdw blurRad="38100" dist="38100" dir="2700000" algn="tl">
                    <a:srgbClr val="C0C0C0"/>
                  </a:outerShdw>
                </a:effectLst>
                <a:latin typeface="微软雅黑" pitchFamily="34" charset="-122"/>
                <a:ea typeface="微软雅黑" pitchFamily="34" charset="-122"/>
              </a:rPr>
              <a:t>字节</a:t>
            </a:r>
            <a:r>
              <a:rPr lang="en-US" altLang="zh-CN" sz="1400">
                <a:solidFill>
                  <a:schemeClr val="bg1"/>
                </a:solidFill>
                <a:effectLst>
                  <a:outerShdw blurRad="38100" dist="38100" dir="2700000" algn="tl">
                    <a:srgbClr val="C0C0C0"/>
                  </a:outerShdw>
                </a:effectLst>
                <a:latin typeface="微软雅黑" pitchFamily="34" charset="-122"/>
                <a:ea typeface="微软雅黑" pitchFamily="34" charset="-122"/>
              </a:rPr>
              <a:t>ISL</a:t>
            </a:r>
            <a:r>
              <a:rPr lang="zh-CN" altLang="en-US" sz="1400">
                <a:solidFill>
                  <a:schemeClr val="bg1"/>
                </a:solidFill>
                <a:effectLst>
                  <a:outerShdw blurRad="38100" dist="38100" dir="2700000" algn="tl">
                    <a:srgbClr val="C0C0C0"/>
                  </a:outerShdw>
                </a:effectLst>
                <a:latin typeface="微软雅黑" pitchFamily="34" charset="-122"/>
                <a:ea typeface="微软雅黑" pitchFamily="34" charset="-122"/>
              </a:rPr>
              <a:t>头</a:t>
            </a:r>
          </a:p>
        </p:txBody>
      </p:sp>
      <p:sp>
        <p:nvSpPr>
          <p:cNvPr id="22" name="Line 22"/>
          <p:cNvSpPr>
            <a:spLocks noChangeShapeType="1"/>
          </p:cNvSpPr>
          <p:nvPr/>
        </p:nvSpPr>
        <p:spPr bwMode="auto">
          <a:xfrm>
            <a:off x="1282304" y="3594265"/>
            <a:ext cx="0" cy="738128"/>
          </a:xfrm>
          <a:prstGeom prst="line">
            <a:avLst/>
          </a:prstGeom>
          <a:noFill/>
          <a:ln w="38100">
            <a:solidFill>
              <a:srgbClr val="6666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23" name="Line 23"/>
          <p:cNvSpPr>
            <a:spLocks noChangeShapeType="1"/>
          </p:cNvSpPr>
          <p:nvPr/>
        </p:nvSpPr>
        <p:spPr bwMode="auto">
          <a:xfrm>
            <a:off x="1275708" y="4332393"/>
            <a:ext cx="525447" cy="0"/>
          </a:xfrm>
          <a:prstGeom prst="line">
            <a:avLst/>
          </a:prstGeom>
          <a:noFill/>
          <a:ln w="38100">
            <a:solidFill>
              <a:srgbClr val="6666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24" name="Rectangle 24"/>
          <p:cNvSpPr>
            <a:spLocks noChangeArrowheads="1"/>
          </p:cNvSpPr>
          <p:nvPr/>
        </p:nvSpPr>
        <p:spPr bwMode="auto">
          <a:xfrm>
            <a:off x="6097080" y="2890693"/>
            <a:ext cx="1161676" cy="577851"/>
          </a:xfrm>
          <a:prstGeom prst="rect">
            <a:avLst/>
          </a:prstGeom>
          <a:gradFill rotWithShape="1">
            <a:gsLst>
              <a:gs pos="0">
                <a:srgbClr val="B7CAE7"/>
              </a:gs>
              <a:gs pos="100000">
                <a:srgbClr val="B7CAE7">
                  <a:gamma/>
                  <a:shade val="46275"/>
                  <a:invGamma/>
                </a:srgbClr>
              </a:gs>
            </a:gsLst>
            <a:lin ang="5400000" scaled="1"/>
          </a:gradFill>
          <a:ln>
            <a:noFill/>
          </a:ln>
          <a:effectLst>
            <a:prstShdw prst="shdw17" dist="17961" dir="2700000">
              <a:srgbClr val="B7CAE7">
                <a:gamma/>
                <a:shade val="60000"/>
                <a:invGamma/>
              </a:srgbClr>
            </a:prstShdw>
          </a:effectLst>
          <a:extLst>
            <a:ext uri="{91240B29-F687-4F45-9708-019B960494DF}">
              <a14:hiddenLine xmlns:a14="http://schemas.microsoft.com/office/drawing/2010/main" w="12700" algn="ctr">
                <a:solidFill>
                  <a:srgbClr val="006600"/>
                </a:solidFill>
                <a:miter lim="800000"/>
                <a:headEnd/>
                <a:tailEnd/>
              </a14:hiddenLine>
            </a:ext>
          </a:extLst>
        </p:spPr>
        <p:txBody>
          <a:bodyPr wrap="none" anchor="ctr"/>
          <a:lstStyle/>
          <a:p>
            <a:endParaRPr lang="zh-CN" altLang="en-US" sz="1400">
              <a:latin typeface="微软雅黑" pitchFamily="34" charset="-122"/>
              <a:ea typeface="微软雅黑" pitchFamily="34" charset="-122"/>
            </a:endParaRPr>
          </a:p>
        </p:txBody>
      </p:sp>
      <p:sp>
        <p:nvSpPr>
          <p:cNvPr id="25" name="Text Box 25"/>
          <p:cNvSpPr txBox="1">
            <a:spLocks noChangeArrowheads="1"/>
          </p:cNvSpPr>
          <p:nvPr/>
        </p:nvSpPr>
        <p:spPr bwMode="auto">
          <a:xfrm>
            <a:off x="6181217" y="2959445"/>
            <a:ext cx="10775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solidFill>
                  <a:schemeClr val="bg1"/>
                </a:solidFill>
                <a:effectLst>
                  <a:outerShdw blurRad="38100" dist="38100" dir="2700000" algn="tl">
                    <a:srgbClr val="C0C0C0"/>
                  </a:outerShdw>
                </a:effectLst>
                <a:latin typeface="微软雅黑" pitchFamily="34" charset="-122"/>
                <a:ea typeface="微软雅黑" pitchFamily="34" charset="-122"/>
              </a:rPr>
              <a:t>4</a:t>
            </a:r>
            <a:r>
              <a:rPr lang="zh-CN" altLang="en-US" sz="1400">
                <a:solidFill>
                  <a:schemeClr val="bg1"/>
                </a:solidFill>
                <a:effectLst>
                  <a:outerShdw blurRad="38100" dist="38100" dir="2700000" algn="tl">
                    <a:srgbClr val="C0C0C0"/>
                  </a:outerShdw>
                </a:effectLst>
                <a:latin typeface="微软雅黑" pitchFamily="34" charset="-122"/>
                <a:ea typeface="微软雅黑" pitchFamily="34" charset="-122"/>
              </a:rPr>
              <a:t>字节</a:t>
            </a:r>
            <a:r>
              <a:rPr lang="en-US" altLang="zh-CN" sz="1400">
                <a:solidFill>
                  <a:schemeClr val="bg1"/>
                </a:solidFill>
                <a:effectLst>
                  <a:outerShdw blurRad="38100" dist="38100" dir="2700000" algn="tl">
                    <a:srgbClr val="C0C0C0"/>
                  </a:outerShdw>
                </a:effectLst>
                <a:latin typeface="微软雅黑" pitchFamily="34" charset="-122"/>
                <a:ea typeface="微软雅黑" pitchFamily="34" charset="-122"/>
              </a:rPr>
              <a:t>ISL</a:t>
            </a:r>
            <a:r>
              <a:rPr lang="zh-CN" altLang="en-US" sz="1400">
                <a:solidFill>
                  <a:schemeClr val="bg1"/>
                </a:solidFill>
                <a:effectLst>
                  <a:outerShdw blurRad="38100" dist="38100" dir="2700000" algn="tl">
                    <a:srgbClr val="C0C0C0"/>
                  </a:outerShdw>
                </a:effectLst>
                <a:latin typeface="微软雅黑" pitchFamily="34" charset="-122"/>
                <a:ea typeface="微软雅黑" pitchFamily="34" charset="-122"/>
              </a:rPr>
              <a:t>尾</a:t>
            </a:r>
          </a:p>
        </p:txBody>
      </p:sp>
      <p:sp>
        <p:nvSpPr>
          <p:cNvPr id="26" name="Line 26"/>
          <p:cNvSpPr>
            <a:spLocks noChangeShapeType="1"/>
          </p:cNvSpPr>
          <p:nvPr/>
        </p:nvSpPr>
        <p:spPr bwMode="auto">
          <a:xfrm>
            <a:off x="6709529" y="3418927"/>
            <a:ext cx="0" cy="863600"/>
          </a:xfrm>
          <a:prstGeom prst="line">
            <a:avLst/>
          </a:prstGeom>
          <a:noFill/>
          <a:ln w="38100">
            <a:solidFill>
              <a:srgbClr val="6666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27" name="Line 27"/>
          <p:cNvSpPr>
            <a:spLocks noChangeShapeType="1"/>
          </p:cNvSpPr>
          <p:nvPr/>
        </p:nvSpPr>
        <p:spPr bwMode="auto">
          <a:xfrm flipH="1">
            <a:off x="6349167" y="4282527"/>
            <a:ext cx="360363" cy="0"/>
          </a:xfrm>
          <a:prstGeom prst="line">
            <a:avLst/>
          </a:prstGeom>
          <a:noFill/>
          <a:ln w="38100">
            <a:solidFill>
              <a:srgbClr val="6666FF"/>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48709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VLAN</a:t>
            </a:r>
            <a:r>
              <a:rPr lang="zh-CN" altLang="en-US" dirty="0"/>
              <a:t>标识的种类（</a:t>
            </a:r>
            <a:r>
              <a:rPr lang="zh-CN" altLang="en-US" dirty="0" smtClean="0"/>
              <a:t>续</a:t>
            </a:r>
            <a:r>
              <a:rPr lang="en-US" altLang="zh-CN" dirty="0" smtClean="0"/>
              <a:t>5</a:t>
            </a:r>
            <a:r>
              <a:rPr lang="zh-CN" altLang="en-US" dirty="0" smtClean="0"/>
              <a:t>）</a:t>
            </a:r>
            <a:endParaRPr lang="zh-CN" altLang="en-US" dirty="0"/>
          </a:p>
        </p:txBody>
      </p:sp>
      <p:sp>
        <p:nvSpPr>
          <p:cNvPr id="4" name="文本占位符 3"/>
          <p:cNvSpPr>
            <a:spLocks noGrp="1"/>
          </p:cNvSpPr>
          <p:nvPr>
            <p:ph sz="quarter" idx="10"/>
          </p:nvPr>
        </p:nvSpPr>
        <p:spPr>
          <a:xfrm>
            <a:off x="611560" y="1628800"/>
            <a:ext cx="7608416" cy="3465564"/>
          </a:xfrm>
        </p:spPr>
        <p:txBody>
          <a:bodyPr/>
          <a:lstStyle/>
          <a:p>
            <a:r>
              <a:rPr lang="en-US" altLang="zh-CN" dirty="0"/>
              <a:t>ISL</a:t>
            </a:r>
            <a:r>
              <a:rPr lang="zh-CN" altLang="en-US" dirty="0"/>
              <a:t>和</a:t>
            </a:r>
            <a:r>
              <a:rPr lang="en-US" altLang="zh-CN" dirty="0"/>
              <a:t>802.1Q </a:t>
            </a:r>
            <a:r>
              <a:rPr lang="zh-CN" altLang="en-US" dirty="0"/>
              <a:t>的异同</a:t>
            </a:r>
            <a:endParaRPr lang="en-US" altLang="zh-CN" dirty="0" smtClean="0"/>
          </a:p>
          <a:p>
            <a:r>
              <a:rPr lang="zh-CN" altLang="en-US" dirty="0" smtClean="0"/>
              <a:t>相同</a:t>
            </a:r>
            <a:r>
              <a:rPr lang="zh-CN" altLang="en-US" dirty="0"/>
              <a:t>点</a:t>
            </a:r>
          </a:p>
          <a:p>
            <a:pPr lvl="1"/>
            <a:r>
              <a:rPr lang="zh-CN" altLang="en-US" dirty="0"/>
              <a:t>都是显式标记，即帧被显式标记了</a:t>
            </a:r>
            <a:r>
              <a:rPr lang="en-US" altLang="zh-CN" dirty="0"/>
              <a:t>VLAN</a:t>
            </a:r>
            <a:r>
              <a:rPr lang="zh-CN" altLang="en-US" dirty="0"/>
              <a:t>的信息</a:t>
            </a:r>
          </a:p>
          <a:p>
            <a:r>
              <a:rPr lang="zh-CN" altLang="en-US" dirty="0"/>
              <a:t>不同点</a:t>
            </a:r>
          </a:p>
          <a:p>
            <a:pPr lvl="1"/>
            <a:r>
              <a:rPr lang="en-US" altLang="zh-CN" dirty="0"/>
              <a:t>IEEE 802.1Q</a:t>
            </a:r>
            <a:r>
              <a:rPr lang="zh-CN" altLang="en-US" dirty="0"/>
              <a:t>是公有的标记方式，</a:t>
            </a:r>
            <a:r>
              <a:rPr lang="en-US" altLang="zh-CN" dirty="0"/>
              <a:t>ISL</a:t>
            </a:r>
            <a:r>
              <a:rPr lang="zh-CN" altLang="en-US" dirty="0"/>
              <a:t>是</a:t>
            </a:r>
            <a:r>
              <a:rPr lang="en-US" altLang="zh-CN" dirty="0"/>
              <a:t>Cisco</a:t>
            </a:r>
            <a:r>
              <a:rPr lang="zh-CN" altLang="en-US" dirty="0"/>
              <a:t>私有的</a:t>
            </a:r>
          </a:p>
          <a:p>
            <a:pPr lvl="1"/>
            <a:r>
              <a:rPr lang="en-US" altLang="zh-CN" dirty="0"/>
              <a:t>ISL</a:t>
            </a:r>
            <a:r>
              <a:rPr lang="zh-CN" altLang="en-US" dirty="0"/>
              <a:t>采用外部标记的方法，</a:t>
            </a:r>
            <a:r>
              <a:rPr lang="en-US" altLang="zh-CN" dirty="0"/>
              <a:t>802.1Q</a:t>
            </a:r>
            <a:r>
              <a:rPr lang="zh-CN" altLang="en-US" dirty="0"/>
              <a:t>采用内部标记的方法</a:t>
            </a:r>
          </a:p>
          <a:p>
            <a:pPr lvl="1"/>
            <a:r>
              <a:rPr lang="en-US" altLang="zh-CN" dirty="0"/>
              <a:t>ISL</a:t>
            </a:r>
            <a:r>
              <a:rPr lang="zh-CN" altLang="en-US" dirty="0"/>
              <a:t>标记的长度为</a:t>
            </a:r>
            <a:r>
              <a:rPr lang="en-US" altLang="zh-CN" dirty="0"/>
              <a:t>30</a:t>
            </a:r>
            <a:r>
              <a:rPr lang="zh-CN" altLang="en-US" dirty="0"/>
              <a:t>字节，</a:t>
            </a:r>
            <a:r>
              <a:rPr lang="en-US" altLang="zh-CN" dirty="0"/>
              <a:t>802.1Q</a:t>
            </a:r>
            <a:r>
              <a:rPr lang="zh-CN" altLang="en-US" dirty="0"/>
              <a:t>标记的长度为</a:t>
            </a:r>
            <a:r>
              <a:rPr lang="en-US" altLang="zh-CN" dirty="0"/>
              <a:t>4</a:t>
            </a:r>
            <a:r>
              <a:rPr lang="zh-CN" altLang="en-US" dirty="0" smtClean="0"/>
              <a:t>字节</a:t>
            </a:r>
            <a:endParaRPr lang="zh-CN" altLang="en-US" dirty="0"/>
          </a:p>
        </p:txBody>
      </p:sp>
    </p:spTree>
    <p:extLst>
      <p:ext uri="{BB962C8B-B14F-4D97-AF65-F5344CB8AC3E}">
        <p14:creationId xmlns:p14="http://schemas.microsoft.com/office/powerpoint/2010/main" val="371845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Trunk</a:t>
            </a:r>
            <a:r>
              <a:rPr lang="zh-CN" altLang="en-US" dirty="0"/>
              <a:t>配置</a:t>
            </a:r>
          </a:p>
        </p:txBody>
      </p:sp>
    </p:spTree>
    <p:extLst>
      <p:ext uri="{BB962C8B-B14F-4D97-AF65-F5344CB8AC3E}">
        <p14:creationId xmlns:p14="http://schemas.microsoft.com/office/powerpoint/2010/main" val="23209821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配置接口为</a:t>
            </a:r>
            <a:r>
              <a:rPr lang="en-US" altLang="zh-CN" dirty="0"/>
              <a:t>Trunk</a:t>
            </a:r>
            <a:r>
              <a:rPr lang="zh-CN" altLang="en-US" dirty="0"/>
              <a:t>模式</a:t>
            </a:r>
          </a:p>
        </p:txBody>
      </p:sp>
      <p:sp>
        <p:nvSpPr>
          <p:cNvPr id="4" name="文本占位符 3"/>
          <p:cNvSpPr>
            <a:spLocks noGrp="1"/>
          </p:cNvSpPr>
          <p:nvPr>
            <p:ph sz="quarter" idx="10"/>
          </p:nvPr>
        </p:nvSpPr>
        <p:spPr/>
        <p:txBody>
          <a:bodyPr>
            <a:noAutofit/>
          </a:bodyPr>
          <a:lstStyle/>
          <a:p>
            <a:pPr>
              <a:buFont typeface="Wingdings" pitchFamily="2" charset="2"/>
              <a:buNone/>
            </a:pPr>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 </a:t>
            </a:r>
            <a:r>
              <a:rPr lang="en-US" altLang="zh-CN" sz="2000" dirty="0"/>
              <a:t>interface  </a:t>
            </a:r>
            <a:r>
              <a:rPr lang="en-US" altLang="zh-CN" sz="2000" i="1" dirty="0"/>
              <a:t>interface-id</a:t>
            </a:r>
          </a:p>
          <a:p>
            <a:pPr>
              <a:buFont typeface="Wingdings" pitchFamily="2" charset="2"/>
              <a:buNone/>
            </a:pPr>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-if)#</a:t>
            </a:r>
            <a:r>
              <a:rPr lang="en-US" altLang="zh-CN" sz="2000" dirty="0" err="1"/>
              <a:t>switchport</a:t>
            </a:r>
            <a:r>
              <a:rPr lang="en-US" altLang="zh-CN" sz="2000" dirty="0"/>
              <a:t> mode ?</a:t>
            </a:r>
          </a:p>
          <a:p>
            <a:pPr>
              <a:buFont typeface="Wingdings" pitchFamily="2" charset="2"/>
              <a:buNone/>
            </a:pPr>
            <a:r>
              <a:rPr lang="en-US" altLang="zh-CN" sz="2000" dirty="0">
                <a:solidFill>
                  <a:srgbClr val="FFFF00"/>
                </a:solidFill>
              </a:rPr>
              <a:t>     </a:t>
            </a:r>
            <a:r>
              <a:rPr lang="en-US" altLang="zh-CN" sz="2000" i="1" dirty="0">
                <a:solidFill>
                  <a:srgbClr val="FFFF00"/>
                </a:solidFill>
              </a:rPr>
              <a:t>access         Set </a:t>
            </a:r>
            <a:r>
              <a:rPr lang="en-US" altLang="zh-CN" sz="2000" i="1" dirty="0" err="1">
                <a:solidFill>
                  <a:srgbClr val="FFFF00"/>
                </a:solidFill>
              </a:rPr>
              <a:t>trunking</a:t>
            </a:r>
            <a:r>
              <a:rPr lang="en-US" altLang="zh-CN" sz="2000" i="1" dirty="0">
                <a:solidFill>
                  <a:srgbClr val="FFFF00"/>
                </a:solidFill>
              </a:rPr>
              <a:t> mode to ACCESS unconditionally</a:t>
            </a:r>
          </a:p>
          <a:p>
            <a:pPr>
              <a:buFont typeface="Wingdings" pitchFamily="2" charset="2"/>
              <a:buNone/>
            </a:pPr>
            <a:r>
              <a:rPr lang="en-US" altLang="zh-CN" sz="2000" i="1" dirty="0">
                <a:solidFill>
                  <a:srgbClr val="FFFF00"/>
                </a:solidFill>
              </a:rPr>
              <a:t>     dynamic      Set </a:t>
            </a:r>
            <a:r>
              <a:rPr lang="en-US" altLang="zh-CN" sz="2000" i="1" dirty="0" err="1">
                <a:solidFill>
                  <a:srgbClr val="FFFF00"/>
                </a:solidFill>
              </a:rPr>
              <a:t>trunking</a:t>
            </a:r>
            <a:r>
              <a:rPr lang="en-US" altLang="zh-CN" sz="2000" i="1" dirty="0">
                <a:solidFill>
                  <a:srgbClr val="FFFF00"/>
                </a:solidFill>
              </a:rPr>
              <a:t> mode to dynamically negotiate </a:t>
            </a:r>
            <a:r>
              <a:rPr lang="en-US" altLang="zh-CN" sz="2000" i="1" dirty="0" smtClean="0">
                <a:solidFill>
                  <a:srgbClr val="FFFF00"/>
                </a:solidFill>
              </a:rPr>
              <a:t>			access  or </a:t>
            </a:r>
            <a:r>
              <a:rPr lang="en-US" altLang="zh-CN" sz="2000" i="1" dirty="0">
                <a:solidFill>
                  <a:srgbClr val="FFFF00"/>
                </a:solidFill>
              </a:rPr>
              <a:t>trunk mode</a:t>
            </a:r>
          </a:p>
          <a:p>
            <a:pPr>
              <a:buFont typeface="Wingdings" pitchFamily="2" charset="2"/>
              <a:buNone/>
            </a:pPr>
            <a:r>
              <a:rPr lang="en-US" altLang="zh-CN" sz="2000" i="1" dirty="0">
                <a:solidFill>
                  <a:srgbClr val="FFFF00"/>
                </a:solidFill>
              </a:rPr>
              <a:t>     trunk            Set </a:t>
            </a:r>
            <a:r>
              <a:rPr lang="en-US" altLang="zh-CN" sz="2000" i="1" dirty="0" err="1">
                <a:solidFill>
                  <a:srgbClr val="FFFF00"/>
                </a:solidFill>
              </a:rPr>
              <a:t>trunking</a:t>
            </a:r>
            <a:r>
              <a:rPr lang="en-US" altLang="zh-CN" sz="2000" i="1" dirty="0">
                <a:solidFill>
                  <a:srgbClr val="FFFF00"/>
                </a:solidFill>
              </a:rPr>
              <a:t> mode to TRUNK unconditionally</a:t>
            </a:r>
          </a:p>
          <a:p>
            <a:pPr>
              <a:buFont typeface="Wingdings" pitchFamily="2" charset="2"/>
              <a:buNone/>
            </a:pPr>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-if)#</a:t>
            </a:r>
            <a:r>
              <a:rPr lang="en-US" altLang="zh-CN" sz="2000" dirty="0" err="1">
                <a:solidFill>
                  <a:srgbClr val="FFFF00"/>
                </a:solidFill>
              </a:rPr>
              <a:t>switchport</a:t>
            </a:r>
            <a:r>
              <a:rPr lang="en-US" altLang="zh-CN" sz="2000" dirty="0">
                <a:solidFill>
                  <a:srgbClr val="FFFF00"/>
                </a:solidFill>
              </a:rPr>
              <a:t> mode </a:t>
            </a:r>
            <a:r>
              <a:rPr lang="en-US" altLang="zh-CN" sz="2000" dirty="0" smtClean="0"/>
              <a:t>trunk</a:t>
            </a:r>
            <a:endParaRPr lang="zh-CN" altLang="en-US" sz="2000" dirty="0"/>
          </a:p>
        </p:txBody>
      </p:sp>
    </p:spTree>
    <p:extLst>
      <p:ext uri="{BB962C8B-B14F-4D97-AF65-F5344CB8AC3E}">
        <p14:creationId xmlns:p14="http://schemas.microsoft.com/office/powerpoint/2010/main" val="36274642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恢复接口默认模式</a:t>
            </a:r>
            <a:endParaRPr lang="zh-CN" altLang="en-US" dirty="0"/>
          </a:p>
        </p:txBody>
      </p:sp>
      <p:sp>
        <p:nvSpPr>
          <p:cNvPr id="4" name="文本占位符 3"/>
          <p:cNvSpPr>
            <a:spLocks noGrp="1"/>
          </p:cNvSpPr>
          <p:nvPr>
            <p:ph sz="quarter" idx="10"/>
          </p:nvPr>
        </p:nvSpPr>
        <p:spPr/>
        <p:txBody>
          <a:bodyPr>
            <a:noAutofit/>
          </a:bodyPr>
          <a:lstStyle/>
          <a:p>
            <a:pPr>
              <a:buFont typeface="Wingdings" pitchFamily="2" charset="2"/>
              <a:buNone/>
            </a:pPr>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 </a:t>
            </a:r>
            <a:r>
              <a:rPr lang="en-US" altLang="zh-CN" sz="2000" dirty="0"/>
              <a:t>interface  </a:t>
            </a:r>
            <a:r>
              <a:rPr lang="en-US" altLang="zh-CN" sz="2000" i="1" dirty="0"/>
              <a:t>interface-id</a:t>
            </a:r>
          </a:p>
          <a:p>
            <a:pPr>
              <a:buFont typeface="Wingdings" pitchFamily="2" charset="2"/>
              <a:buNone/>
            </a:pPr>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-if)#</a:t>
            </a:r>
            <a:r>
              <a:rPr lang="en-US" altLang="zh-CN" sz="2000" dirty="0" err="1"/>
              <a:t>switchport</a:t>
            </a:r>
            <a:r>
              <a:rPr lang="en-US" altLang="zh-CN" sz="2000" dirty="0"/>
              <a:t> mode dynamic </a:t>
            </a:r>
            <a:r>
              <a:rPr lang="en-US" altLang="zh-CN" sz="2000" dirty="0" smtClean="0"/>
              <a:t>auto</a:t>
            </a:r>
          </a:p>
          <a:p>
            <a:pPr>
              <a:buFont typeface="Wingdings" pitchFamily="2" charset="2"/>
              <a:buNone/>
            </a:pPr>
            <a:r>
              <a:rPr lang="zh-CN" altLang="en-US" sz="2000" dirty="0" smtClean="0"/>
              <a:t>或</a:t>
            </a:r>
            <a:endParaRPr lang="en-US" altLang="zh-CN" sz="2000" dirty="0" smtClean="0"/>
          </a:p>
          <a:p>
            <a:pPr>
              <a:buNone/>
            </a:pPr>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-if</a:t>
            </a:r>
            <a:r>
              <a:rPr lang="en-US" altLang="zh-CN" sz="2000" dirty="0" smtClean="0">
                <a:solidFill>
                  <a:srgbClr val="FFFF00"/>
                </a:solidFill>
              </a:rPr>
              <a:t>)#</a:t>
            </a:r>
            <a:r>
              <a:rPr lang="en-US" altLang="zh-CN" sz="2000" dirty="0" smtClean="0"/>
              <a:t>no</a:t>
            </a:r>
            <a:r>
              <a:rPr lang="en-US" altLang="zh-CN" sz="2000" dirty="0" smtClean="0">
                <a:solidFill>
                  <a:srgbClr val="FFFF00"/>
                </a:solidFill>
              </a:rPr>
              <a:t> </a:t>
            </a:r>
            <a:r>
              <a:rPr lang="en-US" altLang="zh-CN" sz="2000" dirty="0" err="1" smtClean="0"/>
              <a:t>switchport</a:t>
            </a:r>
            <a:r>
              <a:rPr lang="en-US" altLang="zh-CN" sz="2000" dirty="0" smtClean="0"/>
              <a:t> </a:t>
            </a:r>
            <a:r>
              <a:rPr lang="en-US" altLang="zh-CN" sz="2000" dirty="0"/>
              <a:t>mode </a:t>
            </a:r>
            <a:r>
              <a:rPr lang="en-US" altLang="zh-CN" sz="2000" dirty="0" smtClean="0"/>
              <a:t>trunk</a:t>
            </a:r>
            <a:endParaRPr lang="en-US" altLang="zh-CN" sz="2000" dirty="0"/>
          </a:p>
          <a:p>
            <a:pPr>
              <a:buFont typeface="Wingdings" pitchFamily="2" charset="2"/>
              <a:buNone/>
            </a:pPr>
            <a:endParaRPr lang="en-US" altLang="zh-CN" sz="2000" dirty="0" smtClean="0"/>
          </a:p>
          <a:p>
            <a:pPr>
              <a:buFont typeface="Wingdings" pitchFamily="2" charset="2"/>
              <a:buNone/>
            </a:pPr>
            <a:endParaRPr lang="en-US" altLang="zh-CN" sz="2000" dirty="0"/>
          </a:p>
          <a:p>
            <a:pPr>
              <a:buFont typeface="Wingdings" pitchFamily="2" charset="2"/>
              <a:buNone/>
            </a:pPr>
            <a:r>
              <a:rPr lang="en-US" altLang="zh-CN" sz="2000" dirty="0">
                <a:solidFill>
                  <a:srgbClr val="FFFF00"/>
                </a:solidFill>
              </a:rPr>
              <a:t>     </a:t>
            </a:r>
            <a:endParaRPr lang="zh-CN" altLang="en-US" sz="2000" dirty="0"/>
          </a:p>
        </p:txBody>
      </p:sp>
    </p:spTree>
    <p:extLst>
      <p:ext uri="{BB962C8B-B14F-4D97-AF65-F5344CB8AC3E}">
        <p14:creationId xmlns:p14="http://schemas.microsoft.com/office/powerpoint/2010/main" val="5799096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查看接口模式</a:t>
            </a:r>
          </a:p>
        </p:txBody>
      </p:sp>
      <p:sp>
        <p:nvSpPr>
          <p:cNvPr id="4" name="文本占位符 3"/>
          <p:cNvSpPr>
            <a:spLocks noGrp="1"/>
          </p:cNvSpPr>
          <p:nvPr>
            <p:ph sz="quarter" idx="10"/>
          </p:nvPr>
        </p:nvSpPr>
        <p:spPr/>
        <p:txBody>
          <a:bodyPr>
            <a:noAutofit/>
          </a:bodyPr>
          <a:lstStyle/>
          <a:p>
            <a:pPr>
              <a:lnSpc>
                <a:spcPct val="80000"/>
              </a:lnSpc>
              <a:buFont typeface="Wingdings" pitchFamily="2" charset="2"/>
              <a:buNone/>
            </a:pPr>
            <a:r>
              <a:rPr lang="en-US" altLang="zh-CN" sz="1800" dirty="0" err="1">
                <a:solidFill>
                  <a:srgbClr val="FFFF00"/>
                </a:solidFill>
              </a:rPr>
              <a:t>Switch#</a:t>
            </a:r>
            <a:r>
              <a:rPr lang="en-US" altLang="zh-CN" sz="1800" dirty="0" err="1"/>
              <a:t>show</a:t>
            </a:r>
            <a:r>
              <a:rPr lang="en-US" altLang="zh-CN" sz="1800" dirty="0"/>
              <a:t> interface </a:t>
            </a:r>
            <a:r>
              <a:rPr lang="en-US" altLang="zh-CN" sz="1800" i="1" dirty="0"/>
              <a:t>interface-id </a:t>
            </a:r>
            <a:r>
              <a:rPr lang="en-US" altLang="zh-CN" sz="1800" dirty="0" err="1" smtClean="0"/>
              <a:t>switchport</a:t>
            </a:r>
            <a:endParaRPr lang="en-US" altLang="zh-CN" sz="1800" dirty="0" smtClean="0"/>
          </a:p>
          <a:p>
            <a:pPr>
              <a:lnSpc>
                <a:spcPct val="80000"/>
              </a:lnSpc>
              <a:buFont typeface="Wingdings" pitchFamily="2" charset="2"/>
              <a:buNone/>
            </a:pPr>
            <a:endParaRPr lang="en-US" altLang="zh-CN" sz="1800" dirty="0"/>
          </a:p>
          <a:p>
            <a:pPr marL="0" indent="0">
              <a:buNone/>
            </a:pPr>
            <a:r>
              <a:rPr lang="en-US" altLang="zh-CN" sz="1800" dirty="0">
                <a:solidFill>
                  <a:srgbClr val="FFFF00"/>
                </a:solidFill>
              </a:rPr>
              <a:t>Name: </a:t>
            </a:r>
            <a:r>
              <a:rPr lang="en-US" altLang="zh-CN" sz="1800" dirty="0" smtClean="0">
                <a:solidFill>
                  <a:srgbClr val="FFFF00"/>
                </a:solidFill>
              </a:rPr>
              <a:t>Fa0/1</a:t>
            </a:r>
            <a:endParaRPr lang="en-US" altLang="zh-CN" sz="1800" dirty="0">
              <a:solidFill>
                <a:srgbClr val="FFFF00"/>
              </a:solidFill>
            </a:endParaRPr>
          </a:p>
          <a:p>
            <a:pPr marL="0" indent="0">
              <a:buNone/>
            </a:pPr>
            <a:r>
              <a:rPr lang="en-US" altLang="zh-CN" sz="1800" dirty="0" err="1">
                <a:solidFill>
                  <a:srgbClr val="FFFF00"/>
                </a:solidFill>
              </a:rPr>
              <a:t>Switchport</a:t>
            </a:r>
            <a:r>
              <a:rPr lang="en-US" altLang="zh-CN" sz="1800" dirty="0">
                <a:solidFill>
                  <a:srgbClr val="FFFF00"/>
                </a:solidFill>
              </a:rPr>
              <a:t>: Enabled</a:t>
            </a:r>
          </a:p>
          <a:p>
            <a:pPr marL="0" indent="0">
              <a:buNone/>
            </a:pPr>
            <a:r>
              <a:rPr lang="en-US" altLang="zh-CN" sz="1800" dirty="0">
                <a:solidFill>
                  <a:srgbClr val="FFFF00"/>
                </a:solidFill>
              </a:rPr>
              <a:t>Administrative Mode: </a:t>
            </a:r>
            <a:r>
              <a:rPr lang="en-US" altLang="zh-CN" sz="1800" dirty="0"/>
              <a:t>dynamic auto</a:t>
            </a:r>
          </a:p>
          <a:p>
            <a:pPr marL="0" indent="0">
              <a:buNone/>
            </a:pPr>
            <a:r>
              <a:rPr lang="en-US" altLang="zh-CN" sz="1800" dirty="0">
                <a:solidFill>
                  <a:srgbClr val="FFFF00"/>
                </a:solidFill>
              </a:rPr>
              <a:t>Operational Mode: static </a:t>
            </a:r>
            <a:r>
              <a:rPr lang="en-US" altLang="zh-CN" sz="1800" dirty="0"/>
              <a:t>access</a:t>
            </a:r>
          </a:p>
          <a:p>
            <a:pPr marL="0" indent="0">
              <a:buNone/>
            </a:pPr>
            <a:r>
              <a:rPr lang="en-US" altLang="zh-CN" sz="1800" dirty="0">
                <a:solidFill>
                  <a:srgbClr val="FFFF00"/>
                </a:solidFill>
              </a:rPr>
              <a:t>Administrative </a:t>
            </a:r>
            <a:r>
              <a:rPr lang="en-US" altLang="zh-CN" sz="1800" dirty="0" err="1">
                <a:solidFill>
                  <a:srgbClr val="FFFF00"/>
                </a:solidFill>
              </a:rPr>
              <a:t>Trunking</a:t>
            </a:r>
            <a:r>
              <a:rPr lang="en-US" altLang="zh-CN" sz="1800" dirty="0">
                <a:solidFill>
                  <a:srgbClr val="FFFF00"/>
                </a:solidFill>
              </a:rPr>
              <a:t> Encapsulation: dot1q</a:t>
            </a:r>
          </a:p>
          <a:p>
            <a:pPr marL="0" indent="0">
              <a:buNone/>
            </a:pPr>
            <a:r>
              <a:rPr lang="en-US" altLang="zh-CN" sz="1800" dirty="0">
                <a:solidFill>
                  <a:srgbClr val="FFFF00"/>
                </a:solidFill>
              </a:rPr>
              <a:t>Operational </a:t>
            </a:r>
            <a:r>
              <a:rPr lang="en-US" altLang="zh-CN" sz="1800" dirty="0" err="1">
                <a:solidFill>
                  <a:srgbClr val="FFFF00"/>
                </a:solidFill>
              </a:rPr>
              <a:t>Trunking</a:t>
            </a:r>
            <a:r>
              <a:rPr lang="en-US" altLang="zh-CN" sz="1800" dirty="0">
                <a:solidFill>
                  <a:srgbClr val="FFFF00"/>
                </a:solidFill>
              </a:rPr>
              <a:t> Encapsulation: native</a:t>
            </a:r>
          </a:p>
          <a:p>
            <a:pPr marL="0" indent="0">
              <a:buNone/>
            </a:pPr>
            <a:r>
              <a:rPr lang="en-US" altLang="zh-CN" sz="1800" dirty="0">
                <a:solidFill>
                  <a:srgbClr val="FFFF00"/>
                </a:solidFill>
              </a:rPr>
              <a:t>Negotiation of </a:t>
            </a:r>
            <a:r>
              <a:rPr lang="en-US" altLang="zh-CN" sz="1800" dirty="0" err="1">
                <a:solidFill>
                  <a:srgbClr val="FFFF00"/>
                </a:solidFill>
              </a:rPr>
              <a:t>Trunking</a:t>
            </a:r>
            <a:r>
              <a:rPr lang="en-US" altLang="zh-CN" sz="1800" dirty="0">
                <a:solidFill>
                  <a:srgbClr val="FFFF00"/>
                </a:solidFill>
              </a:rPr>
              <a:t>: On</a:t>
            </a:r>
          </a:p>
          <a:p>
            <a:pPr marL="0" indent="0">
              <a:buNone/>
            </a:pPr>
            <a:r>
              <a:rPr lang="en-US" altLang="zh-CN" sz="1800" dirty="0">
                <a:solidFill>
                  <a:srgbClr val="FFFF00"/>
                </a:solidFill>
              </a:rPr>
              <a:t>Access Mode VLAN: 1 (default)</a:t>
            </a:r>
          </a:p>
          <a:p>
            <a:pPr marL="0" indent="0">
              <a:buNone/>
            </a:pPr>
            <a:r>
              <a:rPr lang="en-US" altLang="zh-CN" sz="1800" dirty="0" smtClean="0">
                <a:solidFill>
                  <a:srgbClr val="FFFF00"/>
                </a:solidFill>
              </a:rPr>
              <a:t>……</a:t>
            </a:r>
            <a:endParaRPr lang="en-US" altLang="zh-CN" sz="1800" dirty="0">
              <a:solidFill>
                <a:srgbClr val="FFFF00"/>
              </a:solidFill>
            </a:endParaRPr>
          </a:p>
        </p:txBody>
      </p:sp>
    </p:spTree>
    <p:extLst>
      <p:ext uri="{BB962C8B-B14F-4D97-AF65-F5344CB8AC3E}">
        <p14:creationId xmlns:p14="http://schemas.microsoft.com/office/powerpoint/2010/main" val="397116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a:t>
            </a:r>
            <a:r>
              <a:rPr lang="en-US" altLang="zh-CN" dirty="0"/>
              <a:t>VLAN Trunk</a:t>
            </a:r>
            <a:r>
              <a:rPr lang="zh-CN" altLang="en-US" dirty="0"/>
              <a:t>实例</a:t>
            </a:r>
          </a:p>
        </p:txBody>
      </p:sp>
      <p:grpSp>
        <p:nvGrpSpPr>
          <p:cNvPr id="11" name="Group 4"/>
          <p:cNvGrpSpPr>
            <a:grpSpLocks/>
          </p:cNvGrpSpPr>
          <p:nvPr/>
        </p:nvGrpSpPr>
        <p:grpSpPr bwMode="auto">
          <a:xfrm>
            <a:off x="3398838" y="4352713"/>
            <a:ext cx="1295400" cy="0"/>
            <a:chOff x="2154" y="3249"/>
            <a:chExt cx="816" cy="0"/>
          </a:xfrm>
        </p:grpSpPr>
        <p:sp>
          <p:nvSpPr>
            <p:cNvPr id="12" name="Line 5"/>
            <p:cNvSpPr>
              <a:spLocks noChangeShapeType="1"/>
            </p:cNvSpPr>
            <p:nvPr/>
          </p:nvSpPr>
          <p:spPr bwMode="auto">
            <a:xfrm>
              <a:off x="2154"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 name="Line 6"/>
            <p:cNvSpPr>
              <a:spLocks noChangeShapeType="1"/>
            </p:cNvSpPr>
            <p:nvPr/>
          </p:nvSpPr>
          <p:spPr bwMode="auto">
            <a:xfrm>
              <a:off x="2290"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4" name="Line 7"/>
            <p:cNvSpPr>
              <a:spLocks noChangeShapeType="1"/>
            </p:cNvSpPr>
            <p:nvPr/>
          </p:nvSpPr>
          <p:spPr bwMode="auto">
            <a:xfrm>
              <a:off x="2426"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5" name="Line 8"/>
            <p:cNvSpPr>
              <a:spLocks noChangeShapeType="1"/>
            </p:cNvSpPr>
            <p:nvPr/>
          </p:nvSpPr>
          <p:spPr bwMode="auto">
            <a:xfrm>
              <a:off x="2562"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6" name="Line 9"/>
            <p:cNvSpPr>
              <a:spLocks noChangeShapeType="1"/>
            </p:cNvSpPr>
            <p:nvPr/>
          </p:nvSpPr>
          <p:spPr bwMode="auto">
            <a:xfrm>
              <a:off x="2698"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7" name="Line 10"/>
            <p:cNvSpPr>
              <a:spLocks noChangeShapeType="1"/>
            </p:cNvSpPr>
            <p:nvPr/>
          </p:nvSpPr>
          <p:spPr bwMode="auto">
            <a:xfrm>
              <a:off x="2834"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a:p>
          </p:txBody>
        </p:sp>
      </p:grpSp>
      <p:sp>
        <p:nvSpPr>
          <p:cNvPr id="18" name="Line 11"/>
          <p:cNvSpPr>
            <a:spLocks noChangeShapeType="1"/>
          </p:cNvSpPr>
          <p:nvPr/>
        </p:nvSpPr>
        <p:spPr bwMode="auto">
          <a:xfrm>
            <a:off x="1116014" y="2676314"/>
            <a:ext cx="1368425" cy="1536700"/>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19" name="Line 12"/>
          <p:cNvSpPr>
            <a:spLocks noChangeShapeType="1"/>
          </p:cNvSpPr>
          <p:nvPr/>
        </p:nvSpPr>
        <p:spPr bwMode="auto">
          <a:xfrm flipV="1">
            <a:off x="1355775" y="4500880"/>
            <a:ext cx="1055639" cy="1334504"/>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 name="Line 13"/>
          <p:cNvSpPr>
            <a:spLocks noChangeShapeType="1"/>
          </p:cNvSpPr>
          <p:nvPr/>
        </p:nvSpPr>
        <p:spPr bwMode="auto">
          <a:xfrm flipH="1">
            <a:off x="5632768" y="3201247"/>
            <a:ext cx="965200" cy="920751"/>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21" name="Line 14"/>
          <p:cNvSpPr>
            <a:spLocks noChangeShapeType="1"/>
          </p:cNvSpPr>
          <p:nvPr/>
        </p:nvSpPr>
        <p:spPr bwMode="auto">
          <a:xfrm>
            <a:off x="5632769" y="4350598"/>
            <a:ext cx="1081087" cy="2116"/>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22" name="Line 15"/>
          <p:cNvSpPr>
            <a:spLocks noChangeShapeType="1"/>
          </p:cNvSpPr>
          <p:nvPr/>
        </p:nvSpPr>
        <p:spPr bwMode="auto">
          <a:xfrm>
            <a:off x="5488305" y="4464898"/>
            <a:ext cx="1149018" cy="1021783"/>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3" name="Text Box 16"/>
          <p:cNvSpPr txBox="1">
            <a:spLocks noChangeArrowheads="1"/>
          </p:cNvSpPr>
          <p:nvPr/>
        </p:nvSpPr>
        <p:spPr bwMode="auto">
          <a:xfrm>
            <a:off x="730568" y="1884258"/>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1</a:t>
            </a:r>
          </a:p>
        </p:txBody>
      </p:sp>
      <p:sp>
        <p:nvSpPr>
          <p:cNvPr id="24" name="Text Box 17"/>
          <p:cNvSpPr txBox="1">
            <a:spLocks noChangeArrowheads="1"/>
          </p:cNvSpPr>
          <p:nvPr/>
        </p:nvSpPr>
        <p:spPr bwMode="auto">
          <a:xfrm>
            <a:off x="655003" y="3464985"/>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ffectLst>
                  <a:outerShdw blurRad="38100" dist="38100" dir="2700000" algn="tl">
                    <a:srgbClr val="C0C0C0"/>
                  </a:outerShdw>
                </a:effectLst>
                <a:latin typeface="微软雅黑" pitchFamily="34" charset="-122"/>
                <a:ea typeface="微软雅黑" pitchFamily="34" charset="-122"/>
              </a:rPr>
              <a:t>VLAN 2</a:t>
            </a:r>
          </a:p>
        </p:txBody>
      </p:sp>
      <p:sp>
        <p:nvSpPr>
          <p:cNvPr id="25" name="Text Box 18"/>
          <p:cNvSpPr txBox="1">
            <a:spLocks noChangeArrowheads="1"/>
          </p:cNvSpPr>
          <p:nvPr/>
        </p:nvSpPr>
        <p:spPr bwMode="auto">
          <a:xfrm>
            <a:off x="726440" y="4955965"/>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3</a:t>
            </a:r>
          </a:p>
        </p:txBody>
      </p:sp>
      <p:sp>
        <p:nvSpPr>
          <p:cNvPr id="26" name="Text Box 19"/>
          <p:cNvSpPr txBox="1">
            <a:spLocks noChangeArrowheads="1"/>
          </p:cNvSpPr>
          <p:nvPr/>
        </p:nvSpPr>
        <p:spPr bwMode="auto">
          <a:xfrm>
            <a:off x="6440805" y="2150112"/>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1</a:t>
            </a:r>
          </a:p>
        </p:txBody>
      </p:sp>
      <p:sp>
        <p:nvSpPr>
          <p:cNvPr id="27" name="Text Box 20"/>
          <p:cNvSpPr txBox="1">
            <a:spLocks noChangeArrowheads="1"/>
          </p:cNvSpPr>
          <p:nvPr/>
        </p:nvSpPr>
        <p:spPr bwMode="auto">
          <a:xfrm>
            <a:off x="6440805" y="3425614"/>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ffectLst>
                  <a:outerShdw blurRad="38100" dist="38100" dir="2700000" algn="tl">
                    <a:srgbClr val="C0C0C0"/>
                  </a:outerShdw>
                </a:effectLst>
                <a:latin typeface="微软雅黑" pitchFamily="34" charset="-122"/>
                <a:ea typeface="微软雅黑" pitchFamily="34" charset="-122"/>
              </a:rPr>
              <a:t>VLAN 2</a:t>
            </a:r>
          </a:p>
        </p:txBody>
      </p:sp>
      <p:sp>
        <p:nvSpPr>
          <p:cNvPr id="28" name="Text Box 21"/>
          <p:cNvSpPr txBox="1">
            <a:spLocks noChangeArrowheads="1"/>
          </p:cNvSpPr>
          <p:nvPr/>
        </p:nvSpPr>
        <p:spPr bwMode="auto">
          <a:xfrm>
            <a:off x="6423343" y="4822614"/>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ffectLst>
                  <a:outerShdw blurRad="38100" dist="38100" dir="2700000" algn="tl">
                    <a:srgbClr val="C0C0C0"/>
                  </a:outerShdw>
                </a:effectLst>
                <a:latin typeface="微软雅黑" pitchFamily="34" charset="-122"/>
                <a:ea typeface="微软雅黑" pitchFamily="34" charset="-122"/>
              </a:rPr>
              <a:t>VLAN 3</a:t>
            </a:r>
          </a:p>
        </p:txBody>
      </p:sp>
      <p:sp>
        <p:nvSpPr>
          <p:cNvPr id="169" name="Line 190"/>
          <p:cNvSpPr>
            <a:spLocks noChangeShapeType="1"/>
          </p:cNvSpPr>
          <p:nvPr/>
        </p:nvSpPr>
        <p:spPr bwMode="auto">
          <a:xfrm flipH="1">
            <a:off x="1116013" y="4447964"/>
            <a:ext cx="1295400" cy="0"/>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pic>
        <p:nvPicPr>
          <p:cNvPr id="170" name="Picture 1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9299" y="4046141"/>
            <a:ext cx="1289050" cy="55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 name="Picture 1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7905" y="4036779"/>
            <a:ext cx="1289050" cy="55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 name="AutoShape 239"/>
          <p:cNvSpPr>
            <a:spLocks noChangeArrowheads="1"/>
          </p:cNvSpPr>
          <p:nvPr/>
        </p:nvSpPr>
        <p:spPr bwMode="auto">
          <a:xfrm rot="5400000">
            <a:off x="2229367" y="2920248"/>
            <a:ext cx="1281985" cy="395922"/>
          </a:xfrm>
          <a:custGeom>
            <a:avLst/>
            <a:gdLst>
              <a:gd name="G0" fmla="+- 14267 0 0"/>
              <a:gd name="G1" fmla="+- 5423 0 0"/>
              <a:gd name="G2" fmla="+- 21600 0 5423"/>
              <a:gd name="G3" fmla="+- 10800 0 5423"/>
              <a:gd name="G4" fmla="+- 21600 0 14267"/>
              <a:gd name="G5" fmla="*/ G4 G3 10800"/>
              <a:gd name="G6" fmla="+- 21600 0 G5"/>
              <a:gd name="T0" fmla="*/ 14267 w 21600"/>
              <a:gd name="T1" fmla="*/ 0 h 21600"/>
              <a:gd name="T2" fmla="*/ 0 w 21600"/>
              <a:gd name="T3" fmla="*/ 10800 h 21600"/>
              <a:gd name="T4" fmla="*/ 1426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4267" y="0"/>
                </a:moveTo>
                <a:lnTo>
                  <a:pt x="14267" y="5423"/>
                </a:lnTo>
                <a:lnTo>
                  <a:pt x="3375" y="5423"/>
                </a:lnTo>
                <a:lnTo>
                  <a:pt x="3375" y="16177"/>
                </a:lnTo>
                <a:lnTo>
                  <a:pt x="14267" y="16177"/>
                </a:lnTo>
                <a:lnTo>
                  <a:pt x="14267" y="21600"/>
                </a:lnTo>
                <a:lnTo>
                  <a:pt x="21600" y="10800"/>
                </a:lnTo>
                <a:close/>
              </a:path>
              <a:path w="21600" h="21600">
                <a:moveTo>
                  <a:pt x="1350" y="5423"/>
                </a:moveTo>
                <a:lnTo>
                  <a:pt x="1350" y="16177"/>
                </a:lnTo>
                <a:lnTo>
                  <a:pt x="2700" y="16177"/>
                </a:lnTo>
                <a:lnTo>
                  <a:pt x="2700" y="5423"/>
                </a:lnTo>
                <a:close/>
              </a:path>
              <a:path w="21600" h="21600">
                <a:moveTo>
                  <a:pt x="0" y="5423"/>
                </a:moveTo>
                <a:lnTo>
                  <a:pt x="0" y="16177"/>
                </a:lnTo>
                <a:lnTo>
                  <a:pt x="675" y="16177"/>
                </a:lnTo>
                <a:lnTo>
                  <a:pt x="675" y="5423"/>
                </a:lnTo>
                <a:close/>
              </a:path>
            </a:pathLst>
          </a:custGeom>
          <a:solidFill>
            <a:srgbClr val="B7CAE7"/>
          </a:solidFill>
          <a:ln>
            <a:noFill/>
          </a:ln>
          <a:effectLst>
            <a:prstShdw prst="shdw17" dist="17961" dir="2700000">
              <a:srgbClr val="B7CAE7">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sp>
        <p:nvSpPr>
          <p:cNvPr id="173" name="Text Box 240"/>
          <p:cNvSpPr txBox="1">
            <a:spLocks noChangeArrowheads="1"/>
          </p:cNvSpPr>
          <p:nvPr/>
        </p:nvSpPr>
        <p:spPr bwMode="auto">
          <a:xfrm rot="2436878">
            <a:off x="1555750" y="3216120"/>
            <a:ext cx="1189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a:effectLst>
                  <a:outerShdw blurRad="38100" dist="38100" dir="2700000" algn="tl">
                    <a:srgbClr val="C0C0C0"/>
                  </a:outerShdw>
                </a:effectLst>
                <a:ea typeface="宋体" charset="-122"/>
              </a:rPr>
              <a:t>Port 1</a:t>
            </a:r>
            <a:r>
              <a:rPr lang="zh-CN" altLang="en-US" sz="1600">
                <a:effectLst>
                  <a:outerShdw blurRad="38100" dist="38100" dir="2700000" algn="tl">
                    <a:srgbClr val="C0C0C0"/>
                  </a:outerShdw>
                </a:effectLst>
                <a:ea typeface="宋体" charset="-122"/>
              </a:rPr>
              <a:t>－</a:t>
            </a:r>
            <a:r>
              <a:rPr lang="en-US" altLang="zh-CN" sz="1600">
                <a:effectLst>
                  <a:outerShdw blurRad="38100" dist="38100" dir="2700000" algn="tl">
                    <a:srgbClr val="C0C0C0"/>
                  </a:outerShdw>
                </a:effectLst>
                <a:ea typeface="宋体" charset="-122"/>
              </a:rPr>
              <a:t>3</a:t>
            </a:r>
          </a:p>
        </p:txBody>
      </p:sp>
      <p:sp>
        <p:nvSpPr>
          <p:cNvPr id="174" name="Text Box 241"/>
          <p:cNvSpPr txBox="1">
            <a:spLocks noChangeArrowheads="1"/>
          </p:cNvSpPr>
          <p:nvPr/>
        </p:nvSpPr>
        <p:spPr bwMode="auto">
          <a:xfrm>
            <a:off x="1258888" y="4020398"/>
            <a:ext cx="1511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a:effectLst>
                  <a:outerShdw blurRad="38100" dist="38100" dir="2700000" algn="tl">
                    <a:srgbClr val="C0C0C0"/>
                  </a:outerShdw>
                </a:effectLst>
                <a:ea typeface="宋体" charset="-122"/>
              </a:rPr>
              <a:t>Port 4</a:t>
            </a:r>
            <a:r>
              <a:rPr lang="zh-CN" altLang="en-US" sz="1600">
                <a:effectLst>
                  <a:outerShdw blurRad="38100" dist="38100" dir="2700000" algn="tl">
                    <a:srgbClr val="C0C0C0"/>
                  </a:outerShdw>
                </a:effectLst>
                <a:ea typeface="宋体" charset="-122"/>
              </a:rPr>
              <a:t>－</a:t>
            </a:r>
            <a:r>
              <a:rPr lang="en-US" altLang="zh-CN" sz="1600">
                <a:effectLst>
                  <a:outerShdw blurRad="38100" dist="38100" dir="2700000" algn="tl">
                    <a:srgbClr val="C0C0C0"/>
                  </a:outerShdw>
                </a:effectLst>
                <a:ea typeface="宋体" charset="-122"/>
              </a:rPr>
              <a:t>10</a:t>
            </a:r>
          </a:p>
        </p:txBody>
      </p:sp>
      <p:sp>
        <p:nvSpPr>
          <p:cNvPr id="203" name="Text Box 242"/>
          <p:cNvSpPr txBox="1">
            <a:spLocks noChangeArrowheads="1"/>
          </p:cNvSpPr>
          <p:nvPr/>
        </p:nvSpPr>
        <p:spPr bwMode="auto">
          <a:xfrm rot="18994203">
            <a:off x="1258888" y="5131703"/>
            <a:ext cx="1511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a:effectLst>
                  <a:outerShdw blurRad="38100" dist="38100" dir="2700000" algn="tl">
                    <a:srgbClr val="C0C0C0"/>
                  </a:outerShdw>
                </a:effectLst>
                <a:ea typeface="宋体" charset="-122"/>
              </a:rPr>
              <a:t>Port 11</a:t>
            </a:r>
            <a:r>
              <a:rPr lang="zh-CN" altLang="en-US" sz="1600">
                <a:effectLst>
                  <a:outerShdw blurRad="38100" dist="38100" dir="2700000" algn="tl">
                    <a:srgbClr val="C0C0C0"/>
                  </a:outerShdw>
                </a:effectLst>
                <a:ea typeface="宋体" charset="-122"/>
              </a:rPr>
              <a:t>－</a:t>
            </a:r>
            <a:r>
              <a:rPr lang="en-US" altLang="zh-CN" sz="1600">
                <a:effectLst>
                  <a:outerShdw blurRad="38100" dist="38100" dir="2700000" algn="tl">
                    <a:srgbClr val="C0C0C0"/>
                  </a:outerShdw>
                </a:effectLst>
                <a:ea typeface="宋体" charset="-122"/>
              </a:rPr>
              <a:t>23</a:t>
            </a:r>
          </a:p>
        </p:txBody>
      </p:sp>
      <p:sp>
        <p:nvSpPr>
          <p:cNvPr id="204" name="Text Box 243"/>
          <p:cNvSpPr txBox="1">
            <a:spLocks noChangeArrowheads="1"/>
          </p:cNvSpPr>
          <p:nvPr/>
        </p:nvSpPr>
        <p:spPr bwMode="auto">
          <a:xfrm>
            <a:off x="3312160" y="3593254"/>
            <a:ext cx="1511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dirty="0">
                <a:effectLst>
                  <a:outerShdw blurRad="38100" dist="38100" dir="2700000" algn="tl">
                    <a:srgbClr val="C0C0C0"/>
                  </a:outerShdw>
                </a:effectLst>
                <a:ea typeface="宋体" charset="-122"/>
              </a:rPr>
              <a:t>Port 24</a:t>
            </a:r>
          </a:p>
        </p:txBody>
      </p:sp>
      <p:sp>
        <p:nvSpPr>
          <p:cNvPr id="205" name="Text Box 244"/>
          <p:cNvSpPr txBox="1">
            <a:spLocks noChangeArrowheads="1"/>
          </p:cNvSpPr>
          <p:nvPr/>
        </p:nvSpPr>
        <p:spPr bwMode="auto">
          <a:xfrm>
            <a:off x="4152583" y="3593254"/>
            <a:ext cx="1511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dirty="0">
                <a:effectLst>
                  <a:outerShdw blurRad="38100" dist="38100" dir="2700000" algn="tl">
                    <a:srgbClr val="C0C0C0"/>
                  </a:outerShdw>
                </a:effectLst>
                <a:ea typeface="宋体" charset="-122"/>
              </a:rPr>
              <a:t>Port 24</a:t>
            </a:r>
          </a:p>
        </p:txBody>
      </p:sp>
      <p:sp>
        <p:nvSpPr>
          <p:cNvPr id="206" name="Text Box 245"/>
          <p:cNvSpPr txBox="1">
            <a:spLocks noChangeArrowheads="1"/>
          </p:cNvSpPr>
          <p:nvPr/>
        </p:nvSpPr>
        <p:spPr bwMode="auto">
          <a:xfrm>
            <a:off x="2512695" y="4818805"/>
            <a:ext cx="5774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SW1</a:t>
            </a:r>
          </a:p>
        </p:txBody>
      </p:sp>
      <p:pic>
        <p:nvPicPr>
          <p:cNvPr id="37"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0276" y="2417596"/>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26440" y="4175198"/>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45841" y="5690110"/>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16216" y="2739995"/>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16216" y="3996049"/>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88224" y="5300980"/>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1535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a:t>
            </a:r>
            <a:r>
              <a:rPr lang="en-US" altLang="zh-CN" dirty="0"/>
              <a:t>VLAN Trunk</a:t>
            </a:r>
            <a:r>
              <a:rPr lang="zh-CN" altLang="en-US" dirty="0" smtClean="0"/>
              <a:t>实例（续</a:t>
            </a:r>
            <a:r>
              <a:rPr lang="en-US" altLang="zh-CN" dirty="0" smtClean="0"/>
              <a:t>1</a:t>
            </a:r>
            <a:r>
              <a:rPr lang="zh-CN" altLang="en-US" dirty="0" smtClean="0"/>
              <a:t>）</a:t>
            </a:r>
            <a:endParaRPr lang="zh-CN" altLang="en-US" dirty="0"/>
          </a:p>
        </p:txBody>
      </p:sp>
      <p:sp>
        <p:nvSpPr>
          <p:cNvPr id="4" name="文本占位符 3"/>
          <p:cNvSpPr>
            <a:spLocks noGrp="1"/>
          </p:cNvSpPr>
          <p:nvPr>
            <p:ph sz="quarter" idx="10"/>
          </p:nvPr>
        </p:nvSpPr>
        <p:spPr/>
        <p:txBody>
          <a:bodyPr>
            <a:noAutofit/>
          </a:bodyPr>
          <a:lstStyle/>
          <a:p>
            <a:r>
              <a:rPr lang="zh-CN" altLang="en-US" dirty="0"/>
              <a:t>第一步：在交换机</a:t>
            </a:r>
            <a:r>
              <a:rPr lang="zh-CN" altLang="en-US" dirty="0" smtClean="0"/>
              <a:t>上创建</a:t>
            </a:r>
            <a:r>
              <a:rPr lang="en-US" altLang="zh-CN" dirty="0" smtClean="0"/>
              <a:t>VLAN</a:t>
            </a:r>
          </a:p>
          <a:p>
            <a:r>
              <a:rPr lang="zh-CN" altLang="en-US" dirty="0"/>
              <a:t>第二步：将接口添加到相应的</a:t>
            </a:r>
            <a:r>
              <a:rPr lang="en-US" altLang="zh-CN" dirty="0"/>
              <a:t>VLAN</a:t>
            </a:r>
            <a:r>
              <a:rPr lang="zh-CN" altLang="en-US" dirty="0"/>
              <a:t>中</a:t>
            </a:r>
            <a:endParaRPr lang="en-US" altLang="zh-CN" dirty="0"/>
          </a:p>
          <a:p>
            <a:pPr lvl="1"/>
            <a:r>
              <a:rPr lang="en-US" altLang="zh-CN" dirty="0">
                <a:solidFill>
                  <a:srgbClr val="FFFF00"/>
                </a:solidFill>
              </a:rPr>
              <a:t>SW1#config terminal</a:t>
            </a:r>
          </a:p>
          <a:p>
            <a:pPr lvl="1"/>
            <a:r>
              <a:rPr lang="en-US" altLang="zh-CN" dirty="0">
                <a:solidFill>
                  <a:srgbClr val="FFFF00"/>
                </a:solidFill>
              </a:rPr>
              <a:t>SW1(</a:t>
            </a:r>
            <a:r>
              <a:rPr lang="en-US" altLang="zh-CN" dirty="0" err="1">
                <a:solidFill>
                  <a:srgbClr val="FFFF00"/>
                </a:solidFill>
              </a:rPr>
              <a:t>config</a:t>
            </a:r>
            <a:r>
              <a:rPr lang="en-US" altLang="zh-CN" dirty="0">
                <a:solidFill>
                  <a:srgbClr val="FFFF00"/>
                </a:solidFill>
              </a:rPr>
              <a:t>)#interface range f0/4 - 10</a:t>
            </a:r>
          </a:p>
          <a:p>
            <a:pPr lvl="1"/>
            <a:r>
              <a:rPr lang="en-US" altLang="zh-CN" dirty="0">
                <a:solidFill>
                  <a:srgbClr val="FFFF00"/>
                </a:solidFill>
              </a:rPr>
              <a:t>SW1(</a:t>
            </a:r>
            <a:r>
              <a:rPr lang="en-US" altLang="zh-CN" dirty="0" err="1">
                <a:solidFill>
                  <a:srgbClr val="FFFF00"/>
                </a:solidFill>
              </a:rPr>
              <a:t>config</a:t>
            </a:r>
            <a:r>
              <a:rPr lang="en-US" altLang="zh-CN" dirty="0">
                <a:solidFill>
                  <a:srgbClr val="FFFF00"/>
                </a:solidFill>
              </a:rPr>
              <a:t>-if-range)#</a:t>
            </a:r>
            <a:r>
              <a:rPr lang="en-US" altLang="zh-CN" dirty="0" err="1">
                <a:solidFill>
                  <a:srgbClr val="FFFF00"/>
                </a:solidFill>
              </a:rPr>
              <a:t>switchport</a:t>
            </a:r>
            <a:r>
              <a:rPr lang="en-US" altLang="zh-CN" dirty="0">
                <a:solidFill>
                  <a:srgbClr val="FFFF00"/>
                </a:solidFill>
              </a:rPr>
              <a:t> access </a:t>
            </a:r>
            <a:r>
              <a:rPr lang="en-US" altLang="zh-CN" dirty="0" err="1">
                <a:solidFill>
                  <a:srgbClr val="FFFF00"/>
                </a:solidFill>
              </a:rPr>
              <a:t>vlan</a:t>
            </a:r>
            <a:r>
              <a:rPr lang="en-US" altLang="zh-CN" dirty="0">
                <a:solidFill>
                  <a:srgbClr val="FFFF00"/>
                </a:solidFill>
              </a:rPr>
              <a:t> 2</a:t>
            </a:r>
          </a:p>
          <a:p>
            <a:pPr lvl="1"/>
            <a:r>
              <a:rPr lang="en-US" altLang="zh-CN" dirty="0">
                <a:solidFill>
                  <a:srgbClr val="FFFF00"/>
                </a:solidFill>
              </a:rPr>
              <a:t>SW1(</a:t>
            </a:r>
            <a:r>
              <a:rPr lang="en-US" altLang="zh-CN" dirty="0" err="1">
                <a:solidFill>
                  <a:srgbClr val="FFFF00"/>
                </a:solidFill>
              </a:rPr>
              <a:t>config</a:t>
            </a:r>
            <a:r>
              <a:rPr lang="en-US" altLang="zh-CN" dirty="0">
                <a:solidFill>
                  <a:srgbClr val="FFFF00"/>
                </a:solidFill>
              </a:rPr>
              <a:t>)#interface range f0/11 - 23</a:t>
            </a:r>
          </a:p>
          <a:p>
            <a:pPr lvl="1"/>
            <a:r>
              <a:rPr lang="en-US" altLang="zh-CN" dirty="0">
                <a:solidFill>
                  <a:srgbClr val="FFFF00"/>
                </a:solidFill>
              </a:rPr>
              <a:t>SW1(</a:t>
            </a:r>
            <a:r>
              <a:rPr lang="en-US" altLang="zh-CN" dirty="0" err="1">
                <a:solidFill>
                  <a:srgbClr val="FFFF00"/>
                </a:solidFill>
              </a:rPr>
              <a:t>config</a:t>
            </a:r>
            <a:r>
              <a:rPr lang="en-US" altLang="zh-CN" dirty="0">
                <a:solidFill>
                  <a:srgbClr val="FFFF00"/>
                </a:solidFill>
              </a:rPr>
              <a:t>-if-range)#</a:t>
            </a:r>
            <a:r>
              <a:rPr lang="en-US" altLang="zh-CN" dirty="0" err="1">
                <a:solidFill>
                  <a:srgbClr val="FFFF00"/>
                </a:solidFill>
              </a:rPr>
              <a:t>switchport</a:t>
            </a:r>
            <a:r>
              <a:rPr lang="en-US" altLang="zh-CN" dirty="0">
                <a:solidFill>
                  <a:srgbClr val="FFFF00"/>
                </a:solidFill>
              </a:rPr>
              <a:t> access </a:t>
            </a:r>
            <a:r>
              <a:rPr lang="en-US" altLang="zh-CN" dirty="0" err="1">
                <a:solidFill>
                  <a:srgbClr val="FFFF00"/>
                </a:solidFill>
              </a:rPr>
              <a:t>vlan</a:t>
            </a:r>
            <a:r>
              <a:rPr lang="en-US" altLang="zh-CN" dirty="0">
                <a:solidFill>
                  <a:srgbClr val="FFFF00"/>
                </a:solidFill>
              </a:rPr>
              <a:t> 3</a:t>
            </a:r>
          </a:p>
          <a:p>
            <a:endParaRPr lang="en-US" altLang="zh-CN" dirty="0"/>
          </a:p>
        </p:txBody>
      </p:sp>
    </p:spTree>
    <p:extLst>
      <p:ext uri="{BB962C8B-B14F-4D97-AF65-F5344CB8AC3E}">
        <p14:creationId xmlns:p14="http://schemas.microsoft.com/office/powerpoint/2010/main" val="1675573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r>
              <a:rPr lang="zh-CN" altLang="en-US" dirty="0" smtClean="0"/>
              <a:t>交换机的工作原理</a:t>
            </a:r>
            <a:endParaRPr lang="zh-CN" altLang="zh-CN" dirty="0" smtClean="0"/>
          </a:p>
        </p:txBody>
      </p:sp>
      <p:sp>
        <p:nvSpPr>
          <p:cNvPr id="18435" name="内容占位符 7"/>
          <p:cNvSpPr>
            <a:spLocks noGrp="1"/>
          </p:cNvSpPr>
          <p:nvPr>
            <p:ph sz="quarter" idx="10"/>
          </p:nvPr>
        </p:nvSpPr>
        <p:spPr/>
        <p:txBody>
          <a:bodyPr/>
          <a:lstStyle/>
          <a:p>
            <a:r>
              <a:rPr lang="zh-CN" altLang="en-US" dirty="0" smtClean="0"/>
              <a:t>交换机的转发原理</a:t>
            </a:r>
            <a:endParaRPr lang="en-US" altLang="zh-CN" dirty="0" smtClean="0"/>
          </a:p>
          <a:p>
            <a:pPr lvl="1"/>
            <a:r>
              <a:rPr lang="zh-CN" altLang="en-US" dirty="0" smtClean="0"/>
              <a:t>初始状态</a:t>
            </a:r>
          </a:p>
        </p:txBody>
      </p:sp>
      <p:grpSp>
        <p:nvGrpSpPr>
          <p:cNvPr id="43" name="组合 26"/>
          <p:cNvGrpSpPr>
            <a:grpSpLocks/>
          </p:cNvGrpSpPr>
          <p:nvPr/>
        </p:nvGrpSpPr>
        <p:grpSpPr bwMode="auto">
          <a:xfrm>
            <a:off x="1187624" y="2889273"/>
            <a:ext cx="4901940" cy="2812893"/>
            <a:chOff x="636509" y="2224071"/>
            <a:chExt cx="6572385" cy="3506304"/>
          </a:xfrm>
        </p:grpSpPr>
        <p:pic>
          <p:nvPicPr>
            <p:cNvPr id="44" name="图片 11" descr="asd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2993" y="4789156"/>
              <a:ext cx="703849" cy="66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963" y="3562376"/>
              <a:ext cx="1226781" cy="52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图片 11" descr="asd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2606" y="4789156"/>
              <a:ext cx="703849" cy="66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11" descr="asd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3104" y="4789156"/>
              <a:ext cx="703849" cy="66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 name="直接连接符 10"/>
            <p:cNvCxnSpPr>
              <a:cxnSpLocks noChangeShapeType="1"/>
            </p:cNvCxnSpPr>
            <p:nvPr/>
          </p:nvCxnSpPr>
          <p:spPr bwMode="auto">
            <a:xfrm rot="16200000" flipH="1">
              <a:off x="3579386" y="4433514"/>
              <a:ext cx="701370" cy="9913"/>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49" name="肘形连接符 12"/>
            <p:cNvCxnSpPr>
              <a:cxnSpLocks noChangeShapeType="1"/>
            </p:cNvCxnSpPr>
            <p:nvPr/>
          </p:nvCxnSpPr>
          <p:spPr bwMode="auto">
            <a:xfrm rot="10800000" flipV="1">
              <a:off x="1944918" y="3825081"/>
              <a:ext cx="1368045" cy="964075"/>
            </a:xfrm>
            <a:prstGeom prst="bentConnector2">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50" name="肘形连接符 12"/>
            <p:cNvCxnSpPr>
              <a:cxnSpLocks noChangeShapeType="1"/>
            </p:cNvCxnSpPr>
            <p:nvPr/>
          </p:nvCxnSpPr>
          <p:spPr bwMode="auto">
            <a:xfrm>
              <a:off x="4539744" y="3825081"/>
              <a:ext cx="1454787" cy="964075"/>
            </a:xfrm>
            <a:prstGeom prst="bentConnector2">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
          <p:nvSpPr>
            <p:cNvPr id="51" name="Text Box 12"/>
            <p:cNvSpPr txBox="1">
              <a:spLocks noChangeArrowheads="1"/>
            </p:cNvSpPr>
            <p:nvPr/>
          </p:nvSpPr>
          <p:spPr bwMode="auto">
            <a:xfrm>
              <a:off x="3067021" y="3813180"/>
              <a:ext cx="446096" cy="383648"/>
            </a:xfrm>
            <a:prstGeom prst="rect">
              <a:avLst/>
            </a:prstGeom>
            <a:noFill/>
            <a:ln w="9525" algn="ctr">
              <a:noFill/>
              <a:miter lim="800000"/>
              <a:headEnd/>
              <a:tailEnd/>
            </a:ln>
            <a:effectLst/>
          </p:spPr>
          <p:txBody>
            <a:bodyPr>
              <a:spAutoFit/>
            </a:bodyPr>
            <a:lstStyle/>
            <a:p>
              <a:pPr>
                <a:spcBef>
                  <a:spcPct val="50000"/>
                </a:spcBef>
                <a:defRPr/>
              </a:pPr>
              <a:r>
                <a:rPr lang="en-US" altLang="zh-CN" sz="1400" b="1" dirty="0">
                  <a:latin typeface="+mj-lt"/>
                  <a:ea typeface="宋体" pitchFamily="2" charset="-122"/>
                </a:rPr>
                <a:t>1</a:t>
              </a:r>
              <a:endParaRPr lang="zh-CN" altLang="en-US" sz="1400" b="1" dirty="0">
                <a:latin typeface="+mj-lt"/>
                <a:ea typeface="宋体" pitchFamily="2" charset="-122"/>
              </a:endParaRPr>
            </a:p>
          </p:txBody>
        </p:sp>
        <p:sp>
          <p:nvSpPr>
            <p:cNvPr id="52" name="Text Box 12"/>
            <p:cNvSpPr txBox="1">
              <a:spLocks noChangeArrowheads="1"/>
            </p:cNvSpPr>
            <p:nvPr/>
          </p:nvSpPr>
          <p:spPr bwMode="auto">
            <a:xfrm>
              <a:off x="3906825" y="3995745"/>
              <a:ext cx="446096" cy="383648"/>
            </a:xfrm>
            <a:prstGeom prst="rect">
              <a:avLst/>
            </a:prstGeom>
            <a:noFill/>
            <a:ln w="9525" algn="ctr">
              <a:noFill/>
              <a:miter lim="800000"/>
              <a:headEnd/>
              <a:tailEnd/>
            </a:ln>
            <a:effectLst/>
          </p:spPr>
          <p:txBody>
            <a:bodyPr>
              <a:spAutoFit/>
            </a:bodyPr>
            <a:lstStyle/>
            <a:p>
              <a:pPr>
                <a:spcBef>
                  <a:spcPct val="50000"/>
                </a:spcBef>
                <a:defRPr/>
              </a:pPr>
              <a:r>
                <a:rPr lang="en-US" altLang="zh-CN" sz="1400" b="1" dirty="0">
                  <a:latin typeface="+mj-lt"/>
                  <a:ea typeface="宋体" pitchFamily="2" charset="-122"/>
                </a:rPr>
                <a:t>2</a:t>
              </a:r>
              <a:endParaRPr lang="zh-CN" altLang="en-US" sz="1400" b="1" dirty="0">
                <a:latin typeface="+mj-lt"/>
                <a:ea typeface="宋体" pitchFamily="2" charset="-122"/>
              </a:endParaRPr>
            </a:p>
          </p:txBody>
        </p:sp>
        <p:sp>
          <p:nvSpPr>
            <p:cNvPr id="53" name="Text Box 12"/>
            <p:cNvSpPr txBox="1">
              <a:spLocks noChangeArrowheads="1"/>
            </p:cNvSpPr>
            <p:nvPr/>
          </p:nvSpPr>
          <p:spPr bwMode="auto">
            <a:xfrm>
              <a:off x="4418012" y="3813180"/>
              <a:ext cx="446096" cy="383648"/>
            </a:xfrm>
            <a:prstGeom prst="rect">
              <a:avLst/>
            </a:prstGeom>
            <a:noFill/>
            <a:ln w="9525" algn="ctr">
              <a:noFill/>
              <a:miter lim="800000"/>
              <a:headEnd/>
              <a:tailEnd/>
            </a:ln>
            <a:effectLst/>
          </p:spPr>
          <p:txBody>
            <a:bodyPr>
              <a:spAutoFit/>
            </a:bodyPr>
            <a:lstStyle/>
            <a:p>
              <a:pPr>
                <a:spcBef>
                  <a:spcPct val="50000"/>
                </a:spcBef>
                <a:defRPr/>
              </a:pPr>
              <a:r>
                <a:rPr lang="en-US" altLang="zh-CN" sz="1400" b="1" dirty="0">
                  <a:latin typeface="+mj-lt"/>
                  <a:ea typeface="宋体" pitchFamily="2" charset="-122"/>
                </a:rPr>
                <a:t>3</a:t>
              </a:r>
              <a:endParaRPr lang="zh-CN" altLang="en-US" sz="1400" b="1" dirty="0">
                <a:latin typeface="+mj-lt"/>
                <a:ea typeface="宋体" pitchFamily="2" charset="-122"/>
              </a:endParaRPr>
            </a:p>
          </p:txBody>
        </p:sp>
        <p:sp>
          <p:nvSpPr>
            <p:cNvPr id="54" name="Text Box 12"/>
            <p:cNvSpPr txBox="1">
              <a:spLocks noChangeArrowheads="1"/>
            </p:cNvSpPr>
            <p:nvPr/>
          </p:nvSpPr>
          <p:spPr bwMode="auto">
            <a:xfrm>
              <a:off x="1317560" y="4900634"/>
              <a:ext cx="446096" cy="383648"/>
            </a:xfrm>
            <a:prstGeom prst="rect">
              <a:avLst/>
            </a:prstGeom>
            <a:noFill/>
            <a:ln w="9525" algn="ctr">
              <a:noFill/>
              <a:miter lim="800000"/>
              <a:headEnd/>
              <a:tailEnd/>
            </a:ln>
            <a:effectLst/>
          </p:spPr>
          <p:txBody>
            <a:bodyPr>
              <a:spAutoFit/>
            </a:bodyPr>
            <a:lstStyle/>
            <a:p>
              <a:pPr>
                <a:spcBef>
                  <a:spcPct val="50000"/>
                </a:spcBef>
                <a:defRPr/>
              </a:pPr>
              <a:r>
                <a:rPr lang="en-US" altLang="zh-CN" sz="1400" b="1" dirty="0">
                  <a:latin typeface="+mj-lt"/>
                  <a:ea typeface="宋体" pitchFamily="2" charset="-122"/>
                </a:rPr>
                <a:t>A</a:t>
              </a:r>
              <a:endParaRPr lang="zh-CN" altLang="en-US" sz="1400" b="1" dirty="0">
                <a:latin typeface="+mj-lt"/>
                <a:ea typeface="宋体" pitchFamily="2" charset="-122"/>
              </a:endParaRPr>
            </a:p>
          </p:txBody>
        </p:sp>
        <p:sp>
          <p:nvSpPr>
            <p:cNvPr id="55" name="Text Box 12"/>
            <p:cNvSpPr txBox="1">
              <a:spLocks noChangeArrowheads="1"/>
            </p:cNvSpPr>
            <p:nvPr/>
          </p:nvSpPr>
          <p:spPr bwMode="auto">
            <a:xfrm>
              <a:off x="3298801" y="4900634"/>
              <a:ext cx="446096" cy="383648"/>
            </a:xfrm>
            <a:prstGeom prst="rect">
              <a:avLst/>
            </a:prstGeom>
            <a:noFill/>
            <a:ln w="9525" algn="ctr">
              <a:noFill/>
              <a:miter lim="800000"/>
              <a:headEnd/>
              <a:tailEnd/>
            </a:ln>
            <a:effectLst/>
          </p:spPr>
          <p:txBody>
            <a:bodyPr>
              <a:spAutoFit/>
            </a:bodyPr>
            <a:lstStyle/>
            <a:p>
              <a:pPr>
                <a:spcBef>
                  <a:spcPct val="50000"/>
                </a:spcBef>
                <a:defRPr/>
              </a:pPr>
              <a:r>
                <a:rPr lang="en-US" altLang="zh-CN" sz="1400" b="1" dirty="0">
                  <a:latin typeface="+mj-lt"/>
                  <a:ea typeface="宋体" pitchFamily="2" charset="-122"/>
                </a:rPr>
                <a:t>B</a:t>
              </a:r>
              <a:endParaRPr lang="zh-CN" altLang="en-US" sz="1400" b="1" dirty="0">
                <a:latin typeface="+mj-lt"/>
                <a:ea typeface="宋体" pitchFamily="2" charset="-122"/>
              </a:endParaRPr>
            </a:p>
          </p:txBody>
        </p:sp>
        <p:sp>
          <p:nvSpPr>
            <p:cNvPr id="56" name="Text Box 12"/>
            <p:cNvSpPr txBox="1">
              <a:spLocks noChangeArrowheads="1"/>
            </p:cNvSpPr>
            <p:nvPr/>
          </p:nvSpPr>
          <p:spPr bwMode="auto">
            <a:xfrm>
              <a:off x="5357831" y="4900634"/>
              <a:ext cx="446096" cy="383648"/>
            </a:xfrm>
            <a:prstGeom prst="rect">
              <a:avLst/>
            </a:prstGeom>
            <a:noFill/>
            <a:ln w="9525" algn="ctr">
              <a:noFill/>
              <a:miter lim="800000"/>
              <a:headEnd/>
              <a:tailEnd/>
            </a:ln>
            <a:effectLst/>
          </p:spPr>
          <p:txBody>
            <a:bodyPr>
              <a:spAutoFit/>
            </a:bodyPr>
            <a:lstStyle/>
            <a:p>
              <a:pPr>
                <a:spcBef>
                  <a:spcPct val="50000"/>
                </a:spcBef>
                <a:defRPr/>
              </a:pPr>
              <a:r>
                <a:rPr lang="en-US" altLang="zh-CN" sz="1400" b="1" dirty="0">
                  <a:latin typeface="+mj-lt"/>
                  <a:ea typeface="宋体" pitchFamily="2" charset="-122"/>
                </a:rPr>
                <a:t>C</a:t>
              </a:r>
              <a:endParaRPr lang="zh-CN" altLang="en-US" sz="1400" b="1" dirty="0">
                <a:latin typeface="+mj-lt"/>
                <a:ea typeface="宋体" pitchFamily="2" charset="-122"/>
              </a:endParaRPr>
            </a:p>
          </p:txBody>
        </p:sp>
        <p:sp>
          <p:nvSpPr>
            <p:cNvPr id="57" name="TextBox 24"/>
            <p:cNvSpPr txBox="1">
              <a:spLocks noChangeArrowheads="1"/>
            </p:cNvSpPr>
            <p:nvPr/>
          </p:nvSpPr>
          <p:spPr bwMode="auto">
            <a:xfrm>
              <a:off x="636509" y="5346727"/>
              <a:ext cx="2146344" cy="383648"/>
            </a:xfrm>
            <a:prstGeom prst="rect">
              <a:avLst/>
            </a:prstGeom>
            <a:noFill/>
            <a:ln w="9525">
              <a:noFill/>
              <a:miter lim="800000"/>
              <a:headEnd/>
              <a:tailEnd/>
            </a:ln>
          </p:spPr>
          <p:txBody>
            <a:bodyPr>
              <a:spAutoFit/>
            </a:bodyPr>
            <a:lstStyle/>
            <a:p>
              <a:pPr>
                <a:defRPr/>
              </a:pPr>
              <a:r>
                <a:rPr lang="en-US" altLang="zh-CN" sz="1400" b="1" dirty="0">
                  <a:latin typeface="+mj-lt"/>
                  <a:ea typeface="宋体" pitchFamily="2" charset="-122"/>
                </a:rPr>
                <a:t>00-00-00-11-11-11</a:t>
              </a:r>
              <a:endParaRPr lang="zh-CN" altLang="en-US" sz="1400" b="1" dirty="0">
                <a:latin typeface="+mj-lt"/>
                <a:ea typeface="宋体" pitchFamily="2" charset="-122"/>
              </a:endParaRPr>
            </a:p>
          </p:txBody>
        </p:sp>
        <p:sp>
          <p:nvSpPr>
            <p:cNvPr id="58" name="TextBox 25"/>
            <p:cNvSpPr txBox="1">
              <a:spLocks noChangeArrowheads="1"/>
            </p:cNvSpPr>
            <p:nvPr/>
          </p:nvSpPr>
          <p:spPr bwMode="auto">
            <a:xfrm>
              <a:off x="2851116" y="5346727"/>
              <a:ext cx="2214608" cy="383648"/>
            </a:xfrm>
            <a:prstGeom prst="rect">
              <a:avLst/>
            </a:prstGeom>
            <a:noFill/>
            <a:ln w="9525">
              <a:noFill/>
              <a:miter lim="800000"/>
              <a:headEnd/>
              <a:tailEnd/>
            </a:ln>
          </p:spPr>
          <p:txBody>
            <a:bodyPr>
              <a:spAutoFit/>
            </a:bodyPr>
            <a:lstStyle/>
            <a:p>
              <a:pPr>
                <a:defRPr/>
              </a:pPr>
              <a:r>
                <a:rPr lang="en-US" altLang="zh-CN" sz="1400" b="1" dirty="0">
                  <a:latin typeface="+mj-lt"/>
                  <a:ea typeface="宋体" pitchFamily="2" charset="-122"/>
                </a:rPr>
                <a:t>00-00-00-22-22-22</a:t>
              </a:r>
              <a:endParaRPr lang="zh-CN" altLang="en-US" sz="1400" b="1" dirty="0">
                <a:latin typeface="+mj-lt"/>
                <a:ea typeface="宋体" pitchFamily="2" charset="-122"/>
              </a:endParaRPr>
            </a:p>
          </p:txBody>
        </p:sp>
        <p:sp>
          <p:nvSpPr>
            <p:cNvPr id="59" name="TextBox 26"/>
            <p:cNvSpPr txBox="1">
              <a:spLocks noChangeArrowheads="1"/>
            </p:cNvSpPr>
            <p:nvPr/>
          </p:nvSpPr>
          <p:spPr bwMode="auto">
            <a:xfrm>
              <a:off x="5067312" y="5346727"/>
              <a:ext cx="2141582" cy="383648"/>
            </a:xfrm>
            <a:prstGeom prst="rect">
              <a:avLst/>
            </a:prstGeom>
            <a:noFill/>
            <a:ln w="9525">
              <a:noFill/>
              <a:miter lim="800000"/>
              <a:headEnd/>
              <a:tailEnd/>
            </a:ln>
          </p:spPr>
          <p:txBody>
            <a:bodyPr>
              <a:spAutoFit/>
            </a:bodyPr>
            <a:lstStyle/>
            <a:p>
              <a:pPr>
                <a:defRPr/>
              </a:pPr>
              <a:r>
                <a:rPr lang="en-US" altLang="zh-CN" sz="1400" b="1" dirty="0">
                  <a:latin typeface="+mj-lt"/>
                  <a:ea typeface="宋体" pitchFamily="2" charset="-122"/>
                </a:rPr>
                <a:t>00-00-00-33-33-33</a:t>
              </a:r>
              <a:endParaRPr lang="zh-CN" altLang="en-US" sz="1400" b="1" dirty="0">
                <a:latin typeface="+mj-lt"/>
                <a:ea typeface="宋体" pitchFamily="2" charset="-122"/>
              </a:endParaRPr>
            </a:p>
          </p:txBody>
        </p:sp>
        <p:sp>
          <p:nvSpPr>
            <p:cNvPr id="60" name="云形标注 34"/>
            <p:cNvSpPr>
              <a:spLocks noChangeArrowheads="1"/>
            </p:cNvSpPr>
            <p:nvPr/>
          </p:nvSpPr>
          <p:spPr bwMode="auto">
            <a:xfrm>
              <a:off x="3952864" y="2224071"/>
              <a:ext cx="2452738" cy="1068402"/>
            </a:xfrm>
            <a:prstGeom prst="cloudCallout">
              <a:avLst>
                <a:gd name="adj1" fmla="val -34917"/>
                <a:gd name="adj2" fmla="val 68718"/>
              </a:avLst>
            </a:prstGeom>
            <a:noFill/>
            <a:ln w="9525" algn="ctr">
              <a:solidFill>
                <a:schemeClr val="tx2"/>
              </a:solidFill>
              <a:round/>
              <a:headEnd/>
              <a:tailEnd/>
            </a:ln>
          </p:spPr>
          <p:txBody>
            <a:bodyPr wrap="none" anchor="ctr"/>
            <a:lstStyle/>
            <a:p>
              <a:pPr>
                <a:defRPr/>
              </a:pPr>
              <a:r>
                <a:rPr lang="zh-CN" altLang="en-US" sz="1600" b="1" dirty="0" smtClean="0">
                  <a:latin typeface="+mj-lt"/>
                  <a:ea typeface="黑体" pitchFamily="2" charset="-122"/>
                </a:rPr>
                <a:t>对外面世界</a:t>
              </a:r>
              <a:endParaRPr lang="en-US" altLang="zh-CN" sz="1600" b="1" dirty="0" smtClean="0">
                <a:latin typeface="+mj-lt"/>
                <a:ea typeface="黑体" pitchFamily="2" charset="-122"/>
              </a:endParaRPr>
            </a:p>
            <a:p>
              <a:pPr>
                <a:defRPr/>
              </a:pPr>
              <a:r>
                <a:rPr lang="zh-CN" altLang="en-US" sz="1600" b="1" dirty="0">
                  <a:latin typeface="+mj-lt"/>
                  <a:ea typeface="黑体" pitchFamily="2" charset="-122"/>
                </a:rPr>
                <a:t>我一无所知</a:t>
              </a:r>
            </a:p>
          </p:txBody>
        </p:sp>
      </p:grpSp>
    </p:spTree>
    <p:extLst>
      <p:ext uri="{BB962C8B-B14F-4D97-AF65-F5344CB8AC3E}">
        <p14:creationId xmlns:p14="http://schemas.microsoft.com/office/powerpoint/2010/main" val="22009701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a:t>
            </a:r>
            <a:r>
              <a:rPr lang="en-US" altLang="zh-CN" dirty="0"/>
              <a:t>VLAN Trunk</a:t>
            </a:r>
            <a:r>
              <a:rPr lang="zh-CN" altLang="en-US" dirty="0"/>
              <a:t>实例（</a:t>
            </a:r>
            <a:r>
              <a:rPr lang="zh-CN" altLang="en-US" dirty="0" smtClean="0"/>
              <a:t>续</a:t>
            </a:r>
            <a:r>
              <a:rPr lang="en-US" altLang="zh-CN" dirty="0" smtClean="0"/>
              <a:t>2</a:t>
            </a:r>
            <a:r>
              <a:rPr lang="zh-CN" altLang="en-US" dirty="0" smtClean="0"/>
              <a:t>）</a:t>
            </a:r>
            <a:endParaRPr lang="zh-CN" altLang="en-US" dirty="0"/>
          </a:p>
        </p:txBody>
      </p:sp>
      <p:sp>
        <p:nvSpPr>
          <p:cNvPr id="4" name="文本占位符 3"/>
          <p:cNvSpPr>
            <a:spLocks noGrp="1"/>
          </p:cNvSpPr>
          <p:nvPr>
            <p:ph sz="quarter" idx="10"/>
          </p:nvPr>
        </p:nvSpPr>
        <p:spPr>
          <a:xfrm>
            <a:off x="611560" y="1628800"/>
            <a:ext cx="7608416" cy="2474524"/>
          </a:xfrm>
        </p:spPr>
        <p:txBody>
          <a:bodyPr/>
          <a:lstStyle/>
          <a:p>
            <a:r>
              <a:rPr lang="zh-CN" altLang="en-US" dirty="0"/>
              <a:t>第三步：配置交换机之间互联的端口为</a:t>
            </a:r>
            <a:r>
              <a:rPr lang="en-US" altLang="zh-CN" dirty="0"/>
              <a:t>Trunk</a:t>
            </a:r>
          </a:p>
          <a:p>
            <a:pPr lvl="1"/>
            <a:r>
              <a:rPr lang="en-US" altLang="zh-CN" dirty="0">
                <a:solidFill>
                  <a:srgbClr val="FFFF00"/>
                </a:solidFill>
              </a:rPr>
              <a:t>SW1(</a:t>
            </a:r>
            <a:r>
              <a:rPr lang="en-US" altLang="zh-CN" dirty="0" err="1">
                <a:solidFill>
                  <a:srgbClr val="FFFF00"/>
                </a:solidFill>
              </a:rPr>
              <a:t>config</a:t>
            </a:r>
            <a:r>
              <a:rPr lang="en-US" altLang="zh-CN" dirty="0">
                <a:solidFill>
                  <a:srgbClr val="FFFF00"/>
                </a:solidFill>
              </a:rPr>
              <a:t>)#interface f0/24</a:t>
            </a:r>
          </a:p>
          <a:p>
            <a:pPr lvl="1"/>
            <a:r>
              <a:rPr lang="en-US" altLang="zh-CN" dirty="0">
                <a:solidFill>
                  <a:srgbClr val="FFFF00"/>
                </a:solidFill>
              </a:rPr>
              <a:t>SW1(</a:t>
            </a:r>
            <a:r>
              <a:rPr lang="en-US" altLang="zh-CN" dirty="0" err="1">
                <a:solidFill>
                  <a:srgbClr val="FFFF00"/>
                </a:solidFill>
              </a:rPr>
              <a:t>config</a:t>
            </a:r>
            <a:r>
              <a:rPr lang="en-US" altLang="zh-CN" dirty="0">
                <a:solidFill>
                  <a:srgbClr val="FFFF00"/>
                </a:solidFill>
              </a:rPr>
              <a:t>-if)#</a:t>
            </a:r>
            <a:r>
              <a:rPr lang="en-US" altLang="zh-CN" dirty="0" err="1">
                <a:solidFill>
                  <a:srgbClr val="FFFF00"/>
                </a:solidFill>
              </a:rPr>
              <a:t>switchport</a:t>
            </a:r>
            <a:r>
              <a:rPr lang="en-US" altLang="zh-CN" dirty="0">
                <a:solidFill>
                  <a:srgbClr val="FFFF00"/>
                </a:solidFill>
              </a:rPr>
              <a:t> mode trunk</a:t>
            </a:r>
          </a:p>
          <a:p>
            <a:pPr>
              <a:buFont typeface="Wingdings" pitchFamily="2" charset="2"/>
              <a:buNone/>
            </a:pPr>
            <a:endParaRPr lang="en-US" altLang="zh-CN" sz="2200" dirty="0" smtClean="0">
              <a:solidFill>
                <a:srgbClr val="FFFF00"/>
              </a:solidFill>
            </a:endParaRPr>
          </a:p>
          <a:p>
            <a:endParaRPr lang="zh-CN" altLang="en-US" sz="2000" dirty="0"/>
          </a:p>
        </p:txBody>
      </p:sp>
    </p:spTree>
    <p:extLst>
      <p:ext uri="{BB962C8B-B14F-4D97-AF65-F5344CB8AC3E}">
        <p14:creationId xmlns:p14="http://schemas.microsoft.com/office/powerpoint/2010/main" val="41568926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a:t>
            </a:r>
            <a:r>
              <a:rPr lang="en-US" altLang="zh-CN" dirty="0"/>
              <a:t>VLAN Trunk</a:t>
            </a:r>
            <a:r>
              <a:rPr lang="zh-CN" altLang="en-US" dirty="0"/>
              <a:t>实例（</a:t>
            </a:r>
            <a:r>
              <a:rPr lang="zh-CN" altLang="en-US" dirty="0" smtClean="0"/>
              <a:t>续</a:t>
            </a:r>
            <a:r>
              <a:rPr lang="en-US" altLang="zh-CN" dirty="0" smtClean="0"/>
              <a:t>3</a:t>
            </a:r>
            <a:r>
              <a:rPr lang="zh-CN" altLang="en-US" dirty="0" smtClean="0"/>
              <a:t>）</a:t>
            </a:r>
            <a:endParaRPr lang="zh-CN" altLang="en-US" dirty="0"/>
          </a:p>
        </p:txBody>
      </p:sp>
      <p:grpSp>
        <p:nvGrpSpPr>
          <p:cNvPr id="5" name="Group 194"/>
          <p:cNvGrpSpPr>
            <a:grpSpLocks/>
          </p:cNvGrpSpPr>
          <p:nvPr/>
        </p:nvGrpSpPr>
        <p:grpSpPr bwMode="auto">
          <a:xfrm>
            <a:off x="3301619" y="3970226"/>
            <a:ext cx="1295400" cy="0"/>
            <a:chOff x="2154" y="3249"/>
            <a:chExt cx="816" cy="0"/>
          </a:xfrm>
        </p:grpSpPr>
        <p:sp>
          <p:nvSpPr>
            <p:cNvPr id="6" name="Line 195"/>
            <p:cNvSpPr>
              <a:spLocks noChangeShapeType="1"/>
            </p:cNvSpPr>
            <p:nvPr/>
          </p:nvSpPr>
          <p:spPr bwMode="auto">
            <a:xfrm>
              <a:off x="2154"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7" name="Line 196"/>
            <p:cNvSpPr>
              <a:spLocks noChangeShapeType="1"/>
            </p:cNvSpPr>
            <p:nvPr/>
          </p:nvSpPr>
          <p:spPr bwMode="auto">
            <a:xfrm>
              <a:off x="2290"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8" name="Line 197"/>
            <p:cNvSpPr>
              <a:spLocks noChangeShapeType="1"/>
            </p:cNvSpPr>
            <p:nvPr/>
          </p:nvSpPr>
          <p:spPr bwMode="auto">
            <a:xfrm>
              <a:off x="2426"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9" name="Line 198"/>
            <p:cNvSpPr>
              <a:spLocks noChangeShapeType="1"/>
            </p:cNvSpPr>
            <p:nvPr/>
          </p:nvSpPr>
          <p:spPr bwMode="auto">
            <a:xfrm>
              <a:off x="2562" y="3249"/>
              <a:ext cx="136" cy="0"/>
            </a:xfrm>
            <a:prstGeom prst="line">
              <a:avLst/>
            </a:prstGeom>
            <a:noFill/>
            <a:ln w="5715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10" name="Line 199"/>
            <p:cNvSpPr>
              <a:spLocks noChangeShapeType="1"/>
            </p:cNvSpPr>
            <p:nvPr/>
          </p:nvSpPr>
          <p:spPr bwMode="auto">
            <a:xfrm>
              <a:off x="2698" y="3249"/>
              <a:ext cx="136" cy="0"/>
            </a:xfrm>
            <a:prstGeom prst="line">
              <a:avLst/>
            </a:prstGeom>
            <a:noFill/>
            <a:ln w="57150">
              <a:solidFill>
                <a:srgbClr val="FF3300"/>
              </a:solidFill>
              <a:round/>
              <a:headEnd/>
              <a:tailEnd/>
            </a:ln>
            <a:effectLst>
              <a:prstShdw prst="shdw17" dist="17961" dir="2700000">
                <a:srgbClr val="FF3300">
                  <a:gamma/>
                  <a:shade val="60000"/>
                  <a:invGamma/>
                </a:srgb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sp>
          <p:nvSpPr>
            <p:cNvPr id="11" name="Line 200"/>
            <p:cNvSpPr>
              <a:spLocks noChangeShapeType="1"/>
            </p:cNvSpPr>
            <p:nvPr/>
          </p:nvSpPr>
          <p:spPr bwMode="auto">
            <a:xfrm>
              <a:off x="2834" y="3249"/>
              <a:ext cx="136" cy="0"/>
            </a:xfrm>
            <a:prstGeom prst="line">
              <a:avLst/>
            </a:prstGeom>
            <a:noFill/>
            <a:ln w="5715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nchor="b"/>
            <a:lstStyle/>
            <a:p>
              <a:endParaRPr lang="zh-CN" altLang="en-US" sz="1400">
                <a:latin typeface="微软雅黑" pitchFamily="34" charset="-122"/>
                <a:ea typeface="微软雅黑" pitchFamily="34" charset="-122"/>
              </a:endParaRPr>
            </a:p>
          </p:txBody>
        </p:sp>
      </p:grpSp>
      <p:sp>
        <p:nvSpPr>
          <p:cNvPr id="12" name="Line 201"/>
          <p:cNvSpPr>
            <a:spLocks noChangeShapeType="1"/>
          </p:cNvSpPr>
          <p:nvPr/>
        </p:nvSpPr>
        <p:spPr bwMode="auto">
          <a:xfrm>
            <a:off x="1303600" y="2669718"/>
            <a:ext cx="1051907" cy="1267035"/>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3" name="Line 202"/>
          <p:cNvSpPr>
            <a:spLocks noChangeShapeType="1"/>
          </p:cNvSpPr>
          <p:nvPr/>
        </p:nvSpPr>
        <p:spPr bwMode="auto">
          <a:xfrm flipV="1">
            <a:off x="1303600" y="4092939"/>
            <a:ext cx="1051906" cy="902653"/>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4" name="Line 203"/>
          <p:cNvSpPr>
            <a:spLocks noChangeShapeType="1"/>
          </p:cNvSpPr>
          <p:nvPr/>
        </p:nvSpPr>
        <p:spPr bwMode="auto">
          <a:xfrm flipH="1">
            <a:off x="5534556" y="2770155"/>
            <a:ext cx="1132349" cy="1166598"/>
          </a:xfrm>
          <a:prstGeom prst="line">
            <a:avLst/>
          </a:prstGeom>
          <a:noFill/>
          <a:ln w="38100">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5" name="Line 205"/>
          <p:cNvSpPr>
            <a:spLocks noChangeShapeType="1"/>
          </p:cNvSpPr>
          <p:nvPr/>
        </p:nvSpPr>
        <p:spPr bwMode="auto">
          <a:xfrm>
            <a:off x="5534557" y="4014612"/>
            <a:ext cx="1073396" cy="934444"/>
          </a:xfrm>
          <a:prstGeom prst="line">
            <a:avLst/>
          </a:prstGeom>
          <a:noFill/>
          <a:ln w="38100">
            <a:solidFill>
              <a:srgbClr val="FF66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sp>
        <p:nvSpPr>
          <p:cNvPr id="16" name="Text Box 206"/>
          <p:cNvSpPr txBox="1">
            <a:spLocks noChangeArrowheads="1"/>
          </p:cNvSpPr>
          <p:nvPr/>
        </p:nvSpPr>
        <p:spPr bwMode="auto">
          <a:xfrm>
            <a:off x="755576" y="1969095"/>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1</a:t>
            </a:r>
          </a:p>
        </p:txBody>
      </p:sp>
      <p:sp>
        <p:nvSpPr>
          <p:cNvPr id="17" name="Text Box 207"/>
          <p:cNvSpPr txBox="1">
            <a:spLocks noChangeArrowheads="1"/>
          </p:cNvSpPr>
          <p:nvPr/>
        </p:nvSpPr>
        <p:spPr bwMode="auto">
          <a:xfrm>
            <a:off x="747369" y="3030511"/>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2</a:t>
            </a:r>
          </a:p>
        </p:txBody>
      </p:sp>
      <p:sp>
        <p:nvSpPr>
          <p:cNvPr id="18" name="Text Box 208"/>
          <p:cNvSpPr txBox="1">
            <a:spLocks noChangeArrowheads="1"/>
          </p:cNvSpPr>
          <p:nvPr/>
        </p:nvSpPr>
        <p:spPr bwMode="auto">
          <a:xfrm>
            <a:off x="806931" y="4213277"/>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3</a:t>
            </a:r>
          </a:p>
        </p:txBody>
      </p:sp>
      <p:sp>
        <p:nvSpPr>
          <p:cNvPr id="19" name="Text Box 209"/>
          <p:cNvSpPr txBox="1">
            <a:spLocks noChangeArrowheads="1"/>
          </p:cNvSpPr>
          <p:nvPr/>
        </p:nvSpPr>
        <p:spPr bwMode="auto">
          <a:xfrm>
            <a:off x="6401580" y="2060848"/>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1</a:t>
            </a:r>
          </a:p>
        </p:txBody>
      </p:sp>
      <p:sp>
        <p:nvSpPr>
          <p:cNvPr id="20" name="Text Box 210"/>
          <p:cNvSpPr txBox="1">
            <a:spLocks noChangeArrowheads="1"/>
          </p:cNvSpPr>
          <p:nvPr/>
        </p:nvSpPr>
        <p:spPr bwMode="auto">
          <a:xfrm>
            <a:off x="6324006" y="3217293"/>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2</a:t>
            </a:r>
          </a:p>
        </p:txBody>
      </p:sp>
      <p:sp>
        <p:nvSpPr>
          <p:cNvPr id="21" name="Text Box 211"/>
          <p:cNvSpPr txBox="1">
            <a:spLocks noChangeArrowheads="1"/>
          </p:cNvSpPr>
          <p:nvPr/>
        </p:nvSpPr>
        <p:spPr bwMode="auto">
          <a:xfrm>
            <a:off x="6306544" y="4405827"/>
            <a:ext cx="834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VLAN 3</a:t>
            </a:r>
          </a:p>
        </p:txBody>
      </p:sp>
      <p:sp>
        <p:nvSpPr>
          <p:cNvPr id="162" name="Line 352"/>
          <p:cNvSpPr>
            <a:spLocks noChangeShapeType="1"/>
          </p:cNvSpPr>
          <p:nvPr/>
        </p:nvSpPr>
        <p:spPr bwMode="auto">
          <a:xfrm flipH="1">
            <a:off x="1303600" y="4032196"/>
            <a:ext cx="1104701" cy="1615"/>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pic>
        <p:nvPicPr>
          <p:cNvPr id="163" name="Picture 35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2281" y="3686894"/>
            <a:ext cx="1289050" cy="55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 name="AutoShape 355"/>
          <p:cNvSpPr>
            <a:spLocks noChangeArrowheads="1"/>
          </p:cNvSpPr>
          <p:nvPr/>
        </p:nvSpPr>
        <p:spPr bwMode="auto">
          <a:xfrm rot="5400000">
            <a:off x="4517135" y="2899513"/>
            <a:ext cx="1078531" cy="360362"/>
          </a:xfrm>
          <a:custGeom>
            <a:avLst/>
            <a:gdLst>
              <a:gd name="G0" fmla="+- 14267 0 0"/>
              <a:gd name="G1" fmla="+- 5423 0 0"/>
              <a:gd name="G2" fmla="+- 21600 0 5423"/>
              <a:gd name="G3" fmla="+- 10800 0 5423"/>
              <a:gd name="G4" fmla="+- 21600 0 14267"/>
              <a:gd name="G5" fmla="*/ G4 G3 10800"/>
              <a:gd name="G6" fmla="+- 21600 0 G5"/>
              <a:gd name="T0" fmla="*/ 14267 w 21600"/>
              <a:gd name="T1" fmla="*/ 0 h 21600"/>
              <a:gd name="T2" fmla="*/ 0 w 21600"/>
              <a:gd name="T3" fmla="*/ 10800 h 21600"/>
              <a:gd name="T4" fmla="*/ 1426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4267" y="0"/>
                </a:moveTo>
                <a:lnTo>
                  <a:pt x="14267" y="5423"/>
                </a:lnTo>
                <a:lnTo>
                  <a:pt x="3375" y="5423"/>
                </a:lnTo>
                <a:lnTo>
                  <a:pt x="3375" y="16177"/>
                </a:lnTo>
                <a:lnTo>
                  <a:pt x="14267" y="16177"/>
                </a:lnTo>
                <a:lnTo>
                  <a:pt x="14267" y="21600"/>
                </a:lnTo>
                <a:lnTo>
                  <a:pt x="21600" y="10800"/>
                </a:lnTo>
                <a:close/>
              </a:path>
              <a:path w="21600" h="21600">
                <a:moveTo>
                  <a:pt x="1350" y="5423"/>
                </a:moveTo>
                <a:lnTo>
                  <a:pt x="1350" y="16177"/>
                </a:lnTo>
                <a:lnTo>
                  <a:pt x="2700" y="16177"/>
                </a:lnTo>
                <a:lnTo>
                  <a:pt x="2700" y="5423"/>
                </a:lnTo>
                <a:close/>
              </a:path>
              <a:path w="21600" h="21600">
                <a:moveTo>
                  <a:pt x="0" y="5423"/>
                </a:moveTo>
                <a:lnTo>
                  <a:pt x="0" y="16177"/>
                </a:lnTo>
                <a:lnTo>
                  <a:pt x="675" y="16177"/>
                </a:lnTo>
                <a:lnTo>
                  <a:pt x="675" y="5423"/>
                </a:lnTo>
                <a:close/>
              </a:path>
            </a:pathLst>
          </a:custGeom>
          <a:solidFill>
            <a:srgbClr val="B7CAE7"/>
          </a:solidFill>
          <a:ln>
            <a:noFill/>
          </a:ln>
          <a:effectLst>
            <a:prstShdw prst="shdw17" dist="17961" dir="2700000">
              <a:srgbClr val="B7CAE7">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sz="1400">
              <a:latin typeface="微软雅黑" pitchFamily="34" charset="-122"/>
              <a:ea typeface="微软雅黑" pitchFamily="34" charset="-122"/>
            </a:endParaRPr>
          </a:p>
        </p:txBody>
      </p:sp>
      <p:sp>
        <p:nvSpPr>
          <p:cNvPr id="165" name="Text Box 356"/>
          <p:cNvSpPr txBox="1">
            <a:spLocks noChangeArrowheads="1"/>
          </p:cNvSpPr>
          <p:nvPr/>
        </p:nvSpPr>
        <p:spPr bwMode="auto">
          <a:xfrm rot="2696352">
            <a:off x="1706906" y="3371076"/>
            <a:ext cx="11890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1</a:t>
            </a:r>
            <a:r>
              <a:rPr lang="zh-CN" altLang="en-US" sz="1200" dirty="0">
                <a:effectLst>
                  <a:outerShdw blurRad="38100" dist="38100" dir="2700000" algn="tl">
                    <a:srgbClr val="C0C0C0"/>
                  </a:outerShdw>
                </a:effectLst>
                <a:latin typeface="微软雅黑" pitchFamily="34" charset="-122"/>
                <a:ea typeface="微软雅黑" pitchFamily="34" charset="-122"/>
              </a:rPr>
              <a:t>－</a:t>
            </a:r>
            <a:r>
              <a:rPr lang="en-US" altLang="zh-CN" sz="1200" dirty="0">
                <a:effectLst>
                  <a:outerShdw blurRad="38100" dist="38100" dir="2700000" algn="tl">
                    <a:srgbClr val="C0C0C0"/>
                  </a:outerShdw>
                </a:effectLst>
                <a:latin typeface="微软雅黑" pitchFamily="34" charset="-122"/>
                <a:ea typeface="微软雅黑" pitchFamily="34" charset="-122"/>
              </a:rPr>
              <a:t>3</a:t>
            </a:r>
          </a:p>
        </p:txBody>
      </p:sp>
      <p:sp>
        <p:nvSpPr>
          <p:cNvPr id="166" name="Text Box 357"/>
          <p:cNvSpPr txBox="1">
            <a:spLocks noChangeArrowheads="1"/>
          </p:cNvSpPr>
          <p:nvPr/>
        </p:nvSpPr>
        <p:spPr bwMode="auto">
          <a:xfrm>
            <a:off x="1409856" y="3685160"/>
            <a:ext cx="15113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4</a:t>
            </a:r>
            <a:r>
              <a:rPr lang="zh-CN" altLang="en-US" sz="1200" dirty="0">
                <a:effectLst>
                  <a:outerShdw blurRad="38100" dist="38100" dir="2700000" algn="tl">
                    <a:srgbClr val="C0C0C0"/>
                  </a:outerShdw>
                </a:effectLst>
                <a:latin typeface="微软雅黑" pitchFamily="34" charset="-122"/>
                <a:ea typeface="微软雅黑" pitchFamily="34" charset="-122"/>
              </a:rPr>
              <a:t>－</a:t>
            </a:r>
            <a:r>
              <a:rPr lang="en-US" altLang="zh-CN" sz="1200" dirty="0">
                <a:effectLst>
                  <a:outerShdw blurRad="38100" dist="38100" dir="2700000" algn="tl">
                    <a:srgbClr val="C0C0C0"/>
                  </a:outerShdw>
                </a:effectLst>
                <a:latin typeface="微软雅黑" pitchFamily="34" charset="-122"/>
                <a:ea typeface="微软雅黑" pitchFamily="34" charset="-122"/>
              </a:rPr>
              <a:t>10</a:t>
            </a:r>
          </a:p>
        </p:txBody>
      </p:sp>
      <p:sp>
        <p:nvSpPr>
          <p:cNvPr id="195" name="Text Box 386"/>
          <p:cNvSpPr txBox="1">
            <a:spLocks noChangeArrowheads="1"/>
          </p:cNvSpPr>
          <p:nvPr/>
        </p:nvSpPr>
        <p:spPr bwMode="auto">
          <a:xfrm rot="19633917">
            <a:off x="1386294" y="4479159"/>
            <a:ext cx="15113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11</a:t>
            </a:r>
            <a:r>
              <a:rPr lang="zh-CN" altLang="en-US" sz="1200" dirty="0">
                <a:effectLst>
                  <a:outerShdw blurRad="38100" dist="38100" dir="2700000" algn="tl">
                    <a:srgbClr val="C0C0C0"/>
                  </a:outerShdw>
                </a:effectLst>
                <a:latin typeface="微软雅黑" pitchFamily="34" charset="-122"/>
                <a:ea typeface="微软雅黑" pitchFamily="34" charset="-122"/>
              </a:rPr>
              <a:t>－</a:t>
            </a:r>
            <a:r>
              <a:rPr lang="en-US" altLang="zh-CN" sz="1200" dirty="0">
                <a:effectLst>
                  <a:outerShdw blurRad="38100" dist="38100" dir="2700000" algn="tl">
                    <a:srgbClr val="C0C0C0"/>
                  </a:outerShdw>
                </a:effectLst>
                <a:latin typeface="微软雅黑" pitchFamily="34" charset="-122"/>
                <a:ea typeface="微软雅黑" pitchFamily="34" charset="-122"/>
              </a:rPr>
              <a:t>23</a:t>
            </a:r>
          </a:p>
        </p:txBody>
      </p:sp>
      <p:sp>
        <p:nvSpPr>
          <p:cNvPr id="196" name="Text Box 387"/>
          <p:cNvSpPr txBox="1">
            <a:spLocks noChangeArrowheads="1"/>
          </p:cNvSpPr>
          <p:nvPr/>
        </p:nvSpPr>
        <p:spPr bwMode="auto">
          <a:xfrm>
            <a:off x="3052056" y="3378593"/>
            <a:ext cx="15113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24</a:t>
            </a:r>
          </a:p>
        </p:txBody>
      </p:sp>
      <p:sp>
        <p:nvSpPr>
          <p:cNvPr id="197" name="Text Box 388"/>
          <p:cNvSpPr txBox="1">
            <a:spLocks noChangeArrowheads="1"/>
          </p:cNvSpPr>
          <p:nvPr/>
        </p:nvSpPr>
        <p:spPr bwMode="auto">
          <a:xfrm>
            <a:off x="4060119" y="3378593"/>
            <a:ext cx="15113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24</a:t>
            </a:r>
          </a:p>
        </p:txBody>
      </p:sp>
      <p:sp>
        <p:nvSpPr>
          <p:cNvPr id="198" name="Text Box 389"/>
          <p:cNvSpPr txBox="1">
            <a:spLocks noChangeArrowheads="1"/>
          </p:cNvSpPr>
          <p:nvPr/>
        </p:nvSpPr>
        <p:spPr bwMode="auto">
          <a:xfrm rot="19237083">
            <a:off x="5334995" y="3000143"/>
            <a:ext cx="11890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1</a:t>
            </a:r>
          </a:p>
        </p:txBody>
      </p:sp>
      <p:sp>
        <p:nvSpPr>
          <p:cNvPr id="199" name="Text Box 390"/>
          <p:cNvSpPr txBox="1">
            <a:spLocks noChangeArrowheads="1"/>
          </p:cNvSpPr>
          <p:nvPr/>
        </p:nvSpPr>
        <p:spPr bwMode="auto">
          <a:xfrm>
            <a:off x="5646594" y="3669326"/>
            <a:ext cx="15113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2</a:t>
            </a:r>
            <a:r>
              <a:rPr lang="zh-CN" altLang="en-US" sz="1200" dirty="0">
                <a:effectLst>
                  <a:outerShdw blurRad="38100" dist="38100" dir="2700000" algn="tl">
                    <a:srgbClr val="C0C0C0"/>
                  </a:outerShdw>
                </a:effectLst>
                <a:latin typeface="微软雅黑" pitchFamily="34" charset="-122"/>
                <a:ea typeface="微软雅黑" pitchFamily="34" charset="-122"/>
              </a:rPr>
              <a:t>－</a:t>
            </a:r>
            <a:r>
              <a:rPr lang="en-US" altLang="zh-CN" sz="1200" dirty="0">
                <a:effectLst>
                  <a:outerShdw blurRad="38100" dist="38100" dir="2700000" algn="tl">
                    <a:srgbClr val="C0C0C0"/>
                  </a:outerShdw>
                </a:effectLst>
                <a:latin typeface="微软雅黑" pitchFamily="34" charset="-122"/>
                <a:ea typeface="微软雅黑" pitchFamily="34" charset="-122"/>
              </a:rPr>
              <a:t>10</a:t>
            </a:r>
          </a:p>
        </p:txBody>
      </p:sp>
      <p:sp>
        <p:nvSpPr>
          <p:cNvPr id="200" name="Line 391"/>
          <p:cNvSpPr>
            <a:spLocks noChangeShapeType="1"/>
          </p:cNvSpPr>
          <p:nvPr/>
        </p:nvSpPr>
        <p:spPr bwMode="auto">
          <a:xfrm flipH="1">
            <a:off x="5371506" y="3975392"/>
            <a:ext cx="1295400" cy="0"/>
          </a:xfrm>
          <a:prstGeom prst="line">
            <a:avLst/>
          </a:prstGeom>
          <a:noFill/>
          <a:ln w="38100">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sz="1400">
              <a:latin typeface="微软雅黑" pitchFamily="34" charset="-122"/>
              <a:ea typeface="微软雅黑" pitchFamily="34" charset="-122"/>
            </a:endParaRPr>
          </a:p>
        </p:txBody>
      </p:sp>
      <p:pic>
        <p:nvPicPr>
          <p:cNvPr id="201" name="Picture 3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994" y="3748207"/>
            <a:ext cx="1289050" cy="55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Text Box 392"/>
          <p:cNvSpPr txBox="1">
            <a:spLocks noChangeArrowheads="1"/>
          </p:cNvSpPr>
          <p:nvPr/>
        </p:nvSpPr>
        <p:spPr bwMode="auto">
          <a:xfrm rot="2044012">
            <a:off x="5274545" y="4431410"/>
            <a:ext cx="11890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200" dirty="0">
                <a:effectLst>
                  <a:outerShdw blurRad="38100" dist="38100" dir="2700000" algn="tl">
                    <a:srgbClr val="C0C0C0"/>
                  </a:outerShdw>
                </a:effectLst>
                <a:latin typeface="微软雅黑" pitchFamily="34" charset="-122"/>
                <a:ea typeface="微软雅黑" pitchFamily="34" charset="-122"/>
              </a:rPr>
              <a:t>Port 11-23</a:t>
            </a:r>
          </a:p>
        </p:txBody>
      </p:sp>
      <p:sp>
        <p:nvSpPr>
          <p:cNvPr id="203" name="Text Box 393"/>
          <p:cNvSpPr txBox="1">
            <a:spLocks noChangeArrowheads="1"/>
          </p:cNvSpPr>
          <p:nvPr/>
        </p:nvSpPr>
        <p:spPr bwMode="auto">
          <a:xfrm>
            <a:off x="4577006" y="4392793"/>
            <a:ext cx="5774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outerShdw blurRad="38100" dist="38100" dir="2700000" algn="tl">
                    <a:srgbClr val="C0C0C0"/>
                  </a:outerShdw>
                </a:effectLst>
                <a:latin typeface="微软雅黑" pitchFamily="34" charset="-122"/>
                <a:ea typeface="微软雅黑" pitchFamily="34" charset="-122"/>
              </a:rPr>
              <a:t>SW2</a:t>
            </a:r>
          </a:p>
        </p:txBody>
      </p:sp>
      <p:pic>
        <p:nvPicPr>
          <p:cNvPr id="40"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27411" y="2334767"/>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07694" y="3622908"/>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05687" y="4865868"/>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76913" y="2444472"/>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554553" y="3655592"/>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84" descr="black_serve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85827" y="4855344"/>
            <a:ext cx="604169" cy="651364"/>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9356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a:t>
            </a:r>
            <a:r>
              <a:rPr lang="en-US" altLang="zh-CN" dirty="0" smtClean="0"/>
              <a:t>VLAN Trunk</a:t>
            </a:r>
            <a:r>
              <a:rPr lang="zh-CN" altLang="en-US" dirty="0" smtClean="0"/>
              <a:t>实例（</a:t>
            </a:r>
            <a:r>
              <a:rPr lang="zh-CN" altLang="en-US" dirty="0" smtClean="0"/>
              <a:t>续</a:t>
            </a:r>
            <a:r>
              <a:rPr lang="en-US" altLang="zh-CN" dirty="0" smtClean="0"/>
              <a:t>4</a:t>
            </a:r>
            <a:r>
              <a:rPr lang="zh-CN" altLang="en-US" dirty="0" smtClean="0"/>
              <a:t>）</a:t>
            </a:r>
            <a:endParaRPr lang="zh-CN" altLang="en-US" dirty="0"/>
          </a:p>
        </p:txBody>
      </p:sp>
      <p:sp>
        <p:nvSpPr>
          <p:cNvPr id="5" name="文本占位符 3"/>
          <p:cNvSpPr txBox="1">
            <a:spLocks/>
          </p:cNvSpPr>
          <p:nvPr/>
        </p:nvSpPr>
        <p:spPr>
          <a:xfrm>
            <a:off x="7308304" y="1268760"/>
            <a:ext cx="7608416" cy="2043636"/>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20000"/>
              </a:lnSpc>
              <a:spcBef>
                <a:spcPct val="20000"/>
              </a:spcBef>
              <a:buFont typeface="Arial" pitchFamily="34" charset="0"/>
              <a:buChar char="–"/>
              <a:defRPr sz="2200" b="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 typeface="Arial" pitchFamily="34" charset="0"/>
              <a:buNone/>
              <a:defRPr sz="1800" b="0" kern="1200">
                <a:solidFill>
                  <a:srgbClr val="00B0F0"/>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smtClean="0"/>
          </a:p>
          <a:p>
            <a:pPr lvl="1"/>
            <a:endParaRPr lang="zh-CN" altLang="en-US" dirty="0" smtClean="0"/>
          </a:p>
          <a:p>
            <a:pPr>
              <a:buFont typeface="Wingdings" pitchFamily="2" charset="2"/>
              <a:buNone/>
            </a:pPr>
            <a:endParaRPr lang="zh-CN" altLang="en-US" dirty="0" smtClean="0"/>
          </a:p>
          <a:p>
            <a:endParaRPr lang="zh-CN" altLang="en-US" dirty="0"/>
          </a:p>
        </p:txBody>
      </p:sp>
      <p:sp>
        <p:nvSpPr>
          <p:cNvPr id="6" name="内容占位符 5"/>
          <p:cNvSpPr>
            <a:spLocks noGrp="1"/>
          </p:cNvSpPr>
          <p:nvPr>
            <p:ph sz="quarter" idx="10"/>
          </p:nvPr>
        </p:nvSpPr>
        <p:spPr>
          <a:xfrm>
            <a:off x="611560" y="1340768"/>
            <a:ext cx="7608416" cy="3859518"/>
          </a:xfrm>
        </p:spPr>
        <p:txBody>
          <a:bodyPr/>
          <a:lstStyle/>
          <a:p>
            <a:r>
              <a:rPr lang="zh-CN" altLang="en-US" dirty="0" smtClean="0"/>
              <a:t>查看端口状态</a:t>
            </a:r>
            <a:endParaRPr lang="en-US" altLang="zh-CN" dirty="0" smtClean="0"/>
          </a:p>
          <a:p>
            <a:pPr>
              <a:lnSpc>
                <a:spcPct val="80000"/>
              </a:lnSpc>
              <a:buFont typeface="Wingdings" pitchFamily="2" charset="2"/>
              <a:buNone/>
            </a:pPr>
            <a:r>
              <a:rPr lang="en-US" altLang="zh-CN" sz="1800" dirty="0" smtClean="0">
                <a:solidFill>
                  <a:srgbClr val="FFFF00"/>
                </a:solidFill>
              </a:rPr>
              <a:t>SW1#show interface f0/24 </a:t>
            </a:r>
            <a:r>
              <a:rPr lang="en-US" altLang="zh-CN" sz="1800" dirty="0" err="1" smtClean="0">
                <a:solidFill>
                  <a:srgbClr val="FFFF00"/>
                </a:solidFill>
              </a:rPr>
              <a:t>switchport</a:t>
            </a:r>
            <a:endParaRPr lang="en-US" altLang="zh-CN" sz="1800" dirty="0" smtClean="0">
              <a:solidFill>
                <a:srgbClr val="FFFF00"/>
              </a:solidFill>
            </a:endParaRPr>
          </a:p>
          <a:p>
            <a:pPr lvl="1">
              <a:lnSpc>
                <a:spcPct val="80000"/>
              </a:lnSpc>
              <a:buFont typeface="Wingdings" pitchFamily="2" charset="2"/>
              <a:buNone/>
            </a:pPr>
            <a:r>
              <a:rPr lang="en-US" altLang="zh-CN" sz="1800" dirty="0" smtClean="0">
                <a:solidFill>
                  <a:srgbClr val="FFFF00"/>
                </a:solidFill>
              </a:rPr>
              <a:t>Name: Fa0/24</a:t>
            </a:r>
          </a:p>
          <a:p>
            <a:pPr lvl="1">
              <a:lnSpc>
                <a:spcPct val="80000"/>
              </a:lnSpc>
              <a:buFont typeface="Wingdings" pitchFamily="2" charset="2"/>
              <a:buNone/>
            </a:pPr>
            <a:r>
              <a:rPr lang="en-US" altLang="zh-CN" sz="1800" dirty="0" err="1" smtClean="0">
                <a:solidFill>
                  <a:srgbClr val="FFFF00"/>
                </a:solidFill>
              </a:rPr>
              <a:t>Switchport</a:t>
            </a:r>
            <a:r>
              <a:rPr lang="en-US" altLang="zh-CN" sz="1800" dirty="0" smtClean="0">
                <a:solidFill>
                  <a:srgbClr val="FFFF00"/>
                </a:solidFill>
              </a:rPr>
              <a:t>: Enabled</a:t>
            </a:r>
          </a:p>
          <a:p>
            <a:pPr lvl="1">
              <a:lnSpc>
                <a:spcPct val="80000"/>
              </a:lnSpc>
              <a:buFont typeface="Wingdings" pitchFamily="2" charset="2"/>
              <a:buNone/>
            </a:pPr>
            <a:r>
              <a:rPr lang="en-US" altLang="zh-CN" sz="1800" dirty="0" smtClean="0">
                <a:solidFill>
                  <a:srgbClr val="FFFF00"/>
                </a:solidFill>
              </a:rPr>
              <a:t>Administrative Mode: </a:t>
            </a:r>
            <a:r>
              <a:rPr lang="en-US" altLang="zh-CN" sz="1800" dirty="0" smtClean="0"/>
              <a:t>trunk</a:t>
            </a:r>
          </a:p>
          <a:p>
            <a:pPr lvl="1">
              <a:lnSpc>
                <a:spcPct val="80000"/>
              </a:lnSpc>
              <a:buNone/>
            </a:pPr>
            <a:r>
              <a:rPr lang="en-US" altLang="zh-CN" sz="1800" dirty="0" smtClean="0">
                <a:solidFill>
                  <a:srgbClr val="FFFF00"/>
                </a:solidFill>
              </a:rPr>
              <a:t>Operational Mode: </a:t>
            </a:r>
            <a:r>
              <a:rPr lang="en-US" altLang="zh-CN" sz="1800" dirty="0" smtClean="0"/>
              <a:t>trunk</a:t>
            </a:r>
          </a:p>
          <a:p>
            <a:pPr lvl="1">
              <a:lnSpc>
                <a:spcPct val="80000"/>
              </a:lnSpc>
              <a:buNone/>
            </a:pPr>
            <a:r>
              <a:rPr lang="en-US" altLang="zh-CN" sz="1800" dirty="0" smtClean="0">
                <a:solidFill>
                  <a:srgbClr val="FFFF00"/>
                </a:solidFill>
              </a:rPr>
              <a:t>Administrative </a:t>
            </a:r>
            <a:r>
              <a:rPr lang="en-US" altLang="zh-CN" sz="1800" dirty="0" err="1" smtClean="0">
                <a:solidFill>
                  <a:srgbClr val="FFFF00"/>
                </a:solidFill>
              </a:rPr>
              <a:t>Trunking</a:t>
            </a:r>
            <a:r>
              <a:rPr lang="en-US" altLang="zh-CN" sz="1800" dirty="0" smtClean="0">
                <a:solidFill>
                  <a:srgbClr val="FFFF00"/>
                </a:solidFill>
              </a:rPr>
              <a:t> Encapsulation: </a:t>
            </a:r>
            <a:r>
              <a:rPr lang="en-US" altLang="zh-CN" sz="1800" dirty="0" smtClean="0"/>
              <a:t>dot1q</a:t>
            </a:r>
          </a:p>
          <a:p>
            <a:pPr lvl="1">
              <a:lnSpc>
                <a:spcPct val="80000"/>
              </a:lnSpc>
              <a:buFont typeface="Wingdings" pitchFamily="2" charset="2"/>
              <a:buNone/>
            </a:pPr>
            <a:r>
              <a:rPr lang="en-US" altLang="zh-CN" sz="1800" dirty="0" smtClean="0">
                <a:solidFill>
                  <a:srgbClr val="FFFF00"/>
                </a:solidFill>
              </a:rPr>
              <a:t>Operational </a:t>
            </a:r>
            <a:r>
              <a:rPr lang="en-US" altLang="zh-CN" sz="1800" dirty="0" err="1" smtClean="0">
                <a:solidFill>
                  <a:srgbClr val="FFFF00"/>
                </a:solidFill>
              </a:rPr>
              <a:t>Trunking</a:t>
            </a:r>
            <a:r>
              <a:rPr lang="en-US" altLang="zh-CN" sz="1800" dirty="0" smtClean="0">
                <a:solidFill>
                  <a:srgbClr val="FFFF00"/>
                </a:solidFill>
              </a:rPr>
              <a:t> Encapsulation: </a:t>
            </a:r>
            <a:r>
              <a:rPr lang="en-US" altLang="zh-CN" sz="1800" dirty="0" smtClean="0"/>
              <a:t>dot1q</a:t>
            </a:r>
          </a:p>
          <a:p>
            <a:pPr lvl="1">
              <a:lnSpc>
                <a:spcPct val="80000"/>
              </a:lnSpc>
              <a:buFont typeface="Wingdings" pitchFamily="2" charset="2"/>
              <a:buNone/>
            </a:pPr>
            <a:r>
              <a:rPr lang="en-US" altLang="zh-CN" sz="1800" dirty="0" smtClean="0">
                <a:solidFill>
                  <a:srgbClr val="FFFF00"/>
                </a:solidFill>
              </a:rPr>
              <a:t>Negotiation of </a:t>
            </a:r>
            <a:r>
              <a:rPr lang="en-US" altLang="zh-CN" sz="1800" dirty="0" err="1" smtClean="0">
                <a:solidFill>
                  <a:srgbClr val="FFFF00"/>
                </a:solidFill>
              </a:rPr>
              <a:t>Trunking</a:t>
            </a:r>
            <a:r>
              <a:rPr lang="en-US" altLang="zh-CN" sz="1800" dirty="0" smtClean="0">
                <a:solidFill>
                  <a:srgbClr val="FFFF00"/>
                </a:solidFill>
              </a:rPr>
              <a:t>: On</a:t>
            </a:r>
          </a:p>
          <a:p>
            <a:pPr lvl="1">
              <a:lnSpc>
                <a:spcPct val="80000"/>
              </a:lnSpc>
              <a:buFont typeface="Wingdings" pitchFamily="2" charset="2"/>
              <a:buNone/>
            </a:pPr>
            <a:r>
              <a:rPr lang="en-US" altLang="zh-CN" sz="1800" dirty="0" smtClean="0">
                <a:solidFill>
                  <a:srgbClr val="FFFF00"/>
                </a:solidFill>
              </a:rPr>
              <a:t>Access Mode VLAN: 1 (default)</a:t>
            </a:r>
          </a:p>
          <a:p>
            <a:pPr lvl="1">
              <a:lnSpc>
                <a:spcPct val="80000"/>
              </a:lnSpc>
              <a:buFont typeface="Wingdings" pitchFamily="2" charset="2"/>
              <a:buNone/>
            </a:pPr>
            <a:r>
              <a:rPr lang="en-US" altLang="zh-CN" sz="1800" dirty="0" err="1" smtClean="0">
                <a:solidFill>
                  <a:srgbClr val="FFFF00"/>
                </a:solidFill>
              </a:rPr>
              <a:t>Trunking</a:t>
            </a:r>
            <a:r>
              <a:rPr lang="en-US" altLang="zh-CN" sz="1800" dirty="0" smtClean="0">
                <a:solidFill>
                  <a:srgbClr val="FFFF00"/>
                </a:solidFill>
              </a:rPr>
              <a:t> Native Mode VLAN: 1 (default)</a:t>
            </a:r>
          </a:p>
          <a:p>
            <a:pPr lvl="1">
              <a:lnSpc>
                <a:spcPct val="80000"/>
              </a:lnSpc>
              <a:buFont typeface="Wingdings" pitchFamily="2" charset="2"/>
              <a:buNone/>
            </a:pPr>
            <a:r>
              <a:rPr lang="en-US" altLang="zh-CN" sz="1800" dirty="0" smtClean="0">
                <a:solidFill>
                  <a:srgbClr val="FFFF00"/>
                </a:solidFill>
              </a:rPr>
              <a:t>Voice VLAN: none</a:t>
            </a:r>
          </a:p>
          <a:p>
            <a:pPr lvl="1">
              <a:lnSpc>
                <a:spcPct val="80000"/>
              </a:lnSpc>
              <a:buFont typeface="Wingdings" pitchFamily="2" charset="2"/>
              <a:buNone/>
            </a:pPr>
            <a:r>
              <a:rPr lang="en-US" altLang="zh-CN" sz="1800" dirty="0" smtClean="0">
                <a:solidFill>
                  <a:srgbClr val="FFFF00"/>
                </a:solidFill>
              </a:rPr>
              <a:t>……</a:t>
            </a:r>
            <a:endParaRPr lang="zh-CN" altLang="en-US" sz="1800" dirty="0">
              <a:solidFill>
                <a:srgbClr val="FFFF00"/>
              </a:solidFill>
            </a:endParaRPr>
          </a:p>
        </p:txBody>
      </p:sp>
    </p:spTree>
    <p:extLst>
      <p:ext uri="{BB962C8B-B14F-4D97-AF65-F5344CB8AC3E}">
        <p14:creationId xmlns:p14="http://schemas.microsoft.com/office/powerpoint/2010/main" val="22215054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a:t>
            </a:r>
            <a:r>
              <a:rPr lang="en-US" altLang="zh-CN" dirty="0"/>
              <a:t>VLAN Trunk</a:t>
            </a:r>
            <a:r>
              <a:rPr lang="zh-CN" altLang="en-US" dirty="0"/>
              <a:t>实例（</a:t>
            </a:r>
            <a:r>
              <a:rPr lang="zh-CN" altLang="en-US" dirty="0" smtClean="0"/>
              <a:t>续</a:t>
            </a:r>
            <a:r>
              <a:rPr lang="en-US" altLang="zh-CN" dirty="0" smtClean="0"/>
              <a:t>5</a:t>
            </a:r>
            <a:r>
              <a:rPr lang="zh-CN" altLang="en-US" dirty="0" smtClean="0"/>
              <a:t>）</a:t>
            </a:r>
            <a:endParaRPr lang="zh-CN" altLang="en-US" dirty="0"/>
          </a:p>
        </p:txBody>
      </p:sp>
      <p:sp>
        <p:nvSpPr>
          <p:cNvPr id="4" name="文本占位符 3"/>
          <p:cNvSpPr>
            <a:spLocks noGrp="1"/>
          </p:cNvSpPr>
          <p:nvPr>
            <p:ph sz="quarter" idx="10"/>
          </p:nvPr>
        </p:nvSpPr>
        <p:spPr>
          <a:xfrm>
            <a:off x="611560" y="1628800"/>
            <a:ext cx="7608416" cy="3397853"/>
          </a:xfrm>
        </p:spPr>
        <p:txBody>
          <a:bodyPr/>
          <a:lstStyle/>
          <a:p>
            <a:r>
              <a:rPr lang="zh-CN" altLang="en-US" dirty="0"/>
              <a:t>配置</a:t>
            </a:r>
            <a:r>
              <a:rPr lang="zh-CN" altLang="en-US" dirty="0" smtClean="0"/>
              <a:t>结果验证，如果</a:t>
            </a:r>
            <a:r>
              <a:rPr lang="zh-CN" altLang="en-US" dirty="0"/>
              <a:t>配置正确</a:t>
            </a:r>
          </a:p>
          <a:p>
            <a:pPr lvl="1"/>
            <a:r>
              <a:rPr lang="zh-CN" altLang="en-US" dirty="0"/>
              <a:t>连接在</a:t>
            </a:r>
            <a:r>
              <a:rPr lang="en-US" altLang="zh-CN" dirty="0"/>
              <a:t>SW1</a:t>
            </a:r>
            <a:r>
              <a:rPr lang="zh-CN" altLang="en-US" dirty="0"/>
              <a:t>上的属于</a:t>
            </a:r>
            <a:r>
              <a:rPr lang="en-US" altLang="zh-CN" dirty="0"/>
              <a:t>VLAN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主机</a:t>
            </a:r>
            <a:r>
              <a:rPr lang="zh-CN" altLang="en-US" dirty="0"/>
              <a:t>能够</a:t>
            </a:r>
            <a:r>
              <a:rPr lang="en-US" altLang="zh-CN" dirty="0"/>
              <a:t>ping</a:t>
            </a:r>
            <a:r>
              <a:rPr lang="zh-CN" altLang="en-US" dirty="0"/>
              <a:t>通</a:t>
            </a:r>
            <a:r>
              <a:rPr lang="en-US" altLang="zh-CN" dirty="0"/>
              <a:t>SW2</a:t>
            </a:r>
            <a:r>
              <a:rPr lang="zh-CN" altLang="en-US" dirty="0"/>
              <a:t>上</a:t>
            </a:r>
            <a:r>
              <a:rPr lang="en-US" altLang="zh-CN" dirty="0"/>
              <a:t>VLAN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的</a:t>
            </a:r>
            <a:r>
              <a:rPr lang="zh-CN" altLang="en-US" dirty="0"/>
              <a:t>主机</a:t>
            </a:r>
          </a:p>
          <a:p>
            <a:pPr lvl="1">
              <a:buFont typeface="Wingdings" pitchFamily="2" charset="2"/>
              <a:buNone/>
            </a:pPr>
            <a:endParaRPr lang="zh-CN" altLang="en-US" dirty="0"/>
          </a:p>
          <a:p>
            <a:pPr lvl="1"/>
            <a:endParaRPr lang="zh-CN" altLang="en-US" dirty="0"/>
          </a:p>
          <a:p>
            <a:pPr>
              <a:buFont typeface="Wingdings" pitchFamily="2" charset="2"/>
              <a:buNone/>
            </a:pPr>
            <a:endParaRPr lang="zh-CN" altLang="en-US" dirty="0"/>
          </a:p>
          <a:p>
            <a:endParaRPr lang="zh-CN" altLang="en-US" dirty="0"/>
          </a:p>
        </p:txBody>
      </p:sp>
    </p:spTree>
    <p:extLst>
      <p:ext uri="{BB962C8B-B14F-4D97-AF65-F5344CB8AC3E}">
        <p14:creationId xmlns:p14="http://schemas.microsoft.com/office/powerpoint/2010/main" val="6435897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案例：配置</a:t>
            </a:r>
            <a:r>
              <a:rPr lang="en-US" altLang="zh-CN" dirty="0" smtClean="0"/>
              <a:t>trunk</a:t>
            </a:r>
            <a:r>
              <a:rPr lang="zh-CN" altLang="en-US" dirty="0" smtClean="0"/>
              <a:t>中继链路</a:t>
            </a:r>
            <a:endParaRPr lang="zh-CN" altLang="en-US" dirty="0"/>
          </a:p>
        </p:txBody>
      </p:sp>
      <p:sp>
        <p:nvSpPr>
          <p:cNvPr id="5" name="内容占位符 4"/>
          <p:cNvSpPr>
            <a:spLocks noGrp="1"/>
          </p:cNvSpPr>
          <p:nvPr>
            <p:ph sz="quarter" idx="10"/>
          </p:nvPr>
        </p:nvSpPr>
        <p:spPr>
          <a:xfrm>
            <a:off x="611560" y="1628800"/>
            <a:ext cx="7608416" cy="2456057"/>
          </a:xfrm>
        </p:spPr>
        <p:txBody>
          <a:bodyPr/>
          <a:lstStyle/>
          <a:p>
            <a:pPr marL="0" indent="0">
              <a:buNone/>
            </a:pPr>
            <a:r>
              <a:rPr lang="zh-CN" altLang="en-US" dirty="0" smtClean="0"/>
              <a:t>配置</a:t>
            </a:r>
            <a:r>
              <a:rPr lang="en-US" altLang="zh-CN" dirty="0" smtClean="0"/>
              <a:t>s1</a:t>
            </a:r>
            <a:r>
              <a:rPr lang="zh-CN" altLang="en-US" dirty="0" smtClean="0"/>
              <a:t>的</a:t>
            </a:r>
            <a:r>
              <a:rPr lang="en-US" altLang="zh-CN" dirty="0" smtClean="0"/>
              <a:t>f0/1</a:t>
            </a:r>
            <a:r>
              <a:rPr lang="zh-CN" altLang="en-US" dirty="0" smtClean="0"/>
              <a:t>口为</a:t>
            </a:r>
            <a:r>
              <a:rPr lang="en-US" altLang="zh-CN" dirty="0" smtClean="0"/>
              <a:t>trunk</a:t>
            </a:r>
            <a:r>
              <a:rPr lang="zh-CN" altLang="en-US" dirty="0" smtClean="0"/>
              <a:t>模式，分别查看两台交换机</a:t>
            </a:r>
            <a:r>
              <a:rPr lang="en-US" altLang="zh-CN" dirty="0" smtClean="0"/>
              <a:t>f0/1</a:t>
            </a:r>
            <a:r>
              <a:rPr lang="zh-CN" altLang="en-US" dirty="0" smtClean="0"/>
              <a:t>端口状态</a:t>
            </a:r>
            <a:endParaRPr lang="en-US" altLang="zh-CN" dirty="0" smtClean="0"/>
          </a:p>
          <a:p>
            <a:pPr marL="0" indent="0">
              <a:buNone/>
            </a:pPr>
            <a:r>
              <a:rPr lang="zh-CN" altLang="en-US" dirty="0" smtClean="0"/>
              <a:t>恢复</a:t>
            </a:r>
            <a:r>
              <a:rPr lang="en-US" altLang="zh-CN" dirty="0"/>
              <a:t>s1</a:t>
            </a:r>
            <a:r>
              <a:rPr lang="zh-CN" altLang="en-US" dirty="0"/>
              <a:t>的</a:t>
            </a:r>
            <a:r>
              <a:rPr lang="en-US" altLang="zh-CN" dirty="0" smtClean="0"/>
              <a:t>f0/1</a:t>
            </a:r>
            <a:r>
              <a:rPr lang="zh-CN" altLang="en-US" dirty="0" smtClean="0"/>
              <a:t>口为默认模式</a:t>
            </a:r>
            <a:r>
              <a:rPr lang="zh-CN" altLang="en-US" dirty="0"/>
              <a:t>，分别查看两台交换机</a:t>
            </a:r>
            <a:r>
              <a:rPr lang="en-US" altLang="zh-CN" dirty="0"/>
              <a:t>f0/1</a:t>
            </a:r>
            <a:r>
              <a:rPr lang="zh-CN" altLang="en-US" dirty="0"/>
              <a:t>端口状态</a:t>
            </a:r>
            <a:endParaRPr lang="en-US" altLang="zh-CN" dirty="0"/>
          </a:p>
          <a:p>
            <a:pPr marL="0" indent="0">
              <a:buNone/>
            </a:pPr>
            <a:endParaRPr lang="en-US" altLang="zh-CN" dirty="0" smtClean="0"/>
          </a:p>
        </p:txBody>
      </p:sp>
      <p:sp>
        <p:nvSpPr>
          <p:cNvPr id="34" name="TextBox 33"/>
          <p:cNvSpPr txBox="1"/>
          <p:nvPr/>
        </p:nvSpPr>
        <p:spPr>
          <a:xfrm>
            <a:off x="2505205" y="4330079"/>
            <a:ext cx="579005" cy="369332"/>
          </a:xfrm>
          <a:prstGeom prst="rect">
            <a:avLst/>
          </a:prstGeom>
          <a:noFill/>
        </p:spPr>
        <p:txBody>
          <a:bodyPr wrap="none" rtlCol="0">
            <a:spAutoFit/>
          </a:bodyPr>
          <a:lstStyle/>
          <a:p>
            <a:r>
              <a:rPr lang="en-US" altLang="zh-CN" dirty="0"/>
              <a:t>f</a:t>
            </a:r>
            <a:r>
              <a:rPr lang="en-US" altLang="zh-CN" dirty="0" smtClean="0"/>
              <a:t>0/1</a:t>
            </a:r>
            <a:endParaRPr lang="zh-CN" altLang="en-US" dirty="0"/>
          </a:p>
        </p:txBody>
      </p:sp>
      <p:grpSp>
        <p:nvGrpSpPr>
          <p:cNvPr id="64" name="Group 4"/>
          <p:cNvGrpSpPr>
            <a:grpSpLocks noChangeAspect="1"/>
          </p:cNvGrpSpPr>
          <p:nvPr/>
        </p:nvGrpSpPr>
        <p:grpSpPr bwMode="auto">
          <a:xfrm>
            <a:off x="1579692" y="4070891"/>
            <a:ext cx="925513" cy="396875"/>
            <a:chOff x="2190" y="1886"/>
            <a:chExt cx="583" cy="250"/>
          </a:xfrm>
        </p:grpSpPr>
        <p:sp>
          <p:nvSpPr>
            <p:cNvPr id="65" name="AutoShape 3"/>
            <p:cNvSpPr>
              <a:spLocks noChangeAspect="1" noChangeArrowheads="1" noTextEdit="1"/>
            </p:cNvSpPr>
            <p:nvPr/>
          </p:nvSpPr>
          <p:spPr bwMode="auto">
            <a:xfrm>
              <a:off x="2190" y="1886"/>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6" name="Group 11"/>
            <p:cNvGrpSpPr>
              <a:grpSpLocks/>
            </p:cNvGrpSpPr>
            <p:nvPr/>
          </p:nvGrpSpPr>
          <p:grpSpPr bwMode="auto">
            <a:xfrm>
              <a:off x="2190" y="1886"/>
              <a:ext cx="579" cy="246"/>
              <a:chOff x="2190" y="1886"/>
              <a:chExt cx="579" cy="246"/>
            </a:xfrm>
          </p:grpSpPr>
          <p:sp>
            <p:nvSpPr>
              <p:cNvPr id="86" name="Rectangle 5"/>
              <p:cNvSpPr>
                <a:spLocks noChangeArrowheads="1"/>
              </p:cNvSpPr>
              <p:nvPr/>
            </p:nvSpPr>
            <p:spPr bwMode="auto">
              <a:xfrm>
                <a:off x="2190" y="2019"/>
                <a:ext cx="442" cy="113"/>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6"/>
              <p:cNvSpPr>
                <a:spLocks noChangeArrowheads="1"/>
              </p:cNvSpPr>
              <p:nvPr/>
            </p:nvSpPr>
            <p:spPr bwMode="auto">
              <a:xfrm>
                <a:off x="2190" y="2019"/>
                <a:ext cx="442" cy="113"/>
              </a:xfrm>
              <a:prstGeom prst="rect">
                <a:avLst/>
              </a:prstGeom>
              <a:solidFill>
                <a:srgbClr val="0096D5"/>
              </a:solidFill>
              <a:ln w="4">
                <a:solidFill>
                  <a:srgbClr val="AA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7"/>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0"/>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30"/>
            <p:cNvGrpSpPr>
              <a:grpSpLocks/>
            </p:cNvGrpSpPr>
            <p:nvPr/>
          </p:nvGrpSpPr>
          <p:grpSpPr bwMode="auto">
            <a:xfrm>
              <a:off x="2254" y="1890"/>
              <a:ext cx="490" cy="121"/>
              <a:chOff x="2254" y="1890"/>
              <a:chExt cx="490" cy="121"/>
            </a:xfrm>
          </p:grpSpPr>
          <p:grpSp>
            <p:nvGrpSpPr>
              <p:cNvPr id="68" name="Group 20"/>
              <p:cNvGrpSpPr>
                <a:grpSpLocks/>
              </p:cNvGrpSpPr>
              <p:nvPr/>
            </p:nvGrpSpPr>
            <p:grpSpPr bwMode="auto">
              <a:xfrm>
                <a:off x="2254" y="1890"/>
                <a:ext cx="443" cy="117"/>
                <a:chOff x="2254" y="1890"/>
                <a:chExt cx="443" cy="117"/>
              </a:xfrm>
            </p:grpSpPr>
            <p:sp>
              <p:nvSpPr>
                <p:cNvPr id="78" name="Freeform 12"/>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4"/>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5"/>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8"/>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9"/>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Group 29"/>
              <p:cNvGrpSpPr>
                <a:grpSpLocks/>
              </p:cNvGrpSpPr>
              <p:nvPr/>
            </p:nvGrpSpPr>
            <p:grpSpPr bwMode="auto">
              <a:xfrm>
                <a:off x="2258" y="1894"/>
                <a:ext cx="486" cy="117"/>
                <a:chOff x="2258" y="1894"/>
                <a:chExt cx="486" cy="117"/>
              </a:xfrm>
            </p:grpSpPr>
            <p:sp>
              <p:nvSpPr>
                <p:cNvPr id="70" name="Freeform 21"/>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2"/>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3"/>
                <p:cNvSpPr>
                  <a:spLocks/>
                </p:cNvSpPr>
                <p:nvPr/>
              </p:nvSpPr>
              <p:spPr bwMode="auto">
                <a:xfrm>
                  <a:off x="2512"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4"/>
                <p:cNvSpPr>
                  <a:spLocks/>
                </p:cNvSpPr>
                <p:nvPr/>
              </p:nvSpPr>
              <p:spPr bwMode="auto">
                <a:xfrm>
                  <a:off x="2555"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7"/>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8"/>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49" name="TextBox 148"/>
          <p:cNvSpPr txBox="1"/>
          <p:nvPr/>
        </p:nvSpPr>
        <p:spPr>
          <a:xfrm>
            <a:off x="5415552" y="4311720"/>
            <a:ext cx="579005" cy="369332"/>
          </a:xfrm>
          <a:prstGeom prst="rect">
            <a:avLst/>
          </a:prstGeom>
          <a:noFill/>
        </p:spPr>
        <p:txBody>
          <a:bodyPr wrap="none" rtlCol="0">
            <a:spAutoFit/>
          </a:bodyPr>
          <a:lstStyle/>
          <a:p>
            <a:r>
              <a:rPr lang="en-US" altLang="zh-CN" dirty="0"/>
              <a:t>f</a:t>
            </a:r>
            <a:r>
              <a:rPr lang="en-US" altLang="zh-CN" dirty="0" smtClean="0"/>
              <a:t>0/1</a:t>
            </a:r>
            <a:endParaRPr lang="zh-CN" altLang="en-US" dirty="0"/>
          </a:p>
        </p:txBody>
      </p:sp>
      <p:grpSp>
        <p:nvGrpSpPr>
          <p:cNvPr id="162" name="Group 4"/>
          <p:cNvGrpSpPr>
            <a:grpSpLocks noChangeAspect="1"/>
          </p:cNvGrpSpPr>
          <p:nvPr/>
        </p:nvGrpSpPr>
        <p:grpSpPr bwMode="auto">
          <a:xfrm>
            <a:off x="6025471" y="4061599"/>
            <a:ext cx="925513" cy="396875"/>
            <a:chOff x="2190" y="1886"/>
            <a:chExt cx="583" cy="250"/>
          </a:xfrm>
        </p:grpSpPr>
        <p:sp>
          <p:nvSpPr>
            <p:cNvPr id="163" name="AutoShape 3"/>
            <p:cNvSpPr>
              <a:spLocks noChangeAspect="1" noChangeArrowheads="1" noTextEdit="1"/>
            </p:cNvSpPr>
            <p:nvPr/>
          </p:nvSpPr>
          <p:spPr bwMode="auto">
            <a:xfrm>
              <a:off x="2190" y="1886"/>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64" name="Group 11"/>
            <p:cNvGrpSpPr>
              <a:grpSpLocks/>
            </p:cNvGrpSpPr>
            <p:nvPr/>
          </p:nvGrpSpPr>
          <p:grpSpPr bwMode="auto">
            <a:xfrm>
              <a:off x="2190" y="1886"/>
              <a:ext cx="579" cy="246"/>
              <a:chOff x="2190" y="1886"/>
              <a:chExt cx="579" cy="246"/>
            </a:xfrm>
          </p:grpSpPr>
          <p:sp>
            <p:nvSpPr>
              <p:cNvPr id="184" name="Rectangle 5"/>
              <p:cNvSpPr>
                <a:spLocks noChangeArrowheads="1"/>
              </p:cNvSpPr>
              <p:nvPr/>
            </p:nvSpPr>
            <p:spPr bwMode="auto">
              <a:xfrm>
                <a:off x="2190" y="2019"/>
                <a:ext cx="442" cy="113"/>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Rectangle 6"/>
              <p:cNvSpPr>
                <a:spLocks noChangeArrowheads="1"/>
              </p:cNvSpPr>
              <p:nvPr/>
            </p:nvSpPr>
            <p:spPr bwMode="auto">
              <a:xfrm>
                <a:off x="2190" y="2019"/>
                <a:ext cx="442" cy="113"/>
              </a:xfrm>
              <a:prstGeom prst="rect">
                <a:avLst/>
              </a:prstGeom>
              <a:solidFill>
                <a:srgbClr val="0096D5"/>
              </a:solidFill>
              <a:ln w="4">
                <a:solidFill>
                  <a:srgbClr val="AA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7"/>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8"/>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0"/>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5" name="Group 30"/>
            <p:cNvGrpSpPr>
              <a:grpSpLocks/>
            </p:cNvGrpSpPr>
            <p:nvPr/>
          </p:nvGrpSpPr>
          <p:grpSpPr bwMode="auto">
            <a:xfrm>
              <a:off x="2254" y="1890"/>
              <a:ext cx="490" cy="121"/>
              <a:chOff x="2254" y="1890"/>
              <a:chExt cx="490" cy="121"/>
            </a:xfrm>
          </p:grpSpPr>
          <p:grpSp>
            <p:nvGrpSpPr>
              <p:cNvPr id="166" name="Group 20"/>
              <p:cNvGrpSpPr>
                <a:grpSpLocks/>
              </p:cNvGrpSpPr>
              <p:nvPr/>
            </p:nvGrpSpPr>
            <p:grpSpPr bwMode="auto">
              <a:xfrm>
                <a:off x="2254" y="1890"/>
                <a:ext cx="443" cy="117"/>
                <a:chOff x="2254" y="1890"/>
                <a:chExt cx="443" cy="117"/>
              </a:xfrm>
            </p:grpSpPr>
            <p:sp>
              <p:nvSpPr>
                <p:cNvPr id="176" name="Freeform 12"/>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3"/>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4"/>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5"/>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6"/>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7"/>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9"/>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7" name="Group 29"/>
              <p:cNvGrpSpPr>
                <a:grpSpLocks/>
              </p:cNvGrpSpPr>
              <p:nvPr/>
            </p:nvGrpSpPr>
            <p:grpSpPr bwMode="auto">
              <a:xfrm>
                <a:off x="2258" y="1894"/>
                <a:ext cx="486" cy="117"/>
                <a:chOff x="2258" y="1894"/>
                <a:chExt cx="486" cy="117"/>
              </a:xfrm>
            </p:grpSpPr>
            <p:sp>
              <p:nvSpPr>
                <p:cNvPr id="168" name="Freeform 21"/>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2"/>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3"/>
                <p:cNvSpPr>
                  <a:spLocks/>
                </p:cNvSpPr>
                <p:nvPr/>
              </p:nvSpPr>
              <p:spPr bwMode="auto">
                <a:xfrm>
                  <a:off x="2512"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4"/>
                <p:cNvSpPr>
                  <a:spLocks/>
                </p:cNvSpPr>
                <p:nvPr/>
              </p:nvSpPr>
              <p:spPr bwMode="auto">
                <a:xfrm>
                  <a:off x="2555"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5"/>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6"/>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7"/>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8"/>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cxnSp>
        <p:nvCxnSpPr>
          <p:cNvPr id="12" name="直接连接符 11"/>
          <p:cNvCxnSpPr>
            <a:stCxn id="89" idx="2"/>
            <a:endCxn id="163" idx="1"/>
          </p:cNvCxnSpPr>
          <p:nvPr/>
        </p:nvCxnSpPr>
        <p:spPr>
          <a:xfrm>
            <a:off x="2498855" y="4250279"/>
            <a:ext cx="3526616" cy="97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714889" y="4482479"/>
            <a:ext cx="391454" cy="369332"/>
          </a:xfrm>
          <a:prstGeom prst="rect">
            <a:avLst/>
          </a:prstGeom>
          <a:noFill/>
        </p:spPr>
        <p:txBody>
          <a:bodyPr wrap="none" rtlCol="0">
            <a:spAutoFit/>
          </a:bodyPr>
          <a:lstStyle/>
          <a:p>
            <a:r>
              <a:rPr lang="en-US" altLang="zh-CN" dirty="0" smtClean="0"/>
              <a:t>s1</a:t>
            </a:r>
            <a:endParaRPr lang="zh-CN" altLang="en-US" dirty="0"/>
          </a:p>
        </p:txBody>
      </p:sp>
      <p:sp>
        <p:nvSpPr>
          <p:cNvPr id="110" name="TextBox 109"/>
          <p:cNvSpPr txBox="1"/>
          <p:nvPr/>
        </p:nvSpPr>
        <p:spPr>
          <a:xfrm>
            <a:off x="6179385" y="4411379"/>
            <a:ext cx="391454" cy="369332"/>
          </a:xfrm>
          <a:prstGeom prst="rect">
            <a:avLst/>
          </a:prstGeom>
          <a:noFill/>
        </p:spPr>
        <p:txBody>
          <a:bodyPr wrap="none" rtlCol="0">
            <a:spAutoFit/>
          </a:bodyPr>
          <a:lstStyle/>
          <a:p>
            <a:r>
              <a:rPr lang="en-US" altLang="zh-CN" dirty="0" smtClean="0"/>
              <a:t>s2</a:t>
            </a:r>
            <a:endParaRPr lang="zh-CN" altLang="en-US" dirty="0"/>
          </a:p>
        </p:txBody>
      </p:sp>
    </p:spTree>
    <p:extLst>
      <p:ext uri="{BB962C8B-B14F-4D97-AF65-F5344CB8AC3E}">
        <p14:creationId xmlns:p14="http://schemas.microsoft.com/office/powerpoint/2010/main" val="18718743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案例：配置</a:t>
            </a:r>
            <a:r>
              <a:rPr lang="en-US" altLang="zh-CN" dirty="0" smtClean="0"/>
              <a:t>trunk</a:t>
            </a:r>
            <a:r>
              <a:rPr lang="zh-CN" altLang="en-US" dirty="0" smtClean="0"/>
              <a:t>中继链路</a:t>
            </a:r>
            <a:endParaRPr lang="zh-CN" altLang="en-US" dirty="0"/>
          </a:p>
        </p:txBody>
      </p:sp>
      <p:sp>
        <p:nvSpPr>
          <p:cNvPr id="5" name="内容占位符 4"/>
          <p:cNvSpPr>
            <a:spLocks noGrp="1"/>
          </p:cNvSpPr>
          <p:nvPr>
            <p:ph sz="quarter" idx="10"/>
          </p:nvPr>
        </p:nvSpPr>
        <p:spPr>
          <a:xfrm>
            <a:off x="611560" y="1628800"/>
            <a:ext cx="7608416" cy="535531"/>
          </a:xfrm>
        </p:spPr>
        <p:txBody>
          <a:bodyPr/>
          <a:lstStyle/>
          <a:p>
            <a:pPr marL="0" indent="0">
              <a:buNone/>
            </a:pPr>
            <a:r>
              <a:rPr lang="zh-CN" altLang="en-US" dirty="0" smtClean="0"/>
              <a:t>通过配置实现跨交换机的同</a:t>
            </a:r>
            <a:r>
              <a:rPr lang="en-US" altLang="zh-CN" dirty="0" err="1" smtClean="0"/>
              <a:t>vlan</a:t>
            </a:r>
            <a:r>
              <a:rPr lang="zh-CN" altLang="en-US" dirty="0" smtClean="0"/>
              <a:t>主机的通信。</a:t>
            </a:r>
            <a:endParaRPr lang="zh-CN" altLang="en-US" dirty="0"/>
          </a:p>
        </p:txBody>
      </p:sp>
      <p:pic>
        <p:nvPicPr>
          <p:cNvPr id="7"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050" y="4755792"/>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1737" y="4771614"/>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169" y="4743892"/>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endCxn id="9" idx="0"/>
          </p:cNvCxnSpPr>
          <p:nvPr/>
        </p:nvCxnSpPr>
        <p:spPr>
          <a:xfrm flipH="1">
            <a:off x="666390" y="3293047"/>
            <a:ext cx="1286724" cy="14508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8" idx="0"/>
          </p:cNvCxnSpPr>
          <p:nvPr/>
        </p:nvCxnSpPr>
        <p:spPr>
          <a:xfrm flipH="1">
            <a:off x="1262958" y="3293047"/>
            <a:ext cx="690156" cy="14785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1239" y="5106670"/>
            <a:ext cx="633507" cy="338554"/>
          </a:xfrm>
          <a:prstGeom prst="rect">
            <a:avLst/>
          </a:prstGeom>
          <a:noFill/>
        </p:spPr>
        <p:txBody>
          <a:bodyPr wrap="none" rtlCol="0">
            <a:spAutoFit/>
          </a:bodyPr>
          <a:lstStyle/>
          <a:p>
            <a:r>
              <a:rPr lang="en-US" altLang="zh-CN" sz="1600" dirty="0" smtClean="0"/>
              <a:t>vlan1</a:t>
            </a:r>
            <a:endParaRPr lang="zh-CN" altLang="en-US" sz="1600" dirty="0"/>
          </a:p>
        </p:txBody>
      </p:sp>
      <p:sp>
        <p:nvSpPr>
          <p:cNvPr id="28" name="TextBox 27"/>
          <p:cNvSpPr txBox="1"/>
          <p:nvPr/>
        </p:nvSpPr>
        <p:spPr>
          <a:xfrm>
            <a:off x="3447518" y="5106670"/>
            <a:ext cx="633507" cy="338554"/>
          </a:xfrm>
          <a:prstGeom prst="rect">
            <a:avLst/>
          </a:prstGeom>
          <a:noFill/>
        </p:spPr>
        <p:txBody>
          <a:bodyPr wrap="none" rtlCol="0">
            <a:spAutoFit/>
          </a:bodyPr>
          <a:lstStyle/>
          <a:p>
            <a:r>
              <a:rPr lang="en-US" altLang="zh-CN" sz="1600" dirty="0" smtClean="0"/>
              <a:t>vlan3</a:t>
            </a:r>
            <a:endParaRPr lang="zh-CN" altLang="en-US" sz="1600" dirty="0"/>
          </a:p>
        </p:txBody>
      </p:sp>
      <p:sp>
        <p:nvSpPr>
          <p:cNvPr id="26" name="TextBox 25"/>
          <p:cNvSpPr txBox="1"/>
          <p:nvPr/>
        </p:nvSpPr>
        <p:spPr>
          <a:xfrm>
            <a:off x="139504" y="5322694"/>
            <a:ext cx="1459054" cy="338554"/>
          </a:xfrm>
          <a:prstGeom prst="rect">
            <a:avLst/>
          </a:prstGeom>
          <a:noFill/>
        </p:spPr>
        <p:txBody>
          <a:bodyPr wrap="none" rtlCol="0">
            <a:spAutoFit/>
          </a:bodyPr>
          <a:lstStyle/>
          <a:p>
            <a:r>
              <a:rPr lang="en-US" altLang="zh-CN" sz="1600" dirty="0" smtClean="0"/>
              <a:t>192.168.1.0/24</a:t>
            </a:r>
            <a:endParaRPr lang="zh-CN" altLang="en-US" sz="1600" dirty="0"/>
          </a:p>
        </p:txBody>
      </p:sp>
      <p:sp>
        <p:nvSpPr>
          <p:cNvPr id="31" name="TextBox 30"/>
          <p:cNvSpPr txBox="1"/>
          <p:nvPr/>
        </p:nvSpPr>
        <p:spPr>
          <a:xfrm>
            <a:off x="1640486" y="5322694"/>
            <a:ext cx="1459054" cy="338554"/>
          </a:xfrm>
          <a:prstGeom prst="rect">
            <a:avLst/>
          </a:prstGeom>
          <a:noFill/>
        </p:spPr>
        <p:txBody>
          <a:bodyPr wrap="none" rtlCol="0">
            <a:spAutoFit/>
          </a:bodyPr>
          <a:lstStyle/>
          <a:p>
            <a:r>
              <a:rPr lang="en-US" altLang="zh-CN" sz="1600" dirty="0" smtClean="0"/>
              <a:t>192.168.2.0/24</a:t>
            </a:r>
            <a:endParaRPr lang="zh-CN" altLang="en-US" sz="1600" dirty="0"/>
          </a:p>
        </p:txBody>
      </p:sp>
      <p:sp>
        <p:nvSpPr>
          <p:cNvPr id="32" name="TextBox 31"/>
          <p:cNvSpPr txBox="1"/>
          <p:nvPr/>
        </p:nvSpPr>
        <p:spPr>
          <a:xfrm>
            <a:off x="3080646" y="5322694"/>
            <a:ext cx="1459054" cy="338554"/>
          </a:xfrm>
          <a:prstGeom prst="rect">
            <a:avLst/>
          </a:prstGeom>
          <a:noFill/>
        </p:spPr>
        <p:txBody>
          <a:bodyPr wrap="none" rtlCol="0">
            <a:spAutoFit/>
          </a:bodyPr>
          <a:lstStyle/>
          <a:p>
            <a:r>
              <a:rPr lang="en-US" altLang="zh-CN" sz="1600" dirty="0" smtClean="0"/>
              <a:t>192.168.3.0/24</a:t>
            </a:r>
            <a:endParaRPr lang="zh-CN" altLang="en-US" sz="1600" dirty="0"/>
          </a:p>
        </p:txBody>
      </p:sp>
      <p:sp>
        <p:nvSpPr>
          <p:cNvPr id="34" name="TextBox 33"/>
          <p:cNvSpPr txBox="1"/>
          <p:nvPr/>
        </p:nvSpPr>
        <p:spPr>
          <a:xfrm>
            <a:off x="1020249" y="3479253"/>
            <a:ext cx="579005" cy="369332"/>
          </a:xfrm>
          <a:prstGeom prst="rect">
            <a:avLst/>
          </a:prstGeom>
          <a:noFill/>
        </p:spPr>
        <p:txBody>
          <a:bodyPr wrap="none" rtlCol="0">
            <a:spAutoFit/>
          </a:bodyPr>
          <a:lstStyle/>
          <a:p>
            <a:r>
              <a:rPr lang="en-US" altLang="zh-CN" dirty="0"/>
              <a:t>f</a:t>
            </a:r>
            <a:r>
              <a:rPr lang="en-US" altLang="zh-CN" dirty="0" smtClean="0"/>
              <a:t>0/1</a:t>
            </a:r>
            <a:endParaRPr lang="zh-CN" altLang="en-US" dirty="0"/>
          </a:p>
        </p:txBody>
      </p:sp>
      <p:sp>
        <p:nvSpPr>
          <p:cNvPr id="35" name="TextBox 34"/>
          <p:cNvSpPr txBox="1"/>
          <p:nvPr/>
        </p:nvSpPr>
        <p:spPr>
          <a:xfrm>
            <a:off x="1551890" y="3529143"/>
            <a:ext cx="579005" cy="369332"/>
          </a:xfrm>
          <a:prstGeom prst="rect">
            <a:avLst/>
          </a:prstGeom>
          <a:noFill/>
        </p:spPr>
        <p:txBody>
          <a:bodyPr wrap="none" rtlCol="0">
            <a:spAutoFit/>
          </a:bodyPr>
          <a:lstStyle/>
          <a:p>
            <a:r>
              <a:rPr lang="en-US" altLang="zh-CN" dirty="0" smtClean="0"/>
              <a:t>f0/2</a:t>
            </a:r>
            <a:endParaRPr lang="zh-CN" altLang="en-US" dirty="0"/>
          </a:p>
        </p:txBody>
      </p:sp>
      <p:cxnSp>
        <p:nvCxnSpPr>
          <p:cNvPr id="40" name="直接连接符 39"/>
          <p:cNvCxnSpPr>
            <a:stCxn id="65" idx="2"/>
            <a:endCxn id="7" idx="0"/>
          </p:cNvCxnSpPr>
          <p:nvPr/>
        </p:nvCxnSpPr>
        <p:spPr>
          <a:xfrm flipH="1">
            <a:off x="2019271" y="3293603"/>
            <a:ext cx="92791" cy="146218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09553" y="3898475"/>
            <a:ext cx="579005" cy="369332"/>
          </a:xfrm>
          <a:prstGeom prst="rect">
            <a:avLst/>
          </a:prstGeom>
          <a:noFill/>
        </p:spPr>
        <p:txBody>
          <a:bodyPr wrap="none" rtlCol="0">
            <a:spAutoFit/>
          </a:bodyPr>
          <a:lstStyle/>
          <a:p>
            <a:r>
              <a:rPr lang="en-US" altLang="zh-CN" dirty="0" smtClean="0"/>
              <a:t>f0/3</a:t>
            </a:r>
            <a:endParaRPr lang="zh-CN" altLang="en-US" dirty="0"/>
          </a:p>
        </p:txBody>
      </p:sp>
      <p:pic>
        <p:nvPicPr>
          <p:cNvPr id="41"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870" y="4736986"/>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直接连接符 42"/>
          <p:cNvCxnSpPr/>
          <p:nvPr/>
        </p:nvCxnSpPr>
        <p:spPr>
          <a:xfrm>
            <a:off x="2108886" y="3293603"/>
            <a:ext cx="353974" cy="14911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41601" y="3898475"/>
            <a:ext cx="579005" cy="369332"/>
          </a:xfrm>
          <a:prstGeom prst="rect">
            <a:avLst/>
          </a:prstGeom>
          <a:noFill/>
        </p:spPr>
        <p:txBody>
          <a:bodyPr wrap="none" rtlCol="0">
            <a:spAutoFit/>
          </a:bodyPr>
          <a:lstStyle/>
          <a:p>
            <a:r>
              <a:rPr lang="en-US" altLang="zh-CN" dirty="0" smtClean="0"/>
              <a:t>f0/4</a:t>
            </a:r>
            <a:endParaRPr lang="zh-CN" altLang="en-US" dirty="0"/>
          </a:p>
        </p:txBody>
      </p:sp>
      <p:pic>
        <p:nvPicPr>
          <p:cNvPr id="46"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663" y="4687145"/>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1483" y="4668339"/>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直接连接符 51"/>
          <p:cNvCxnSpPr>
            <a:endCxn id="46" idx="0"/>
          </p:cNvCxnSpPr>
          <p:nvPr/>
        </p:nvCxnSpPr>
        <p:spPr>
          <a:xfrm>
            <a:off x="2164256" y="3293047"/>
            <a:ext cx="1208628" cy="13940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7" idx="0"/>
          </p:cNvCxnSpPr>
          <p:nvPr/>
        </p:nvCxnSpPr>
        <p:spPr>
          <a:xfrm>
            <a:off x="2238517" y="3266065"/>
            <a:ext cx="1624187" cy="14022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36960" y="4189850"/>
            <a:ext cx="579005" cy="369332"/>
          </a:xfrm>
          <a:prstGeom prst="rect">
            <a:avLst/>
          </a:prstGeom>
          <a:noFill/>
        </p:spPr>
        <p:txBody>
          <a:bodyPr wrap="none" rtlCol="0">
            <a:spAutoFit/>
          </a:bodyPr>
          <a:lstStyle/>
          <a:p>
            <a:r>
              <a:rPr lang="en-US" altLang="zh-CN" dirty="0" smtClean="0"/>
              <a:t>f0/5</a:t>
            </a:r>
            <a:endParaRPr lang="zh-CN" altLang="en-US" dirty="0"/>
          </a:p>
        </p:txBody>
      </p:sp>
      <p:sp>
        <p:nvSpPr>
          <p:cNvPr id="63" name="TextBox 62"/>
          <p:cNvSpPr txBox="1"/>
          <p:nvPr/>
        </p:nvSpPr>
        <p:spPr>
          <a:xfrm>
            <a:off x="3201972" y="4161274"/>
            <a:ext cx="579005" cy="369332"/>
          </a:xfrm>
          <a:prstGeom prst="rect">
            <a:avLst/>
          </a:prstGeom>
          <a:noFill/>
        </p:spPr>
        <p:txBody>
          <a:bodyPr wrap="none" rtlCol="0">
            <a:spAutoFit/>
          </a:bodyPr>
          <a:lstStyle/>
          <a:p>
            <a:r>
              <a:rPr lang="en-US" altLang="zh-CN" dirty="0" smtClean="0"/>
              <a:t>f0/6</a:t>
            </a:r>
            <a:endParaRPr lang="zh-CN" altLang="en-US" dirty="0"/>
          </a:p>
        </p:txBody>
      </p:sp>
      <p:grpSp>
        <p:nvGrpSpPr>
          <p:cNvPr id="64" name="Group 4"/>
          <p:cNvGrpSpPr>
            <a:grpSpLocks noChangeAspect="1"/>
          </p:cNvGrpSpPr>
          <p:nvPr/>
        </p:nvGrpSpPr>
        <p:grpSpPr bwMode="auto">
          <a:xfrm>
            <a:off x="1649305" y="2896728"/>
            <a:ext cx="925513" cy="396875"/>
            <a:chOff x="2190" y="1886"/>
            <a:chExt cx="583" cy="250"/>
          </a:xfrm>
        </p:grpSpPr>
        <p:sp>
          <p:nvSpPr>
            <p:cNvPr id="65" name="AutoShape 3"/>
            <p:cNvSpPr>
              <a:spLocks noChangeAspect="1" noChangeArrowheads="1" noTextEdit="1"/>
            </p:cNvSpPr>
            <p:nvPr/>
          </p:nvSpPr>
          <p:spPr bwMode="auto">
            <a:xfrm>
              <a:off x="2190" y="1886"/>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6" name="Group 11"/>
            <p:cNvGrpSpPr>
              <a:grpSpLocks/>
            </p:cNvGrpSpPr>
            <p:nvPr/>
          </p:nvGrpSpPr>
          <p:grpSpPr bwMode="auto">
            <a:xfrm>
              <a:off x="2190" y="1886"/>
              <a:ext cx="579" cy="246"/>
              <a:chOff x="2190" y="1886"/>
              <a:chExt cx="579" cy="246"/>
            </a:xfrm>
          </p:grpSpPr>
          <p:sp>
            <p:nvSpPr>
              <p:cNvPr id="86" name="Rectangle 5"/>
              <p:cNvSpPr>
                <a:spLocks noChangeArrowheads="1"/>
              </p:cNvSpPr>
              <p:nvPr/>
            </p:nvSpPr>
            <p:spPr bwMode="auto">
              <a:xfrm>
                <a:off x="2190" y="2019"/>
                <a:ext cx="442" cy="113"/>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6"/>
              <p:cNvSpPr>
                <a:spLocks noChangeArrowheads="1"/>
              </p:cNvSpPr>
              <p:nvPr/>
            </p:nvSpPr>
            <p:spPr bwMode="auto">
              <a:xfrm>
                <a:off x="2190" y="2019"/>
                <a:ext cx="442" cy="113"/>
              </a:xfrm>
              <a:prstGeom prst="rect">
                <a:avLst/>
              </a:prstGeom>
              <a:solidFill>
                <a:srgbClr val="0096D5"/>
              </a:solidFill>
              <a:ln w="4">
                <a:solidFill>
                  <a:srgbClr val="AA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7"/>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0"/>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Group 30"/>
            <p:cNvGrpSpPr>
              <a:grpSpLocks/>
            </p:cNvGrpSpPr>
            <p:nvPr/>
          </p:nvGrpSpPr>
          <p:grpSpPr bwMode="auto">
            <a:xfrm>
              <a:off x="2254" y="1890"/>
              <a:ext cx="490" cy="121"/>
              <a:chOff x="2254" y="1890"/>
              <a:chExt cx="490" cy="121"/>
            </a:xfrm>
          </p:grpSpPr>
          <p:grpSp>
            <p:nvGrpSpPr>
              <p:cNvPr id="68" name="Group 20"/>
              <p:cNvGrpSpPr>
                <a:grpSpLocks/>
              </p:cNvGrpSpPr>
              <p:nvPr/>
            </p:nvGrpSpPr>
            <p:grpSpPr bwMode="auto">
              <a:xfrm>
                <a:off x="2254" y="1890"/>
                <a:ext cx="443" cy="117"/>
                <a:chOff x="2254" y="1890"/>
                <a:chExt cx="443" cy="117"/>
              </a:xfrm>
            </p:grpSpPr>
            <p:sp>
              <p:nvSpPr>
                <p:cNvPr id="78" name="Freeform 12"/>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4"/>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5"/>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8"/>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9"/>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Group 29"/>
              <p:cNvGrpSpPr>
                <a:grpSpLocks/>
              </p:cNvGrpSpPr>
              <p:nvPr/>
            </p:nvGrpSpPr>
            <p:grpSpPr bwMode="auto">
              <a:xfrm>
                <a:off x="2258" y="1894"/>
                <a:ext cx="486" cy="117"/>
                <a:chOff x="2258" y="1894"/>
                <a:chExt cx="486" cy="117"/>
              </a:xfrm>
            </p:grpSpPr>
            <p:sp>
              <p:nvSpPr>
                <p:cNvPr id="70" name="Freeform 21"/>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2"/>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3"/>
                <p:cNvSpPr>
                  <a:spLocks/>
                </p:cNvSpPr>
                <p:nvPr/>
              </p:nvSpPr>
              <p:spPr bwMode="auto">
                <a:xfrm>
                  <a:off x="2512"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4"/>
                <p:cNvSpPr>
                  <a:spLocks/>
                </p:cNvSpPr>
                <p:nvPr/>
              </p:nvSpPr>
              <p:spPr bwMode="auto">
                <a:xfrm>
                  <a:off x="2555"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7"/>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8"/>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pic>
        <p:nvPicPr>
          <p:cNvPr id="138"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3829" y="4746500"/>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7516" y="4762322"/>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0948" y="4734600"/>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1" name="直接连接符 140"/>
          <p:cNvCxnSpPr>
            <a:endCxn id="140" idx="0"/>
          </p:cNvCxnSpPr>
          <p:nvPr/>
        </p:nvCxnSpPr>
        <p:spPr>
          <a:xfrm flipH="1">
            <a:off x="5112169" y="3283755"/>
            <a:ext cx="1286724" cy="14508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2" name="直接连接符 141"/>
          <p:cNvCxnSpPr>
            <a:endCxn id="139" idx="0"/>
          </p:cNvCxnSpPr>
          <p:nvPr/>
        </p:nvCxnSpPr>
        <p:spPr>
          <a:xfrm flipH="1">
            <a:off x="5708737" y="3283755"/>
            <a:ext cx="690156" cy="14785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5107018" y="5097378"/>
            <a:ext cx="633507" cy="338554"/>
          </a:xfrm>
          <a:prstGeom prst="rect">
            <a:avLst/>
          </a:prstGeom>
          <a:noFill/>
        </p:spPr>
        <p:txBody>
          <a:bodyPr wrap="none" rtlCol="0">
            <a:spAutoFit/>
          </a:bodyPr>
          <a:lstStyle/>
          <a:p>
            <a:r>
              <a:rPr lang="en-US" altLang="zh-CN" sz="1600" dirty="0" smtClean="0"/>
              <a:t>vlan1</a:t>
            </a:r>
            <a:endParaRPr lang="zh-CN" altLang="en-US" sz="1600" dirty="0"/>
          </a:p>
        </p:txBody>
      </p:sp>
      <p:sp>
        <p:nvSpPr>
          <p:cNvPr id="146" name="TextBox 145"/>
          <p:cNvSpPr txBox="1"/>
          <p:nvPr/>
        </p:nvSpPr>
        <p:spPr>
          <a:xfrm>
            <a:off x="4585283" y="5313402"/>
            <a:ext cx="1459054" cy="338554"/>
          </a:xfrm>
          <a:prstGeom prst="rect">
            <a:avLst/>
          </a:prstGeom>
          <a:noFill/>
        </p:spPr>
        <p:txBody>
          <a:bodyPr wrap="none" rtlCol="0">
            <a:spAutoFit/>
          </a:bodyPr>
          <a:lstStyle/>
          <a:p>
            <a:r>
              <a:rPr lang="en-US" altLang="zh-CN" sz="1600" dirty="0" smtClean="0"/>
              <a:t>192.168.1.0/24</a:t>
            </a:r>
            <a:endParaRPr lang="zh-CN" altLang="en-US" sz="1600" dirty="0"/>
          </a:p>
        </p:txBody>
      </p:sp>
      <p:sp>
        <p:nvSpPr>
          <p:cNvPr id="147" name="TextBox 146"/>
          <p:cNvSpPr txBox="1"/>
          <p:nvPr/>
        </p:nvSpPr>
        <p:spPr>
          <a:xfrm>
            <a:off x="6086265" y="5313402"/>
            <a:ext cx="1459054" cy="338554"/>
          </a:xfrm>
          <a:prstGeom prst="rect">
            <a:avLst/>
          </a:prstGeom>
          <a:noFill/>
        </p:spPr>
        <p:txBody>
          <a:bodyPr wrap="none" rtlCol="0">
            <a:spAutoFit/>
          </a:bodyPr>
          <a:lstStyle/>
          <a:p>
            <a:r>
              <a:rPr lang="en-US" altLang="zh-CN" sz="1600" dirty="0" smtClean="0"/>
              <a:t>192.168.2.0/24</a:t>
            </a:r>
            <a:endParaRPr lang="zh-CN" altLang="en-US" sz="1600" dirty="0"/>
          </a:p>
        </p:txBody>
      </p:sp>
      <p:sp>
        <p:nvSpPr>
          <p:cNvPr id="148" name="TextBox 147"/>
          <p:cNvSpPr txBox="1"/>
          <p:nvPr/>
        </p:nvSpPr>
        <p:spPr>
          <a:xfrm>
            <a:off x="7577442" y="5313402"/>
            <a:ext cx="1459054" cy="338554"/>
          </a:xfrm>
          <a:prstGeom prst="rect">
            <a:avLst/>
          </a:prstGeom>
          <a:noFill/>
        </p:spPr>
        <p:txBody>
          <a:bodyPr wrap="none" rtlCol="0">
            <a:spAutoFit/>
          </a:bodyPr>
          <a:lstStyle/>
          <a:p>
            <a:r>
              <a:rPr lang="en-US" altLang="zh-CN" sz="1600" dirty="0" smtClean="0"/>
              <a:t>192.168.3.0/24</a:t>
            </a:r>
            <a:endParaRPr lang="zh-CN" altLang="en-US" sz="1600" dirty="0"/>
          </a:p>
        </p:txBody>
      </p:sp>
      <p:sp>
        <p:nvSpPr>
          <p:cNvPr id="149" name="TextBox 148"/>
          <p:cNvSpPr txBox="1"/>
          <p:nvPr/>
        </p:nvSpPr>
        <p:spPr>
          <a:xfrm>
            <a:off x="5466028" y="3469961"/>
            <a:ext cx="579005" cy="369332"/>
          </a:xfrm>
          <a:prstGeom prst="rect">
            <a:avLst/>
          </a:prstGeom>
          <a:noFill/>
        </p:spPr>
        <p:txBody>
          <a:bodyPr wrap="none" rtlCol="0">
            <a:spAutoFit/>
          </a:bodyPr>
          <a:lstStyle/>
          <a:p>
            <a:r>
              <a:rPr lang="en-US" altLang="zh-CN" dirty="0"/>
              <a:t>f</a:t>
            </a:r>
            <a:r>
              <a:rPr lang="en-US" altLang="zh-CN" dirty="0" smtClean="0"/>
              <a:t>0/1</a:t>
            </a:r>
            <a:endParaRPr lang="zh-CN" altLang="en-US" dirty="0"/>
          </a:p>
        </p:txBody>
      </p:sp>
      <p:sp>
        <p:nvSpPr>
          <p:cNvPr id="150" name="TextBox 149"/>
          <p:cNvSpPr txBox="1"/>
          <p:nvPr/>
        </p:nvSpPr>
        <p:spPr>
          <a:xfrm>
            <a:off x="5997669" y="3519851"/>
            <a:ext cx="579005" cy="369332"/>
          </a:xfrm>
          <a:prstGeom prst="rect">
            <a:avLst/>
          </a:prstGeom>
          <a:noFill/>
        </p:spPr>
        <p:txBody>
          <a:bodyPr wrap="none" rtlCol="0">
            <a:spAutoFit/>
          </a:bodyPr>
          <a:lstStyle/>
          <a:p>
            <a:r>
              <a:rPr lang="en-US" altLang="zh-CN" dirty="0" smtClean="0"/>
              <a:t>f0/2</a:t>
            </a:r>
            <a:endParaRPr lang="zh-CN" altLang="en-US" dirty="0"/>
          </a:p>
        </p:txBody>
      </p:sp>
      <p:cxnSp>
        <p:nvCxnSpPr>
          <p:cNvPr id="151" name="直接连接符 150"/>
          <p:cNvCxnSpPr>
            <a:stCxn id="163" idx="2"/>
            <a:endCxn id="138" idx="0"/>
          </p:cNvCxnSpPr>
          <p:nvPr/>
        </p:nvCxnSpPr>
        <p:spPr>
          <a:xfrm flipH="1">
            <a:off x="6465050" y="3284311"/>
            <a:ext cx="92791" cy="146218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155332" y="3889183"/>
            <a:ext cx="579005" cy="369332"/>
          </a:xfrm>
          <a:prstGeom prst="rect">
            <a:avLst/>
          </a:prstGeom>
          <a:noFill/>
        </p:spPr>
        <p:txBody>
          <a:bodyPr wrap="none" rtlCol="0">
            <a:spAutoFit/>
          </a:bodyPr>
          <a:lstStyle/>
          <a:p>
            <a:r>
              <a:rPr lang="en-US" altLang="zh-CN" dirty="0" smtClean="0"/>
              <a:t>f0/3</a:t>
            </a:r>
            <a:endParaRPr lang="zh-CN" altLang="en-US" dirty="0"/>
          </a:p>
        </p:txBody>
      </p:sp>
      <p:pic>
        <p:nvPicPr>
          <p:cNvPr id="153"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3649" y="4727694"/>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 name="直接连接符 153"/>
          <p:cNvCxnSpPr/>
          <p:nvPr/>
        </p:nvCxnSpPr>
        <p:spPr>
          <a:xfrm>
            <a:off x="6554665" y="3284311"/>
            <a:ext cx="353974" cy="14911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6587380" y="3889183"/>
            <a:ext cx="579005" cy="369332"/>
          </a:xfrm>
          <a:prstGeom prst="rect">
            <a:avLst/>
          </a:prstGeom>
          <a:noFill/>
        </p:spPr>
        <p:txBody>
          <a:bodyPr wrap="none" rtlCol="0">
            <a:spAutoFit/>
          </a:bodyPr>
          <a:lstStyle/>
          <a:p>
            <a:r>
              <a:rPr lang="en-US" altLang="zh-CN" dirty="0" smtClean="0"/>
              <a:t>f0/4</a:t>
            </a:r>
            <a:endParaRPr lang="zh-CN" altLang="en-US" dirty="0"/>
          </a:p>
        </p:txBody>
      </p:sp>
      <p:pic>
        <p:nvPicPr>
          <p:cNvPr id="156"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7442" y="4677853"/>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84" descr="black_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262" y="4659047"/>
            <a:ext cx="482441" cy="52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8" name="直接连接符 157"/>
          <p:cNvCxnSpPr>
            <a:endCxn id="156" idx="0"/>
          </p:cNvCxnSpPr>
          <p:nvPr/>
        </p:nvCxnSpPr>
        <p:spPr>
          <a:xfrm>
            <a:off x="6610035" y="3283755"/>
            <a:ext cx="1208628" cy="13940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9" name="直接连接符 158"/>
          <p:cNvCxnSpPr>
            <a:endCxn id="157" idx="0"/>
          </p:cNvCxnSpPr>
          <p:nvPr/>
        </p:nvCxnSpPr>
        <p:spPr>
          <a:xfrm>
            <a:off x="6684296" y="3256773"/>
            <a:ext cx="1624187" cy="14022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7182739" y="4180558"/>
            <a:ext cx="579005" cy="369332"/>
          </a:xfrm>
          <a:prstGeom prst="rect">
            <a:avLst/>
          </a:prstGeom>
          <a:noFill/>
        </p:spPr>
        <p:txBody>
          <a:bodyPr wrap="none" rtlCol="0">
            <a:spAutoFit/>
          </a:bodyPr>
          <a:lstStyle/>
          <a:p>
            <a:r>
              <a:rPr lang="en-US" altLang="zh-CN" dirty="0" smtClean="0"/>
              <a:t>f0/5</a:t>
            </a:r>
            <a:endParaRPr lang="zh-CN" altLang="en-US" dirty="0"/>
          </a:p>
        </p:txBody>
      </p:sp>
      <p:sp>
        <p:nvSpPr>
          <p:cNvPr id="161" name="TextBox 160"/>
          <p:cNvSpPr txBox="1"/>
          <p:nvPr/>
        </p:nvSpPr>
        <p:spPr>
          <a:xfrm>
            <a:off x="7647751" y="4151982"/>
            <a:ext cx="579005" cy="369332"/>
          </a:xfrm>
          <a:prstGeom prst="rect">
            <a:avLst/>
          </a:prstGeom>
          <a:noFill/>
        </p:spPr>
        <p:txBody>
          <a:bodyPr wrap="none" rtlCol="0">
            <a:spAutoFit/>
          </a:bodyPr>
          <a:lstStyle/>
          <a:p>
            <a:r>
              <a:rPr lang="en-US" altLang="zh-CN" dirty="0" smtClean="0"/>
              <a:t>f0/6</a:t>
            </a:r>
            <a:endParaRPr lang="zh-CN" altLang="en-US" dirty="0"/>
          </a:p>
        </p:txBody>
      </p:sp>
      <p:grpSp>
        <p:nvGrpSpPr>
          <p:cNvPr id="162" name="Group 4"/>
          <p:cNvGrpSpPr>
            <a:grpSpLocks noChangeAspect="1"/>
          </p:cNvGrpSpPr>
          <p:nvPr/>
        </p:nvGrpSpPr>
        <p:grpSpPr bwMode="auto">
          <a:xfrm>
            <a:off x="6095084" y="2887436"/>
            <a:ext cx="925513" cy="396875"/>
            <a:chOff x="2190" y="1886"/>
            <a:chExt cx="583" cy="250"/>
          </a:xfrm>
        </p:grpSpPr>
        <p:sp>
          <p:nvSpPr>
            <p:cNvPr id="163" name="AutoShape 3"/>
            <p:cNvSpPr>
              <a:spLocks noChangeAspect="1" noChangeArrowheads="1" noTextEdit="1"/>
            </p:cNvSpPr>
            <p:nvPr/>
          </p:nvSpPr>
          <p:spPr bwMode="auto">
            <a:xfrm>
              <a:off x="2190" y="1886"/>
              <a:ext cx="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64" name="Group 11"/>
            <p:cNvGrpSpPr>
              <a:grpSpLocks/>
            </p:cNvGrpSpPr>
            <p:nvPr/>
          </p:nvGrpSpPr>
          <p:grpSpPr bwMode="auto">
            <a:xfrm>
              <a:off x="2190" y="1886"/>
              <a:ext cx="579" cy="246"/>
              <a:chOff x="2190" y="1886"/>
              <a:chExt cx="579" cy="246"/>
            </a:xfrm>
          </p:grpSpPr>
          <p:sp>
            <p:nvSpPr>
              <p:cNvPr id="184" name="Rectangle 5"/>
              <p:cNvSpPr>
                <a:spLocks noChangeArrowheads="1"/>
              </p:cNvSpPr>
              <p:nvPr/>
            </p:nvSpPr>
            <p:spPr bwMode="auto">
              <a:xfrm>
                <a:off x="2190" y="2019"/>
                <a:ext cx="442" cy="113"/>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Rectangle 6"/>
              <p:cNvSpPr>
                <a:spLocks noChangeArrowheads="1"/>
              </p:cNvSpPr>
              <p:nvPr/>
            </p:nvSpPr>
            <p:spPr bwMode="auto">
              <a:xfrm>
                <a:off x="2190" y="2019"/>
                <a:ext cx="442" cy="113"/>
              </a:xfrm>
              <a:prstGeom prst="rect">
                <a:avLst/>
              </a:prstGeom>
              <a:solidFill>
                <a:srgbClr val="0096D5"/>
              </a:solidFill>
              <a:ln w="4">
                <a:solidFill>
                  <a:srgbClr val="AAE6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7"/>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8"/>
              <p:cNvSpPr>
                <a:spLocks/>
              </p:cNvSpPr>
              <p:nvPr/>
            </p:nvSpPr>
            <p:spPr bwMode="auto">
              <a:xfrm>
                <a:off x="2632" y="1886"/>
                <a:ext cx="137" cy="246"/>
              </a:xfrm>
              <a:custGeom>
                <a:avLst/>
                <a:gdLst>
                  <a:gd name="T0" fmla="*/ 0 w 137"/>
                  <a:gd name="T1" fmla="*/ 133 h 246"/>
                  <a:gd name="T2" fmla="*/ 137 w 137"/>
                  <a:gd name="T3" fmla="*/ 0 h 246"/>
                  <a:gd name="T4" fmla="*/ 137 w 137"/>
                  <a:gd name="T5" fmla="*/ 113 h 246"/>
                  <a:gd name="T6" fmla="*/ 0 w 137"/>
                  <a:gd name="T7" fmla="*/ 246 h 246"/>
                  <a:gd name="T8" fmla="*/ 0 w 137"/>
                  <a:gd name="T9" fmla="*/ 133 h 246"/>
                </a:gdLst>
                <a:ahLst/>
                <a:cxnLst>
                  <a:cxn ang="0">
                    <a:pos x="T0" y="T1"/>
                  </a:cxn>
                  <a:cxn ang="0">
                    <a:pos x="T2" y="T3"/>
                  </a:cxn>
                  <a:cxn ang="0">
                    <a:pos x="T4" y="T5"/>
                  </a:cxn>
                  <a:cxn ang="0">
                    <a:pos x="T6" y="T7"/>
                  </a:cxn>
                  <a:cxn ang="0">
                    <a:pos x="T8" y="T9"/>
                  </a:cxn>
                </a:cxnLst>
                <a:rect l="0" t="0" r="r" b="b"/>
                <a:pathLst>
                  <a:path w="137" h="246">
                    <a:moveTo>
                      <a:pt x="0" y="133"/>
                    </a:moveTo>
                    <a:lnTo>
                      <a:pt x="137" y="0"/>
                    </a:lnTo>
                    <a:lnTo>
                      <a:pt x="137" y="113"/>
                    </a:lnTo>
                    <a:lnTo>
                      <a:pt x="0" y="246"/>
                    </a:lnTo>
                    <a:lnTo>
                      <a:pt x="0" y="133"/>
                    </a:lnTo>
                    <a:close/>
                  </a:path>
                </a:pathLst>
              </a:custGeom>
              <a:solidFill>
                <a:srgbClr val="005A80"/>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0"/>
              <p:cNvSpPr>
                <a:spLocks/>
              </p:cNvSpPr>
              <p:nvPr/>
            </p:nvSpPr>
            <p:spPr bwMode="auto">
              <a:xfrm>
                <a:off x="2190" y="1886"/>
                <a:ext cx="579" cy="133"/>
              </a:xfrm>
              <a:custGeom>
                <a:avLst/>
                <a:gdLst>
                  <a:gd name="T0" fmla="*/ 442 w 579"/>
                  <a:gd name="T1" fmla="*/ 133 h 133"/>
                  <a:gd name="T2" fmla="*/ 579 w 579"/>
                  <a:gd name="T3" fmla="*/ 0 h 133"/>
                  <a:gd name="T4" fmla="*/ 137 w 579"/>
                  <a:gd name="T5" fmla="*/ 0 h 133"/>
                  <a:gd name="T6" fmla="*/ 0 w 579"/>
                  <a:gd name="T7" fmla="*/ 133 h 133"/>
                  <a:gd name="T8" fmla="*/ 442 w 579"/>
                  <a:gd name="T9" fmla="*/ 133 h 133"/>
                </a:gdLst>
                <a:ahLst/>
                <a:cxnLst>
                  <a:cxn ang="0">
                    <a:pos x="T0" y="T1"/>
                  </a:cxn>
                  <a:cxn ang="0">
                    <a:pos x="T2" y="T3"/>
                  </a:cxn>
                  <a:cxn ang="0">
                    <a:pos x="T4" y="T5"/>
                  </a:cxn>
                  <a:cxn ang="0">
                    <a:pos x="T6" y="T7"/>
                  </a:cxn>
                  <a:cxn ang="0">
                    <a:pos x="T8" y="T9"/>
                  </a:cxn>
                </a:cxnLst>
                <a:rect l="0" t="0" r="r" b="b"/>
                <a:pathLst>
                  <a:path w="579" h="133">
                    <a:moveTo>
                      <a:pt x="442" y="133"/>
                    </a:moveTo>
                    <a:lnTo>
                      <a:pt x="579" y="0"/>
                    </a:lnTo>
                    <a:lnTo>
                      <a:pt x="137" y="0"/>
                    </a:lnTo>
                    <a:lnTo>
                      <a:pt x="0" y="133"/>
                    </a:lnTo>
                    <a:lnTo>
                      <a:pt x="442" y="133"/>
                    </a:lnTo>
                    <a:close/>
                  </a:path>
                </a:pathLst>
              </a:custGeom>
              <a:solidFill>
                <a:srgbClr val="00B4FF"/>
              </a:solidFill>
              <a:ln w="4">
                <a:solidFill>
                  <a:srgbClr val="AAE6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5" name="Group 30"/>
            <p:cNvGrpSpPr>
              <a:grpSpLocks/>
            </p:cNvGrpSpPr>
            <p:nvPr/>
          </p:nvGrpSpPr>
          <p:grpSpPr bwMode="auto">
            <a:xfrm>
              <a:off x="2254" y="1890"/>
              <a:ext cx="490" cy="121"/>
              <a:chOff x="2254" y="1890"/>
              <a:chExt cx="490" cy="121"/>
            </a:xfrm>
          </p:grpSpPr>
          <p:grpSp>
            <p:nvGrpSpPr>
              <p:cNvPr id="166" name="Group 20"/>
              <p:cNvGrpSpPr>
                <a:grpSpLocks/>
              </p:cNvGrpSpPr>
              <p:nvPr/>
            </p:nvGrpSpPr>
            <p:grpSpPr bwMode="auto">
              <a:xfrm>
                <a:off x="2254" y="1890"/>
                <a:ext cx="443" cy="117"/>
                <a:chOff x="2254" y="1890"/>
                <a:chExt cx="443" cy="117"/>
              </a:xfrm>
            </p:grpSpPr>
            <p:sp>
              <p:nvSpPr>
                <p:cNvPr id="176" name="Freeform 12"/>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3"/>
                <p:cNvSpPr>
                  <a:spLocks/>
                </p:cNvSpPr>
                <p:nvPr/>
              </p:nvSpPr>
              <p:spPr bwMode="auto">
                <a:xfrm>
                  <a:off x="2451" y="1946"/>
                  <a:ext cx="189" cy="45"/>
                </a:xfrm>
                <a:custGeom>
                  <a:avLst/>
                  <a:gdLst>
                    <a:gd name="T0" fmla="*/ 16 w 189"/>
                    <a:gd name="T1" fmla="*/ 9 h 45"/>
                    <a:gd name="T2" fmla="*/ 0 w 189"/>
                    <a:gd name="T3" fmla="*/ 25 h 45"/>
                    <a:gd name="T4" fmla="*/ 113 w 189"/>
                    <a:gd name="T5" fmla="*/ 25 h 45"/>
                    <a:gd name="T6" fmla="*/ 97 w 189"/>
                    <a:gd name="T7" fmla="*/ 45 h 45"/>
                    <a:gd name="T8" fmla="*/ 189 w 189"/>
                    <a:gd name="T9" fmla="*/ 21 h 45"/>
                    <a:gd name="T10" fmla="*/ 141 w 189"/>
                    <a:gd name="T11" fmla="*/ 0 h 45"/>
                    <a:gd name="T12" fmla="*/ 129 w 189"/>
                    <a:gd name="T13" fmla="*/ 9 h 45"/>
                    <a:gd name="T14" fmla="*/ 16 w 189"/>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5">
                      <a:moveTo>
                        <a:pt x="16" y="9"/>
                      </a:moveTo>
                      <a:lnTo>
                        <a:pt x="0" y="25"/>
                      </a:lnTo>
                      <a:lnTo>
                        <a:pt x="113" y="25"/>
                      </a:lnTo>
                      <a:lnTo>
                        <a:pt x="97" y="45"/>
                      </a:lnTo>
                      <a:lnTo>
                        <a:pt x="189" y="21"/>
                      </a:lnTo>
                      <a:lnTo>
                        <a:pt x="141" y="0"/>
                      </a:lnTo>
                      <a:lnTo>
                        <a:pt x="129" y="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4"/>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5"/>
                <p:cNvSpPr>
                  <a:spLocks/>
                </p:cNvSpPr>
                <p:nvPr/>
              </p:nvSpPr>
              <p:spPr bwMode="auto">
                <a:xfrm>
                  <a:off x="2508" y="1890"/>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6"/>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7"/>
                <p:cNvSpPr>
                  <a:spLocks/>
                </p:cNvSpPr>
                <p:nvPr/>
              </p:nvSpPr>
              <p:spPr bwMode="auto">
                <a:xfrm>
                  <a:off x="2254" y="1963"/>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9"/>
                <p:cNvSpPr>
                  <a:spLocks/>
                </p:cNvSpPr>
                <p:nvPr/>
              </p:nvSpPr>
              <p:spPr bwMode="auto">
                <a:xfrm>
                  <a:off x="2307" y="1906"/>
                  <a:ext cx="189" cy="49"/>
                </a:xfrm>
                <a:custGeom>
                  <a:avLst/>
                  <a:gdLst>
                    <a:gd name="T0" fmla="*/ 172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2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2" y="36"/>
                      </a:moveTo>
                      <a:lnTo>
                        <a:pt x="189" y="20"/>
                      </a:lnTo>
                      <a:lnTo>
                        <a:pt x="76" y="20"/>
                      </a:lnTo>
                      <a:lnTo>
                        <a:pt x="96" y="0"/>
                      </a:lnTo>
                      <a:lnTo>
                        <a:pt x="0" y="28"/>
                      </a:lnTo>
                      <a:lnTo>
                        <a:pt x="52" y="49"/>
                      </a:lnTo>
                      <a:lnTo>
                        <a:pt x="60" y="36"/>
                      </a:lnTo>
                      <a:lnTo>
                        <a:pt x="17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7" name="Group 29"/>
              <p:cNvGrpSpPr>
                <a:grpSpLocks/>
              </p:cNvGrpSpPr>
              <p:nvPr/>
            </p:nvGrpSpPr>
            <p:grpSpPr bwMode="auto">
              <a:xfrm>
                <a:off x="2258" y="1894"/>
                <a:ext cx="486" cy="117"/>
                <a:chOff x="2258" y="1894"/>
                <a:chExt cx="486" cy="117"/>
              </a:xfrm>
            </p:grpSpPr>
            <p:sp>
              <p:nvSpPr>
                <p:cNvPr id="168" name="Freeform 21"/>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2"/>
                <p:cNvSpPr>
                  <a:spLocks/>
                </p:cNvSpPr>
                <p:nvPr/>
              </p:nvSpPr>
              <p:spPr bwMode="auto">
                <a:xfrm>
                  <a:off x="2455" y="1951"/>
                  <a:ext cx="189" cy="44"/>
                </a:xfrm>
                <a:custGeom>
                  <a:avLst/>
                  <a:gdLst>
                    <a:gd name="T0" fmla="*/ 16 w 189"/>
                    <a:gd name="T1" fmla="*/ 8 h 44"/>
                    <a:gd name="T2" fmla="*/ 0 w 189"/>
                    <a:gd name="T3" fmla="*/ 24 h 44"/>
                    <a:gd name="T4" fmla="*/ 113 w 189"/>
                    <a:gd name="T5" fmla="*/ 24 h 44"/>
                    <a:gd name="T6" fmla="*/ 97 w 189"/>
                    <a:gd name="T7" fmla="*/ 44 h 44"/>
                    <a:gd name="T8" fmla="*/ 189 w 189"/>
                    <a:gd name="T9" fmla="*/ 20 h 44"/>
                    <a:gd name="T10" fmla="*/ 141 w 189"/>
                    <a:gd name="T11" fmla="*/ 0 h 44"/>
                    <a:gd name="T12" fmla="*/ 129 w 189"/>
                    <a:gd name="T13" fmla="*/ 8 h 44"/>
                    <a:gd name="T14" fmla="*/ 16 w 189"/>
                    <a:gd name="T15" fmla="*/ 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6" y="8"/>
                      </a:moveTo>
                      <a:lnTo>
                        <a:pt x="0" y="24"/>
                      </a:lnTo>
                      <a:lnTo>
                        <a:pt x="113" y="24"/>
                      </a:lnTo>
                      <a:lnTo>
                        <a:pt x="97" y="44"/>
                      </a:lnTo>
                      <a:lnTo>
                        <a:pt x="189" y="20"/>
                      </a:lnTo>
                      <a:lnTo>
                        <a:pt x="141" y="0"/>
                      </a:lnTo>
                      <a:lnTo>
                        <a:pt x="129" y="8"/>
                      </a:lnTo>
                      <a:lnTo>
                        <a:pt x="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3"/>
                <p:cNvSpPr>
                  <a:spLocks/>
                </p:cNvSpPr>
                <p:nvPr/>
              </p:nvSpPr>
              <p:spPr bwMode="auto">
                <a:xfrm>
                  <a:off x="2512"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4"/>
                <p:cNvSpPr>
                  <a:spLocks/>
                </p:cNvSpPr>
                <p:nvPr/>
              </p:nvSpPr>
              <p:spPr bwMode="auto">
                <a:xfrm>
                  <a:off x="2555" y="1894"/>
                  <a:ext cx="189" cy="48"/>
                </a:xfrm>
                <a:custGeom>
                  <a:avLst/>
                  <a:gdLst>
                    <a:gd name="T0" fmla="*/ 16 w 189"/>
                    <a:gd name="T1" fmla="*/ 12 h 48"/>
                    <a:gd name="T2" fmla="*/ 0 w 189"/>
                    <a:gd name="T3" fmla="*/ 28 h 48"/>
                    <a:gd name="T4" fmla="*/ 112 w 189"/>
                    <a:gd name="T5" fmla="*/ 28 h 48"/>
                    <a:gd name="T6" fmla="*/ 92 w 189"/>
                    <a:gd name="T7" fmla="*/ 48 h 48"/>
                    <a:gd name="T8" fmla="*/ 189 w 189"/>
                    <a:gd name="T9" fmla="*/ 20 h 48"/>
                    <a:gd name="T10" fmla="*/ 136 w 189"/>
                    <a:gd name="T11" fmla="*/ 0 h 48"/>
                    <a:gd name="T12" fmla="*/ 128 w 189"/>
                    <a:gd name="T13" fmla="*/ 12 h 48"/>
                    <a:gd name="T14" fmla="*/ 16 w 189"/>
                    <a:gd name="T15" fmla="*/ 1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8">
                      <a:moveTo>
                        <a:pt x="16" y="12"/>
                      </a:moveTo>
                      <a:lnTo>
                        <a:pt x="0" y="28"/>
                      </a:lnTo>
                      <a:lnTo>
                        <a:pt x="112" y="28"/>
                      </a:lnTo>
                      <a:lnTo>
                        <a:pt x="92" y="48"/>
                      </a:lnTo>
                      <a:lnTo>
                        <a:pt x="189" y="20"/>
                      </a:lnTo>
                      <a:lnTo>
                        <a:pt x="136" y="0"/>
                      </a:lnTo>
                      <a:lnTo>
                        <a:pt x="12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5"/>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6"/>
                <p:cNvSpPr>
                  <a:spLocks/>
                </p:cNvSpPr>
                <p:nvPr/>
              </p:nvSpPr>
              <p:spPr bwMode="auto">
                <a:xfrm>
                  <a:off x="2258" y="1967"/>
                  <a:ext cx="189" cy="44"/>
                </a:xfrm>
                <a:custGeom>
                  <a:avLst/>
                  <a:gdLst>
                    <a:gd name="T0" fmla="*/ 173 w 189"/>
                    <a:gd name="T1" fmla="*/ 36 h 44"/>
                    <a:gd name="T2" fmla="*/ 189 w 189"/>
                    <a:gd name="T3" fmla="*/ 20 h 44"/>
                    <a:gd name="T4" fmla="*/ 73 w 189"/>
                    <a:gd name="T5" fmla="*/ 20 h 44"/>
                    <a:gd name="T6" fmla="*/ 93 w 189"/>
                    <a:gd name="T7" fmla="*/ 0 h 44"/>
                    <a:gd name="T8" fmla="*/ 0 w 189"/>
                    <a:gd name="T9" fmla="*/ 24 h 44"/>
                    <a:gd name="T10" fmla="*/ 49 w 189"/>
                    <a:gd name="T11" fmla="*/ 44 h 44"/>
                    <a:gd name="T12" fmla="*/ 57 w 189"/>
                    <a:gd name="T13" fmla="*/ 36 h 44"/>
                    <a:gd name="T14" fmla="*/ 173 w 189"/>
                    <a:gd name="T15" fmla="*/ 3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4">
                      <a:moveTo>
                        <a:pt x="173" y="36"/>
                      </a:moveTo>
                      <a:lnTo>
                        <a:pt x="189" y="20"/>
                      </a:lnTo>
                      <a:lnTo>
                        <a:pt x="73" y="20"/>
                      </a:lnTo>
                      <a:lnTo>
                        <a:pt x="93" y="0"/>
                      </a:lnTo>
                      <a:lnTo>
                        <a:pt x="0" y="24"/>
                      </a:lnTo>
                      <a:lnTo>
                        <a:pt x="49" y="44"/>
                      </a:lnTo>
                      <a:lnTo>
                        <a:pt x="57"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7"/>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8"/>
                <p:cNvSpPr>
                  <a:spLocks/>
                </p:cNvSpPr>
                <p:nvPr/>
              </p:nvSpPr>
              <p:spPr bwMode="auto">
                <a:xfrm>
                  <a:off x="2311" y="1910"/>
                  <a:ext cx="189" cy="49"/>
                </a:xfrm>
                <a:custGeom>
                  <a:avLst/>
                  <a:gdLst>
                    <a:gd name="T0" fmla="*/ 173 w 189"/>
                    <a:gd name="T1" fmla="*/ 36 h 49"/>
                    <a:gd name="T2" fmla="*/ 189 w 189"/>
                    <a:gd name="T3" fmla="*/ 20 h 49"/>
                    <a:gd name="T4" fmla="*/ 76 w 189"/>
                    <a:gd name="T5" fmla="*/ 20 h 49"/>
                    <a:gd name="T6" fmla="*/ 96 w 189"/>
                    <a:gd name="T7" fmla="*/ 0 h 49"/>
                    <a:gd name="T8" fmla="*/ 0 w 189"/>
                    <a:gd name="T9" fmla="*/ 28 h 49"/>
                    <a:gd name="T10" fmla="*/ 52 w 189"/>
                    <a:gd name="T11" fmla="*/ 49 h 49"/>
                    <a:gd name="T12" fmla="*/ 60 w 189"/>
                    <a:gd name="T13" fmla="*/ 36 h 49"/>
                    <a:gd name="T14" fmla="*/ 173 w 189"/>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49">
                      <a:moveTo>
                        <a:pt x="173" y="36"/>
                      </a:moveTo>
                      <a:lnTo>
                        <a:pt x="189" y="20"/>
                      </a:lnTo>
                      <a:lnTo>
                        <a:pt x="76" y="20"/>
                      </a:lnTo>
                      <a:lnTo>
                        <a:pt x="96" y="0"/>
                      </a:lnTo>
                      <a:lnTo>
                        <a:pt x="0" y="28"/>
                      </a:lnTo>
                      <a:lnTo>
                        <a:pt x="52" y="49"/>
                      </a:lnTo>
                      <a:lnTo>
                        <a:pt x="60" y="36"/>
                      </a:lnTo>
                      <a:lnTo>
                        <a:pt x="173"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44" name="TextBox 143"/>
          <p:cNvSpPr txBox="1"/>
          <p:nvPr/>
        </p:nvSpPr>
        <p:spPr>
          <a:xfrm>
            <a:off x="6403162" y="5097378"/>
            <a:ext cx="633507" cy="338554"/>
          </a:xfrm>
          <a:prstGeom prst="rect">
            <a:avLst/>
          </a:prstGeom>
          <a:noFill/>
        </p:spPr>
        <p:txBody>
          <a:bodyPr wrap="none" rtlCol="0">
            <a:spAutoFit/>
          </a:bodyPr>
          <a:lstStyle/>
          <a:p>
            <a:r>
              <a:rPr lang="en-US" altLang="zh-CN" sz="1600" dirty="0" smtClean="0"/>
              <a:t>vlan2</a:t>
            </a:r>
            <a:endParaRPr lang="zh-CN" altLang="en-US" sz="1600" dirty="0"/>
          </a:p>
        </p:txBody>
      </p:sp>
      <p:sp>
        <p:nvSpPr>
          <p:cNvPr id="27" name="TextBox 26"/>
          <p:cNvSpPr txBox="1"/>
          <p:nvPr/>
        </p:nvSpPr>
        <p:spPr>
          <a:xfrm>
            <a:off x="1957383" y="5106670"/>
            <a:ext cx="633507" cy="338554"/>
          </a:xfrm>
          <a:prstGeom prst="rect">
            <a:avLst/>
          </a:prstGeom>
          <a:noFill/>
        </p:spPr>
        <p:txBody>
          <a:bodyPr wrap="none" rtlCol="0">
            <a:spAutoFit/>
          </a:bodyPr>
          <a:lstStyle/>
          <a:p>
            <a:r>
              <a:rPr lang="en-US" altLang="zh-CN" sz="1600" dirty="0" smtClean="0"/>
              <a:t>vlan2</a:t>
            </a:r>
            <a:endParaRPr lang="zh-CN" altLang="en-US" sz="1600" dirty="0"/>
          </a:p>
        </p:txBody>
      </p:sp>
      <p:cxnSp>
        <p:nvCxnSpPr>
          <p:cNvPr id="12" name="直接连接符 11"/>
          <p:cNvCxnSpPr>
            <a:stCxn id="89" idx="2"/>
            <a:endCxn id="163" idx="1"/>
          </p:cNvCxnSpPr>
          <p:nvPr/>
        </p:nvCxnSpPr>
        <p:spPr>
          <a:xfrm>
            <a:off x="2568468" y="3076116"/>
            <a:ext cx="3526616" cy="97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7761166" y="5034662"/>
            <a:ext cx="633507" cy="338554"/>
          </a:xfrm>
          <a:prstGeom prst="rect">
            <a:avLst/>
          </a:prstGeom>
          <a:noFill/>
        </p:spPr>
        <p:txBody>
          <a:bodyPr wrap="none" rtlCol="0">
            <a:spAutoFit/>
          </a:bodyPr>
          <a:lstStyle/>
          <a:p>
            <a:r>
              <a:rPr lang="en-US" altLang="zh-CN" sz="1600" dirty="0" smtClean="0"/>
              <a:t>vlan3</a:t>
            </a:r>
            <a:endParaRPr lang="zh-CN" altLang="en-US" sz="1600" dirty="0"/>
          </a:p>
        </p:txBody>
      </p:sp>
      <p:sp>
        <p:nvSpPr>
          <p:cNvPr id="109" name="TextBox 108"/>
          <p:cNvSpPr txBox="1"/>
          <p:nvPr/>
        </p:nvSpPr>
        <p:spPr>
          <a:xfrm>
            <a:off x="1249032" y="2937138"/>
            <a:ext cx="391454" cy="369332"/>
          </a:xfrm>
          <a:prstGeom prst="rect">
            <a:avLst/>
          </a:prstGeom>
          <a:noFill/>
        </p:spPr>
        <p:txBody>
          <a:bodyPr wrap="none" rtlCol="0">
            <a:spAutoFit/>
          </a:bodyPr>
          <a:lstStyle/>
          <a:p>
            <a:r>
              <a:rPr lang="en-US" altLang="zh-CN" dirty="0" smtClean="0"/>
              <a:t>s1</a:t>
            </a:r>
            <a:endParaRPr lang="zh-CN" altLang="en-US" dirty="0"/>
          </a:p>
        </p:txBody>
      </p:sp>
      <p:sp>
        <p:nvSpPr>
          <p:cNvPr id="110" name="TextBox 109"/>
          <p:cNvSpPr txBox="1"/>
          <p:nvPr/>
        </p:nvSpPr>
        <p:spPr>
          <a:xfrm>
            <a:off x="7041086" y="2874422"/>
            <a:ext cx="391454" cy="369332"/>
          </a:xfrm>
          <a:prstGeom prst="rect">
            <a:avLst/>
          </a:prstGeom>
          <a:noFill/>
        </p:spPr>
        <p:txBody>
          <a:bodyPr wrap="none" rtlCol="0">
            <a:spAutoFit/>
          </a:bodyPr>
          <a:lstStyle/>
          <a:p>
            <a:r>
              <a:rPr lang="en-US" altLang="zh-CN" dirty="0" smtClean="0"/>
              <a:t>s2</a:t>
            </a:r>
            <a:endParaRPr lang="zh-CN" altLang="en-US" dirty="0"/>
          </a:p>
        </p:txBody>
      </p:sp>
      <p:sp>
        <p:nvSpPr>
          <p:cNvPr id="111" name="TextBox 110"/>
          <p:cNvSpPr txBox="1"/>
          <p:nvPr/>
        </p:nvSpPr>
        <p:spPr>
          <a:xfrm>
            <a:off x="2648598" y="3081154"/>
            <a:ext cx="579005" cy="369332"/>
          </a:xfrm>
          <a:prstGeom prst="rect">
            <a:avLst/>
          </a:prstGeom>
          <a:noFill/>
        </p:spPr>
        <p:txBody>
          <a:bodyPr wrap="none" rtlCol="0">
            <a:spAutoFit/>
          </a:bodyPr>
          <a:lstStyle/>
          <a:p>
            <a:r>
              <a:rPr lang="en-US" altLang="zh-CN" dirty="0" smtClean="0"/>
              <a:t>f0/7</a:t>
            </a:r>
            <a:endParaRPr lang="zh-CN" altLang="en-US" dirty="0"/>
          </a:p>
        </p:txBody>
      </p:sp>
      <p:sp>
        <p:nvSpPr>
          <p:cNvPr id="112" name="TextBox 111"/>
          <p:cNvSpPr txBox="1"/>
          <p:nvPr/>
        </p:nvSpPr>
        <p:spPr>
          <a:xfrm>
            <a:off x="5381961" y="3081154"/>
            <a:ext cx="579005" cy="369332"/>
          </a:xfrm>
          <a:prstGeom prst="rect">
            <a:avLst/>
          </a:prstGeom>
          <a:noFill/>
        </p:spPr>
        <p:txBody>
          <a:bodyPr wrap="none" rtlCol="0">
            <a:spAutoFit/>
          </a:bodyPr>
          <a:lstStyle/>
          <a:p>
            <a:r>
              <a:rPr lang="en-US" altLang="zh-CN" dirty="0" smtClean="0"/>
              <a:t>f0/7</a:t>
            </a:r>
            <a:endParaRPr lang="zh-CN" altLang="en-US" dirty="0"/>
          </a:p>
        </p:txBody>
      </p:sp>
    </p:spTree>
    <p:extLst>
      <p:ext uri="{BB962C8B-B14F-4D97-AF65-F5344CB8AC3E}">
        <p14:creationId xmlns:p14="http://schemas.microsoft.com/office/powerpoint/2010/main" val="36966946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以太通道</a:t>
            </a:r>
          </a:p>
        </p:txBody>
      </p:sp>
    </p:spTree>
    <p:extLst>
      <p:ext uri="{BB962C8B-B14F-4D97-AF65-F5344CB8AC3E}">
        <p14:creationId xmlns:p14="http://schemas.microsoft.com/office/powerpoint/2010/main" val="33579221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以太通道概述</a:t>
            </a:r>
            <a:endParaRPr lang="zh-CN" altLang="en-US" dirty="0"/>
          </a:p>
        </p:txBody>
      </p:sp>
      <p:sp>
        <p:nvSpPr>
          <p:cNvPr id="4" name="文本占位符 3"/>
          <p:cNvSpPr>
            <a:spLocks noGrp="1"/>
          </p:cNvSpPr>
          <p:nvPr>
            <p:ph sz="quarter" idx="10"/>
          </p:nvPr>
        </p:nvSpPr>
        <p:spPr/>
        <p:txBody>
          <a:bodyPr/>
          <a:lstStyle/>
          <a:p>
            <a:r>
              <a:rPr lang="zh-CN" altLang="en-US" dirty="0" smtClean="0"/>
              <a:t>也称为以太端口捆绑、端口聚集或以太链路聚集。英文名</a:t>
            </a:r>
            <a:r>
              <a:rPr lang="en-US" altLang="zh-CN" dirty="0" err="1" smtClean="0"/>
              <a:t>EtherChannel</a:t>
            </a:r>
            <a:endParaRPr lang="en-US" altLang="zh-CN" dirty="0" smtClean="0"/>
          </a:p>
          <a:p>
            <a:r>
              <a:rPr lang="zh-CN" altLang="en-US" dirty="0" smtClean="0"/>
              <a:t>以太通道为交换机提供了端口捆绑的技术，允许两个交换机之间通过两个或多个端口并行连接，同时传输数据，以提供更高的带宽</a:t>
            </a:r>
            <a:endParaRPr lang="zh-CN" altLang="en-US" dirty="0"/>
          </a:p>
        </p:txBody>
      </p:sp>
    </p:spTree>
    <p:extLst>
      <p:ext uri="{BB962C8B-B14F-4D97-AF65-F5344CB8AC3E}">
        <p14:creationId xmlns:p14="http://schemas.microsoft.com/office/powerpoint/2010/main" val="7064363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2"/>
          <p:cNvSpPr>
            <a:spLocks noGrp="1"/>
          </p:cNvSpPr>
          <p:nvPr>
            <p:ph type="ctrTitle"/>
          </p:nvPr>
        </p:nvSpPr>
        <p:spPr/>
        <p:txBody>
          <a:bodyPr/>
          <a:lstStyle/>
          <a:p>
            <a:r>
              <a:rPr lang="zh-CN" altLang="en-US" dirty="0" smtClean="0"/>
              <a:t>配置以太网通道</a:t>
            </a:r>
          </a:p>
        </p:txBody>
      </p:sp>
      <p:sp>
        <p:nvSpPr>
          <p:cNvPr id="36866" name="内容占位符 1"/>
          <p:cNvSpPr>
            <a:spLocks noGrp="1"/>
          </p:cNvSpPr>
          <p:nvPr>
            <p:ph sz="quarter" idx="10"/>
          </p:nvPr>
        </p:nvSpPr>
        <p:spPr/>
        <p:txBody>
          <a:bodyPr>
            <a:noAutofit/>
          </a:bodyPr>
          <a:lstStyle/>
          <a:p>
            <a:pPr>
              <a:spcBef>
                <a:spcPts val="675"/>
              </a:spcBef>
            </a:pPr>
            <a:r>
              <a:rPr lang="en-US" altLang="zh-CN" dirty="0" err="1" smtClean="0"/>
              <a:t>EtherChannel</a:t>
            </a:r>
            <a:r>
              <a:rPr lang="zh-CN" altLang="en-US" dirty="0" smtClean="0"/>
              <a:t>－以太通道</a:t>
            </a:r>
          </a:p>
          <a:p>
            <a:pPr lvl="1">
              <a:spcBef>
                <a:spcPts val="475"/>
              </a:spcBef>
            </a:pPr>
            <a:r>
              <a:rPr lang="zh-CN" altLang="en-US" dirty="0" smtClean="0"/>
              <a:t>多条线路负载均衡，带宽提高</a:t>
            </a:r>
          </a:p>
          <a:p>
            <a:pPr lvl="1">
              <a:spcBef>
                <a:spcPts val="475"/>
              </a:spcBef>
            </a:pPr>
            <a:r>
              <a:rPr lang="zh-CN" altLang="en-US" dirty="0" smtClean="0"/>
              <a:t>容错，当一条线路失效时，其他线路通信，不会丢包</a:t>
            </a:r>
          </a:p>
          <a:p>
            <a:pPr>
              <a:spcBef>
                <a:spcPts val="675"/>
              </a:spcBef>
            </a:pPr>
            <a:endParaRPr lang="zh-CN" altLang="en-US" dirty="0" smtClean="0"/>
          </a:p>
        </p:txBody>
      </p:sp>
      <p:sp>
        <p:nvSpPr>
          <p:cNvPr id="4" name="Line 11"/>
          <p:cNvSpPr>
            <a:spLocks noChangeShapeType="1"/>
          </p:cNvSpPr>
          <p:nvPr/>
        </p:nvSpPr>
        <p:spPr bwMode="auto">
          <a:xfrm>
            <a:off x="3094255" y="5461925"/>
            <a:ext cx="1871663" cy="0"/>
          </a:xfrm>
          <a:prstGeom prst="line">
            <a:avLst/>
          </a:prstGeom>
          <a:noFill/>
          <a:ln w="38100">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pic>
        <p:nvPicPr>
          <p:cNvPr id="36869"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5917" y="4239549"/>
            <a:ext cx="1587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Line 17"/>
          <p:cNvSpPr>
            <a:spLocks noChangeShapeType="1"/>
          </p:cNvSpPr>
          <p:nvPr/>
        </p:nvSpPr>
        <p:spPr bwMode="auto">
          <a:xfrm>
            <a:off x="3094255" y="5030125"/>
            <a:ext cx="1871663" cy="0"/>
          </a:xfrm>
          <a:prstGeom prst="line">
            <a:avLst/>
          </a:prstGeom>
          <a:noFill/>
          <a:ln w="38100">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sp>
        <p:nvSpPr>
          <p:cNvPr id="7" name="Line 60"/>
          <p:cNvSpPr>
            <a:spLocks noChangeShapeType="1"/>
          </p:cNvSpPr>
          <p:nvPr/>
        </p:nvSpPr>
        <p:spPr bwMode="auto">
          <a:xfrm>
            <a:off x="3092667" y="5246025"/>
            <a:ext cx="1871662" cy="0"/>
          </a:xfrm>
          <a:prstGeom prst="line">
            <a:avLst/>
          </a:prstGeom>
          <a:noFill/>
          <a:ln w="38100">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sp>
        <p:nvSpPr>
          <p:cNvPr id="8" name="Line 61"/>
          <p:cNvSpPr>
            <a:spLocks noChangeShapeType="1"/>
          </p:cNvSpPr>
          <p:nvPr/>
        </p:nvSpPr>
        <p:spPr bwMode="auto">
          <a:xfrm>
            <a:off x="3092667" y="4803113"/>
            <a:ext cx="1871662" cy="0"/>
          </a:xfrm>
          <a:prstGeom prst="line">
            <a:avLst/>
          </a:prstGeom>
          <a:noFill/>
          <a:ln w="38100">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pic>
        <p:nvPicPr>
          <p:cNvPr id="36873"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342" y="4310988"/>
            <a:ext cx="1587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874" name="Oval 72"/>
          <p:cNvSpPr>
            <a:spLocks noChangeArrowheads="1"/>
          </p:cNvSpPr>
          <p:nvPr/>
        </p:nvSpPr>
        <p:spPr bwMode="auto">
          <a:xfrm>
            <a:off x="3956267" y="4587214"/>
            <a:ext cx="215900" cy="10795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AutoShape 19"/>
          <p:cNvSpPr>
            <a:spLocks noChangeArrowheads="1"/>
          </p:cNvSpPr>
          <p:nvPr/>
        </p:nvSpPr>
        <p:spPr bwMode="auto">
          <a:xfrm>
            <a:off x="3965794" y="3453737"/>
            <a:ext cx="2643187" cy="857251"/>
          </a:xfrm>
          <a:prstGeom prst="wedgeRoundRectCallout">
            <a:avLst>
              <a:gd name="adj1" fmla="val -41463"/>
              <a:gd name="adj2" fmla="val 74532"/>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nchor="ctr" anchorCtr="1"/>
          <a:lstStyle/>
          <a:p>
            <a:r>
              <a:rPr lang="zh-CN" altLang="en-US" b="1" dirty="0">
                <a:solidFill>
                  <a:srgbClr val="000000"/>
                </a:solidFill>
                <a:latin typeface="微软雅黑" pitchFamily="34" charset="-122"/>
                <a:ea typeface="微软雅黑" pitchFamily="34" charset="-122"/>
                <a:cs typeface="Times New Roman" pitchFamily="18" charset="0"/>
              </a:rPr>
              <a:t>配置为以太通道的接口，必须物理特性相同</a:t>
            </a:r>
          </a:p>
        </p:txBody>
      </p:sp>
    </p:spTree>
    <p:extLst>
      <p:ext uri="{BB962C8B-B14F-4D97-AF65-F5344CB8AC3E}">
        <p14:creationId xmlns:p14="http://schemas.microsoft.com/office/powerpoint/2010/main" val="39874743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1"/>
          <p:cNvSpPr>
            <a:spLocks noChangeArrowheads="1"/>
          </p:cNvSpPr>
          <p:nvPr/>
        </p:nvSpPr>
        <p:spPr bwMode="auto">
          <a:xfrm>
            <a:off x="571500" y="2363636"/>
            <a:ext cx="8072438" cy="1015663"/>
          </a:xfrm>
          <a:prstGeom prst="rect">
            <a:avLst/>
          </a:prstGeom>
          <a:noFill/>
          <a:ln w="9525" algn="ctr">
            <a:noFill/>
            <a:round/>
            <a:headEnd/>
            <a:tailEnd/>
          </a:ln>
        </p:spPr>
        <p:txBody>
          <a:bodyPr anchor="ctr">
            <a:spAutoFit/>
          </a:bodyPr>
          <a:lstStyle/>
          <a:p>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 interface range </a:t>
            </a:r>
            <a:r>
              <a:rPr lang="en-US" altLang="zh-CN" sz="2000" dirty="0" err="1">
                <a:solidFill>
                  <a:srgbClr val="FFFF00"/>
                </a:solidFill>
              </a:rPr>
              <a:t>fastEthernet</a:t>
            </a:r>
            <a:r>
              <a:rPr lang="en-US" altLang="zh-CN" sz="2000" dirty="0">
                <a:solidFill>
                  <a:srgbClr val="FFFF00"/>
                </a:solidFill>
              </a:rPr>
              <a:t> 0/1 – 2</a:t>
            </a:r>
          </a:p>
          <a:p>
            <a:r>
              <a:rPr lang="en-US" altLang="zh-CN" sz="2000" dirty="0">
                <a:solidFill>
                  <a:srgbClr val="FFFF00"/>
                </a:solidFill>
              </a:rPr>
              <a:t>Switch(</a:t>
            </a:r>
            <a:r>
              <a:rPr lang="en-US" altLang="zh-CN" sz="2000" dirty="0" err="1">
                <a:solidFill>
                  <a:srgbClr val="FFFF00"/>
                </a:solidFill>
              </a:rPr>
              <a:t>config</a:t>
            </a:r>
            <a:r>
              <a:rPr lang="en-US" altLang="zh-CN" sz="2000" dirty="0">
                <a:solidFill>
                  <a:srgbClr val="FFFF00"/>
                </a:solidFill>
              </a:rPr>
              <a:t>-if-range)#channel-group 1 mode on</a:t>
            </a:r>
          </a:p>
          <a:p>
            <a:r>
              <a:rPr lang="en-US" altLang="zh-CN" sz="2000" i="1" dirty="0">
                <a:solidFill>
                  <a:srgbClr val="FFFF00"/>
                </a:solidFill>
              </a:rPr>
              <a:t> Creating a port-channel interface Port-channel 1</a:t>
            </a:r>
          </a:p>
        </p:txBody>
      </p:sp>
      <p:sp>
        <p:nvSpPr>
          <p:cNvPr id="37892" name="标题 2"/>
          <p:cNvSpPr>
            <a:spLocks noGrp="1"/>
          </p:cNvSpPr>
          <p:nvPr>
            <p:ph type="ctrTitle"/>
          </p:nvPr>
        </p:nvSpPr>
        <p:spPr/>
        <p:txBody>
          <a:bodyPr/>
          <a:lstStyle/>
          <a:p>
            <a:r>
              <a:rPr lang="zh-CN" altLang="en-US" dirty="0" smtClean="0"/>
              <a:t>配置以太网通道（续</a:t>
            </a:r>
            <a:r>
              <a:rPr lang="en-US" altLang="zh-CN" dirty="0" smtClean="0"/>
              <a:t>1</a:t>
            </a:r>
            <a:r>
              <a:rPr lang="zh-CN" altLang="en-US" dirty="0" smtClean="0"/>
              <a:t>）</a:t>
            </a:r>
          </a:p>
        </p:txBody>
      </p:sp>
      <p:sp>
        <p:nvSpPr>
          <p:cNvPr id="37891" name="内容占位符 1"/>
          <p:cNvSpPr>
            <a:spLocks noGrp="1"/>
          </p:cNvSpPr>
          <p:nvPr>
            <p:ph sz="quarter" idx="10"/>
          </p:nvPr>
        </p:nvSpPr>
        <p:spPr/>
        <p:txBody>
          <a:bodyPr/>
          <a:lstStyle/>
          <a:p>
            <a:pPr>
              <a:spcBef>
                <a:spcPts val="675"/>
              </a:spcBef>
            </a:pPr>
            <a:r>
              <a:rPr lang="zh-CN" altLang="en-US" dirty="0" smtClean="0"/>
              <a:t>配置接口为以太通道模式</a:t>
            </a:r>
          </a:p>
          <a:p>
            <a:pPr>
              <a:spcBef>
                <a:spcPts val="675"/>
              </a:spcBef>
              <a:buFont typeface="Wingdings" pitchFamily="2" charset="2"/>
              <a:buNone/>
            </a:pPr>
            <a:r>
              <a:rPr lang="en-US" altLang="zh-CN" sz="1800" dirty="0" smtClean="0"/>
              <a:t>      </a:t>
            </a:r>
            <a:endParaRPr lang="zh-CN" altLang="en-US" dirty="0" smtClean="0"/>
          </a:p>
        </p:txBody>
      </p:sp>
      <p:sp>
        <p:nvSpPr>
          <p:cNvPr id="4" name="Line 4"/>
          <p:cNvSpPr>
            <a:spLocks noChangeShapeType="1"/>
          </p:cNvSpPr>
          <p:nvPr/>
        </p:nvSpPr>
        <p:spPr bwMode="auto">
          <a:xfrm>
            <a:off x="2582192" y="4868876"/>
            <a:ext cx="1800225" cy="0"/>
          </a:xfrm>
          <a:prstGeom prst="line">
            <a:avLst/>
          </a:prstGeom>
          <a:noFill/>
          <a:ln w="28575">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pic>
        <p:nvPicPr>
          <p:cNvPr id="3790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0978" y="4646634"/>
            <a:ext cx="1295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1"/>
          <p:cNvSpPr>
            <a:spLocks noChangeShapeType="1"/>
          </p:cNvSpPr>
          <p:nvPr/>
        </p:nvSpPr>
        <p:spPr bwMode="auto">
          <a:xfrm>
            <a:off x="2509167" y="5011752"/>
            <a:ext cx="1800225" cy="0"/>
          </a:xfrm>
          <a:prstGeom prst="line">
            <a:avLst/>
          </a:prstGeom>
          <a:noFill/>
          <a:ln w="28575">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pic>
        <p:nvPicPr>
          <p:cNvPr id="3790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665" y="4646634"/>
            <a:ext cx="1295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Text Box 12"/>
          <p:cNvSpPr txBox="1">
            <a:spLocks noChangeArrowheads="1"/>
          </p:cNvSpPr>
          <p:nvPr/>
        </p:nvSpPr>
        <p:spPr bwMode="auto">
          <a:xfrm>
            <a:off x="2734590" y="4498990"/>
            <a:ext cx="1728788" cy="369332"/>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b="1">
                <a:solidFill>
                  <a:schemeClr val="tx2"/>
                </a:solidFill>
              </a:rPr>
              <a:t>f0/1</a:t>
            </a:r>
          </a:p>
        </p:txBody>
      </p:sp>
      <p:sp>
        <p:nvSpPr>
          <p:cNvPr id="37898" name="Text Box 13"/>
          <p:cNvSpPr txBox="1">
            <a:spLocks noChangeArrowheads="1"/>
          </p:cNvSpPr>
          <p:nvPr/>
        </p:nvSpPr>
        <p:spPr bwMode="auto">
          <a:xfrm>
            <a:off x="3963315" y="4498990"/>
            <a:ext cx="1728788" cy="369332"/>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b="1">
                <a:solidFill>
                  <a:schemeClr val="tx2"/>
                </a:solidFill>
              </a:rPr>
              <a:t>f0/3</a:t>
            </a:r>
          </a:p>
        </p:txBody>
      </p:sp>
      <p:sp>
        <p:nvSpPr>
          <p:cNvPr id="37899" name="Text Box 14"/>
          <p:cNvSpPr txBox="1">
            <a:spLocks noChangeArrowheads="1"/>
          </p:cNvSpPr>
          <p:nvPr/>
        </p:nvSpPr>
        <p:spPr bwMode="auto">
          <a:xfrm>
            <a:off x="2448840" y="5008577"/>
            <a:ext cx="1728788" cy="369332"/>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b="1">
                <a:solidFill>
                  <a:schemeClr val="tx2"/>
                </a:solidFill>
              </a:rPr>
              <a:t>f0/2</a:t>
            </a:r>
          </a:p>
        </p:txBody>
      </p:sp>
      <p:sp>
        <p:nvSpPr>
          <p:cNvPr id="37900" name="Text Box 15"/>
          <p:cNvSpPr txBox="1">
            <a:spLocks noChangeArrowheads="1"/>
          </p:cNvSpPr>
          <p:nvPr/>
        </p:nvSpPr>
        <p:spPr bwMode="auto">
          <a:xfrm>
            <a:off x="3749005" y="4999053"/>
            <a:ext cx="858715" cy="369332"/>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b="1">
                <a:solidFill>
                  <a:schemeClr val="tx2"/>
                </a:solidFill>
              </a:rPr>
              <a:t>f0/4</a:t>
            </a:r>
          </a:p>
        </p:txBody>
      </p:sp>
      <p:sp>
        <p:nvSpPr>
          <p:cNvPr id="37901" name="Oval 20"/>
          <p:cNvSpPr>
            <a:spLocks noChangeArrowheads="1"/>
          </p:cNvSpPr>
          <p:nvPr/>
        </p:nvSpPr>
        <p:spPr bwMode="auto">
          <a:xfrm>
            <a:off x="3517228" y="4795851"/>
            <a:ext cx="144462" cy="360363"/>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Oval 16"/>
          <p:cNvSpPr>
            <a:spLocks noChangeArrowheads="1"/>
          </p:cNvSpPr>
          <p:nvPr/>
        </p:nvSpPr>
        <p:spPr bwMode="auto">
          <a:xfrm>
            <a:off x="5220072" y="2253815"/>
            <a:ext cx="1223962" cy="576263"/>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Oval 18"/>
          <p:cNvSpPr>
            <a:spLocks noChangeArrowheads="1"/>
          </p:cNvSpPr>
          <p:nvPr/>
        </p:nvSpPr>
        <p:spPr bwMode="auto">
          <a:xfrm>
            <a:off x="5507782" y="3022789"/>
            <a:ext cx="360362" cy="4318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utoShape 19"/>
          <p:cNvSpPr>
            <a:spLocks noChangeArrowheads="1"/>
          </p:cNvSpPr>
          <p:nvPr/>
        </p:nvSpPr>
        <p:spPr bwMode="auto">
          <a:xfrm>
            <a:off x="6228184" y="1412776"/>
            <a:ext cx="2357437" cy="500063"/>
          </a:xfrm>
          <a:prstGeom prst="wedgeRoundRectCallout">
            <a:avLst>
              <a:gd name="adj1" fmla="val -57012"/>
              <a:gd name="adj2" fmla="val 123417"/>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nchor="ctr" anchorCtr="1"/>
          <a:lstStyle/>
          <a:p>
            <a:r>
              <a:rPr lang="zh-CN" altLang="en-US" b="1" dirty="0">
                <a:solidFill>
                  <a:srgbClr val="000000"/>
                </a:solidFill>
                <a:latin typeface="微软雅黑" pitchFamily="34" charset="-122"/>
                <a:ea typeface="微软雅黑" pitchFamily="34" charset="-122"/>
                <a:cs typeface="Times New Roman" pitchFamily="18" charset="0"/>
              </a:rPr>
              <a:t>要捆绑在一起的端口</a:t>
            </a:r>
          </a:p>
        </p:txBody>
      </p:sp>
      <p:sp>
        <p:nvSpPr>
          <p:cNvPr id="21" name="AutoShape 19"/>
          <p:cNvSpPr>
            <a:spLocks noChangeArrowheads="1"/>
          </p:cNvSpPr>
          <p:nvPr/>
        </p:nvSpPr>
        <p:spPr bwMode="auto">
          <a:xfrm>
            <a:off x="5359847" y="3756399"/>
            <a:ext cx="2071688" cy="500063"/>
          </a:xfrm>
          <a:prstGeom prst="wedgeRoundRectCallout">
            <a:avLst>
              <a:gd name="adj1" fmla="val -32493"/>
              <a:gd name="adj2" fmla="val -117898"/>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nchor="ctr" anchorCtr="1"/>
          <a:lstStyle/>
          <a:p>
            <a:r>
              <a:rPr lang="zh-CN" altLang="en-US" b="1">
                <a:solidFill>
                  <a:srgbClr val="000000"/>
                </a:solidFill>
                <a:latin typeface="微软雅黑" pitchFamily="34" charset="-122"/>
                <a:ea typeface="微软雅黑" pitchFamily="34" charset="-122"/>
                <a:cs typeface="Times New Roman" pitchFamily="18" charset="0"/>
              </a:rPr>
              <a:t>以太通道的组号</a:t>
            </a:r>
          </a:p>
        </p:txBody>
      </p:sp>
    </p:spTree>
    <p:extLst>
      <p:ext uri="{BB962C8B-B14F-4D97-AF65-F5344CB8AC3E}">
        <p14:creationId xmlns:p14="http://schemas.microsoft.com/office/powerpoint/2010/main" val="1656845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图片 135"/>
          <p:cNvPicPr/>
          <p:nvPr/>
        </p:nvPicPr>
        <p:blipFill>
          <a:blip r:embed="rId3"/>
          <a:stretch>
            <a:fillRect/>
          </a:stretch>
        </p:blipFill>
        <p:spPr>
          <a:xfrm>
            <a:off x="2051720" y="2564904"/>
            <a:ext cx="5274310" cy="3269615"/>
          </a:xfrm>
          <a:prstGeom prst="rect">
            <a:avLst/>
          </a:prstGeom>
        </p:spPr>
      </p:pic>
      <p:sp>
        <p:nvSpPr>
          <p:cNvPr id="18434" name="Rectangle 2"/>
          <p:cNvSpPr>
            <a:spLocks noGrp="1" noChangeArrowheads="1"/>
          </p:cNvSpPr>
          <p:nvPr>
            <p:ph type="ctrTitle"/>
          </p:nvPr>
        </p:nvSpPr>
        <p:spPr/>
        <p:txBody>
          <a:bodyPr/>
          <a:lstStyle/>
          <a:p>
            <a:r>
              <a:rPr lang="zh-CN" altLang="en-US" dirty="0" smtClean="0"/>
              <a:t>交换机的工作原理（续</a:t>
            </a:r>
            <a:r>
              <a:rPr lang="en-US" altLang="zh-CN" dirty="0" smtClean="0"/>
              <a:t>1</a:t>
            </a:r>
            <a:r>
              <a:rPr lang="zh-CN" altLang="en-US" dirty="0" smtClean="0"/>
              <a:t>）</a:t>
            </a:r>
            <a:endParaRPr lang="zh-CN" altLang="zh-CN" dirty="0" smtClean="0"/>
          </a:p>
        </p:txBody>
      </p:sp>
      <p:sp>
        <p:nvSpPr>
          <p:cNvPr id="18435" name="内容占位符 7"/>
          <p:cNvSpPr>
            <a:spLocks noGrp="1"/>
          </p:cNvSpPr>
          <p:nvPr>
            <p:ph sz="quarter" idx="10"/>
          </p:nvPr>
        </p:nvSpPr>
        <p:spPr>
          <a:xfrm>
            <a:off x="611560" y="1628800"/>
            <a:ext cx="7608416" cy="1483483"/>
          </a:xfrm>
        </p:spPr>
        <p:txBody>
          <a:bodyPr/>
          <a:lstStyle/>
          <a:p>
            <a:r>
              <a:rPr lang="zh-CN" altLang="en-US" dirty="0" smtClean="0"/>
              <a:t>交换机的转发原理</a:t>
            </a:r>
            <a:endParaRPr lang="en-US" altLang="zh-CN" dirty="0" smtClean="0"/>
          </a:p>
          <a:p>
            <a:pPr lvl="1"/>
            <a:r>
              <a:rPr lang="zh-CN" altLang="en-US" dirty="0" smtClean="0"/>
              <a:t>初始状态</a:t>
            </a:r>
          </a:p>
          <a:p>
            <a:pPr lvl="1"/>
            <a:r>
              <a:rPr lang="en-US" altLang="zh-CN" dirty="0" smtClean="0"/>
              <a:t>MAC</a:t>
            </a:r>
            <a:r>
              <a:rPr lang="zh-CN" altLang="en-US" dirty="0" smtClean="0"/>
              <a:t>地址学习</a:t>
            </a:r>
          </a:p>
        </p:txBody>
      </p:sp>
    </p:spTree>
    <p:extLst>
      <p:ext uri="{BB962C8B-B14F-4D97-AF65-F5344CB8AC3E}">
        <p14:creationId xmlns:p14="http://schemas.microsoft.com/office/powerpoint/2010/main" val="2532295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标题 2"/>
          <p:cNvSpPr>
            <a:spLocks noGrp="1"/>
          </p:cNvSpPr>
          <p:nvPr>
            <p:ph type="ctrTitle"/>
          </p:nvPr>
        </p:nvSpPr>
        <p:spPr/>
        <p:txBody>
          <a:bodyPr/>
          <a:lstStyle/>
          <a:p>
            <a:r>
              <a:rPr lang="zh-CN" altLang="en-US" dirty="0" smtClean="0"/>
              <a:t>配置以太网通道（续</a:t>
            </a:r>
            <a:r>
              <a:rPr lang="en-US" altLang="zh-CN" dirty="0" smtClean="0"/>
              <a:t>2</a:t>
            </a:r>
            <a:r>
              <a:rPr lang="zh-CN" altLang="en-US" dirty="0" smtClean="0"/>
              <a:t>）</a:t>
            </a:r>
          </a:p>
        </p:txBody>
      </p:sp>
      <p:sp>
        <p:nvSpPr>
          <p:cNvPr id="38914" name="内容占位符 1"/>
          <p:cNvSpPr>
            <a:spLocks noGrp="1"/>
          </p:cNvSpPr>
          <p:nvPr>
            <p:ph sz="quarter" idx="10"/>
          </p:nvPr>
        </p:nvSpPr>
        <p:spPr/>
        <p:txBody>
          <a:bodyPr>
            <a:normAutofit/>
          </a:bodyPr>
          <a:lstStyle/>
          <a:p>
            <a:pPr>
              <a:spcBef>
                <a:spcPts val="675"/>
              </a:spcBef>
            </a:pPr>
            <a:r>
              <a:rPr lang="zh-CN" altLang="en-US" dirty="0" smtClean="0"/>
              <a:t>查看以太通道的配置</a:t>
            </a:r>
          </a:p>
          <a:p>
            <a:pPr>
              <a:spcBef>
                <a:spcPts val="675"/>
              </a:spcBef>
            </a:pPr>
            <a:endParaRPr lang="zh-CN" altLang="en-US" dirty="0" smtClean="0"/>
          </a:p>
        </p:txBody>
      </p:sp>
      <p:sp>
        <p:nvSpPr>
          <p:cNvPr id="38916" name="矩形 3"/>
          <p:cNvSpPr>
            <a:spLocks noChangeArrowheads="1"/>
          </p:cNvSpPr>
          <p:nvPr/>
        </p:nvSpPr>
        <p:spPr bwMode="auto">
          <a:xfrm>
            <a:off x="745643" y="2127275"/>
            <a:ext cx="7786688" cy="4038029"/>
          </a:xfrm>
          <a:prstGeom prst="rect">
            <a:avLst/>
          </a:prstGeom>
          <a:noFill/>
          <a:ln w="9525" algn="ctr">
            <a:noFill/>
            <a:round/>
            <a:headEnd/>
            <a:tailEnd/>
          </a:ln>
        </p:spPr>
        <p:txBody>
          <a:bodyPr anchor="ctr">
            <a:spAutoFit/>
          </a:bodyPr>
          <a:lstStyle/>
          <a:p>
            <a:pPr>
              <a:lnSpc>
                <a:spcPct val="80000"/>
              </a:lnSpc>
              <a:buFont typeface="Wingdings" pitchFamily="2" charset="2"/>
              <a:buNone/>
            </a:pPr>
            <a:r>
              <a:rPr lang="en-US" altLang="zh-CN" sz="2000" dirty="0">
                <a:solidFill>
                  <a:srgbClr val="FFFF00"/>
                </a:solidFill>
              </a:rPr>
              <a:t>Switch# show </a:t>
            </a:r>
            <a:r>
              <a:rPr lang="en-US" altLang="zh-CN" sz="2000" dirty="0" err="1">
                <a:solidFill>
                  <a:srgbClr val="FFFF00"/>
                </a:solidFill>
              </a:rPr>
              <a:t>etherchannel</a:t>
            </a:r>
            <a:r>
              <a:rPr lang="en-US" altLang="zh-CN" sz="2000" dirty="0">
                <a:solidFill>
                  <a:srgbClr val="FFFF00"/>
                </a:solidFill>
              </a:rPr>
              <a:t> </a:t>
            </a:r>
            <a:r>
              <a:rPr lang="en-US" altLang="zh-CN" sz="2000" i="1" dirty="0" smtClean="0">
                <a:solidFill>
                  <a:srgbClr val="FFFF00"/>
                </a:solidFill>
              </a:rPr>
              <a:t> </a:t>
            </a:r>
            <a:r>
              <a:rPr lang="en-US" altLang="zh-CN" sz="2000" dirty="0">
                <a:solidFill>
                  <a:srgbClr val="FFFF00"/>
                </a:solidFill>
              </a:rPr>
              <a:t>summary</a:t>
            </a:r>
          </a:p>
          <a:p>
            <a:pPr>
              <a:lnSpc>
                <a:spcPct val="80000"/>
              </a:lnSpc>
              <a:buFont typeface="Wingdings" pitchFamily="2" charset="2"/>
              <a:buNone/>
            </a:pPr>
            <a:r>
              <a:rPr lang="en-US" altLang="zh-CN" sz="2000" dirty="0">
                <a:solidFill>
                  <a:srgbClr val="FFFF00"/>
                </a:solidFill>
              </a:rPr>
              <a:t>Flags:  D - down        </a:t>
            </a:r>
            <a:r>
              <a:rPr lang="en-US" altLang="zh-CN" sz="2000" dirty="0"/>
              <a:t>P - in port-channel</a:t>
            </a:r>
          </a:p>
          <a:p>
            <a:pPr>
              <a:lnSpc>
                <a:spcPct val="80000"/>
              </a:lnSpc>
            </a:pPr>
            <a:r>
              <a:rPr lang="en-US" altLang="zh-CN" sz="2000" dirty="0">
                <a:solidFill>
                  <a:srgbClr val="FFFF00"/>
                </a:solidFill>
              </a:rPr>
              <a:t>        I - stand-alone s - suspended</a:t>
            </a:r>
          </a:p>
          <a:p>
            <a:pPr>
              <a:lnSpc>
                <a:spcPct val="80000"/>
              </a:lnSpc>
            </a:pPr>
            <a:r>
              <a:rPr lang="en-US" altLang="zh-CN" sz="2000" dirty="0">
                <a:solidFill>
                  <a:srgbClr val="FFFF00"/>
                </a:solidFill>
              </a:rPr>
              <a:t>        H - Hot-standby (LACP only)</a:t>
            </a:r>
          </a:p>
          <a:p>
            <a:pPr>
              <a:lnSpc>
                <a:spcPct val="80000"/>
              </a:lnSpc>
            </a:pPr>
            <a:r>
              <a:rPr lang="en-US" altLang="zh-CN" sz="2000" dirty="0">
                <a:solidFill>
                  <a:srgbClr val="FFFF00"/>
                </a:solidFill>
              </a:rPr>
              <a:t>        R - Layer3      </a:t>
            </a:r>
            <a:r>
              <a:rPr lang="en-US" altLang="zh-CN" sz="2000" dirty="0"/>
              <a:t>S - Layer2</a:t>
            </a:r>
          </a:p>
          <a:p>
            <a:pPr>
              <a:lnSpc>
                <a:spcPct val="80000"/>
              </a:lnSpc>
            </a:pPr>
            <a:r>
              <a:rPr lang="en-US" altLang="zh-CN" sz="2000" dirty="0"/>
              <a:t>        U - in use      </a:t>
            </a:r>
            <a:r>
              <a:rPr lang="en-US" altLang="zh-CN" sz="2000" dirty="0">
                <a:solidFill>
                  <a:srgbClr val="FFFF00"/>
                </a:solidFill>
              </a:rPr>
              <a:t>f - failed to allocate aggregator</a:t>
            </a:r>
          </a:p>
          <a:p>
            <a:pPr>
              <a:lnSpc>
                <a:spcPct val="80000"/>
              </a:lnSpc>
            </a:pPr>
            <a:r>
              <a:rPr lang="en-US" altLang="zh-CN" sz="2000" dirty="0">
                <a:solidFill>
                  <a:srgbClr val="FFFF00"/>
                </a:solidFill>
              </a:rPr>
              <a:t>        u - unsuitable for bundling</a:t>
            </a:r>
          </a:p>
          <a:p>
            <a:pPr>
              <a:lnSpc>
                <a:spcPct val="80000"/>
              </a:lnSpc>
            </a:pPr>
            <a:r>
              <a:rPr lang="en-US" altLang="zh-CN" sz="2000" dirty="0">
                <a:solidFill>
                  <a:srgbClr val="FFFF00"/>
                </a:solidFill>
              </a:rPr>
              <a:t>        w - waiting to be aggregated</a:t>
            </a:r>
          </a:p>
          <a:p>
            <a:pPr>
              <a:lnSpc>
                <a:spcPct val="80000"/>
              </a:lnSpc>
            </a:pPr>
            <a:r>
              <a:rPr lang="en-US" altLang="zh-CN" sz="2000" dirty="0">
                <a:solidFill>
                  <a:srgbClr val="FFFF00"/>
                </a:solidFill>
              </a:rPr>
              <a:t>        d - default port</a:t>
            </a:r>
          </a:p>
          <a:p>
            <a:pPr>
              <a:lnSpc>
                <a:spcPct val="80000"/>
              </a:lnSpc>
            </a:pPr>
            <a:endParaRPr lang="en-US" altLang="zh-CN" sz="2000" dirty="0">
              <a:solidFill>
                <a:srgbClr val="FFFF00"/>
              </a:solidFill>
            </a:endParaRPr>
          </a:p>
          <a:p>
            <a:pPr>
              <a:lnSpc>
                <a:spcPct val="80000"/>
              </a:lnSpc>
            </a:pPr>
            <a:r>
              <a:rPr lang="en-US" altLang="zh-CN" sz="2000" dirty="0">
                <a:solidFill>
                  <a:srgbClr val="FFFF00"/>
                </a:solidFill>
              </a:rPr>
              <a:t>Number of channel-groups in use: 1</a:t>
            </a:r>
          </a:p>
          <a:p>
            <a:pPr>
              <a:lnSpc>
                <a:spcPct val="80000"/>
              </a:lnSpc>
            </a:pPr>
            <a:r>
              <a:rPr lang="en-US" altLang="zh-CN" sz="2000" dirty="0">
                <a:solidFill>
                  <a:srgbClr val="FFFF00"/>
                </a:solidFill>
              </a:rPr>
              <a:t>Number of aggregators:           1</a:t>
            </a:r>
          </a:p>
          <a:p>
            <a:pPr>
              <a:lnSpc>
                <a:spcPct val="80000"/>
              </a:lnSpc>
            </a:pPr>
            <a:endParaRPr lang="en-US" altLang="zh-CN" sz="2000" dirty="0">
              <a:solidFill>
                <a:srgbClr val="FFFF00"/>
              </a:solidFill>
            </a:endParaRPr>
          </a:p>
          <a:p>
            <a:pPr>
              <a:lnSpc>
                <a:spcPct val="80000"/>
              </a:lnSpc>
            </a:pPr>
            <a:r>
              <a:rPr lang="en-US" altLang="zh-CN" sz="2000" dirty="0">
                <a:solidFill>
                  <a:srgbClr val="FFFF00"/>
                </a:solidFill>
              </a:rPr>
              <a:t>Group  Port-channel  Protocol    Ports</a:t>
            </a:r>
          </a:p>
          <a:p>
            <a:pPr>
              <a:lnSpc>
                <a:spcPct val="80000"/>
              </a:lnSpc>
            </a:pPr>
            <a:r>
              <a:rPr lang="en-US" altLang="zh-CN" sz="2000" dirty="0">
                <a:solidFill>
                  <a:srgbClr val="FFFF00"/>
                </a:solidFill>
              </a:rPr>
              <a:t>------+-------------+-----------+-----------------------------------------------</a:t>
            </a:r>
          </a:p>
          <a:p>
            <a:pPr>
              <a:lnSpc>
                <a:spcPct val="80000"/>
              </a:lnSpc>
              <a:buFont typeface="Wingdings" pitchFamily="2" charset="2"/>
              <a:buNone/>
            </a:pPr>
            <a:r>
              <a:rPr lang="en-US" altLang="zh-CN" sz="2000" dirty="0">
                <a:solidFill>
                  <a:srgbClr val="FFFF00"/>
                </a:solidFill>
              </a:rPr>
              <a:t>1      Po1(</a:t>
            </a:r>
            <a:r>
              <a:rPr lang="en-US" altLang="zh-CN" sz="2000" dirty="0"/>
              <a:t>SU</a:t>
            </a:r>
            <a:r>
              <a:rPr lang="en-US" altLang="zh-CN" sz="2000" dirty="0">
                <a:solidFill>
                  <a:srgbClr val="FFFF00"/>
                </a:solidFill>
              </a:rPr>
              <a:t>)  </a:t>
            </a:r>
            <a:r>
              <a:rPr lang="en-US" altLang="zh-CN" sz="2000" dirty="0">
                <a:solidFill>
                  <a:schemeClr val="tx2"/>
                </a:solidFill>
              </a:rPr>
              <a:t>        </a:t>
            </a:r>
            <a:r>
              <a:rPr lang="en-US" altLang="zh-CN" sz="2000" dirty="0">
                <a:solidFill>
                  <a:srgbClr val="FFFF00"/>
                </a:solidFill>
              </a:rPr>
              <a:t>-        Fa0/3(</a:t>
            </a:r>
            <a:r>
              <a:rPr lang="en-US" altLang="zh-CN" sz="2000" dirty="0" smtClean="0"/>
              <a:t>P</a:t>
            </a:r>
            <a:r>
              <a:rPr lang="en-US" altLang="zh-CN" sz="2000" dirty="0">
                <a:solidFill>
                  <a:srgbClr val="FFFF00"/>
                </a:solidFill>
              </a:rPr>
              <a:t>)</a:t>
            </a:r>
            <a:r>
              <a:rPr lang="en-US" altLang="zh-CN" sz="2000" dirty="0"/>
              <a:t>   </a:t>
            </a:r>
            <a:r>
              <a:rPr lang="en-US" altLang="zh-CN" sz="2000" dirty="0">
                <a:solidFill>
                  <a:srgbClr val="FFFF00"/>
                </a:solidFill>
              </a:rPr>
              <a:t>Fa0/4(</a:t>
            </a:r>
            <a:r>
              <a:rPr lang="en-US" altLang="zh-CN" sz="2000" dirty="0" smtClean="0"/>
              <a:t>P</a:t>
            </a:r>
            <a:r>
              <a:rPr lang="en-US" altLang="zh-CN" sz="2000" dirty="0">
                <a:solidFill>
                  <a:srgbClr val="FFFF00"/>
                </a:solidFill>
              </a:rPr>
              <a:t>) </a:t>
            </a:r>
          </a:p>
        </p:txBody>
      </p:sp>
    </p:spTree>
    <p:extLst>
      <p:ext uri="{BB962C8B-B14F-4D97-AF65-F5344CB8AC3E}">
        <p14:creationId xmlns:p14="http://schemas.microsoft.com/office/powerpoint/2010/main" val="37989178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以太通道配置指导原则</a:t>
            </a:r>
            <a:endParaRPr lang="zh-CN" altLang="en-US" dirty="0"/>
          </a:p>
        </p:txBody>
      </p:sp>
      <p:sp>
        <p:nvSpPr>
          <p:cNvPr id="4" name="文本占位符 3"/>
          <p:cNvSpPr>
            <a:spLocks noGrp="1"/>
          </p:cNvSpPr>
          <p:nvPr>
            <p:ph sz="quarter" idx="10"/>
          </p:nvPr>
        </p:nvSpPr>
        <p:spPr>
          <a:xfrm>
            <a:off x="611560" y="1628800"/>
            <a:ext cx="7608416" cy="2456057"/>
          </a:xfrm>
        </p:spPr>
        <p:txBody>
          <a:bodyPr/>
          <a:lstStyle/>
          <a:p>
            <a:r>
              <a:rPr lang="zh-CN" altLang="zh-CN" dirty="0"/>
              <a:t>参与</a:t>
            </a:r>
            <a:r>
              <a:rPr lang="zh-CN" altLang="zh-CN" dirty="0" smtClean="0"/>
              <a:t>捆绑的</a:t>
            </a:r>
            <a:r>
              <a:rPr lang="zh-CN" altLang="zh-CN" dirty="0"/>
              <a:t>端口必须属于同一个</a:t>
            </a:r>
            <a:r>
              <a:rPr lang="en-US" altLang="zh-CN" dirty="0" err="1" smtClean="0"/>
              <a:t>vlan</a:t>
            </a:r>
            <a:r>
              <a:rPr lang="zh-CN" altLang="en-US" dirty="0" smtClean="0"/>
              <a:t>，</a:t>
            </a:r>
            <a:r>
              <a:rPr lang="zh-CN" altLang="zh-CN" dirty="0" smtClean="0"/>
              <a:t>如果</a:t>
            </a:r>
            <a:r>
              <a:rPr lang="zh-CN" altLang="zh-CN" dirty="0"/>
              <a:t>是在中继模式下，要求所有参加捆绑的端口都是在中继模式</a:t>
            </a:r>
            <a:r>
              <a:rPr lang="zh-CN" altLang="zh-CN" dirty="0" smtClean="0"/>
              <a:t>下</a:t>
            </a:r>
            <a:endParaRPr lang="en-US" altLang="zh-CN" dirty="0" smtClean="0"/>
          </a:p>
          <a:p>
            <a:endParaRPr lang="en-US" altLang="zh-CN" dirty="0" smtClean="0"/>
          </a:p>
          <a:p>
            <a:r>
              <a:rPr lang="zh-CN" altLang="zh-CN" dirty="0" smtClean="0"/>
              <a:t>如果</a:t>
            </a:r>
            <a:r>
              <a:rPr lang="zh-CN" altLang="zh-CN" dirty="0"/>
              <a:t>端口配置的是中继模式，那么应该在链路的两端将通道中的所有端口配置</a:t>
            </a:r>
            <a:r>
              <a:rPr lang="zh-CN" altLang="zh-CN" dirty="0" smtClean="0"/>
              <a:t>成中继模式</a:t>
            </a:r>
            <a:endParaRPr lang="en-US" altLang="zh-CN" dirty="0"/>
          </a:p>
        </p:txBody>
      </p:sp>
    </p:spTree>
    <p:extLst>
      <p:ext uri="{BB962C8B-B14F-4D97-AF65-F5344CB8AC3E}">
        <p14:creationId xmlns:p14="http://schemas.microsoft.com/office/powerpoint/2010/main" val="30047398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案例：</a:t>
            </a:r>
            <a:r>
              <a:rPr lang="zh-CN" altLang="en-US" dirty="0" smtClean="0"/>
              <a:t>以太通道配置</a:t>
            </a:r>
            <a:endParaRPr lang="zh-CN" altLang="en-US" dirty="0"/>
          </a:p>
        </p:txBody>
      </p:sp>
      <p:sp>
        <p:nvSpPr>
          <p:cNvPr id="5" name="内容占位符 4"/>
          <p:cNvSpPr>
            <a:spLocks noGrp="1"/>
          </p:cNvSpPr>
          <p:nvPr>
            <p:ph sz="quarter" idx="10"/>
          </p:nvPr>
        </p:nvSpPr>
        <p:spPr>
          <a:xfrm>
            <a:off x="611560" y="1628800"/>
            <a:ext cx="7608416" cy="978729"/>
          </a:xfrm>
        </p:spPr>
        <p:txBody>
          <a:bodyPr/>
          <a:lstStyle/>
          <a:p>
            <a:pPr marL="0" indent="0">
              <a:buNone/>
            </a:pPr>
            <a:r>
              <a:rPr lang="zh-CN" altLang="en-US" dirty="0" smtClean="0"/>
              <a:t>参照如下网络拓扑将</a:t>
            </a:r>
            <a:r>
              <a:rPr lang="zh-CN" altLang="en-US" dirty="0" smtClean="0"/>
              <a:t>交换机的</a:t>
            </a:r>
            <a:r>
              <a:rPr lang="en-US" altLang="zh-CN" dirty="0" smtClean="0"/>
              <a:t>f0/7-f0/9</a:t>
            </a:r>
            <a:r>
              <a:rPr lang="zh-CN" altLang="en-US" dirty="0" smtClean="0"/>
              <a:t>端口配置为以太网通道。</a:t>
            </a:r>
            <a:endParaRPr lang="zh-CN" altLang="en-US" dirty="0"/>
          </a:p>
        </p:txBody>
      </p:sp>
      <p:sp>
        <p:nvSpPr>
          <p:cNvPr id="7" name="Line 4"/>
          <p:cNvSpPr>
            <a:spLocks noChangeShapeType="1"/>
          </p:cNvSpPr>
          <p:nvPr/>
        </p:nvSpPr>
        <p:spPr bwMode="auto">
          <a:xfrm>
            <a:off x="2843064" y="3566798"/>
            <a:ext cx="2737048" cy="0"/>
          </a:xfrm>
          <a:prstGeom prst="line">
            <a:avLst/>
          </a:prstGeom>
          <a:noFill/>
          <a:ln w="28575">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pic>
        <p:nvPicPr>
          <p:cNvPr id="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6130" y="3517585"/>
            <a:ext cx="1295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1"/>
          <p:cNvSpPr>
            <a:spLocks noChangeShapeType="1"/>
          </p:cNvSpPr>
          <p:nvPr/>
        </p:nvSpPr>
        <p:spPr bwMode="auto">
          <a:xfrm>
            <a:off x="2804441" y="3861048"/>
            <a:ext cx="2501689" cy="0"/>
          </a:xfrm>
          <a:prstGeom prst="line">
            <a:avLst/>
          </a:prstGeom>
          <a:noFill/>
          <a:ln w="28575">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pic>
        <p:nvPicPr>
          <p:cNvPr id="1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8408" y="3535051"/>
            <a:ext cx="1295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2"/>
          <p:cNvSpPr txBox="1">
            <a:spLocks noChangeArrowheads="1"/>
          </p:cNvSpPr>
          <p:nvPr/>
        </p:nvSpPr>
        <p:spPr bwMode="auto">
          <a:xfrm>
            <a:off x="2811070" y="3203684"/>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f0/7</a:t>
            </a:r>
            <a:endParaRPr lang="en-US" altLang="zh-CN" sz="1600" b="1" dirty="0">
              <a:solidFill>
                <a:schemeClr val="tx2"/>
              </a:solidFill>
            </a:endParaRPr>
          </a:p>
        </p:txBody>
      </p:sp>
      <p:sp>
        <p:nvSpPr>
          <p:cNvPr id="20" name="Line 11"/>
          <p:cNvSpPr>
            <a:spLocks noChangeShapeType="1"/>
          </p:cNvSpPr>
          <p:nvPr/>
        </p:nvSpPr>
        <p:spPr bwMode="auto">
          <a:xfrm>
            <a:off x="2606070" y="4077072"/>
            <a:ext cx="2700060" cy="0"/>
          </a:xfrm>
          <a:prstGeom prst="line">
            <a:avLst/>
          </a:prstGeom>
          <a:noFill/>
          <a:ln w="28575">
            <a:solidFill>
              <a:schemeClr val="accent1"/>
            </a:solidFill>
            <a:round/>
            <a:headEnd/>
            <a:tailEnd/>
          </a:ln>
          <a:effectLst>
            <a:prstShdw prst="shdw17" dist="17961" dir="2700000">
              <a:schemeClr val="accent1">
                <a:gamma/>
                <a:shade val="60000"/>
                <a:invGamma/>
              </a:schemeClr>
            </a:prstShdw>
          </a:effectLst>
        </p:spPr>
        <p:txBody>
          <a:bodyPr anchor="ctr"/>
          <a:lstStyle/>
          <a:p>
            <a:pPr>
              <a:defRPr/>
            </a:pPr>
            <a:endParaRPr lang="zh-CN" altLang="en-US"/>
          </a:p>
        </p:txBody>
      </p:sp>
      <p:sp>
        <p:nvSpPr>
          <p:cNvPr id="19" name="Oval 20"/>
          <p:cNvSpPr>
            <a:spLocks noChangeArrowheads="1"/>
          </p:cNvSpPr>
          <p:nvPr/>
        </p:nvSpPr>
        <p:spPr bwMode="auto">
          <a:xfrm>
            <a:off x="3839877" y="3297995"/>
            <a:ext cx="393699" cy="982089"/>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Text Box 12"/>
          <p:cNvSpPr txBox="1">
            <a:spLocks noChangeArrowheads="1"/>
          </p:cNvSpPr>
          <p:nvPr/>
        </p:nvSpPr>
        <p:spPr bwMode="auto">
          <a:xfrm>
            <a:off x="4788024" y="3203684"/>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f0/7</a:t>
            </a:r>
            <a:endParaRPr lang="en-US" altLang="zh-CN" sz="1600" b="1" dirty="0">
              <a:solidFill>
                <a:schemeClr val="tx2"/>
              </a:solidFill>
            </a:endParaRPr>
          </a:p>
        </p:txBody>
      </p:sp>
      <p:sp>
        <p:nvSpPr>
          <p:cNvPr id="22" name="Text Box 12"/>
          <p:cNvSpPr txBox="1">
            <a:spLocks noChangeArrowheads="1"/>
          </p:cNvSpPr>
          <p:nvPr/>
        </p:nvSpPr>
        <p:spPr bwMode="auto">
          <a:xfrm>
            <a:off x="2791012" y="3532570"/>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f0/8</a:t>
            </a:r>
            <a:endParaRPr lang="en-US" altLang="zh-CN" sz="1600" b="1" dirty="0">
              <a:solidFill>
                <a:schemeClr val="tx2"/>
              </a:solidFill>
            </a:endParaRPr>
          </a:p>
        </p:txBody>
      </p:sp>
      <p:sp>
        <p:nvSpPr>
          <p:cNvPr id="23" name="Text Box 12"/>
          <p:cNvSpPr txBox="1">
            <a:spLocks noChangeArrowheads="1"/>
          </p:cNvSpPr>
          <p:nvPr/>
        </p:nvSpPr>
        <p:spPr bwMode="auto">
          <a:xfrm>
            <a:off x="4771088" y="3532570"/>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f0/8</a:t>
            </a:r>
            <a:endParaRPr lang="en-US" altLang="zh-CN" sz="1600" b="1" dirty="0">
              <a:solidFill>
                <a:schemeClr val="tx2"/>
              </a:solidFill>
            </a:endParaRPr>
          </a:p>
        </p:txBody>
      </p:sp>
      <p:sp>
        <p:nvSpPr>
          <p:cNvPr id="24" name="Text Box 12"/>
          <p:cNvSpPr txBox="1">
            <a:spLocks noChangeArrowheads="1"/>
          </p:cNvSpPr>
          <p:nvPr/>
        </p:nvSpPr>
        <p:spPr bwMode="auto">
          <a:xfrm>
            <a:off x="2771800" y="3789040"/>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f0/9</a:t>
            </a:r>
            <a:endParaRPr lang="en-US" altLang="zh-CN" sz="1600" b="1" dirty="0">
              <a:solidFill>
                <a:schemeClr val="tx2"/>
              </a:solidFill>
            </a:endParaRPr>
          </a:p>
        </p:txBody>
      </p:sp>
      <p:sp>
        <p:nvSpPr>
          <p:cNvPr id="25" name="Text Box 12"/>
          <p:cNvSpPr txBox="1">
            <a:spLocks noChangeArrowheads="1"/>
          </p:cNvSpPr>
          <p:nvPr/>
        </p:nvSpPr>
        <p:spPr bwMode="auto">
          <a:xfrm>
            <a:off x="4748086" y="3789040"/>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f0/9</a:t>
            </a:r>
            <a:endParaRPr lang="en-US" altLang="zh-CN" sz="1600" b="1" dirty="0">
              <a:solidFill>
                <a:schemeClr val="tx2"/>
              </a:solidFill>
            </a:endParaRPr>
          </a:p>
        </p:txBody>
      </p:sp>
      <p:sp>
        <p:nvSpPr>
          <p:cNvPr id="26" name="Text Box 12"/>
          <p:cNvSpPr txBox="1">
            <a:spLocks noChangeArrowheads="1"/>
          </p:cNvSpPr>
          <p:nvPr/>
        </p:nvSpPr>
        <p:spPr bwMode="auto">
          <a:xfrm>
            <a:off x="1763688" y="4077072"/>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s1</a:t>
            </a:r>
            <a:endParaRPr lang="en-US" altLang="zh-CN" sz="1600" b="1" dirty="0">
              <a:solidFill>
                <a:schemeClr val="tx2"/>
              </a:solidFill>
            </a:endParaRPr>
          </a:p>
        </p:txBody>
      </p:sp>
      <p:sp>
        <p:nvSpPr>
          <p:cNvPr id="27" name="Text Box 12"/>
          <p:cNvSpPr txBox="1">
            <a:spLocks noChangeArrowheads="1"/>
          </p:cNvSpPr>
          <p:nvPr/>
        </p:nvSpPr>
        <p:spPr bwMode="auto">
          <a:xfrm>
            <a:off x="5652120" y="4098558"/>
            <a:ext cx="616002" cy="338554"/>
          </a:xfrm>
          <a:prstGeom prst="rect">
            <a:avLst/>
          </a:prstGeom>
          <a:noFill/>
          <a:ln>
            <a:noFill/>
          </a:ln>
          <a:effectLst>
            <a:prstShdw prst="shdw17" dist="17961" dir="2700000">
              <a:srgbClr val="7A5C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1600" b="1" dirty="0" smtClean="0">
                <a:solidFill>
                  <a:schemeClr val="tx2"/>
                </a:solidFill>
              </a:rPr>
              <a:t>s2</a:t>
            </a:r>
            <a:endParaRPr lang="en-US" altLang="zh-CN" sz="1600" b="1" dirty="0">
              <a:solidFill>
                <a:schemeClr val="tx2"/>
              </a:solidFill>
            </a:endParaRPr>
          </a:p>
        </p:txBody>
      </p:sp>
    </p:spTree>
    <p:extLst>
      <p:ext uri="{BB962C8B-B14F-4D97-AF65-F5344CB8AC3E}">
        <p14:creationId xmlns:p14="http://schemas.microsoft.com/office/powerpoint/2010/main" val="2799119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r>
              <a:rPr lang="zh-CN" altLang="en-US" dirty="0" smtClean="0"/>
              <a:t>交换机的工作</a:t>
            </a:r>
            <a:r>
              <a:rPr lang="zh-CN" altLang="en-US" dirty="0"/>
              <a:t>原理（</a:t>
            </a:r>
            <a:r>
              <a:rPr lang="zh-CN" altLang="en-US" dirty="0" smtClean="0"/>
              <a:t>续</a:t>
            </a:r>
            <a:r>
              <a:rPr lang="en-US" altLang="zh-CN" dirty="0" smtClean="0"/>
              <a:t>2</a:t>
            </a:r>
            <a:r>
              <a:rPr lang="zh-CN" altLang="en-US" dirty="0" smtClean="0"/>
              <a:t>）</a:t>
            </a:r>
            <a:endParaRPr lang="zh-CN" altLang="zh-CN" dirty="0" smtClean="0"/>
          </a:p>
        </p:txBody>
      </p:sp>
      <p:pic>
        <p:nvPicPr>
          <p:cNvPr id="136" name="图片 135"/>
          <p:cNvPicPr/>
          <p:nvPr/>
        </p:nvPicPr>
        <p:blipFill>
          <a:blip r:embed="rId3"/>
          <a:stretch>
            <a:fillRect/>
          </a:stretch>
        </p:blipFill>
        <p:spPr>
          <a:xfrm>
            <a:off x="2339752" y="2522900"/>
            <a:ext cx="5274310" cy="3444240"/>
          </a:xfrm>
          <a:prstGeom prst="rect">
            <a:avLst/>
          </a:prstGeom>
        </p:spPr>
      </p:pic>
      <p:sp>
        <p:nvSpPr>
          <p:cNvPr id="18435" name="内容占位符 7"/>
          <p:cNvSpPr>
            <a:spLocks noGrp="1"/>
          </p:cNvSpPr>
          <p:nvPr>
            <p:ph sz="quarter" idx="10"/>
          </p:nvPr>
        </p:nvSpPr>
        <p:spPr>
          <a:xfrm>
            <a:off x="611560" y="1628800"/>
            <a:ext cx="7608416" cy="1957459"/>
          </a:xfrm>
        </p:spPr>
        <p:txBody>
          <a:bodyPr/>
          <a:lstStyle/>
          <a:p>
            <a:r>
              <a:rPr lang="zh-CN" altLang="en-US" dirty="0" smtClean="0"/>
              <a:t>交换机的转发原理</a:t>
            </a:r>
            <a:endParaRPr lang="en-US" altLang="zh-CN" dirty="0" smtClean="0"/>
          </a:p>
          <a:p>
            <a:pPr lvl="1"/>
            <a:r>
              <a:rPr lang="zh-CN" altLang="en-US" dirty="0" smtClean="0"/>
              <a:t>初始状态</a:t>
            </a:r>
          </a:p>
          <a:p>
            <a:pPr lvl="1"/>
            <a:r>
              <a:rPr lang="en-US" altLang="zh-CN" dirty="0" smtClean="0"/>
              <a:t>MAC</a:t>
            </a:r>
            <a:r>
              <a:rPr lang="zh-CN" altLang="en-US" dirty="0" smtClean="0"/>
              <a:t>地址学习</a:t>
            </a:r>
          </a:p>
          <a:p>
            <a:pPr lvl="1"/>
            <a:r>
              <a:rPr lang="zh-CN" altLang="en-US" dirty="0" smtClean="0"/>
              <a:t>广播未知数据帧</a:t>
            </a:r>
          </a:p>
        </p:txBody>
      </p:sp>
    </p:spTree>
    <p:extLst>
      <p:ext uri="{BB962C8B-B14F-4D97-AF65-F5344CB8AC3E}">
        <p14:creationId xmlns:p14="http://schemas.microsoft.com/office/powerpoint/2010/main" val="548042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r>
              <a:rPr lang="zh-CN" altLang="en-US" dirty="0" smtClean="0"/>
              <a:t>交换机的工作</a:t>
            </a:r>
            <a:r>
              <a:rPr lang="zh-CN" altLang="en-US" dirty="0"/>
              <a:t>原理（</a:t>
            </a:r>
            <a:r>
              <a:rPr lang="zh-CN" altLang="en-US" dirty="0" smtClean="0"/>
              <a:t>续</a:t>
            </a:r>
            <a:r>
              <a:rPr lang="en-US" altLang="zh-CN" dirty="0" smtClean="0"/>
              <a:t>3</a:t>
            </a:r>
            <a:r>
              <a:rPr lang="zh-CN" altLang="en-US" dirty="0" smtClean="0"/>
              <a:t>）</a:t>
            </a:r>
            <a:endParaRPr lang="zh-CN" altLang="zh-CN" dirty="0" smtClean="0"/>
          </a:p>
        </p:txBody>
      </p:sp>
      <p:pic>
        <p:nvPicPr>
          <p:cNvPr id="136" name="图片 135"/>
          <p:cNvPicPr/>
          <p:nvPr/>
        </p:nvPicPr>
        <p:blipFill>
          <a:blip r:embed="rId3"/>
          <a:stretch>
            <a:fillRect/>
          </a:stretch>
        </p:blipFill>
        <p:spPr>
          <a:xfrm>
            <a:off x="2987824" y="2574032"/>
            <a:ext cx="5274310" cy="3291205"/>
          </a:xfrm>
          <a:prstGeom prst="rect">
            <a:avLst/>
          </a:prstGeom>
        </p:spPr>
      </p:pic>
      <p:sp>
        <p:nvSpPr>
          <p:cNvPr id="18435" name="内容占位符 7"/>
          <p:cNvSpPr>
            <a:spLocks noGrp="1"/>
          </p:cNvSpPr>
          <p:nvPr>
            <p:ph sz="quarter" idx="10"/>
          </p:nvPr>
        </p:nvSpPr>
        <p:spPr>
          <a:xfrm>
            <a:off x="611560" y="1628800"/>
            <a:ext cx="7608416" cy="2431435"/>
          </a:xfrm>
        </p:spPr>
        <p:txBody>
          <a:bodyPr/>
          <a:lstStyle/>
          <a:p>
            <a:r>
              <a:rPr lang="zh-CN" altLang="en-US" dirty="0" smtClean="0"/>
              <a:t>交换机的转发原理</a:t>
            </a:r>
            <a:endParaRPr lang="en-US" altLang="zh-CN" dirty="0" smtClean="0"/>
          </a:p>
          <a:p>
            <a:pPr lvl="1"/>
            <a:r>
              <a:rPr lang="zh-CN" altLang="en-US" dirty="0" smtClean="0"/>
              <a:t>初始状态</a:t>
            </a:r>
          </a:p>
          <a:p>
            <a:pPr lvl="1"/>
            <a:r>
              <a:rPr lang="en-US" altLang="zh-CN" dirty="0" smtClean="0"/>
              <a:t>MAC</a:t>
            </a:r>
            <a:r>
              <a:rPr lang="zh-CN" altLang="en-US" dirty="0" smtClean="0"/>
              <a:t>地址学习</a:t>
            </a:r>
          </a:p>
          <a:p>
            <a:pPr lvl="1"/>
            <a:r>
              <a:rPr lang="zh-CN" altLang="en-US" dirty="0" smtClean="0"/>
              <a:t>广播未知数据帧</a:t>
            </a:r>
          </a:p>
          <a:p>
            <a:pPr lvl="1"/>
            <a:r>
              <a:rPr lang="zh-CN" altLang="en-US" dirty="0" smtClean="0"/>
              <a:t>接收方回应</a:t>
            </a:r>
          </a:p>
        </p:txBody>
      </p:sp>
    </p:spTree>
    <p:extLst>
      <p:ext uri="{BB962C8B-B14F-4D97-AF65-F5344CB8AC3E}">
        <p14:creationId xmlns:p14="http://schemas.microsoft.com/office/powerpoint/2010/main" val="2201176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13894</TotalTime>
  <Words>3119</Words>
  <Application>Microsoft Office PowerPoint</Application>
  <PresentationFormat>全屏显示(4:3)</PresentationFormat>
  <Paragraphs>790</Paragraphs>
  <Slides>72</Slides>
  <Notes>71</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Office 主题</vt:lpstr>
      <vt:lpstr>数据链路层</vt:lpstr>
      <vt:lpstr>以太网</vt:lpstr>
      <vt:lpstr>以太网（续1）</vt:lpstr>
      <vt:lpstr>以太网交换机</vt:lpstr>
      <vt:lpstr>什么是交换机</vt:lpstr>
      <vt:lpstr>交换机的工作原理</vt:lpstr>
      <vt:lpstr>交换机的工作原理（续1）</vt:lpstr>
      <vt:lpstr>交换机的工作原理（续2）</vt:lpstr>
      <vt:lpstr>交换机的工作原理（续3）</vt:lpstr>
      <vt:lpstr>交换机的工作原理（续4）</vt:lpstr>
      <vt:lpstr>交换机的工作原理（续5）</vt:lpstr>
      <vt:lpstr>查看MAC地址表</vt:lpstr>
      <vt:lpstr>交换机的工作原理案例</vt:lpstr>
      <vt:lpstr>交换机的工作原理案例（续1）</vt:lpstr>
      <vt:lpstr>交换机的工作原理案例（续2）</vt:lpstr>
      <vt:lpstr>交换机的工作原理案例（续3）</vt:lpstr>
      <vt:lpstr>交换机的工作原理案例（续4）</vt:lpstr>
      <vt:lpstr>交换机的工作原理案例（续5）</vt:lpstr>
      <vt:lpstr>交换机的工作原理案例（续6）</vt:lpstr>
      <vt:lpstr>交换机的工作原理案例（续7）</vt:lpstr>
      <vt:lpstr>交换机的工作原理案例（续8）</vt:lpstr>
      <vt:lpstr>交换机的工作原理案例（续9）</vt:lpstr>
      <vt:lpstr>广播域</vt:lpstr>
      <vt:lpstr>VLAN</vt:lpstr>
      <vt:lpstr>VLAN概述</vt:lpstr>
      <vt:lpstr>VLAN概述（续1）</vt:lpstr>
      <vt:lpstr>VLAN概述（续2）</vt:lpstr>
      <vt:lpstr>VLAN概述（续3）</vt:lpstr>
      <vt:lpstr>VLAN配置</vt:lpstr>
      <vt:lpstr>静态VLAN的配置</vt:lpstr>
      <vt:lpstr>静态VLAN的配置（续1）</vt:lpstr>
      <vt:lpstr>静态VLAN的配置（续2）</vt:lpstr>
      <vt:lpstr>将端口加入VLAN</vt:lpstr>
      <vt:lpstr>验证VLAN的配置</vt:lpstr>
      <vt:lpstr>查看VLAN配置</vt:lpstr>
      <vt:lpstr>案例：Vlan基本命令</vt:lpstr>
      <vt:lpstr>案例：Vlan的划分</vt:lpstr>
      <vt:lpstr>案例：Vlan的划分</vt:lpstr>
      <vt:lpstr>Trunk原理</vt:lpstr>
      <vt:lpstr>交换机之间的VLAN通信</vt:lpstr>
      <vt:lpstr>交换机之间的VLAN通信（续1）</vt:lpstr>
      <vt:lpstr>交换机之间的VLAN通信（续2）</vt:lpstr>
      <vt:lpstr>交换机之间的VLAN通信（续3）</vt:lpstr>
      <vt:lpstr>交换机之间的VLAN通信（续4）</vt:lpstr>
      <vt:lpstr>交换机之间的VLAN通信（续5）</vt:lpstr>
      <vt:lpstr>VLAN标识</vt:lpstr>
      <vt:lpstr>VLAN标识（续1）</vt:lpstr>
      <vt:lpstr>VLAN标识的种类</vt:lpstr>
      <vt:lpstr>VLAN标识的种类（续1）</vt:lpstr>
      <vt:lpstr>VLAN标识的种类（续2）</vt:lpstr>
      <vt:lpstr>VLAN标识的种类（续3）</vt:lpstr>
      <vt:lpstr>VLAN标识的种类（续4）</vt:lpstr>
      <vt:lpstr>VLAN标识的种类（续5）</vt:lpstr>
      <vt:lpstr>Trunk配置</vt:lpstr>
      <vt:lpstr>配置接口为Trunk模式</vt:lpstr>
      <vt:lpstr>恢复接口默认模式</vt:lpstr>
      <vt:lpstr>查看接口模式</vt:lpstr>
      <vt:lpstr>配置VLAN Trunk实例</vt:lpstr>
      <vt:lpstr>配置VLAN Trunk实例（续1）</vt:lpstr>
      <vt:lpstr>配置VLAN Trunk实例（续2）</vt:lpstr>
      <vt:lpstr>配置VLAN Trunk实例（续3）</vt:lpstr>
      <vt:lpstr>配置VLAN Trunk实例（续4）</vt:lpstr>
      <vt:lpstr>配置VLAN Trunk实例（续5）</vt:lpstr>
      <vt:lpstr>案例：配置trunk中继链路</vt:lpstr>
      <vt:lpstr>案例：配置trunk中继链路</vt:lpstr>
      <vt:lpstr>以太通道</vt:lpstr>
      <vt:lpstr>以太通道概述</vt:lpstr>
      <vt:lpstr>配置以太网通道</vt:lpstr>
      <vt:lpstr>配置以太网通道（续1）</vt:lpstr>
      <vt:lpstr>配置以太网通道（续2）</vt:lpstr>
      <vt:lpstr>以太通道配置指导原则</vt:lpstr>
      <vt:lpstr>案例：以太通道配置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达内Linux云计算学院</dc:title>
  <dc:creator>TsengYia</dc:creator>
  <cp:lastModifiedBy>Administrator</cp:lastModifiedBy>
  <cp:revision>2437</cp:revision>
  <cp:lastPrinted>2014-02-25T07:33:26Z</cp:lastPrinted>
  <dcterms:modified xsi:type="dcterms:W3CDTF">2018-05-26T00:28:34Z</dcterms:modified>
</cp:coreProperties>
</file>