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673" r:id="rId1"/>
  </p:sldMasterIdLst>
  <p:notesMasterIdLst>
    <p:notesMasterId r:id="rId20"/>
  </p:notesMasterIdLst>
  <p:handoutMasterIdLst>
    <p:handoutMasterId r:id="rId21"/>
  </p:handoutMasterIdLst>
  <p:sldIdLst>
    <p:sldId id="328" r:id="rId2"/>
    <p:sldId id="262" r:id="rId3"/>
    <p:sldId id="330" r:id="rId4"/>
    <p:sldId id="333" r:id="rId5"/>
    <p:sldId id="334" r:id="rId6"/>
    <p:sldId id="337" r:id="rId7"/>
    <p:sldId id="335" r:id="rId8"/>
    <p:sldId id="338" r:id="rId9"/>
    <p:sldId id="336" r:id="rId10"/>
    <p:sldId id="343" r:id="rId11"/>
    <p:sldId id="344" r:id="rId12"/>
    <p:sldId id="287" r:id="rId13"/>
    <p:sldId id="341" r:id="rId14"/>
    <p:sldId id="340" r:id="rId15"/>
    <p:sldId id="345" r:id="rId16"/>
    <p:sldId id="259" r:id="rId17"/>
    <p:sldId id="332" r:id="rId18"/>
    <p:sldId id="33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3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1779"/>
  </p:normalViewPr>
  <p:slideViewPr>
    <p:cSldViewPr snapToGrid="0" snapToObjects="1">
      <p:cViewPr varScale="1">
        <p:scale>
          <a:sx n="106" d="100"/>
          <a:sy n="106" d="100"/>
        </p:scale>
        <p:origin x="792" y="216"/>
      </p:cViewPr>
      <p:guideLst/>
    </p:cSldViewPr>
  </p:slideViewPr>
  <p:outlineViewPr>
    <p:cViewPr>
      <p:scale>
        <a:sx n="33" d="100"/>
        <a:sy n="33" d="100"/>
      </p:scale>
      <p:origin x="0" y="-760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7" d="100"/>
          <a:sy n="87" d="100"/>
        </p:scale>
        <p:origin x="390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1111A3-383E-8C45-9D7F-1C16E34C9555}" type="doc">
      <dgm:prSet loTypeId="urn:microsoft.com/office/officeart/2005/8/layout/vList5" loCatId="" qsTypeId="urn:microsoft.com/office/officeart/2005/8/quickstyle/simple1" qsCatId="simple" csTypeId="urn:microsoft.com/office/officeart/2005/8/colors/colorful1" csCatId="colorful" phldr="1"/>
      <dgm:spPr/>
      <dgm:t>
        <a:bodyPr/>
        <a:lstStyle/>
        <a:p>
          <a:endParaRPr lang="en-US"/>
        </a:p>
      </dgm:t>
    </dgm:pt>
    <dgm:pt modelId="{05F7D63B-987B-3646-A2CE-6383DC176033}">
      <dgm:prSet phldrT="[Text]" custT="1"/>
      <dgm:spPr/>
      <dgm:t>
        <a:bodyPr/>
        <a:lstStyle/>
        <a:p>
          <a:pPr rtl="0"/>
          <a:r>
            <a:rPr lang="en-US" sz="3600" b="1" dirty="0">
              <a:solidFill>
                <a:schemeClr val="bg1"/>
              </a:solidFill>
            </a:rPr>
            <a:t>Precision</a:t>
          </a:r>
          <a:endParaRPr lang="en-US" sz="3600" dirty="0">
            <a:solidFill>
              <a:schemeClr val="bg1"/>
            </a:solidFill>
          </a:endParaRPr>
        </a:p>
      </dgm:t>
    </dgm:pt>
    <dgm:pt modelId="{65978387-5EDE-D04E-B6BA-CB248127263C}" type="parTrans" cxnId="{D3CD950C-F1C2-7945-90D7-A294D984372C}">
      <dgm:prSet/>
      <dgm:spPr/>
      <dgm:t>
        <a:bodyPr/>
        <a:lstStyle/>
        <a:p>
          <a:endParaRPr lang="en-US"/>
        </a:p>
      </dgm:t>
    </dgm:pt>
    <dgm:pt modelId="{CCC121CE-FFB8-A446-9A7B-B594066DCDDE}" type="sibTrans" cxnId="{D3CD950C-F1C2-7945-90D7-A294D984372C}">
      <dgm:prSet/>
      <dgm:spPr/>
      <dgm:t>
        <a:bodyPr/>
        <a:lstStyle/>
        <a:p>
          <a:endParaRPr lang="en-US"/>
        </a:p>
      </dgm:t>
    </dgm:pt>
    <dgm:pt modelId="{F5CD24EE-D428-714C-8E43-5533E03CAF4E}">
      <dgm:prSet phldrT="[Text]" custT="1"/>
      <dgm:spPr/>
      <dgm:t>
        <a:bodyPr/>
        <a:lstStyle/>
        <a:p>
          <a:r>
            <a:rPr lang="en-US" sz="2000" dirty="0"/>
            <a:t>The fraction of correct positive predictions</a:t>
          </a:r>
        </a:p>
      </dgm:t>
    </dgm:pt>
    <dgm:pt modelId="{4B0CE90F-18BA-5F47-B00B-4C18AB1ED15E}" type="parTrans" cxnId="{9037E744-8C6B-5E41-8697-A40930D4EEA6}">
      <dgm:prSet/>
      <dgm:spPr/>
      <dgm:t>
        <a:bodyPr/>
        <a:lstStyle/>
        <a:p>
          <a:endParaRPr lang="en-US"/>
        </a:p>
      </dgm:t>
    </dgm:pt>
    <dgm:pt modelId="{5BAC2F22-C997-EE41-B390-38E8C31DEF77}" type="sibTrans" cxnId="{9037E744-8C6B-5E41-8697-A40930D4EEA6}">
      <dgm:prSet/>
      <dgm:spPr/>
      <dgm:t>
        <a:bodyPr/>
        <a:lstStyle/>
        <a:p>
          <a:endParaRPr lang="en-US"/>
        </a:p>
      </dgm:t>
    </dgm:pt>
    <dgm:pt modelId="{919676D1-8949-024B-BC33-3D427BB0AEE1}">
      <dgm:prSet phldrT="[Text]" custT="1"/>
      <dgm:spPr/>
      <dgm:t>
        <a:bodyPr/>
        <a:lstStyle/>
        <a:p>
          <a:pPr rtl="0"/>
          <a:r>
            <a:rPr lang="en-US" sz="3600" b="1" dirty="0">
              <a:solidFill>
                <a:schemeClr val="bg1"/>
              </a:solidFill>
            </a:rPr>
            <a:t>Recall</a:t>
          </a:r>
          <a:endParaRPr lang="en-US" sz="3600" dirty="0">
            <a:solidFill>
              <a:schemeClr val="bg1"/>
            </a:solidFill>
          </a:endParaRPr>
        </a:p>
      </dgm:t>
    </dgm:pt>
    <dgm:pt modelId="{146C86F9-259A-0848-8406-E0B65EA3D4CC}" type="parTrans" cxnId="{3AE2A86E-0381-4E4B-8AC4-0D27D3330599}">
      <dgm:prSet/>
      <dgm:spPr/>
      <dgm:t>
        <a:bodyPr/>
        <a:lstStyle/>
        <a:p>
          <a:endParaRPr lang="en-US"/>
        </a:p>
      </dgm:t>
    </dgm:pt>
    <dgm:pt modelId="{709C5070-4DF3-CE4D-A15B-86CE084487BC}" type="sibTrans" cxnId="{3AE2A86E-0381-4E4B-8AC4-0D27D3330599}">
      <dgm:prSet/>
      <dgm:spPr/>
      <dgm:t>
        <a:bodyPr/>
        <a:lstStyle/>
        <a:p>
          <a:endParaRPr lang="en-US"/>
        </a:p>
      </dgm:t>
    </dgm:pt>
    <dgm:pt modelId="{888A7839-4DD1-1C45-9E03-7457187C4992}">
      <dgm:prSet phldrT="[Text]" custT="1"/>
      <dgm:spPr/>
      <dgm:t>
        <a:bodyPr/>
        <a:lstStyle/>
        <a:p>
          <a:r>
            <a:rPr lang="en-US" sz="1800" dirty="0"/>
            <a:t>The fraction of positive cases predicted correctly. </a:t>
          </a:r>
        </a:p>
      </dgm:t>
    </dgm:pt>
    <dgm:pt modelId="{119CA32E-4779-634B-B663-81E1DDD17BBC}" type="parTrans" cxnId="{9624B721-A3C6-BD42-A5E9-3ED90066285F}">
      <dgm:prSet/>
      <dgm:spPr/>
      <dgm:t>
        <a:bodyPr/>
        <a:lstStyle/>
        <a:p>
          <a:endParaRPr lang="en-US"/>
        </a:p>
      </dgm:t>
    </dgm:pt>
    <dgm:pt modelId="{7DA2B08C-2D35-C54D-B65C-7C3A773E1B29}" type="sibTrans" cxnId="{9624B721-A3C6-BD42-A5E9-3ED90066285F}">
      <dgm:prSet/>
      <dgm:spPr/>
      <dgm:t>
        <a:bodyPr/>
        <a:lstStyle/>
        <a:p>
          <a:endParaRPr lang="en-US"/>
        </a:p>
      </dgm:t>
    </dgm:pt>
    <dgm:pt modelId="{D789BAAF-EF73-CB46-AF12-FC467A4791D6}">
      <dgm:prSet phldrT="[Text]" custT="1"/>
      <dgm:spPr/>
      <dgm:t>
        <a:bodyPr/>
        <a:lstStyle/>
        <a:p>
          <a:pPr rtl="0"/>
          <a:r>
            <a:rPr lang="en-US" sz="3600" b="1" dirty="0"/>
            <a:t>F1 score</a:t>
          </a:r>
          <a:endParaRPr lang="en-US" sz="3600" dirty="0"/>
        </a:p>
      </dgm:t>
    </dgm:pt>
    <dgm:pt modelId="{DE278F21-68B6-2A41-81C1-C583514922FE}" type="parTrans" cxnId="{4A3FBFEE-0E80-F24F-BD02-A9AFBB4DC2E3}">
      <dgm:prSet/>
      <dgm:spPr/>
      <dgm:t>
        <a:bodyPr/>
        <a:lstStyle/>
        <a:p>
          <a:endParaRPr lang="en-US"/>
        </a:p>
      </dgm:t>
    </dgm:pt>
    <dgm:pt modelId="{4ACC7F90-714F-664C-9353-792A6354225A}" type="sibTrans" cxnId="{4A3FBFEE-0E80-F24F-BD02-A9AFBB4DC2E3}">
      <dgm:prSet/>
      <dgm:spPr/>
      <dgm:t>
        <a:bodyPr/>
        <a:lstStyle/>
        <a:p>
          <a:endParaRPr lang="en-US"/>
        </a:p>
      </dgm:t>
    </dgm:pt>
    <dgm:pt modelId="{3E4B6132-97D8-6B4B-8B39-143417DBBFCD}">
      <dgm:prSet phldrT="[Text]" custT="1"/>
      <dgm:spPr/>
      <dgm:t>
        <a:bodyPr/>
        <a:lstStyle/>
        <a:p>
          <a:pPr>
            <a:buNone/>
          </a:pPr>
          <a:r>
            <a:rPr lang="en-US" sz="2000" dirty="0"/>
            <a:t>Balance of precision vs. recall</a:t>
          </a:r>
        </a:p>
      </dgm:t>
    </dgm:pt>
    <dgm:pt modelId="{B71DF6C9-7EC9-D14A-9CD6-465882F72FB2}" type="parTrans" cxnId="{6DE3FF46-2D0F-0C47-B67C-B986F6FF9CD1}">
      <dgm:prSet/>
      <dgm:spPr/>
      <dgm:t>
        <a:bodyPr/>
        <a:lstStyle/>
        <a:p>
          <a:endParaRPr lang="en-US"/>
        </a:p>
      </dgm:t>
    </dgm:pt>
    <dgm:pt modelId="{FC4FA4C9-354E-6D4E-BAFB-2383E83E5A24}" type="sibTrans" cxnId="{6DE3FF46-2D0F-0C47-B67C-B986F6FF9CD1}">
      <dgm:prSet/>
      <dgm:spPr/>
      <dgm:t>
        <a:bodyPr/>
        <a:lstStyle/>
        <a:p>
          <a:endParaRPr lang="en-US"/>
        </a:p>
      </dgm:t>
    </dgm:pt>
    <dgm:pt modelId="{72F8C98C-BF77-114F-AEA3-E88858587A02}">
      <dgm:prSet custT="1"/>
      <dgm:spPr/>
      <dgm:t>
        <a:bodyPr/>
        <a:lstStyle/>
        <a:p>
          <a:pPr rtl="0"/>
          <a:r>
            <a:rPr lang="en-US" sz="3600" b="1" kern="1200" dirty="0">
              <a:solidFill>
                <a:schemeClr val="bg1"/>
              </a:solidFill>
            </a:rPr>
            <a:t>LTPFR</a:t>
          </a:r>
          <a:endParaRPr lang="en-US" sz="3600" kern="1200" dirty="0">
            <a:solidFill>
              <a:schemeClr val="bg1"/>
            </a:solidFill>
            <a:latin typeface="Calibri" panose="020F0502020204030204"/>
            <a:ea typeface="+mn-ea"/>
            <a:cs typeface="+mn-cs"/>
          </a:endParaRPr>
        </a:p>
      </dgm:t>
    </dgm:pt>
    <dgm:pt modelId="{A6EE98A3-AE14-204F-BAE0-751E6092D033}" type="parTrans" cxnId="{359BD315-48B6-944A-8D38-4AD46BE78BAF}">
      <dgm:prSet/>
      <dgm:spPr/>
      <dgm:t>
        <a:bodyPr/>
        <a:lstStyle/>
        <a:p>
          <a:endParaRPr lang="en-US"/>
        </a:p>
      </dgm:t>
    </dgm:pt>
    <dgm:pt modelId="{534F7CF3-62FD-694E-B227-17FBD486C666}" type="sibTrans" cxnId="{359BD315-48B6-944A-8D38-4AD46BE78BAF}">
      <dgm:prSet/>
      <dgm:spPr/>
      <dgm:t>
        <a:bodyPr/>
        <a:lstStyle/>
        <a:p>
          <a:endParaRPr lang="en-US"/>
        </a:p>
      </dgm:t>
    </dgm:pt>
    <dgm:pt modelId="{C27BAC00-C981-BA45-B61B-85399323698F}">
      <dgm:prSet custT="1"/>
      <dgm:spPr/>
      <dgm:t>
        <a:bodyPr/>
        <a:lstStyle/>
        <a:p>
          <a:pPr rtl="0">
            <a:buNone/>
          </a:pPr>
          <a:r>
            <a:rPr lang="en-US" sz="1800" dirty="0"/>
            <a:t>Legitimate Transactions Predicted as Fraud Rate:</a:t>
          </a:r>
          <a:endParaRPr lang="en-US" sz="1800" dirty="0">
            <a:solidFill>
              <a:schemeClr val="tx1">
                <a:lumMod val="65000"/>
                <a:lumOff val="35000"/>
              </a:schemeClr>
            </a:solidFill>
          </a:endParaRPr>
        </a:p>
      </dgm:t>
    </dgm:pt>
    <dgm:pt modelId="{F7018C67-48DC-6C42-A82B-8864646DC5A6}" type="parTrans" cxnId="{9F38ECED-E948-6D4A-95C6-DB62F813D72D}">
      <dgm:prSet/>
      <dgm:spPr/>
      <dgm:t>
        <a:bodyPr/>
        <a:lstStyle/>
        <a:p>
          <a:endParaRPr lang="en-US"/>
        </a:p>
      </dgm:t>
    </dgm:pt>
    <dgm:pt modelId="{3E9AB076-027F-9A4B-91C4-923672FE0F15}" type="sibTrans" cxnId="{9F38ECED-E948-6D4A-95C6-DB62F813D72D}">
      <dgm:prSet/>
      <dgm:spPr/>
      <dgm:t>
        <a:bodyPr/>
        <a:lstStyle/>
        <a:p>
          <a:endParaRPr lang="en-US"/>
        </a:p>
      </dgm:t>
    </dgm:pt>
    <dgm:pt modelId="{778704D3-D65E-4340-9472-59D8A6A3F69C}">
      <dgm:prSet custT="1"/>
      <dgm:spPr/>
      <dgm:t>
        <a:bodyPr/>
        <a:lstStyle/>
        <a:p>
          <a:pPr rtl="0">
            <a:buNone/>
          </a:pPr>
          <a:r>
            <a:rPr lang="en-US" sz="1800" dirty="0"/>
            <a:t>		 	(FP/ FP + FN)</a:t>
          </a:r>
          <a:endParaRPr lang="en-SA" sz="1800" dirty="0"/>
        </a:p>
      </dgm:t>
    </dgm:pt>
    <dgm:pt modelId="{D6EE0A4D-1FF0-7248-B3ED-4FEA66099339}" type="parTrans" cxnId="{1E104E67-2D55-3642-86B3-32CE3DA0CEE6}">
      <dgm:prSet/>
      <dgm:spPr/>
      <dgm:t>
        <a:bodyPr/>
        <a:lstStyle/>
        <a:p>
          <a:endParaRPr lang="en-US"/>
        </a:p>
      </dgm:t>
    </dgm:pt>
    <dgm:pt modelId="{A3739EA2-694B-6C4B-8D56-44571E796B79}" type="sibTrans" cxnId="{1E104E67-2D55-3642-86B3-32CE3DA0CEE6}">
      <dgm:prSet/>
      <dgm:spPr/>
      <dgm:t>
        <a:bodyPr/>
        <a:lstStyle/>
        <a:p>
          <a:endParaRPr lang="en-US"/>
        </a:p>
      </dgm:t>
    </dgm:pt>
    <dgm:pt modelId="{0333BFF0-252F-2D46-9827-D06912BC9FE0}">
      <dgm:prSet phldrT="[Text]" custT="1"/>
      <dgm:spPr/>
      <dgm:t>
        <a:bodyPr/>
        <a:lstStyle/>
        <a:p>
          <a:r>
            <a:rPr lang="en-US" sz="1800" dirty="0"/>
            <a:t>High recall means you are confident you didn't miss any positive cases. </a:t>
          </a:r>
        </a:p>
      </dgm:t>
    </dgm:pt>
    <dgm:pt modelId="{3F757448-4F84-7D44-9B31-3CCE3576A5F8}" type="parTrans" cxnId="{1F65FE3D-9ADA-8546-9E6F-475B529F7AE4}">
      <dgm:prSet/>
      <dgm:spPr/>
      <dgm:t>
        <a:bodyPr/>
        <a:lstStyle/>
        <a:p>
          <a:endParaRPr lang="en-US"/>
        </a:p>
      </dgm:t>
    </dgm:pt>
    <dgm:pt modelId="{07D2BF27-C30C-CE42-9EC3-4095D9650F34}" type="sibTrans" cxnId="{1F65FE3D-9ADA-8546-9E6F-475B529F7AE4}">
      <dgm:prSet/>
      <dgm:spPr/>
      <dgm:t>
        <a:bodyPr/>
        <a:lstStyle/>
        <a:p>
          <a:endParaRPr lang="en-US"/>
        </a:p>
      </dgm:t>
    </dgm:pt>
    <dgm:pt modelId="{E5EAA298-DC8A-DF4E-8734-908E0BF4F3B3}" type="pres">
      <dgm:prSet presAssocID="{151111A3-383E-8C45-9D7F-1C16E34C9555}" presName="Name0" presStyleCnt="0">
        <dgm:presLayoutVars>
          <dgm:dir/>
          <dgm:animLvl val="lvl"/>
          <dgm:resizeHandles val="exact"/>
        </dgm:presLayoutVars>
      </dgm:prSet>
      <dgm:spPr/>
    </dgm:pt>
    <dgm:pt modelId="{74B89413-8B12-2D41-BF97-D5F217414944}" type="pres">
      <dgm:prSet presAssocID="{05F7D63B-987B-3646-A2CE-6383DC176033}" presName="linNode" presStyleCnt="0"/>
      <dgm:spPr/>
    </dgm:pt>
    <dgm:pt modelId="{91400725-CB62-3A46-8629-225CFFE9E149}" type="pres">
      <dgm:prSet presAssocID="{05F7D63B-987B-3646-A2CE-6383DC176033}" presName="parentText" presStyleLbl="node1" presStyleIdx="0" presStyleCnt="4">
        <dgm:presLayoutVars>
          <dgm:chMax val="1"/>
          <dgm:bulletEnabled val="1"/>
        </dgm:presLayoutVars>
      </dgm:prSet>
      <dgm:spPr/>
    </dgm:pt>
    <dgm:pt modelId="{E085D6DC-BB58-394A-96CA-6392D5EFD8FA}" type="pres">
      <dgm:prSet presAssocID="{05F7D63B-987B-3646-A2CE-6383DC176033}" presName="descendantText" presStyleLbl="alignAccFollowNode1" presStyleIdx="0" presStyleCnt="4">
        <dgm:presLayoutVars>
          <dgm:bulletEnabled val="1"/>
        </dgm:presLayoutVars>
      </dgm:prSet>
      <dgm:spPr/>
    </dgm:pt>
    <dgm:pt modelId="{E541B554-670D-E144-9716-4C600DA5747F}" type="pres">
      <dgm:prSet presAssocID="{CCC121CE-FFB8-A446-9A7B-B594066DCDDE}" presName="sp" presStyleCnt="0"/>
      <dgm:spPr/>
    </dgm:pt>
    <dgm:pt modelId="{9910DEB0-5B58-0C4C-BCCE-A64C433A6310}" type="pres">
      <dgm:prSet presAssocID="{919676D1-8949-024B-BC33-3D427BB0AEE1}" presName="linNode" presStyleCnt="0"/>
      <dgm:spPr/>
    </dgm:pt>
    <dgm:pt modelId="{69B5307C-4496-4F4D-9C2E-7B45CFF14A66}" type="pres">
      <dgm:prSet presAssocID="{919676D1-8949-024B-BC33-3D427BB0AEE1}" presName="parentText" presStyleLbl="node1" presStyleIdx="1" presStyleCnt="4" custLinFactNeighborX="-214" custLinFactNeighborY="-511">
        <dgm:presLayoutVars>
          <dgm:chMax val="1"/>
          <dgm:bulletEnabled val="1"/>
        </dgm:presLayoutVars>
      </dgm:prSet>
      <dgm:spPr/>
    </dgm:pt>
    <dgm:pt modelId="{BE16D725-769D-6740-BD09-AC9C39F16F16}" type="pres">
      <dgm:prSet presAssocID="{919676D1-8949-024B-BC33-3D427BB0AEE1}" presName="descendantText" presStyleLbl="alignAccFollowNode1" presStyleIdx="1" presStyleCnt="4" custScaleY="103854">
        <dgm:presLayoutVars>
          <dgm:bulletEnabled val="1"/>
        </dgm:presLayoutVars>
      </dgm:prSet>
      <dgm:spPr/>
    </dgm:pt>
    <dgm:pt modelId="{6F936031-98FD-8C40-A597-234E2F2D3826}" type="pres">
      <dgm:prSet presAssocID="{709C5070-4DF3-CE4D-A15B-86CE084487BC}" presName="sp" presStyleCnt="0"/>
      <dgm:spPr/>
    </dgm:pt>
    <dgm:pt modelId="{1704BAD3-D99C-1148-B91B-6D417120B770}" type="pres">
      <dgm:prSet presAssocID="{D789BAAF-EF73-CB46-AF12-FC467A4791D6}" presName="linNode" presStyleCnt="0"/>
      <dgm:spPr/>
    </dgm:pt>
    <dgm:pt modelId="{C3E2F110-2AA8-094A-9208-CBA937306200}" type="pres">
      <dgm:prSet presAssocID="{D789BAAF-EF73-CB46-AF12-FC467A4791D6}" presName="parentText" presStyleLbl="node1" presStyleIdx="2" presStyleCnt="4">
        <dgm:presLayoutVars>
          <dgm:chMax val="1"/>
          <dgm:bulletEnabled val="1"/>
        </dgm:presLayoutVars>
      </dgm:prSet>
      <dgm:spPr/>
    </dgm:pt>
    <dgm:pt modelId="{5EDBD3FB-D336-0A47-80B8-076BC3C06E76}" type="pres">
      <dgm:prSet presAssocID="{D789BAAF-EF73-CB46-AF12-FC467A4791D6}" presName="descendantText" presStyleLbl="alignAccFollowNode1" presStyleIdx="2" presStyleCnt="4">
        <dgm:presLayoutVars>
          <dgm:bulletEnabled val="1"/>
        </dgm:presLayoutVars>
      </dgm:prSet>
      <dgm:spPr/>
    </dgm:pt>
    <dgm:pt modelId="{3AE628D7-4A56-4543-8487-D06EE5B85EC4}" type="pres">
      <dgm:prSet presAssocID="{4ACC7F90-714F-664C-9353-792A6354225A}" presName="sp" presStyleCnt="0"/>
      <dgm:spPr/>
    </dgm:pt>
    <dgm:pt modelId="{CC28E6A5-8594-C945-84C4-8826ADFA2B19}" type="pres">
      <dgm:prSet presAssocID="{72F8C98C-BF77-114F-AEA3-E88858587A02}" presName="linNode" presStyleCnt="0"/>
      <dgm:spPr/>
    </dgm:pt>
    <dgm:pt modelId="{3DD35DA4-0A4D-5243-AD43-FFF86204E177}" type="pres">
      <dgm:prSet presAssocID="{72F8C98C-BF77-114F-AEA3-E88858587A02}" presName="parentText" presStyleLbl="node1" presStyleIdx="3" presStyleCnt="4">
        <dgm:presLayoutVars>
          <dgm:chMax val="1"/>
          <dgm:bulletEnabled val="1"/>
        </dgm:presLayoutVars>
      </dgm:prSet>
      <dgm:spPr/>
    </dgm:pt>
    <dgm:pt modelId="{F27C4887-631E-3344-9949-6C93E114687C}" type="pres">
      <dgm:prSet presAssocID="{72F8C98C-BF77-114F-AEA3-E88858587A02}" presName="descendantText" presStyleLbl="alignAccFollowNode1" presStyleIdx="3" presStyleCnt="4">
        <dgm:presLayoutVars>
          <dgm:bulletEnabled val="1"/>
        </dgm:presLayoutVars>
      </dgm:prSet>
      <dgm:spPr/>
    </dgm:pt>
  </dgm:ptLst>
  <dgm:cxnLst>
    <dgm:cxn modelId="{D3CD950C-F1C2-7945-90D7-A294D984372C}" srcId="{151111A3-383E-8C45-9D7F-1C16E34C9555}" destId="{05F7D63B-987B-3646-A2CE-6383DC176033}" srcOrd="0" destOrd="0" parTransId="{65978387-5EDE-D04E-B6BA-CB248127263C}" sibTransId="{CCC121CE-FFB8-A446-9A7B-B594066DCDDE}"/>
    <dgm:cxn modelId="{359BD315-48B6-944A-8D38-4AD46BE78BAF}" srcId="{151111A3-383E-8C45-9D7F-1C16E34C9555}" destId="{72F8C98C-BF77-114F-AEA3-E88858587A02}" srcOrd="3" destOrd="0" parTransId="{A6EE98A3-AE14-204F-BAE0-751E6092D033}" sibTransId="{534F7CF3-62FD-694E-B227-17FBD486C666}"/>
    <dgm:cxn modelId="{9624B721-A3C6-BD42-A5E9-3ED90066285F}" srcId="{919676D1-8949-024B-BC33-3D427BB0AEE1}" destId="{888A7839-4DD1-1C45-9E03-7457187C4992}" srcOrd="0" destOrd="0" parTransId="{119CA32E-4779-634B-B663-81E1DDD17BBC}" sibTransId="{7DA2B08C-2D35-C54D-B65C-7C3A773E1B29}"/>
    <dgm:cxn modelId="{A92F932F-F717-5341-99C5-015754ADAA47}" type="presOf" srcId="{3E4B6132-97D8-6B4B-8B39-143417DBBFCD}" destId="{5EDBD3FB-D336-0A47-80B8-076BC3C06E76}" srcOrd="0" destOrd="0" presId="urn:microsoft.com/office/officeart/2005/8/layout/vList5"/>
    <dgm:cxn modelId="{1F65FE3D-9ADA-8546-9E6F-475B529F7AE4}" srcId="{919676D1-8949-024B-BC33-3D427BB0AEE1}" destId="{0333BFF0-252F-2D46-9827-D06912BC9FE0}" srcOrd="1" destOrd="0" parTransId="{3F757448-4F84-7D44-9B31-3CCE3576A5F8}" sibTransId="{07D2BF27-C30C-CE42-9EC3-4095D9650F34}"/>
    <dgm:cxn modelId="{9037E744-8C6B-5E41-8697-A40930D4EEA6}" srcId="{05F7D63B-987B-3646-A2CE-6383DC176033}" destId="{F5CD24EE-D428-714C-8E43-5533E03CAF4E}" srcOrd="0" destOrd="0" parTransId="{4B0CE90F-18BA-5F47-B00B-4C18AB1ED15E}" sibTransId="{5BAC2F22-C997-EE41-B390-38E8C31DEF77}"/>
    <dgm:cxn modelId="{6DE3FF46-2D0F-0C47-B67C-B986F6FF9CD1}" srcId="{D789BAAF-EF73-CB46-AF12-FC467A4791D6}" destId="{3E4B6132-97D8-6B4B-8B39-143417DBBFCD}" srcOrd="0" destOrd="0" parTransId="{B71DF6C9-7EC9-D14A-9CD6-465882F72FB2}" sibTransId="{FC4FA4C9-354E-6D4E-BAFB-2383E83E5A24}"/>
    <dgm:cxn modelId="{E0168C61-86DF-8B47-9C7E-F8106B749A13}" type="presOf" srcId="{888A7839-4DD1-1C45-9E03-7457187C4992}" destId="{BE16D725-769D-6740-BD09-AC9C39F16F16}" srcOrd="0" destOrd="0" presId="urn:microsoft.com/office/officeart/2005/8/layout/vList5"/>
    <dgm:cxn modelId="{1E104E67-2D55-3642-86B3-32CE3DA0CEE6}" srcId="{C27BAC00-C981-BA45-B61B-85399323698F}" destId="{778704D3-D65E-4340-9472-59D8A6A3F69C}" srcOrd="0" destOrd="0" parTransId="{D6EE0A4D-1FF0-7248-B3ED-4FEA66099339}" sibTransId="{A3739EA2-694B-6C4B-8D56-44571E796B79}"/>
    <dgm:cxn modelId="{3AE2A86E-0381-4E4B-8AC4-0D27D3330599}" srcId="{151111A3-383E-8C45-9D7F-1C16E34C9555}" destId="{919676D1-8949-024B-BC33-3D427BB0AEE1}" srcOrd="1" destOrd="0" parTransId="{146C86F9-259A-0848-8406-E0B65EA3D4CC}" sibTransId="{709C5070-4DF3-CE4D-A15B-86CE084487BC}"/>
    <dgm:cxn modelId="{BA078C6F-3D87-6F4D-833A-7E0D402565B3}" type="presOf" srcId="{05F7D63B-987B-3646-A2CE-6383DC176033}" destId="{91400725-CB62-3A46-8629-225CFFE9E149}" srcOrd="0" destOrd="0" presId="urn:microsoft.com/office/officeart/2005/8/layout/vList5"/>
    <dgm:cxn modelId="{C298BA76-E50B-D545-BFE2-50002B0FCD42}" type="presOf" srcId="{F5CD24EE-D428-714C-8E43-5533E03CAF4E}" destId="{E085D6DC-BB58-394A-96CA-6392D5EFD8FA}" srcOrd="0" destOrd="0" presId="urn:microsoft.com/office/officeart/2005/8/layout/vList5"/>
    <dgm:cxn modelId="{57111CA5-A9A2-FF44-AEF9-37D3305D86AD}" type="presOf" srcId="{778704D3-D65E-4340-9472-59D8A6A3F69C}" destId="{F27C4887-631E-3344-9949-6C93E114687C}" srcOrd="0" destOrd="1" presId="urn:microsoft.com/office/officeart/2005/8/layout/vList5"/>
    <dgm:cxn modelId="{02DD23A7-FFFD-CB4C-B3F6-FA22AA7AD602}" type="presOf" srcId="{D789BAAF-EF73-CB46-AF12-FC467A4791D6}" destId="{C3E2F110-2AA8-094A-9208-CBA937306200}" srcOrd="0" destOrd="0" presId="urn:microsoft.com/office/officeart/2005/8/layout/vList5"/>
    <dgm:cxn modelId="{64A87FB4-380A-FE4D-9DB0-3D0F89513968}" type="presOf" srcId="{C27BAC00-C981-BA45-B61B-85399323698F}" destId="{F27C4887-631E-3344-9949-6C93E114687C}" srcOrd="0" destOrd="0" presId="urn:microsoft.com/office/officeart/2005/8/layout/vList5"/>
    <dgm:cxn modelId="{4A4934BC-04FE-CB4F-AF62-7D6D08A2E121}" type="presOf" srcId="{0333BFF0-252F-2D46-9827-D06912BC9FE0}" destId="{BE16D725-769D-6740-BD09-AC9C39F16F16}" srcOrd="0" destOrd="1" presId="urn:microsoft.com/office/officeart/2005/8/layout/vList5"/>
    <dgm:cxn modelId="{24F912E8-9D05-A14A-834F-F9D49E5D1BA5}" type="presOf" srcId="{72F8C98C-BF77-114F-AEA3-E88858587A02}" destId="{3DD35DA4-0A4D-5243-AD43-FFF86204E177}" srcOrd="0" destOrd="0" presId="urn:microsoft.com/office/officeart/2005/8/layout/vList5"/>
    <dgm:cxn modelId="{9F38ECED-E948-6D4A-95C6-DB62F813D72D}" srcId="{72F8C98C-BF77-114F-AEA3-E88858587A02}" destId="{C27BAC00-C981-BA45-B61B-85399323698F}" srcOrd="0" destOrd="0" parTransId="{F7018C67-48DC-6C42-A82B-8864646DC5A6}" sibTransId="{3E9AB076-027F-9A4B-91C4-923672FE0F15}"/>
    <dgm:cxn modelId="{4A3FBFEE-0E80-F24F-BD02-A9AFBB4DC2E3}" srcId="{151111A3-383E-8C45-9D7F-1C16E34C9555}" destId="{D789BAAF-EF73-CB46-AF12-FC467A4791D6}" srcOrd="2" destOrd="0" parTransId="{DE278F21-68B6-2A41-81C1-C583514922FE}" sibTransId="{4ACC7F90-714F-664C-9353-792A6354225A}"/>
    <dgm:cxn modelId="{30CE44F1-9425-314A-A81D-8642C5629052}" type="presOf" srcId="{919676D1-8949-024B-BC33-3D427BB0AEE1}" destId="{69B5307C-4496-4F4D-9C2E-7B45CFF14A66}" srcOrd="0" destOrd="0" presId="urn:microsoft.com/office/officeart/2005/8/layout/vList5"/>
    <dgm:cxn modelId="{204DD3F2-1D5D-F44F-8449-86924D1EA890}" type="presOf" srcId="{151111A3-383E-8C45-9D7F-1C16E34C9555}" destId="{E5EAA298-DC8A-DF4E-8734-908E0BF4F3B3}" srcOrd="0" destOrd="0" presId="urn:microsoft.com/office/officeart/2005/8/layout/vList5"/>
    <dgm:cxn modelId="{B679C4EF-3273-7742-9D8A-10A77A0C8253}" type="presParOf" srcId="{E5EAA298-DC8A-DF4E-8734-908E0BF4F3B3}" destId="{74B89413-8B12-2D41-BF97-D5F217414944}" srcOrd="0" destOrd="0" presId="urn:microsoft.com/office/officeart/2005/8/layout/vList5"/>
    <dgm:cxn modelId="{AF21C916-C699-084F-AFF9-E1533A5BCFE2}" type="presParOf" srcId="{74B89413-8B12-2D41-BF97-D5F217414944}" destId="{91400725-CB62-3A46-8629-225CFFE9E149}" srcOrd="0" destOrd="0" presId="urn:microsoft.com/office/officeart/2005/8/layout/vList5"/>
    <dgm:cxn modelId="{DBFB3824-9EB4-D147-99FB-28CB27240102}" type="presParOf" srcId="{74B89413-8B12-2D41-BF97-D5F217414944}" destId="{E085D6DC-BB58-394A-96CA-6392D5EFD8FA}" srcOrd="1" destOrd="0" presId="urn:microsoft.com/office/officeart/2005/8/layout/vList5"/>
    <dgm:cxn modelId="{F16110B0-1682-4C4C-9852-E296411E231D}" type="presParOf" srcId="{E5EAA298-DC8A-DF4E-8734-908E0BF4F3B3}" destId="{E541B554-670D-E144-9716-4C600DA5747F}" srcOrd="1" destOrd="0" presId="urn:microsoft.com/office/officeart/2005/8/layout/vList5"/>
    <dgm:cxn modelId="{C5088CD1-5FCB-7540-BD0A-22B6804A532A}" type="presParOf" srcId="{E5EAA298-DC8A-DF4E-8734-908E0BF4F3B3}" destId="{9910DEB0-5B58-0C4C-BCCE-A64C433A6310}" srcOrd="2" destOrd="0" presId="urn:microsoft.com/office/officeart/2005/8/layout/vList5"/>
    <dgm:cxn modelId="{B7482B2B-7D7C-DF4C-84FE-C7AFECE5BFEE}" type="presParOf" srcId="{9910DEB0-5B58-0C4C-BCCE-A64C433A6310}" destId="{69B5307C-4496-4F4D-9C2E-7B45CFF14A66}" srcOrd="0" destOrd="0" presId="urn:microsoft.com/office/officeart/2005/8/layout/vList5"/>
    <dgm:cxn modelId="{EB598508-404A-AE45-9EB2-6E45C4AB6E2D}" type="presParOf" srcId="{9910DEB0-5B58-0C4C-BCCE-A64C433A6310}" destId="{BE16D725-769D-6740-BD09-AC9C39F16F16}" srcOrd="1" destOrd="0" presId="urn:microsoft.com/office/officeart/2005/8/layout/vList5"/>
    <dgm:cxn modelId="{81D5EF44-D378-4643-92DA-81F6E74207BA}" type="presParOf" srcId="{E5EAA298-DC8A-DF4E-8734-908E0BF4F3B3}" destId="{6F936031-98FD-8C40-A597-234E2F2D3826}" srcOrd="3" destOrd="0" presId="urn:microsoft.com/office/officeart/2005/8/layout/vList5"/>
    <dgm:cxn modelId="{91028E4A-8FEF-7749-B23A-EBBA5F50F43F}" type="presParOf" srcId="{E5EAA298-DC8A-DF4E-8734-908E0BF4F3B3}" destId="{1704BAD3-D99C-1148-B91B-6D417120B770}" srcOrd="4" destOrd="0" presId="urn:microsoft.com/office/officeart/2005/8/layout/vList5"/>
    <dgm:cxn modelId="{399B909D-ABDC-C94D-8DA2-72AFBC065484}" type="presParOf" srcId="{1704BAD3-D99C-1148-B91B-6D417120B770}" destId="{C3E2F110-2AA8-094A-9208-CBA937306200}" srcOrd="0" destOrd="0" presId="urn:microsoft.com/office/officeart/2005/8/layout/vList5"/>
    <dgm:cxn modelId="{1E1162F9-A2B4-B442-9E98-2730568D47EA}" type="presParOf" srcId="{1704BAD3-D99C-1148-B91B-6D417120B770}" destId="{5EDBD3FB-D336-0A47-80B8-076BC3C06E76}" srcOrd="1" destOrd="0" presId="urn:microsoft.com/office/officeart/2005/8/layout/vList5"/>
    <dgm:cxn modelId="{9331D908-CEEF-A144-AAA6-434DEDF96994}" type="presParOf" srcId="{E5EAA298-DC8A-DF4E-8734-908E0BF4F3B3}" destId="{3AE628D7-4A56-4543-8487-D06EE5B85EC4}" srcOrd="5" destOrd="0" presId="urn:microsoft.com/office/officeart/2005/8/layout/vList5"/>
    <dgm:cxn modelId="{4F0487B6-1B1D-C743-B00D-D2174A8CC88E}" type="presParOf" srcId="{E5EAA298-DC8A-DF4E-8734-908E0BF4F3B3}" destId="{CC28E6A5-8594-C945-84C4-8826ADFA2B19}" srcOrd="6" destOrd="0" presId="urn:microsoft.com/office/officeart/2005/8/layout/vList5"/>
    <dgm:cxn modelId="{1942A846-E285-4443-9128-20AC306DE1F5}" type="presParOf" srcId="{CC28E6A5-8594-C945-84C4-8826ADFA2B19}" destId="{3DD35DA4-0A4D-5243-AD43-FFF86204E177}" srcOrd="0" destOrd="0" presId="urn:microsoft.com/office/officeart/2005/8/layout/vList5"/>
    <dgm:cxn modelId="{697FEC7B-C604-5048-B400-D118A4A1E73F}" type="presParOf" srcId="{CC28E6A5-8594-C945-84C4-8826ADFA2B19}" destId="{F27C4887-631E-3344-9949-6C93E114687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5D6DC-BB58-394A-96CA-6392D5EFD8FA}">
      <dsp:nvSpPr>
        <dsp:cNvPr id="0" name=""/>
        <dsp:cNvSpPr/>
      </dsp:nvSpPr>
      <dsp:spPr>
        <a:xfrm rot="5400000">
          <a:off x="5475080" y="-2167131"/>
          <a:ext cx="1043516" cy="5644083"/>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The fraction of correct positive predictions</a:t>
          </a:r>
        </a:p>
      </dsp:txBody>
      <dsp:txXfrm rot="-5400000">
        <a:off x="3174797" y="184092"/>
        <a:ext cx="5593143" cy="941636"/>
      </dsp:txXfrm>
    </dsp:sp>
    <dsp:sp modelId="{91400725-CB62-3A46-8629-225CFFE9E149}">
      <dsp:nvSpPr>
        <dsp:cNvPr id="0" name=""/>
        <dsp:cNvSpPr/>
      </dsp:nvSpPr>
      <dsp:spPr>
        <a:xfrm>
          <a:off x="0" y="2711"/>
          <a:ext cx="3174796" cy="13043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b="1" kern="1200" dirty="0">
              <a:solidFill>
                <a:schemeClr val="bg1"/>
              </a:solidFill>
            </a:rPr>
            <a:t>Precision</a:t>
          </a:r>
          <a:endParaRPr lang="en-US" sz="3600" kern="1200" dirty="0">
            <a:solidFill>
              <a:schemeClr val="bg1"/>
            </a:solidFill>
          </a:endParaRPr>
        </a:p>
      </dsp:txBody>
      <dsp:txXfrm>
        <a:off x="63675" y="66386"/>
        <a:ext cx="3047446" cy="1177045"/>
      </dsp:txXfrm>
    </dsp:sp>
    <dsp:sp modelId="{BE16D725-769D-6740-BD09-AC9C39F16F16}">
      <dsp:nvSpPr>
        <dsp:cNvPr id="0" name=""/>
        <dsp:cNvSpPr/>
      </dsp:nvSpPr>
      <dsp:spPr>
        <a:xfrm rot="5400000">
          <a:off x="5454971" y="-797515"/>
          <a:ext cx="1083733" cy="5644083"/>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The fraction of positive cases predicted correctly. </a:t>
          </a:r>
        </a:p>
        <a:p>
          <a:pPr marL="171450" lvl="1" indent="-171450" algn="l" defTabSz="800100">
            <a:lnSpc>
              <a:spcPct val="90000"/>
            </a:lnSpc>
            <a:spcBef>
              <a:spcPct val="0"/>
            </a:spcBef>
            <a:spcAft>
              <a:spcPct val="15000"/>
            </a:spcAft>
            <a:buChar char="•"/>
          </a:pPr>
          <a:r>
            <a:rPr lang="en-US" sz="1800" kern="1200" dirty="0"/>
            <a:t>High recall means you are confident you didn't miss any positive cases. </a:t>
          </a:r>
        </a:p>
      </dsp:txBody>
      <dsp:txXfrm rot="-5400000">
        <a:off x="3174797" y="1535562"/>
        <a:ext cx="5591180" cy="977927"/>
      </dsp:txXfrm>
    </dsp:sp>
    <dsp:sp modelId="{69B5307C-4496-4F4D-9C2E-7B45CFF14A66}">
      <dsp:nvSpPr>
        <dsp:cNvPr id="0" name=""/>
        <dsp:cNvSpPr/>
      </dsp:nvSpPr>
      <dsp:spPr>
        <a:xfrm>
          <a:off x="0" y="1365662"/>
          <a:ext cx="3174796" cy="13043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b="1" kern="1200" dirty="0">
              <a:solidFill>
                <a:schemeClr val="bg1"/>
              </a:solidFill>
            </a:rPr>
            <a:t>Recall</a:t>
          </a:r>
          <a:endParaRPr lang="en-US" sz="3600" kern="1200" dirty="0">
            <a:solidFill>
              <a:schemeClr val="bg1"/>
            </a:solidFill>
          </a:endParaRPr>
        </a:p>
      </dsp:txBody>
      <dsp:txXfrm>
        <a:off x="63675" y="1429337"/>
        <a:ext cx="3047446" cy="1177045"/>
      </dsp:txXfrm>
    </dsp:sp>
    <dsp:sp modelId="{5EDBD3FB-D336-0A47-80B8-076BC3C06E76}">
      <dsp:nvSpPr>
        <dsp:cNvPr id="0" name=""/>
        <dsp:cNvSpPr/>
      </dsp:nvSpPr>
      <dsp:spPr>
        <a:xfrm rot="5400000">
          <a:off x="5475080" y="572099"/>
          <a:ext cx="1043516" cy="5644083"/>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None/>
          </a:pPr>
          <a:r>
            <a:rPr lang="en-US" sz="2000" kern="1200" dirty="0"/>
            <a:t>Balance of precision vs. recall</a:t>
          </a:r>
        </a:p>
      </dsp:txBody>
      <dsp:txXfrm rot="-5400000">
        <a:off x="3174797" y="2923322"/>
        <a:ext cx="5593143" cy="941636"/>
      </dsp:txXfrm>
    </dsp:sp>
    <dsp:sp modelId="{C3E2F110-2AA8-094A-9208-CBA937306200}">
      <dsp:nvSpPr>
        <dsp:cNvPr id="0" name=""/>
        <dsp:cNvSpPr/>
      </dsp:nvSpPr>
      <dsp:spPr>
        <a:xfrm>
          <a:off x="0" y="2741943"/>
          <a:ext cx="3174796" cy="130439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b="1" kern="1200" dirty="0"/>
            <a:t>F1 score</a:t>
          </a:r>
          <a:endParaRPr lang="en-US" sz="3600" kern="1200" dirty="0"/>
        </a:p>
      </dsp:txBody>
      <dsp:txXfrm>
        <a:off x="63675" y="2805618"/>
        <a:ext cx="3047446" cy="1177045"/>
      </dsp:txXfrm>
    </dsp:sp>
    <dsp:sp modelId="{F27C4887-631E-3344-9949-6C93E114687C}">
      <dsp:nvSpPr>
        <dsp:cNvPr id="0" name=""/>
        <dsp:cNvSpPr/>
      </dsp:nvSpPr>
      <dsp:spPr>
        <a:xfrm rot="5400000">
          <a:off x="5475080" y="1941715"/>
          <a:ext cx="1043516" cy="5644083"/>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None/>
          </a:pPr>
          <a:r>
            <a:rPr lang="en-US" sz="1800" kern="1200" dirty="0"/>
            <a:t>Legitimate Transactions Predicted as Fraud Rate:</a:t>
          </a:r>
          <a:endParaRPr lang="en-US" sz="1800" kern="1200" dirty="0">
            <a:solidFill>
              <a:schemeClr val="tx1">
                <a:lumMod val="65000"/>
                <a:lumOff val="35000"/>
              </a:schemeClr>
            </a:solidFill>
          </a:endParaRPr>
        </a:p>
        <a:p>
          <a:pPr marL="342900" lvl="2" indent="-171450" algn="l" defTabSz="800100" rtl="0">
            <a:lnSpc>
              <a:spcPct val="90000"/>
            </a:lnSpc>
            <a:spcBef>
              <a:spcPct val="0"/>
            </a:spcBef>
            <a:spcAft>
              <a:spcPct val="15000"/>
            </a:spcAft>
            <a:buNone/>
          </a:pPr>
          <a:r>
            <a:rPr lang="en-US" sz="1800" kern="1200" dirty="0"/>
            <a:t>		 	(FP/ FP + FN)</a:t>
          </a:r>
          <a:endParaRPr lang="en-SA" sz="1800" kern="1200" dirty="0"/>
        </a:p>
      </dsp:txBody>
      <dsp:txXfrm rot="-5400000">
        <a:off x="3174797" y="4292938"/>
        <a:ext cx="5593143" cy="941636"/>
      </dsp:txXfrm>
    </dsp:sp>
    <dsp:sp modelId="{3DD35DA4-0A4D-5243-AD43-FFF86204E177}">
      <dsp:nvSpPr>
        <dsp:cNvPr id="0" name=""/>
        <dsp:cNvSpPr/>
      </dsp:nvSpPr>
      <dsp:spPr>
        <a:xfrm>
          <a:off x="0" y="4111559"/>
          <a:ext cx="3174796" cy="13043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b="1" kern="1200" dirty="0">
              <a:solidFill>
                <a:schemeClr val="bg1"/>
              </a:solidFill>
            </a:rPr>
            <a:t>LTPFR</a:t>
          </a:r>
          <a:endParaRPr lang="en-US" sz="3600" kern="1200" dirty="0">
            <a:solidFill>
              <a:schemeClr val="bg1"/>
            </a:solidFill>
            <a:latin typeface="Calibri" panose="020F0502020204030204"/>
            <a:ea typeface="+mn-ea"/>
            <a:cs typeface="+mn-cs"/>
          </a:endParaRPr>
        </a:p>
      </dsp:txBody>
      <dsp:txXfrm>
        <a:off x="63675" y="4175234"/>
        <a:ext cx="3047446" cy="117704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341442-998C-F949-91D0-E4157F904B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a:extLst>
              <a:ext uri="{FF2B5EF4-FFF2-40B4-BE49-F238E27FC236}">
                <a16:creationId xmlns:a16="http://schemas.microsoft.com/office/drawing/2014/main" id="{37692F5C-8A2C-D441-98D0-E08C9F19FD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53D7B4-CFBD-6046-805A-1ED511D7B322}" type="datetimeFigureOut">
              <a:rPr lang="en-SA" smtClean="0"/>
              <a:t>21/10/2021 R</a:t>
            </a:fld>
            <a:endParaRPr lang="en-SA"/>
          </a:p>
        </p:txBody>
      </p:sp>
      <p:sp>
        <p:nvSpPr>
          <p:cNvPr id="4" name="Footer Placeholder 3">
            <a:extLst>
              <a:ext uri="{FF2B5EF4-FFF2-40B4-BE49-F238E27FC236}">
                <a16:creationId xmlns:a16="http://schemas.microsoft.com/office/drawing/2014/main" id="{C9AA952C-43CB-484B-B559-BFB2320089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5" name="Slide Number Placeholder 4">
            <a:extLst>
              <a:ext uri="{FF2B5EF4-FFF2-40B4-BE49-F238E27FC236}">
                <a16:creationId xmlns:a16="http://schemas.microsoft.com/office/drawing/2014/main" id="{CE640C10-30AC-774C-87FB-47D40C572B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5698C6-E951-0F48-A310-242244A4510C}" type="slidenum">
              <a:rPr lang="en-SA" smtClean="0"/>
              <a:t>‹#›</a:t>
            </a:fld>
            <a:endParaRPr lang="en-SA"/>
          </a:p>
        </p:txBody>
      </p:sp>
    </p:spTree>
    <p:extLst>
      <p:ext uri="{BB962C8B-B14F-4D97-AF65-F5344CB8AC3E}">
        <p14:creationId xmlns:p14="http://schemas.microsoft.com/office/powerpoint/2010/main" val="1004839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0CFAE-98CB-8447-B4DF-117657E2F2D9}" type="datetimeFigureOut">
              <a:rPr lang="en-SA" smtClean="0"/>
              <a:t>21/10/2021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65F29-2C67-4F4D-B871-948626EC96A5}" type="slidenum">
              <a:rPr lang="en-SA" smtClean="0"/>
              <a:t>‹#›</a:t>
            </a:fld>
            <a:endParaRPr lang="en-SA"/>
          </a:p>
        </p:txBody>
      </p:sp>
      <p:sp>
        <p:nvSpPr>
          <p:cNvPr id="8" name="Footer Placeholder 7">
            <a:extLst>
              <a:ext uri="{FF2B5EF4-FFF2-40B4-BE49-F238E27FC236}">
                <a16:creationId xmlns:a16="http://schemas.microsoft.com/office/drawing/2014/main" id="{DA9FC40D-2CCB-5746-B20D-E7FDA582DFD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Tree>
    <p:extLst>
      <p:ext uri="{BB962C8B-B14F-4D97-AF65-F5344CB8AC3E}">
        <p14:creationId xmlns:p14="http://schemas.microsoft.com/office/powerpoint/2010/main" val="142907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dirty="0">
                <a:solidFill>
                  <a:schemeClr val="tx1">
                    <a:lumMod val="65000"/>
                    <a:lumOff val="35000"/>
                  </a:schemeClr>
                </a:solidFill>
                <a:latin typeface="Trebuchet MS" panose="020B0703020202090204" pitchFamily="34" charset="0"/>
              </a:rPr>
              <a:t>1,842,743 Million records (9651 is the Fraud class records)</a:t>
            </a:r>
            <a:endParaRPr lang="en-US" dirty="0">
              <a:solidFill>
                <a:schemeClr val="tx1">
                  <a:lumMod val="65000"/>
                  <a:lumOff val="35000"/>
                </a:schemeClr>
              </a:solidFill>
              <a:latin typeface="Trebuchet MS" panose="020B0703020202090204" pitchFamily="34" charset="0"/>
            </a:endParaRPr>
          </a:p>
          <a:p>
            <a:endParaRPr lang="en-SA" dirty="0"/>
          </a:p>
        </p:txBody>
      </p:sp>
      <p:sp>
        <p:nvSpPr>
          <p:cNvPr id="4" name="Slide Number Placeholder 3"/>
          <p:cNvSpPr>
            <a:spLocks noGrp="1"/>
          </p:cNvSpPr>
          <p:nvPr>
            <p:ph type="sldNum" sz="quarter" idx="5"/>
          </p:nvPr>
        </p:nvSpPr>
        <p:spPr/>
        <p:txBody>
          <a:bodyPr/>
          <a:lstStyle/>
          <a:p>
            <a:fld id="{ED165F29-2C67-4F4D-B871-948626EC96A5}" type="slidenum">
              <a:rPr lang="en-SA" smtClean="0"/>
              <a:t>4</a:t>
            </a:fld>
            <a:endParaRPr lang="en-SA"/>
          </a:p>
        </p:txBody>
      </p:sp>
    </p:spTree>
    <p:extLst>
      <p:ext uri="{BB962C8B-B14F-4D97-AF65-F5344CB8AC3E}">
        <p14:creationId xmlns:p14="http://schemas.microsoft.com/office/powerpoint/2010/main" val="3428280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ED165F29-2C67-4F4D-B871-948626EC96A5}" type="slidenum">
              <a:rPr lang="en-SA" smtClean="0"/>
              <a:t>12</a:t>
            </a:fld>
            <a:endParaRPr lang="en-SA"/>
          </a:p>
        </p:txBody>
      </p:sp>
    </p:spTree>
    <p:extLst>
      <p:ext uri="{BB962C8B-B14F-4D97-AF65-F5344CB8AC3E}">
        <p14:creationId xmlns:p14="http://schemas.microsoft.com/office/powerpoint/2010/main" val="683580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89ED07-701C-2647-93C9-4AF8C145212E}" type="datetime1">
              <a:rPr lang="en-US" smtClean="0"/>
              <a:t>10/21/21</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4137127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F7185-A153-C944-95E7-679575D0FA69}" type="datetime1">
              <a:rPr lang="en-US" smtClean="0"/>
              <a:t>10/21/21</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2588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14513-6989-434C-96AC-48133C92C172}" type="datetime1">
              <a:rPr lang="en-US" smtClean="0"/>
              <a:t>10/21/21</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26456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9A53A-228B-114F-B7AD-ADF719FDA7D2}" type="datetime1">
              <a:rPr lang="en-US" smtClean="0"/>
              <a:t>10/21/21</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CEEA61C5-2C0A-2A4A-B657-AE8AE436D3E5}" type="slidenum">
              <a:rPr lang="en-SA" smtClean="0"/>
              <a:t>‹#›</a:t>
            </a:fld>
            <a:endParaRPr lang="en-SA"/>
          </a:p>
        </p:txBody>
      </p:sp>
      <p:cxnSp>
        <p:nvCxnSpPr>
          <p:cNvPr id="7" name="Straight Connector 6">
            <a:extLst>
              <a:ext uri="{FF2B5EF4-FFF2-40B4-BE49-F238E27FC236}">
                <a16:creationId xmlns:a16="http://schemas.microsoft.com/office/drawing/2014/main" id="{38E2BECF-D714-FF49-AA39-7D977E226390}"/>
              </a:ext>
            </a:extLst>
          </p:cNvPr>
          <p:cNvCxnSpPr>
            <a:cxnSpLocks/>
          </p:cNvCxnSpPr>
          <p:nvPr userDrawn="1"/>
        </p:nvCxnSpPr>
        <p:spPr>
          <a:xfrm>
            <a:off x="838200" y="1533525"/>
            <a:ext cx="10515600" cy="0"/>
          </a:xfrm>
          <a:prstGeom prst="line">
            <a:avLst/>
          </a:prstGeom>
          <a:ln w="25400" cmpd="sng">
            <a:gradFill flip="none" rotWithShape="1">
              <a:gsLst>
                <a:gs pos="10000">
                  <a:srgbClr val="92D050"/>
                </a:gs>
                <a:gs pos="90000">
                  <a:srgbClr val="00B0F0"/>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65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69CB8-19DB-554D-9B54-F4F1D01B7BA2}" type="datetime1">
              <a:rPr lang="en-US" smtClean="0"/>
              <a:t>10/21/21</a:t>
            </a:fld>
            <a:endParaRPr lang="en-SA"/>
          </a:p>
        </p:txBody>
      </p:sp>
      <p:sp>
        <p:nvSpPr>
          <p:cNvPr id="5" name="Footer Placeholder 4"/>
          <p:cNvSpPr>
            <a:spLocks noGrp="1"/>
          </p:cNvSpPr>
          <p:nvPr>
            <p:ph type="ftr" sz="quarter" idx="11"/>
          </p:nvPr>
        </p:nvSpPr>
        <p:spPr/>
        <p:txBody>
          <a:bodyPr/>
          <a:lstStyle/>
          <a:p>
            <a:endParaRPr lang="en-SA"/>
          </a:p>
        </p:txBody>
      </p:sp>
      <p:sp>
        <p:nvSpPr>
          <p:cNvPr id="6" name="Slide Number Placeholder 5"/>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157025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54E7CC-515F-D241-8522-C07DD25100F3}" type="datetime1">
              <a:rPr lang="en-US" smtClean="0"/>
              <a:t>10/21/21</a:t>
            </a:fld>
            <a:endParaRPr lang="en-SA"/>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232122394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8086B-A4A3-DF40-AC78-FD71529A1B07}" type="datetime1">
              <a:rPr lang="en-US" smtClean="0"/>
              <a:t>10/21/21</a:t>
            </a:fld>
            <a:endParaRPr lang="en-SA"/>
          </a:p>
        </p:txBody>
      </p:sp>
      <p:sp>
        <p:nvSpPr>
          <p:cNvPr id="8" name="Footer Placeholder 7"/>
          <p:cNvSpPr>
            <a:spLocks noGrp="1"/>
          </p:cNvSpPr>
          <p:nvPr>
            <p:ph type="ftr" sz="quarter" idx="11"/>
          </p:nvPr>
        </p:nvSpPr>
        <p:spPr/>
        <p:txBody>
          <a:bodyPr/>
          <a:lstStyle/>
          <a:p>
            <a:endParaRPr lang="en-SA"/>
          </a:p>
        </p:txBody>
      </p:sp>
      <p:sp>
        <p:nvSpPr>
          <p:cNvPr id="9" name="Slide Number Placeholder 8"/>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189820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7A605A-4002-BF42-90F6-F2E25BA775E4}" type="datetime1">
              <a:rPr lang="en-US" smtClean="0"/>
              <a:t>10/21/21</a:t>
            </a:fld>
            <a:endParaRPr lang="en-SA"/>
          </a:p>
        </p:txBody>
      </p:sp>
      <p:sp>
        <p:nvSpPr>
          <p:cNvPr id="4" name="Footer Placeholder 3"/>
          <p:cNvSpPr>
            <a:spLocks noGrp="1"/>
          </p:cNvSpPr>
          <p:nvPr>
            <p:ph type="ftr" sz="quarter" idx="11"/>
          </p:nvPr>
        </p:nvSpPr>
        <p:spPr/>
        <p:txBody>
          <a:bodyPr/>
          <a:lstStyle/>
          <a:p>
            <a:endParaRPr lang="en-SA"/>
          </a:p>
        </p:txBody>
      </p:sp>
      <p:sp>
        <p:nvSpPr>
          <p:cNvPr id="5" name="Slide Number Placeholder 4"/>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77388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CB89F-E36C-3848-AB55-0FA078A73B00}" type="datetime1">
              <a:rPr lang="en-US" smtClean="0"/>
              <a:t>10/21/21</a:t>
            </a:fld>
            <a:endParaRPr lang="en-SA"/>
          </a:p>
        </p:txBody>
      </p:sp>
      <p:sp>
        <p:nvSpPr>
          <p:cNvPr id="3" name="Footer Placeholder 2"/>
          <p:cNvSpPr>
            <a:spLocks noGrp="1"/>
          </p:cNvSpPr>
          <p:nvPr>
            <p:ph type="ftr" sz="quarter" idx="11"/>
          </p:nvPr>
        </p:nvSpPr>
        <p:spPr/>
        <p:txBody>
          <a:bodyPr/>
          <a:lstStyle/>
          <a:p>
            <a:endParaRPr lang="en-SA"/>
          </a:p>
        </p:txBody>
      </p:sp>
      <p:sp>
        <p:nvSpPr>
          <p:cNvPr id="4" name="Slide Number Placeholder 3"/>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3013003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77691B-5AC7-D34D-B7A7-5868CC6C8262}" type="datetime1">
              <a:rPr lang="en-US" smtClean="0"/>
              <a:t>10/21/21</a:t>
            </a:fld>
            <a:endParaRPr lang="en-SA"/>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218764489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C04D6C-0B79-9343-BBF6-7BB5E1C1DB55}" type="datetime1">
              <a:rPr lang="en-US" smtClean="0"/>
              <a:t>10/21/21</a:t>
            </a:fld>
            <a:endParaRPr lang="en-SA"/>
          </a:p>
        </p:txBody>
      </p:sp>
      <p:sp>
        <p:nvSpPr>
          <p:cNvPr id="6" name="Footer Placeholder 5"/>
          <p:cNvSpPr>
            <a:spLocks noGrp="1"/>
          </p:cNvSpPr>
          <p:nvPr>
            <p:ph type="ftr" sz="quarter" idx="11"/>
          </p:nvPr>
        </p:nvSpPr>
        <p:spPr/>
        <p:txBody>
          <a:bodyPr/>
          <a:lstStyle/>
          <a:p>
            <a:endParaRPr lang="en-SA"/>
          </a:p>
        </p:txBody>
      </p:sp>
      <p:sp>
        <p:nvSpPr>
          <p:cNvPr id="7" name="Slide Number Placeholder 6"/>
          <p:cNvSpPr>
            <a:spLocks noGrp="1"/>
          </p:cNvSpPr>
          <p:nvPr>
            <p:ph type="sldNum" sz="quarter" idx="12"/>
          </p:nvPr>
        </p:nvSpPr>
        <p:spPr/>
        <p:txBody>
          <a:bodyPr/>
          <a:lstStyle/>
          <a:p>
            <a:fld id="{CEEA61C5-2C0A-2A4A-B657-AE8AE436D3E5}" type="slidenum">
              <a:rPr lang="en-SA" smtClean="0"/>
              <a:t>‹#›</a:t>
            </a:fld>
            <a:endParaRPr lang="en-SA"/>
          </a:p>
        </p:txBody>
      </p:sp>
    </p:spTree>
    <p:extLst>
      <p:ext uri="{BB962C8B-B14F-4D97-AF65-F5344CB8AC3E}">
        <p14:creationId xmlns:p14="http://schemas.microsoft.com/office/powerpoint/2010/main" val="21979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74A7F-C52E-6C4A-97DD-4813D5EBB7D4}" type="datetime1">
              <a:rPr lang="en-US" smtClean="0"/>
              <a:t>10/21/21</a:t>
            </a:fld>
            <a:endParaRPr lang="en-S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A61C5-2C0A-2A4A-B657-AE8AE436D3E5}" type="slidenum">
              <a:rPr lang="en-SA" smtClean="0"/>
              <a:t>‹#›</a:t>
            </a:fld>
            <a:endParaRPr lang="en-SA"/>
          </a:p>
        </p:txBody>
      </p:sp>
      <p:cxnSp>
        <p:nvCxnSpPr>
          <p:cNvPr id="7" name="Straight Connector 6">
            <a:extLst>
              <a:ext uri="{FF2B5EF4-FFF2-40B4-BE49-F238E27FC236}">
                <a16:creationId xmlns:a16="http://schemas.microsoft.com/office/drawing/2014/main" id="{63063734-0013-E04D-88AA-A695E6609C6A}"/>
              </a:ext>
            </a:extLst>
          </p:cNvPr>
          <p:cNvCxnSpPr>
            <a:cxnSpLocks/>
          </p:cNvCxnSpPr>
          <p:nvPr userDrawn="1"/>
        </p:nvCxnSpPr>
        <p:spPr>
          <a:xfrm>
            <a:off x="838200" y="6165914"/>
            <a:ext cx="10515600" cy="0"/>
          </a:xfrm>
          <a:prstGeom prst="line">
            <a:avLst/>
          </a:prstGeom>
          <a:ln w="25400" cmpd="sng">
            <a:gradFill flip="none" rotWithShape="1">
              <a:gsLst>
                <a:gs pos="10000">
                  <a:srgbClr val="92D050"/>
                </a:gs>
                <a:gs pos="90000">
                  <a:srgbClr val="00B0F0"/>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8838820"/>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 id="2147484683" r:id="rId10"/>
    <p:sldLayoutId id="21474846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kaggle.com/pardhasaradhireddy/credit-card-fraud-detection-models/data/"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E6FD2-F5C5-304F-B5D9-073082131866}"/>
              </a:ext>
            </a:extLst>
          </p:cNvPr>
          <p:cNvSpPr>
            <a:spLocks noGrp="1"/>
          </p:cNvSpPr>
          <p:nvPr>
            <p:ph type="ctrTitle"/>
          </p:nvPr>
        </p:nvSpPr>
        <p:spPr>
          <a:xfrm>
            <a:off x="6288151" y="1164983"/>
            <a:ext cx="5870880" cy="1846709"/>
          </a:xfrm>
        </p:spPr>
        <p:txBody>
          <a:bodyPr>
            <a:normAutofit/>
          </a:bodyPr>
          <a:lstStyle/>
          <a:p>
            <a:r>
              <a:rPr lang="en-SA" dirty="0">
                <a:solidFill>
                  <a:srgbClr val="00B0F0"/>
                </a:solidFill>
                <a:latin typeface="Trebuchet MS" panose="020B0703020202090204" pitchFamily="34" charset="0"/>
              </a:rPr>
              <a:t>Credit Card Fraud Detection</a:t>
            </a:r>
          </a:p>
        </p:txBody>
      </p:sp>
      <p:sp>
        <p:nvSpPr>
          <p:cNvPr id="3" name="Subtitle 2">
            <a:extLst>
              <a:ext uri="{FF2B5EF4-FFF2-40B4-BE49-F238E27FC236}">
                <a16:creationId xmlns:a16="http://schemas.microsoft.com/office/drawing/2014/main" id="{AA2A5DE5-C000-A147-903E-929A5746E23B}"/>
              </a:ext>
            </a:extLst>
          </p:cNvPr>
          <p:cNvSpPr>
            <a:spLocks noGrp="1"/>
          </p:cNvSpPr>
          <p:nvPr>
            <p:ph type="subTitle" idx="1"/>
          </p:nvPr>
        </p:nvSpPr>
        <p:spPr>
          <a:xfrm>
            <a:off x="7631320" y="3846309"/>
            <a:ext cx="3428381" cy="1004162"/>
          </a:xfrm>
        </p:spPr>
        <p:txBody>
          <a:bodyPr>
            <a:normAutofit fontScale="62500" lnSpcReduction="20000"/>
          </a:bodyPr>
          <a:lstStyle/>
          <a:p>
            <a:r>
              <a:rPr lang="en-SA" dirty="0"/>
              <a:t>Zaki Alawami</a:t>
            </a:r>
          </a:p>
          <a:p>
            <a:r>
              <a:rPr lang="en-SA" dirty="0"/>
              <a:t>October 21, 2021</a:t>
            </a:r>
          </a:p>
          <a:p>
            <a:r>
              <a:rPr lang="en-SA" dirty="0">
                <a:solidFill>
                  <a:srgbClr val="00B0F0"/>
                </a:solidFill>
              </a:rPr>
              <a:t>Kaplan/SDAIA Data Science Bootcamp</a:t>
            </a:r>
          </a:p>
        </p:txBody>
      </p:sp>
      <p:pic>
        <p:nvPicPr>
          <p:cNvPr id="7" name="Picture 6">
            <a:extLst>
              <a:ext uri="{FF2B5EF4-FFF2-40B4-BE49-F238E27FC236}">
                <a16:creationId xmlns:a16="http://schemas.microsoft.com/office/drawing/2014/main" id="{22936272-B720-D24A-AE6C-3A64527B6CD1}"/>
              </a:ext>
            </a:extLst>
          </p:cNvPr>
          <p:cNvPicPr>
            <a:picLocks noChangeAspect="1"/>
          </p:cNvPicPr>
          <p:nvPr/>
        </p:nvPicPr>
        <p:blipFill>
          <a:blip r:embed="rId2"/>
          <a:stretch>
            <a:fillRect/>
          </a:stretch>
        </p:blipFill>
        <p:spPr>
          <a:xfrm>
            <a:off x="254167" y="934287"/>
            <a:ext cx="6033984" cy="4400551"/>
          </a:xfrm>
          <a:prstGeom prst="rect">
            <a:avLst/>
          </a:prstGeom>
        </p:spPr>
      </p:pic>
    </p:spTree>
    <p:extLst>
      <p:ext uri="{BB962C8B-B14F-4D97-AF65-F5344CB8AC3E}">
        <p14:creationId xmlns:p14="http://schemas.microsoft.com/office/powerpoint/2010/main" val="1470568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10</a:t>
            </a:fld>
            <a:endParaRPr lang="en-SA"/>
          </a:p>
        </p:txBody>
      </p:sp>
      <p:pic>
        <p:nvPicPr>
          <p:cNvPr id="16386" name="Picture 2">
            <a:extLst>
              <a:ext uri="{FF2B5EF4-FFF2-40B4-BE49-F238E27FC236}">
                <a16:creationId xmlns:a16="http://schemas.microsoft.com/office/drawing/2014/main" id="{39310A58-46AB-D648-BCA7-E915E8118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431" y="1104732"/>
            <a:ext cx="6311138" cy="547244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97CFE9B7-42CB-0B45-9178-F685BD4A0E6C}"/>
              </a:ext>
            </a:extLst>
          </p:cNvPr>
          <p:cNvSpPr>
            <a:spLocks noGrp="1"/>
          </p:cNvSpPr>
          <p:nvPr>
            <p:ph type="title"/>
          </p:nvPr>
        </p:nvSpPr>
        <p:spPr>
          <a:xfrm>
            <a:off x="2849880" y="0"/>
            <a:ext cx="6708648" cy="1325563"/>
          </a:xfrm>
        </p:spPr>
        <p:txBody>
          <a:bodyPr/>
          <a:lstStyle/>
          <a:p>
            <a:r>
              <a:rPr lang="en-SA" dirty="0">
                <a:solidFill>
                  <a:srgbClr val="00B0F0"/>
                </a:solidFill>
                <a:latin typeface="Trebuchet MS" panose="020B0703020202090204" pitchFamily="34" charset="0"/>
              </a:rPr>
              <a:t>Exploratory Data Analysis</a:t>
            </a:r>
          </a:p>
        </p:txBody>
      </p:sp>
    </p:spTree>
    <p:extLst>
      <p:ext uri="{BB962C8B-B14F-4D97-AF65-F5344CB8AC3E}">
        <p14:creationId xmlns:p14="http://schemas.microsoft.com/office/powerpoint/2010/main" val="3311025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9269-7A4E-E846-B42B-521074931440}"/>
              </a:ext>
            </a:extLst>
          </p:cNvPr>
          <p:cNvSpPr>
            <a:spLocks noGrp="1"/>
          </p:cNvSpPr>
          <p:nvPr>
            <p:ph type="title"/>
          </p:nvPr>
        </p:nvSpPr>
        <p:spPr/>
        <p:txBody>
          <a:bodyPr/>
          <a:lstStyle/>
          <a:p>
            <a:r>
              <a:rPr lang="en-SA" dirty="0">
                <a:solidFill>
                  <a:srgbClr val="00B0F0"/>
                </a:solidFill>
                <a:latin typeface="Trebuchet MS" panose="020B0703020202090204" pitchFamily="34" charset="0"/>
              </a:rPr>
              <a:t>Feature Importance</a:t>
            </a:r>
          </a:p>
        </p:txBody>
      </p:sp>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11</a:t>
            </a:fld>
            <a:endParaRPr lang="en-SA"/>
          </a:p>
        </p:txBody>
      </p:sp>
      <p:pic>
        <p:nvPicPr>
          <p:cNvPr id="5" name="Picture 4">
            <a:extLst>
              <a:ext uri="{FF2B5EF4-FFF2-40B4-BE49-F238E27FC236}">
                <a16:creationId xmlns:a16="http://schemas.microsoft.com/office/drawing/2014/main" id="{DA3AA944-263B-A54C-B81C-C1558257C212}"/>
              </a:ext>
            </a:extLst>
          </p:cNvPr>
          <p:cNvPicPr>
            <a:picLocks noChangeAspect="1"/>
          </p:cNvPicPr>
          <p:nvPr/>
        </p:nvPicPr>
        <p:blipFill>
          <a:blip r:embed="rId2"/>
          <a:stretch>
            <a:fillRect/>
          </a:stretch>
        </p:blipFill>
        <p:spPr>
          <a:xfrm>
            <a:off x="1526159" y="1519041"/>
            <a:ext cx="9139682" cy="4973834"/>
          </a:xfrm>
          <a:prstGeom prst="rect">
            <a:avLst/>
          </a:prstGeom>
        </p:spPr>
      </p:pic>
    </p:spTree>
    <p:extLst>
      <p:ext uri="{BB962C8B-B14F-4D97-AF65-F5344CB8AC3E}">
        <p14:creationId xmlns:p14="http://schemas.microsoft.com/office/powerpoint/2010/main" val="1117359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5EAC-F27A-D940-A6FD-7FF3DC63E3EE}"/>
              </a:ext>
            </a:extLst>
          </p:cNvPr>
          <p:cNvSpPr>
            <a:spLocks noGrp="1"/>
          </p:cNvSpPr>
          <p:nvPr>
            <p:ph type="title"/>
          </p:nvPr>
        </p:nvSpPr>
        <p:spPr>
          <a:xfrm>
            <a:off x="2383573" y="-162092"/>
            <a:ext cx="7424854" cy="1325563"/>
          </a:xfrm>
        </p:spPr>
        <p:txBody>
          <a:bodyPr>
            <a:normAutofit/>
          </a:bodyPr>
          <a:lstStyle/>
          <a:p>
            <a:pPr algn="ctr"/>
            <a:r>
              <a:rPr lang="en-SA" sz="3600" dirty="0">
                <a:solidFill>
                  <a:srgbClr val="00B0F0"/>
                </a:solidFill>
                <a:latin typeface="Trebuchet MS" panose="020B0703020202090204" pitchFamily="34" charset="0"/>
              </a:rPr>
              <a:t>Performance Metrics</a:t>
            </a:r>
            <a:endParaRPr lang="en-SA" sz="3600" dirty="0"/>
          </a:p>
        </p:txBody>
      </p:sp>
      <p:sp>
        <p:nvSpPr>
          <p:cNvPr id="4" name="Slide Number Placeholder 3">
            <a:extLst>
              <a:ext uri="{FF2B5EF4-FFF2-40B4-BE49-F238E27FC236}">
                <a16:creationId xmlns:a16="http://schemas.microsoft.com/office/drawing/2014/main" id="{C0B2149C-A7B3-1843-8374-37BAFFC3466F}"/>
              </a:ext>
            </a:extLst>
          </p:cNvPr>
          <p:cNvSpPr>
            <a:spLocks noGrp="1"/>
          </p:cNvSpPr>
          <p:nvPr>
            <p:ph type="sldNum" sz="quarter" idx="12"/>
          </p:nvPr>
        </p:nvSpPr>
        <p:spPr/>
        <p:txBody>
          <a:bodyPr/>
          <a:lstStyle/>
          <a:p>
            <a:fld id="{CEEA61C5-2C0A-2A4A-B657-AE8AE436D3E5}" type="slidenum">
              <a:rPr lang="en-SA" smtClean="0"/>
              <a:t>12</a:t>
            </a:fld>
            <a:endParaRPr lang="en-SA"/>
          </a:p>
        </p:txBody>
      </p:sp>
      <p:graphicFrame>
        <p:nvGraphicFramePr>
          <p:cNvPr id="5" name="Diagram 4">
            <a:extLst>
              <a:ext uri="{FF2B5EF4-FFF2-40B4-BE49-F238E27FC236}">
                <a16:creationId xmlns:a16="http://schemas.microsoft.com/office/drawing/2014/main" id="{12458770-D08E-6F49-85A5-FBAE65A89F60}"/>
              </a:ext>
            </a:extLst>
          </p:cNvPr>
          <p:cNvGraphicFramePr/>
          <p:nvPr>
            <p:extLst>
              <p:ext uri="{D42A27DB-BD31-4B8C-83A1-F6EECF244321}">
                <p14:modId xmlns:p14="http://schemas.microsoft.com/office/powerpoint/2010/main" val="571380349"/>
              </p:ext>
            </p:extLst>
          </p:nvPr>
        </p:nvGraphicFramePr>
        <p:xfrm>
          <a:off x="1686560" y="1026193"/>
          <a:ext cx="881888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8570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F4E1-9661-824F-B556-867D41290B3D}"/>
              </a:ext>
            </a:extLst>
          </p:cNvPr>
          <p:cNvSpPr>
            <a:spLocks noGrp="1"/>
          </p:cNvSpPr>
          <p:nvPr>
            <p:ph type="title"/>
          </p:nvPr>
        </p:nvSpPr>
        <p:spPr>
          <a:xfrm>
            <a:off x="2194559" y="-104233"/>
            <a:ext cx="8000995" cy="1069788"/>
          </a:xfrm>
        </p:spPr>
        <p:txBody>
          <a:bodyPr>
            <a:normAutofit/>
          </a:bodyPr>
          <a:lstStyle/>
          <a:p>
            <a:pPr algn="ctr"/>
            <a:r>
              <a:rPr lang="en-US" sz="4000" b="1" dirty="0">
                <a:solidFill>
                  <a:srgbClr val="00B0F0"/>
                </a:solidFill>
                <a:latin typeface="Trebuchet MS" panose="020B0703020202090204" pitchFamily="34" charset="0"/>
              </a:rPr>
              <a:t>Models Selection &amp; Performance</a:t>
            </a:r>
            <a:endParaRPr lang="en-SA" sz="4000" dirty="0"/>
          </a:p>
        </p:txBody>
      </p:sp>
      <p:graphicFrame>
        <p:nvGraphicFramePr>
          <p:cNvPr id="5" name="Table 5">
            <a:extLst>
              <a:ext uri="{FF2B5EF4-FFF2-40B4-BE49-F238E27FC236}">
                <a16:creationId xmlns:a16="http://schemas.microsoft.com/office/drawing/2014/main" id="{5F3B498D-36B9-1D42-B5E5-830596336317}"/>
              </a:ext>
            </a:extLst>
          </p:cNvPr>
          <p:cNvGraphicFramePr>
            <a:graphicFrameLocks noGrp="1"/>
          </p:cNvGraphicFramePr>
          <p:nvPr>
            <p:ph idx="1"/>
            <p:extLst>
              <p:ext uri="{D42A27DB-BD31-4B8C-83A1-F6EECF244321}">
                <p14:modId xmlns:p14="http://schemas.microsoft.com/office/powerpoint/2010/main" val="371036394"/>
              </p:ext>
            </p:extLst>
          </p:nvPr>
        </p:nvGraphicFramePr>
        <p:xfrm>
          <a:off x="838200" y="746098"/>
          <a:ext cx="10515597" cy="5919276"/>
        </p:xfrm>
        <a:graphic>
          <a:graphicData uri="http://schemas.openxmlformats.org/drawingml/2006/table">
            <a:tbl>
              <a:tblPr firstRow="1" bandRow="1">
                <a:tableStyleId>{7DF18680-E054-41AD-8BC1-D1AEF772440D}</a:tableStyleId>
              </a:tblPr>
              <a:tblGrid>
                <a:gridCol w="1478285">
                  <a:extLst>
                    <a:ext uri="{9D8B030D-6E8A-4147-A177-3AD203B41FA5}">
                      <a16:colId xmlns:a16="http://schemas.microsoft.com/office/drawing/2014/main" val="2169967227"/>
                    </a:ext>
                  </a:extLst>
                </a:gridCol>
                <a:gridCol w="2474976">
                  <a:extLst>
                    <a:ext uri="{9D8B030D-6E8A-4147-A177-3AD203B41FA5}">
                      <a16:colId xmlns:a16="http://schemas.microsoft.com/office/drawing/2014/main" val="3253813502"/>
                    </a:ext>
                  </a:extLst>
                </a:gridCol>
                <a:gridCol w="1280160">
                  <a:extLst>
                    <a:ext uri="{9D8B030D-6E8A-4147-A177-3AD203B41FA5}">
                      <a16:colId xmlns:a16="http://schemas.microsoft.com/office/drawing/2014/main" val="3589676822"/>
                    </a:ext>
                  </a:extLst>
                </a:gridCol>
                <a:gridCol w="1560576">
                  <a:extLst>
                    <a:ext uri="{9D8B030D-6E8A-4147-A177-3AD203B41FA5}">
                      <a16:colId xmlns:a16="http://schemas.microsoft.com/office/drawing/2014/main" val="1624306328"/>
                    </a:ext>
                  </a:extLst>
                </a:gridCol>
                <a:gridCol w="1328928">
                  <a:extLst>
                    <a:ext uri="{9D8B030D-6E8A-4147-A177-3AD203B41FA5}">
                      <a16:colId xmlns:a16="http://schemas.microsoft.com/office/drawing/2014/main" val="2497120884"/>
                    </a:ext>
                  </a:extLst>
                </a:gridCol>
                <a:gridCol w="1243584">
                  <a:extLst>
                    <a:ext uri="{9D8B030D-6E8A-4147-A177-3AD203B41FA5}">
                      <a16:colId xmlns:a16="http://schemas.microsoft.com/office/drawing/2014/main" val="1267691354"/>
                    </a:ext>
                  </a:extLst>
                </a:gridCol>
                <a:gridCol w="1149088">
                  <a:extLst>
                    <a:ext uri="{9D8B030D-6E8A-4147-A177-3AD203B41FA5}">
                      <a16:colId xmlns:a16="http://schemas.microsoft.com/office/drawing/2014/main" val="3984164797"/>
                    </a:ext>
                  </a:extLst>
                </a:gridCol>
              </a:tblGrid>
              <a:tr h="391698">
                <a:tc>
                  <a:txBody>
                    <a:bodyPr/>
                    <a:lstStyle/>
                    <a:p>
                      <a:pPr algn="ctr"/>
                      <a:r>
                        <a:rPr lang="en-SA" b="1" dirty="0"/>
                        <a:t>Model</a:t>
                      </a:r>
                    </a:p>
                  </a:txBody>
                  <a:tcPr/>
                </a:tc>
                <a:tc>
                  <a:txBody>
                    <a:bodyPr/>
                    <a:lstStyle/>
                    <a:p>
                      <a:pPr algn="ctr"/>
                      <a:r>
                        <a:rPr lang="en-SA" b="1" dirty="0"/>
                        <a:t>Features</a:t>
                      </a:r>
                    </a:p>
                  </a:txBody>
                  <a:tcPr/>
                </a:tc>
                <a:tc>
                  <a:txBody>
                    <a:bodyPr/>
                    <a:lstStyle/>
                    <a:p>
                      <a:pPr algn="ctr"/>
                      <a:r>
                        <a:rPr lang="en-SA" b="1" dirty="0"/>
                        <a:t>Accuracy</a:t>
                      </a:r>
                    </a:p>
                  </a:txBody>
                  <a:tcPr/>
                </a:tc>
                <a:tc>
                  <a:txBody>
                    <a:bodyPr/>
                    <a:lstStyle/>
                    <a:p>
                      <a:pPr algn="ctr"/>
                      <a:r>
                        <a:rPr lang="en-SA" b="1" dirty="0"/>
                        <a:t>Precision</a:t>
                      </a:r>
                    </a:p>
                  </a:txBody>
                  <a:tcPr/>
                </a:tc>
                <a:tc>
                  <a:txBody>
                    <a:bodyPr/>
                    <a:lstStyle/>
                    <a:p>
                      <a:pPr algn="ctr"/>
                      <a:r>
                        <a:rPr lang="en-SA" b="1" dirty="0"/>
                        <a:t>Recall</a:t>
                      </a:r>
                    </a:p>
                  </a:txBody>
                  <a:tcPr/>
                </a:tc>
                <a:tc>
                  <a:txBody>
                    <a:bodyPr/>
                    <a:lstStyle/>
                    <a:p>
                      <a:pPr algn="ctr"/>
                      <a:r>
                        <a:rPr lang="en-SA" b="1" dirty="0"/>
                        <a:t>F1</a:t>
                      </a:r>
                    </a:p>
                  </a:txBody>
                  <a:tcPr/>
                </a:tc>
                <a:tc>
                  <a:txBody>
                    <a:bodyPr/>
                    <a:lstStyle/>
                    <a:p>
                      <a:pPr algn="ctr"/>
                      <a:r>
                        <a:rPr lang="en-SA" b="1" dirty="0"/>
                        <a:t>LTPFR</a:t>
                      </a:r>
                    </a:p>
                  </a:txBody>
                  <a:tcPr/>
                </a:tc>
                <a:extLst>
                  <a:ext uri="{0D108BD9-81ED-4DB2-BD59-A6C34878D82A}">
                    <a16:rowId xmlns:a16="http://schemas.microsoft.com/office/drawing/2014/main" val="2094636611"/>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mn-lt"/>
                        </a:rPr>
                        <a:t>Linear Regression</a:t>
                      </a:r>
                      <a:endParaRPr lang="en-SA" sz="1400" dirty="0">
                        <a:effectLst/>
                        <a:latin typeface="+mn-lt"/>
                        <a:ea typeface="Calibri" panose="020F050202020403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A</a:t>
                      </a:r>
                      <a:r>
                        <a:rPr lang="en-SA" sz="1400" dirty="0">
                          <a:effectLst/>
                          <a:latin typeface="+mn-lt"/>
                          <a:ea typeface="Tahoma" panose="020B0604030504040204" pitchFamily="34" charset="0"/>
                          <a:cs typeface="Tahoma" panose="020B0604030504040204" pitchFamily="34" charset="0"/>
                        </a:rPr>
                        <a:t>ll Numerical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0.994828</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0.000000</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0.000000</a:t>
                      </a:r>
                      <a:endParaRPr lang="en-SA" sz="1400" dirty="0">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0.000000</a:t>
                      </a:r>
                      <a:endParaRPr lang="en-SA" sz="1400" dirty="0">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0.000000%</a:t>
                      </a:r>
                      <a:endParaRPr lang="en-SA" sz="1400" dirty="0">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858875752"/>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Calibri" panose="020F0502020204030204" pitchFamily="34" charset="0"/>
                          <a:cs typeface="Arial" panose="020B0604020202020204" pitchFamily="34" charset="0"/>
                        </a:rPr>
                        <a:t>Random Forest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A</a:t>
                      </a:r>
                      <a:r>
                        <a:rPr lang="en-SA" sz="1400" dirty="0">
                          <a:effectLst/>
                          <a:latin typeface="+mn-lt"/>
                          <a:ea typeface="Tahoma" panose="020B0604030504040204" pitchFamily="34" charset="0"/>
                          <a:cs typeface="Tahoma" panose="020B0604030504040204" pitchFamily="34" charset="0"/>
                        </a:rPr>
                        <a:t>ll Numerical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0.996243</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0.772349</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0.387787</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0.516331</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0.059%</a:t>
                      </a:r>
                      <a:endParaRPr lang="en-SA" sz="1400" dirty="0">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734485862"/>
                  </a:ext>
                </a:extLst>
              </a:tr>
              <a:tr h="4251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effectLst/>
                          <a:latin typeface="+mn-lt"/>
                          <a:ea typeface="Calibri" panose="020F0502020204030204" pitchFamily="34" charset="0"/>
                          <a:cs typeface="Arial" panose="020B0604020202020204" pitchFamily="34" charset="0"/>
                        </a:rPr>
                        <a:t>PyCaret/KNN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effectLst/>
                          <a:latin typeface="+mn-lt"/>
                          <a:ea typeface="Tahoma" panose="020B0604030504040204" pitchFamily="34" charset="0"/>
                          <a:cs typeface="Tahoma" panose="020B0604030504040204" pitchFamily="34" charset="0"/>
                        </a:rPr>
                        <a:t>A</a:t>
                      </a:r>
                      <a:r>
                        <a:rPr lang="en-SA" sz="1400" dirty="0">
                          <a:solidFill>
                            <a:srgbClr val="FF0000"/>
                          </a:solidFill>
                          <a:effectLst/>
                          <a:latin typeface="+mn-lt"/>
                          <a:ea typeface="Tahoma" panose="020B0604030504040204" pitchFamily="34" charset="0"/>
                          <a:cs typeface="Tahoma" panose="020B0604030504040204" pitchFamily="34" charset="0"/>
                        </a:rPr>
                        <a:t>ll Numerical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rgbClr val="FF0000"/>
                          </a:solidFill>
                          <a:effectLst/>
                          <a:latin typeface="+mn-lt"/>
                          <a:ea typeface="+mn-ea"/>
                          <a:cs typeface="+mn-cs"/>
                        </a:rPr>
                        <a:t>0.9983</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rgbClr val="FF0000"/>
                          </a:solidFill>
                          <a:effectLst/>
                          <a:latin typeface="+mn-lt"/>
                          <a:ea typeface="+mn-ea"/>
                          <a:cs typeface="+mn-cs"/>
                        </a:rPr>
                        <a:t>0.8052</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rgbClr val="FF0000"/>
                          </a:solidFill>
                          <a:effectLst/>
                          <a:latin typeface="+mn-lt"/>
                          <a:ea typeface="+mn-ea"/>
                          <a:cs typeface="+mn-cs"/>
                        </a:rPr>
                        <a:t>0.9006</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rgbClr val="FF0000"/>
                          </a:solidFill>
                          <a:effectLst/>
                          <a:latin typeface="+mn-lt"/>
                          <a:ea typeface="+mn-ea"/>
                          <a:cs typeface="+mn-cs"/>
                        </a:rPr>
                        <a:t>0.8502</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effectLst/>
                          <a:latin typeface="+mn-lt"/>
                          <a:ea typeface="Tahoma" panose="020B0604030504040204" pitchFamily="34" charset="0"/>
                          <a:cs typeface="Tahoma" panose="020B0604030504040204" pitchFamily="34" charset="0"/>
                        </a:rPr>
                        <a:t>NA</a:t>
                      </a:r>
                    </a:p>
                  </a:txBody>
                  <a:tcPr/>
                </a:tc>
                <a:extLst>
                  <a:ext uri="{0D108BD9-81ED-4DB2-BD59-A6C34878D82A}">
                    <a16:rowId xmlns:a16="http://schemas.microsoft.com/office/drawing/2014/main" val="3669842153"/>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effectLst/>
                          <a:latin typeface="+mn-lt"/>
                          <a:ea typeface="Calibri" panose="020F0502020204030204" pitchFamily="34" charset="0"/>
                          <a:cs typeface="Arial" panose="020B0604020202020204" pitchFamily="34" charset="0"/>
                        </a:rPr>
                        <a:t>KNN Problem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effectLst/>
                          <a:latin typeface="+mn-lt"/>
                          <a:ea typeface="Tahoma" panose="020B0604030504040204" pitchFamily="34" charset="0"/>
                          <a:cs typeface="Tahoma" panose="020B0604030504040204" pitchFamily="34" charset="0"/>
                        </a:rPr>
                        <a:t>A</a:t>
                      </a:r>
                      <a:r>
                        <a:rPr lang="en-SA" sz="1400" dirty="0">
                          <a:solidFill>
                            <a:srgbClr val="FF0000"/>
                          </a:solidFill>
                          <a:effectLst/>
                          <a:latin typeface="+mn-lt"/>
                          <a:ea typeface="Tahoma" panose="020B0604030504040204" pitchFamily="34" charset="0"/>
                          <a:cs typeface="Tahoma" panose="020B0604030504040204" pitchFamily="34" charset="0"/>
                        </a:rPr>
                        <a:t>ll Numerical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rPr>
                        <a:t>0.998545</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rPr>
                        <a:t>0.825840</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rPr>
                        <a:t>0.910752</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tc>
                  <a:txBody>
                    <a:bodyPr/>
                    <a:lstStyle/>
                    <a:p>
                      <a:pPr algn="ctr" fontAlgn="ctr"/>
                      <a:r>
                        <a:rPr lang="en-SA" sz="1400" dirty="0">
                          <a:solidFill>
                            <a:srgbClr val="FF0000"/>
                          </a:solidFill>
                        </a:rPr>
                        <a:t>0.866220</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solidFill>
                            <a:srgbClr val="FF0000"/>
                          </a:solidFill>
                        </a:rPr>
                        <a:t>0.100%</a:t>
                      </a:r>
                      <a:endParaRPr lang="en-SA" sz="1400" dirty="0">
                        <a:solidFill>
                          <a:srgbClr val="FF0000"/>
                        </a:solidFill>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747676031"/>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Calibri" panose="020F0502020204030204" pitchFamily="34" charset="0"/>
                          <a:cs typeface="Arial" panose="020B0604020202020204" pitchFamily="34" charset="0"/>
                        </a:rPr>
                        <a:t>KNN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A</a:t>
                      </a:r>
                      <a:r>
                        <a:rPr lang="en-SA" sz="1400" dirty="0">
                          <a:effectLst/>
                          <a:latin typeface="+mn-lt"/>
                          <a:ea typeface="Tahoma" panose="020B0604030504040204" pitchFamily="34" charset="0"/>
                          <a:cs typeface="Tahoma" panose="020B0604030504040204" pitchFamily="34" charset="0"/>
                        </a:rPr>
                        <a:t>ll Numerical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(without cc_num)</a:t>
                      </a: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SA" sz="1400" dirty="0"/>
                        <a:t>0.994780</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SA" sz="1400" dirty="0"/>
                        <a:t>0.477041</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SA" sz="1400" dirty="0"/>
                        <a:t>0.097599</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algn="ctr" fontAlgn="ctr">
                        <a:lnSpc>
                          <a:spcPct val="150000"/>
                        </a:lnSpc>
                      </a:pPr>
                      <a:r>
                        <a:rPr lang="en-SA" sz="1400" dirty="0"/>
                        <a:t>0.162045</a:t>
                      </a:r>
                      <a:endParaRPr lang="en-SA" sz="1400" dirty="0">
                        <a:effectLst/>
                        <a:latin typeface="+mn-lt"/>
                        <a:ea typeface="Tahoma" panose="020B0604030504040204" pitchFamily="34" charset="0"/>
                        <a:cs typeface="Tahoma" panose="020B0604030504040204" pitchFamily="34" charset="0"/>
                      </a:endParaRP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SA" sz="1400" dirty="0"/>
                        <a:t>0.056%</a:t>
                      </a:r>
                      <a:endParaRPr lang="en-SA" sz="1400" dirty="0">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464090634"/>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a:effectLst/>
                          <a:latin typeface="+mn-lt"/>
                          <a:ea typeface="Calibri" panose="020F0502020204030204" pitchFamily="34" charset="0"/>
                          <a:cs typeface="Arial" panose="020B0604020202020204" pitchFamily="34" charset="0"/>
                        </a:rPr>
                        <a:t>PyCaret/Xgboost</a:t>
                      </a:r>
                      <a:endParaRPr lang="en-SA" sz="1400" dirty="0">
                        <a:effectLst/>
                        <a:latin typeface="+mn-lt"/>
                        <a:ea typeface="Calibri" panose="020F050202020403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A</a:t>
                      </a:r>
                      <a:r>
                        <a:rPr lang="en-SA" sz="1400" dirty="0">
                          <a:effectLst/>
                          <a:latin typeface="+mn-lt"/>
                          <a:ea typeface="Tahoma" panose="020B0604030504040204" pitchFamily="34" charset="0"/>
                          <a:cs typeface="Tahoma" panose="020B0604030504040204" pitchFamily="34" charset="0"/>
                        </a:rPr>
                        <a:t>ll Numerical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(without cc_num)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chemeClr val="dk1"/>
                          </a:solidFill>
                          <a:effectLst/>
                          <a:latin typeface="+mn-lt"/>
                          <a:ea typeface="+mn-ea"/>
                          <a:cs typeface="+mn-cs"/>
                        </a:rPr>
                        <a:t>0.9977</a:t>
                      </a:r>
                      <a:endParaRPr lang="en-SA" sz="11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chemeClr val="dk1"/>
                          </a:solidFill>
                          <a:effectLst/>
                          <a:latin typeface="+mn-lt"/>
                          <a:ea typeface="Tahoma" panose="020B0604030504040204" pitchFamily="34" charset="0"/>
                          <a:cs typeface="Tahoma" panose="020B0604030504040204" pitchFamily="34" charset="0"/>
                        </a:rPr>
                        <a:t>0.8395</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b="0" i="0" u="none" strike="noStrike" kern="1200" dirty="0">
                          <a:solidFill>
                            <a:schemeClr val="dk1"/>
                          </a:solidFill>
                          <a:effectLst/>
                          <a:latin typeface="+mn-lt"/>
                          <a:ea typeface="Tahoma" panose="020B0604030504040204" pitchFamily="34" charset="0"/>
                          <a:cs typeface="Tahoma" panose="020B0604030504040204" pitchFamily="34" charset="0"/>
                        </a:rPr>
                        <a:t>0.6890</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algn="ctr" fontAlgn="ctr"/>
                      <a:r>
                        <a:rPr lang="en-SA" sz="1400" dirty="0">
                          <a:effectLst/>
                          <a:latin typeface="+mn-lt"/>
                          <a:ea typeface="Tahoma" panose="020B0604030504040204" pitchFamily="34" charset="0"/>
                          <a:cs typeface="Tahoma" panose="020B0604030504040204" pitchFamily="34" charset="0"/>
                        </a:rPr>
                        <a:t>0.7567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NA</a:t>
                      </a:r>
                    </a:p>
                  </a:txBody>
                  <a:tcPr/>
                </a:tc>
                <a:extLst>
                  <a:ext uri="{0D108BD9-81ED-4DB2-BD59-A6C34878D82A}">
                    <a16:rowId xmlns:a16="http://schemas.microsoft.com/office/drawing/2014/main" val="2466487867"/>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Calibri" panose="020F0502020204030204" pitchFamily="34" charset="0"/>
                          <a:cs typeface="Arial" panose="020B0604020202020204" pitchFamily="34" charset="0"/>
                        </a:rPr>
                        <a:t>Xgboost_v1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A</a:t>
                      </a:r>
                      <a:r>
                        <a:rPr lang="en-SA" sz="1400" dirty="0">
                          <a:effectLst/>
                          <a:latin typeface="+mn-lt"/>
                          <a:ea typeface="Tahoma" panose="020B0604030504040204" pitchFamily="34" charset="0"/>
                          <a:cs typeface="Tahoma" panose="020B0604030504040204" pitchFamily="34" charset="0"/>
                        </a:rPr>
                        <a:t>ll Numerical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 ‘category feature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mn-lt"/>
                          <a:ea typeface="Tahoma" panose="020B0604030504040204" pitchFamily="34" charset="0"/>
                          <a:cs typeface="Tahoma" panose="020B0604030504040204" pitchFamily="34" charset="0"/>
                        </a:rPr>
                        <a:t>one</a:t>
                      </a:r>
                      <a:r>
                        <a:rPr lang="en-SA" sz="1400" dirty="0">
                          <a:effectLst/>
                          <a:latin typeface="+mn-lt"/>
                          <a:ea typeface="Tahoma" panose="020B0604030504040204" pitchFamily="34" charset="0"/>
                          <a:cs typeface="Tahoma" panose="020B0604030504040204" pitchFamily="34" charset="0"/>
                        </a:rPr>
                        <a:t>-hot encoded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0.997833</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0.849780</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0.705637</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0.771029</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0.065%</a:t>
                      </a:r>
                      <a:endParaRPr lang="en-SA" sz="1400" dirty="0">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4282603593"/>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Calibri" panose="020F0502020204030204" pitchFamily="34" charset="0"/>
                          <a:cs typeface="Arial" panose="020B0604020202020204" pitchFamily="34" charset="0"/>
                        </a:rPr>
                        <a:t>Xgboost_v2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All numerical + ‘hour’ new feature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0.996980</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0.836855</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0.516701</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0.638916</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0.052%</a:t>
                      </a:r>
                      <a:endParaRPr lang="en-SA" sz="1400" dirty="0">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343711236"/>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Calibri" panose="020F0502020204030204" pitchFamily="34" charset="0"/>
                          <a:cs typeface="Arial" panose="020B0604020202020204" pitchFamily="34" charset="0"/>
                        </a:rPr>
                        <a:t>Xgboost_v3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All numerical + ‘category’ (ohe) + ‘hour’ feature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0.998351</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highlight>
                            <a:srgbClr val="FFFF00"/>
                          </a:highlight>
                        </a:rPr>
                        <a:t>0.908068</a:t>
                      </a:r>
                      <a:endParaRPr lang="en-SA" sz="1400" dirty="0">
                        <a:effectLst/>
                        <a:highlight>
                          <a:srgbClr val="FFFF00"/>
                        </a:highligh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highlight>
                            <a:srgbClr val="FFFF00"/>
                          </a:highlight>
                        </a:rPr>
                        <a:t>0.757829</a:t>
                      </a:r>
                      <a:endParaRPr lang="en-SA" sz="1400" dirty="0">
                        <a:effectLst/>
                        <a:highlight>
                          <a:srgbClr val="FFFF00"/>
                        </a:highligh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0.826174</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highlight>
                            <a:srgbClr val="FFFF00"/>
                          </a:highlight>
                        </a:rPr>
                        <a:t>0.040%</a:t>
                      </a:r>
                      <a:endParaRPr lang="en-SA" sz="1400" dirty="0">
                        <a:effectLst/>
                        <a:highlight>
                          <a:srgbClr val="FFFF00"/>
                        </a:highligh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179319985"/>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solidFill>
                            <a:schemeClr val="tx1"/>
                          </a:solidFill>
                          <a:effectLst/>
                          <a:latin typeface="+mn-lt"/>
                          <a:ea typeface="Calibri" panose="020F0502020204030204" pitchFamily="34" charset="0"/>
                          <a:cs typeface="Arial" panose="020B0604020202020204" pitchFamily="34" charset="0"/>
                        </a:rPr>
                        <a:t>Xgboost_v</a:t>
                      </a:r>
                      <a:r>
                        <a:rPr lang="en-SA" sz="1400" u="none" dirty="0">
                          <a:solidFill>
                            <a:schemeClr val="tx1"/>
                          </a:solidFill>
                          <a:effectLst/>
                          <a:latin typeface="+mn-lt"/>
                          <a:ea typeface="Calibri" panose="020F0502020204030204" pitchFamily="34" charset="0"/>
                          <a:cs typeface="Arial" panose="020B0604020202020204" pitchFamily="34" charset="0"/>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effectLst/>
                          <a:latin typeface="+mn-lt"/>
                          <a:ea typeface="Tahoma" panose="020B0604030504040204" pitchFamily="34" charset="0"/>
                          <a:cs typeface="Tahoma" panose="020B0604030504040204" pitchFamily="34" charset="0"/>
                        </a:rPr>
                        <a:t>Only</a:t>
                      </a:r>
                      <a:r>
                        <a:rPr lang="en-SA" sz="1400" dirty="0">
                          <a:solidFill>
                            <a:schemeClr val="tx1"/>
                          </a:solidFill>
                          <a:effectLst/>
                          <a:latin typeface="+mn-lt"/>
                          <a:ea typeface="Tahoma" panose="020B0604030504040204" pitchFamily="34" charset="0"/>
                          <a:cs typeface="Tahoma" panose="020B0604030504040204" pitchFamily="34" charset="0"/>
                        </a:rPr>
                        <a:t>( ‘amt’, ‘category’, hour’)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0.997941</a:t>
                      </a:r>
                      <a:endParaRPr lang="en-SA" sz="1400" dirty="0">
                        <a:solidFill>
                          <a:schemeClr val="tx1"/>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0.857852</a:t>
                      </a:r>
                      <a:endParaRPr lang="en-SA" sz="1400" dirty="0">
                        <a:solidFill>
                          <a:schemeClr val="tx1"/>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0.721294</a:t>
                      </a:r>
                      <a:endParaRPr lang="en-SA" sz="1400" dirty="0">
                        <a:solidFill>
                          <a:schemeClr val="tx1"/>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0.783669</a:t>
                      </a:r>
                      <a:endParaRPr lang="en-SA" sz="1400" dirty="0">
                        <a:solidFill>
                          <a:schemeClr val="tx1"/>
                        </a:solidFill>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0.062%</a:t>
                      </a:r>
                      <a:endParaRPr lang="en-SA" sz="1400" dirty="0">
                        <a:solidFill>
                          <a:schemeClr val="tx1"/>
                        </a:solidFill>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476009889"/>
                  </a:ext>
                </a:extLst>
              </a:tr>
              <a:tr h="391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Calibri" panose="020F0502020204030204" pitchFamily="34" charset="0"/>
                          <a:cs typeface="Arial" panose="020B0604020202020204" pitchFamily="34" charset="0"/>
                        </a:rPr>
                        <a:t>Xgboost_v6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Over sampling </a:t>
                      </a:r>
                    </a:p>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effectLst/>
                          <a:latin typeface="+mn-lt"/>
                          <a:ea typeface="Tahoma" panose="020B0604030504040204" pitchFamily="34" charset="0"/>
                          <a:cs typeface="Tahoma" panose="020B0604030504040204" pitchFamily="34" charset="0"/>
                        </a:rPr>
                        <a:t>(1:2 ratio of pos/neg target)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0.991543</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0.374717</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0.949896</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0.537428</a:t>
                      </a:r>
                      <a:endParaRPr lang="en-SA" sz="1400" dirty="0">
                        <a:effectLst/>
                        <a:latin typeface="+mn-lt"/>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A" sz="1400" dirty="0"/>
                        <a:t>0.824%</a:t>
                      </a:r>
                      <a:endParaRPr lang="en-SA" sz="1400" dirty="0">
                        <a:effectLst/>
                        <a:latin typeface="+mn-lt"/>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304875543"/>
                  </a:ext>
                </a:extLst>
              </a:tr>
            </a:tbl>
          </a:graphicData>
        </a:graphic>
      </p:graphicFrame>
      <p:sp>
        <p:nvSpPr>
          <p:cNvPr id="4" name="Slide Number Placeholder 3">
            <a:extLst>
              <a:ext uri="{FF2B5EF4-FFF2-40B4-BE49-F238E27FC236}">
                <a16:creationId xmlns:a16="http://schemas.microsoft.com/office/drawing/2014/main" id="{BFF18F95-B21C-6E41-9D75-82F10A7DA7D3}"/>
              </a:ext>
            </a:extLst>
          </p:cNvPr>
          <p:cNvSpPr>
            <a:spLocks noGrp="1"/>
          </p:cNvSpPr>
          <p:nvPr>
            <p:ph type="sldNum" sz="quarter" idx="12"/>
          </p:nvPr>
        </p:nvSpPr>
        <p:spPr>
          <a:xfrm>
            <a:off x="11353797" y="6482811"/>
            <a:ext cx="2743200" cy="365125"/>
          </a:xfrm>
        </p:spPr>
        <p:txBody>
          <a:bodyPr/>
          <a:lstStyle/>
          <a:p>
            <a:pPr marL="0" algn="l" defTabSz="457200" rtl="0" eaLnBrk="1" latinLnBrk="0" hangingPunct="1"/>
            <a:fld id="{CEEA61C5-2C0A-2A4A-B657-AE8AE436D3E5}" type="slidenum">
              <a:rPr lang="en-SA" smtClean="0"/>
              <a:t>13</a:t>
            </a:fld>
            <a:endParaRPr lang="en-SA" dirty="0"/>
          </a:p>
        </p:txBody>
      </p:sp>
      <p:sp>
        <p:nvSpPr>
          <p:cNvPr id="8" name="Rectangle 7">
            <a:extLst>
              <a:ext uri="{FF2B5EF4-FFF2-40B4-BE49-F238E27FC236}">
                <a16:creationId xmlns:a16="http://schemas.microsoft.com/office/drawing/2014/main" id="{32E231E5-D622-A549-A418-A7D13B446007}"/>
              </a:ext>
            </a:extLst>
          </p:cNvPr>
          <p:cNvSpPr/>
          <p:nvPr/>
        </p:nvSpPr>
        <p:spPr>
          <a:xfrm>
            <a:off x="509585" y="5028501"/>
            <a:ext cx="11172825" cy="5286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dirty="0"/>
          </a:p>
        </p:txBody>
      </p:sp>
      <p:pic>
        <p:nvPicPr>
          <p:cNvPr id="14" name="Graphic 13" descr="Trophy">
            <a:extLst>
              <a:ext uri="{FF2B5EF4-FFF2-40B4-BE49-F238E27FC236}">
                <a16:creationId xmlns:a16="http://schemas.microsoft.com/office/drawing/2014/main" id="{D36DFF1B-4165-B14B-B395-3476AB1C23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 y="5028503"/>
            <a:ext cx="528635" cy="528635"/>
          </a:xfrm>
          <a:prstGeom prst="rect">
            <a:avLst/>
          </a:prstGeom>
        </p:spPr>
      </p:pic>
    </p:spTree>
    <p:extLst>
      <p:ext uri="{BB962C8B-B14F-4D97-AF65-F5344CB8AC3E}">
        <p14:creationId xmlns:p14="http://schemas.microsoft.com/office/powerpoint/2010/main" val="336951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2035-F90A-EE45-BDBA-4AB7DFB942B7}"/>
              </a:ext>
            </a:extLst>
          </p:cNvPr>
          <p:cNvSpPr>
            <a:spLocks noGrp="1"/>
          </p:cNvSpPr>
          <p:nvPr>
            <p:ph type="title"/>
          </p:nvPr>
        </p:nvSpPr>
        <p:spPr/>
        <p:txBody>
          <a:bodyPr>
            <a:normAutofit/>
          </a:bodyPr>
          <a:lstStyle/>
          <a:p>
            <a:r>
              <a:rPr lang="en-US" sz="4000" dirty="0">
                <a:solidFill>
                  <a:srgbClr val="00B0F0"/>
                </a:solidFill>
                <a:latin typeface="Trebuchet MS" panose="020B0703020202090204" pitchFamily="34" charset="0"/>
              </a:rPr>
              <a:t>Summary of Findings - EDA</a:t>
            </a:r>
            <a:br>
              <a:rPr lang="en-US" sz="4000" dirty="0">
                <a:solidFill>
                  <a:srgbClr val="00B0F0"/>
                </a:solidFill>
                <a:latin typeface="Trebuchet MS" panose="020B0703020202090204" pitchFamily="34" charset="0"/>
              </a:rPr>
            </a:br>
            <a:endParaRPr lang="en-SA" sz="4000" dirty="0">
              <a:solidFill>
                <a:srgbClr val="00B0F0"/>
              </a:solidFill>
              <a:latin typeface="Trebuchet MS" panose="020B0703020202090204" pitchFamily="34" charset="0"/>
            </a:endParaRPr>
          </a:p>
        </p:txBody>
      </p:sp>
      <p:sp>
        <p:nvSpPr>
          <p:cNvPr id="3" name="Content Placeholder 2">
            <a:extLst>
              <a:ext uri="{FF2B5EF4-FFF2-40B4-BE49-F238E27FC236}">
                <a16:creationId xmlns:a16="http://schemas.microsoft.com/office/drawing/2014/main" id="{EA38AC78-8BE4-AE4D-BC8D-2B1FA02CD252}"/>
              </a:ext>
            </a:extLst>
          </p:cNvPr>
          <p:cNvSpPr>
            <a:spLocks noGrp="1"/>
          </p:cNvSpPr>
          <p:nvPr>
            <p:ph idx="1"/>
          </p:nvPr>
        </p:nvSpPr>
        <p:spPr>
          <a:xfrm>
            <a:off x="838200" y="1121664"/>
            <a:ext cx="10515600" cy="5371211"/>
          </a:xfrm>
        </p:spPr>
        <p:txBody>
          <a:bodyPr>
            <a:normAutofit fontScale="92500" lnSpcReduction="20000"/>
          </a:bodyPr>
          <a:lstStyle/>
          <a:p>
            <a:r>
              <a:rPr lang="en-US" sz="1600" dirty="0"/>
              <a:t>From Figures (8, 9), we can see that fraud transaction occur mostly off-hours, between 3pm - 3am, but the majority of them occur between 10pm - 3am daily. This is when card owners are likely sleeping and therefore will not react quickly to the charges giving the criminals more time for making extra charges on the stolen cards.</a:t>
            </a:r>
          </a:p>
          <a:p>
            <a:r>
              <a:rPr lang="en-US" sz="1600" dirty="0"/>
              <a:t>From Figures (2,3,4), we can see that fraud transactions occur in specific amount bands, such as: $$1-20, $$200-400, and $$700-1200, and the majority of </a:t>
            </a:r>
            <a:r>
              <a:rPr lang="en-US" sz="1600" dirty="0" err="1"/>
              <a:t>farud</a:t>
            </a:r>
            <a:r>
              <a:rPr lang="en-US" sz="1600" dirty="0"/>
              <a:t> transactions are in the $$1-20. Figure 3 shows that the majority of charge amount is actually between $$0-2, which can be interpreted as criminals testing the stolen cards first with small amount to make sure the credit card is valid and active. This is an interesting </a:t>
            </a:r>
            <a:r>
              <a:rPr lang="en-US" sz="1600" dirty="0" err="1"/>
              <a:t>behaviour</a:t>
            </a:r>
            <a:r>
              <a:rPr lang="en-US" sz="1600" dirty="0"/>
              <a:t> that the model should be able to learn from to predict fraudulent transactions. Also the all fraud transaction amount did not exceed about 1500, which is about the check amount for pensioners, so as not to run over their monthly income (Very considerate criminals :) )</a:t>
            </a:r>
          </a:p>
          <a:p>
            <a:r>
              <a:rPr lang="en-US" sz="1600" dirty="0"/>
              <a:t>From Figure 11, we can see a very interesting behavior especially for senior citizens that there are only fraud transactions against their credit cards!! This could be a scam where scammers through phishing can get credit card companies to issue cards for senior citizens without their knowledge (mail credit card scams, or phishing for their personal data and using it to request a reissue of their credit cards). This may also mean that there are fraud credit card charges for some people that have already passed away! (birth year was around 1925).</a:t>
            </a:r>
          </a:p>
          <a:p>
            <a:r>
              <a:rPr lang="en-US" sz="1600" dirty="0"/>
              <a:t>Figure 5 shows that criminals do not discriminate against age of victims, they will hit anyone they can, but frequency of the age of the victims are mostly centered around middle age people, which makes sense as they are probably spending more and therefore using their credit cards more than the other age groups.</a:t>
            </a:r>
          </a:p>
          <a:p>
            <a:r>
              <a:rPr lang="en-US" sz="1600" dirty="0"/>
              <a:t>Figure 7 shows that the majority of the categories that criminals bought using the stolen credit cards are either "</a:t>
            </a:r>
            <a:r>
              <a:rPr lang="en-US" sz="1600" dirty="0" err="1"/>
              <a:t>grocery_pos</a:t>
            </a:r>
            <a:r>
              <a:rPr lang="en-US" sz="1600" dirty="0"/>
              <a:t>" and "</a:t>
            </a:r>
            <a:r>
              <a:rPr lang="en-US" sz="1600" dirty="0" err="1"/>
              <a:t>shopping_net</a:t>
            </a:r>
            <a:r>
              <a:rPr lang="en-US" sz="1600" dirty="0"/>
              <a:t>'. So criminals are using these stolen credit cards to buy their groceries in with Point of Sale machines/cashiers (in-person shopping). I found this behavior surprising as I thought it will be mostly internet shopping (e-commerce, but this is the next most common category.</a:t>
            </a:r>
          </a:p>
          <a:p>
            <a:r>
              <a:rPr lang="en-US" sz="1600" dirty="0"/>
              <a:t>From Figure (12,13) there does not seem to be a high correlation between features and the target.</a:t>
            </a:r>
          </a:p>
          <a:p>
            <a:r>
              <a:rPr lang="en-US" sz="1600" dirty="0"/>
              <a:t>Before converting '</a:t>
            </a:r>
            <a:r>
              <a:rPr lang="en-US" sz="1600" dirty="0" err="1"/>
              <a:t>trans_date_trans_time</a:t>
            </a:r>
            <a:r>
              <a:rPr lang="en-US" sz="1600" dirty="0"/>
              <a:t>' to datetime object, plotting using this feature took a lot of time and memory resources!</a:t>
            </a:r>
          </a:p>
          <a:p>
            <a:r>
              <a:rPr lang="en-US" sz="1600" dirty="0"/>
              <a:t>I started plotting using Plotly which generates interactive charts. The charts generated using </a:t>
            </a:r>
            <a:r>
              <a:rPr lang="en-US" sz="1600" dirty="0" err="1"/>
              <a:t>plotly</a:t>
            </a:r>
            <a:r>
              <a:rPr lang="en-US" sz="1600" dirty="0"/>
              <a:t> once generated consumed heavy memory resources which eventually caused may laptop to freeze. I then switched to matplotlib/Seaborn.</a:t>
            </a:r>
          </a:p>
        </p:txBody>
      </p:sp>
      <p:sp>
        <p:nvSpPr>
          <p:cNvPr id="4" name="Slide Number Placeholder 3">
            <a:extLst>
              <a:ext uri="{FF2B5EF4-FFF2-40B4-BE49-F238E27FC236}">
                <a16:creationId xmlns:a16="http://schemas.microsoft.com/office/drawing/2014/main" id="{0A93B27E-F48A-F341-918F-F7BB0801B0CA}"/>
              </a:ext>
            </a:extLst>
          </p:cNvPr>
          <p:cNvSpPr>
            <a:spLocks noGrp="1"/>
          </p:cNvSpPr>
          <p:nvPr>
            <p:ph type="sldNum" sz="quarter" idx="12"/>
          </p:nvPr>
        </p:nvSpPr>
        <p:spPr/>
        <p:txBody>
          <a:bodyPr/>
          <a:lstStyle/>
          <a:p>
            <a:fld id="{CEEA61C5-2C0A-2A4A-B657-AE8AE436D3E5}" type="slidenum">
              <a:rPr lang="en-SA" smtClean="0"/>
              <a:t>14</a:t>
            </a:fld>
            <a:endParaRPr lang="en-SA"/>
          </a:p>
        </p:txBody>
      </p:sp>
    </p:spTree>
    <p:extLst>
      <p:ext uri="{BB962C8B-B14F-4D97-AF65-F5344CB8AC3E}">
        <p14:creationId xmlns:p14="http://schemas.microsoft.com/office/powerpoint/2010/main" val="2606653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2035-F90A-EE45-BDBA-4AB7DFB942B7}"/>
              </a:ext>
            </a:extLst>
          </p:cNvPr>
          <p:cNvSpPr>
            <a:spLocks noGrp="1"/>
          </p:cNvSpPr>
          <p:nvPr>
            <p:ph type="title"/>
          </p:nvPr>
        </p:nvSpPr>
        <p:spPr>
          <a:xfrm>
            <a:off x="838200" y="270797"/>
            <a:ext cx="10515600" cy="664464"/>
          </a:xfrm>
        </p:spPr>
        <p:txBody>
          <a:bodyPr>
            <a:normAutofit fontScale="90000"/>
          </a:bodyPr>
          <a:lstStyle/>
          <a:p>
            <a:r>
              <a:rPr lang="en-US" sz="4000" dirty="0">
                <a:solidFill>
                  <a:srgbClr val="00B0F0"/>
                </a:solidFill>
                <a:latin typeface="Trebuchet MS" panose="020B0703020202090204" pitchFamily="34" charset="0"/>
              </a:rPr>
              <a:t>Summary of Findings – Predictive Modeling</a:t>
            </a:r>
            <a:br>
              <a:rPr lang="en-US" sz="4000" dirty="0">
                <a:solidFill>
                  <a:srgbClr val="00B0F0"/>
                </a:solidFill>
                <a:latin typeface="Trebuchet MS" panose="020B0703020202090204" pitchFamily="34" charset="0"/>
              </a:rPr>
            </a:br>
            <a:endParaRPr lang="en-SA" sz="4000" dirty="0">
              <a:solidFill>
                <a:srgbClr val="00B0F0"/>
              </a:solidFill>
              <a:latin typeface="Trebuchet MS" panose="020B0703020202090204" pitchFamily="34" charset="0"/>
            </a:endParaRPr>
          </a:p>
        </p:txBody>
      </p:sp>
      <p:sp>
        <p:nvSpPr>
          <p:cNvPr id="3" name="Content Placeholder 2">
            <a:extLst>
              <a:ext uri="{FF2B5EF4-FFF2-40B4-BE49-F238E27FC236}">
                <a16:creationId xmlns:a16="http://schemas.microsoft.com/office/drawing/2014/main" id="{EA38AC78-8BE4-AE4D-BC8D-2B1FA02CD252}"/>
              </a:ext>
            </a:extLst>
          </p:cNvPr>
          <p:cNvSpPr>
            <a:spLocks noGrp="1"/>
          </p:cNvSpPr>
          <p:nvPr>
            <p:ph idx="1"/>
          </p:nvPr>
        </p:nvSpPr>
        <p:spPr>
          <a:xfrm>
            <a:off x="838200" y="883760"/>
            <a:ext cx="10515600" cy="5371211"/>
          </a:xfrm>
        </p:spPr>
        <p:txBody>
          <a:bodyPr>
            <a:normAutofit fontScale="47500" lnSpcReduction="20000"/>
          </a:bodyPr>
          <a:lstStyle/>
          <a:p>
            <a:r>
              <a:rPr lang="en-US" dirty="0"/>
              <a:t>The Model accuracy is too high in the case of Linear Regression -&gt; Too good to be true!</a:t>
            </a:r>
          </a:p>
          <a:p>
            <a:r>
              <a:rPr lang="en-US" dirty="0"/>
              <a:t>Linear Regression accuracy is high because the test dataset is imbalanced, so even if we guess that all transactions are legitimate (not fraud), then we will still get high accuracy (99.5%)</a:t>
            </a:r>
          </a:p>
          <a:p>
            <a:r>
              <a:rPr lang="en-US" dirty="0"/>
              <a:t>So I need other metrics of model performance, mainly we will use the Precision/Recall/F1 Score in this case due to the imbalanced dataset, and I also use my own metric LTPFR, which I have defined above.</a:t>
            </a:r>
          </a:p>
          <a:p>
            <a:r>
              <a:rPr lang="en-US" dirty="0"/>
              <a:t>With that, I find out the Linear Regression Precision/Recall/F1 are all zero, mostly because the True Positive that has been predicted by LR is zero, which means that LR was not able to guess any of the fraud cases...this is a very Bad model.</a:t>
            </a:r>
          </a:p>
          <a:p>
            <a:r>
              <a:rPr lang="en-US" dirty="0"/>
              <a:t>Next, we try Random Forests, and as we can see it has a relatively good Precision/Recall and F1 balance.</a:t>
            </a:r>
          </a:p>
          <a:p>
            <a:r>
              <a:rPr lang="en-US" dirty="0"/>
              <a:t>I next set </a:t>
            </a:r>
            <a:r>
              <a:rPr lang="en-US" dirty="0" err="1"/>
              <a:t>PyCaret</a:t>
            </a:r>
            <a:r>
              <a:rPr lang="en-US" dirty="0"/>
              <a:t> loose on my data, and </a:t>
            </a:r>
            <a:r>
              <a:rPr lang="en-US" dirty="0" err="1"/>
              <a:t>PyCaret</a:t>
            </a:r>
            <a:r>
              <a:rPr lang="en-US" dirty="0"/>
              <a:t> predicts that KNN was the best model with best Precision/Recall. Something is wrong here and I will call this the KNN problem!</a:t>
            </a:r>
          </a:p>
          <a:p>
            <a:r>
              <a:rPr lang="en-US" dirty="0"/>
              <a:t>to investigate the KNN problem, I use Scikit-learn to </a:t>
            </a:r>
            <a:r>
              <a:rPr lang="en-US" dirty="0" err="1"/>
              <a:t>invetigate</a:t>
            </a:r>
            <a:r>
              <a:rPr lang="en-US" dirty="0"/>
              <a:t> further</a:t>
            </a:r>
          </a:p>
          <a:p>
            <a:r>
              <a:rPr lang="en-US" dirty="0"/>
              <a:t>It turns out that KNN when using </a:t>
            </a:r>
            <a:r>
              <a:rPr lang="en-US" dirty="0" err="1"/>
              <a:t>cc_num</a:t>
            </a:r>
            <a:r>
              <a:rPr lang="en-US" dirty="0"/>
              <a:t>, it overfits on this numerical feature, and can then generates very high performance metrics but they are bogus and when removing the </a:t>
            </a:r>
            <a:r>
              <a:rPr lang="en-US" dirty="0" err="1"/>
              <a:t>cc_num</a:t>
            </a:r>
            <a:r>
              <a:rPr lang="en-US" dirty="0"/>
              <a:t> features, KNN as expected under performs.</a:t>
            </a:r>
          </a:p>
          <a:p>
            <a:r>
              <a:rPr lang="en-US" dirty="0"/>
              <a:t>I use </a:t>
            </a:r>
            <a:r>
              <a:rPr lang="en-US" dirty="0" err="1"/>
              <a:t>PyCaret</a:t>
            </a:r>
            <a:r>
              <a:rPr lang="en-US" dirty="0"/>
              <a:t> again without </a:t>
            </a:r>
            <a:r>
              <a:rPr lang="en-US" dirty="0" err="1"/>
              <a:t>cc_num</a:t>
            </a:r>
            <a:r>
              <a:rPr lang="en-US" dirty="0"/>
              <a:t>, and now </a:t>
            </a:r>
            <a:r>
              <a:rPr lang="en-US" dirty="0" err="1"/>
              <a:t>xgboost</a:t>
            </a:r>
            <a:r>
              <a:rPr lang="en-US" dirty="0"/>
              <a:t> becomes the best model.</a:t>
            </a:r>
          </a:p>
          <a:p>
            <a:r>
              <a:rPr lang="en-US" dirty="0"/>
              <a:t>I now focus on </a:t>
            </a:r>
            <a:r>
              <a:rPr lang="en-US" dirty="0" err="1"/>
              <a:t>xgboost</a:t>
            </a:r>
            <a:r>
              <a:rPr lang="en-US" dirty="0"/>
              <a:t> with feature engineering.</a:t>
            </a:r>
          </a:p>
          <a:p>
            <a:r>
              <a:rPr lang="en-US" dirty="0"/>
              <a:t>I one-hot code the '</a:t>
            </a:r>
            <a:r>
              <a:rPr lang="en-US" dirty="0" err="1"/>
              <a:t>catgory</a:t>
            </a:r>
            <a:r>
              <a:rPr lang="en-US" dirty="0"/>
              <a:t>' feature as it has high feature importance</a:t>
            </a:r>
          </a:p>
          <a:p>
            <a:r>
              <a:rPr lang="en-US" dirty="0"/>
              <a:t>I create a new feature, 'hour' as it was seen from EDA that it can be a good feature</a:t>
            </a:r>
          </a:p>
          <a:p>
            <a:r>
              <a:rPr lang="en-US" dirty="0"/>
              <a:t>the best model is </a:t>
            </a:r>
            <a:r>
              <a:rPr lang="en-US" dirty="0" err="1"/>
              <a:t>xgboost</a:t>
            </a:r>
            <a:r>
              <a:rPr lang="en-US" dirty="0"/>
              <a:t> with most numerical features (except </a:t>
            </a:r>
            <a:r>
              <a:rPr lang="en-US" dirty="0" err="1"/>
              <a:t>cc_num</a:t>
            </a:r>
            <a:r>
              <a:rPr lang="en-US" dirty="0"/>
              <a:t>) </a:t>
            </a:r>
            <a:r>
              <a:rPr lang="en-US" dirty="0" err="1"/>
              <a:t>plous</a:t>
            </a:r>
            <a:r>
              <a:rPr lang="en-US" dirty="0"/>
              <a:t> 'category' plus 'hour'</a:t>
            </a:r>
          </a:p>
          <a:p>
            <a:r>
              <a:rPr lang="en-US" dirty="0"/>
              <a:t>I tried other things like using a minimal set of features, oversampling (2:1), and using </a:t>
            </a:r>
            <a:r>
              <a:rPr lang="en-US" dirty="0" err="1"/>
              <a:t>class_weights</a:t>
            </a:r>
            <a:r>
              <a:rPr lang="en-US" dirty="0"/>
              <a:t> but this did not improve the performance, on the contrary it was worse.</a:t>
            </a:r>
          </a:p>
          <a:p>
            <a:r>
              <a:rPr lang="en-US" dirty="0"/>
              <a:t>in the future, I can use additional feature engineering, such as creating new features that detect when fraudsters first charge minima amount to cc, so they make sure it is a valid one, and then later buy goods.</a:t>
            </a:r>
          </a:p>
          <a:p>
            <a:r>
              <a:rPr lang="en-US" dirty="0"/>
              <a:t>I can also a Neural Network to see if it can deliver better performance.</a:t>
            </a:r>
          </a:p>
          <a:p>
            <a:endParaRPr lang="en-US" sz="1600" dirty="0"/>
          </a:p>
        </p:txBody>
      </p:sp>
      <p:sp>
        <p:nvSpPr>
          <p:cNvPr id="4" name="Slide Number Placeholder 3">
            <a:extLst>
              <a:ext uri="{FF2B5EF4-FFF2-40B4-BE49-F238E27FC236}">
                <a16:creationId xmlns:a16="http://schemas.microsoft.com/office/drawing/2014/main" id="{0A93B27E-F48A-F341-918F-F7BB0801B0CA}"/>
              </a:ext>
            </a:extLst>
          </p:cNvPr>
          <p:cNvSpPr>
            <a:spLocks noGrp="1"/>
          </p:cNvSpPr>
          <p:nvPr>
            <p:ph type="sldNum" sz="quarter" idx="12"/>
          </p:nvPr>
        </p:nvSpPr>
        <p:spPr/>
        <p:txBody>
          <a:bodyPr/>
          <a:lstStyle/>
          <a:p>
            <a:fld id="{CEEA61C5-2C0A-2A4A-B657-AE8AE436D3E5}" type="slidenum">
              <a:rPr lang="en-SA" smtClean="0"/>
              <a:t>15</a:t>
            </a:fld>
            <a:endParaRPr lang="en-SA"/>
          </a:p>
        </p:txBody>
      </p:sp>
    </p:spTree>
    <p:extLst>
      <p:ext uri="{BB962C8B-B14F-4D97-AF65-F5344CB8AC3E}">
        <p14:creationId xmlns:p14="http://schemas.microsoft.com/office/powerpoint/2010/main" val="3934788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14E831D9-27C0-3447-B078-27067F112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49" y="690132"/>
            <a:ext cx="8343899" cy="465606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5420396" y="5497308"/>
            <a:ext cx="1351206" cy="670560"/>
          </a:xfrm>
        </p:spPr>
        <p:txBody>
          <a:bodyPr>
            <a:normAutofit fontScale="70000" lnSpcReduction="20000"/>
          </a:bodyPr>
          <a:lstStyle/>
          <a:p>
            <a:pPr algn="ctr"/>
            <a:r>
              <a:rPr lang="en-US" sz="6000" dirty="0">
                <a:solidFill>
                  <a:srgbClr val="00B0F0"/>
                </a:solidFill>
                <a:latin typeface="Georgia" panose="02040502050405020303" pitchFamily="18" charset="0"/>
                <a:cs typeface="Apple Chancery" panose="03020702040506060504" pitchFamily="66" charset="-79"/>
              </a:rPr>
              <a:t>Q&amp;A</a:t>
            </a:r>
          </a:p>
        </p:txBody>
      </p:sp>
    </p:spTree>
    <p:extLst>
      <p:ext uri="{BB962C8B-B14F-4D97-AF65-F5344CB8AC3E}">
        <p14:creationId xmlns:p14="http://schemas.microsoft.com/office/powerpoint/2010/main" val="2603232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57D0DB-F5B2-A441-A80A-CBEDAFF632F1}"/>
              </a:ext>
            </a:extLst>
          </p:cNvPr>
          <p:cNvSpPr>
            <a:spLocks noGrp="1"/>
          </p:cNvSpPr>
          <p:nvPr>
            <p:ph type="sldNum" sz="quarter" idx="12"/>
          </p:nvPr>
        </p:nvSpPr>
        <p:spPr/>
        <p:txBody>
          <a:bodyPr/>
          <a:lstStyle/>
          <a:p>
            <a:fld id="{CEEA61C5-2C0A-2A4A-B657-AE8AE436D3E5}" type="slidenum">
              <a:rPr lang="en-SA" smtClean="0"/>
              <a:t>17</a:t>
            </a:fld>
            <a:endParaRPr lang="en-SA"/>
          </a:p>
        </p:txBody>
      </p:sp>
      <p:pic>
        <p:nvPicPr>
          <p:cNvPr id="6" name="Picture 5">
            <a:extLst>
              <a:ext uri="{FF2B5EF4-FFF2-40B4-BE49-F238E27FC236}">
                <a16:creationId xmlns:a16="http://schemas.microsoft.com/office/drawing/2014/main" id="{A48D24D5-F8E1-9248-A8C6-AC55F42FF9BF}"/>
              </a:ext>
            </a:extLst>
          </p:cNvPr>
          <p:cNvPicPr>
            <a:picLocks noChangeAspect="1"/>
          </p:cNvPicPr>
          <p:nvPr/>
        </p:nvPicPr>
        <p:blipFill>
          <a:blip r:embed="rId2"/>
          <a:stretch>
            <a:fillRect/>
          </a:stretch>
        </p:blipFill>
        <p:spPr>
          <a:xfrm>
            <a:off x="1250950" y="831850"/>
            <a:ext cx="9918700" cy="5524500"/>
          </a:xfrm>
          <a:prstGeom prst="rect">
            <a:avLst/>
          </a:prstGeom>
        </p:spPr>
      </p:pic>
      <p:sp>
        <p:nvSpPr>
          <p:cNvPr id="8" name="Title 1">
            <a:extLst>
              <a:ext uri="{FF2B5EF4-FFF2-40B4-BE49-F238E27FC236}">
                <a16:creationId xmlns:a16="http://schemas.microsoft.com/office/drawing/2014/main" id="{05C19CE0-3A69-B34D-9C14-A332A9D7818D}"/>
              </a:ext>
            </a:extLst>
          </p:cNvPr>
          <p:cNvSpPr>
            <a:spLocks noGrp="1"/>
          </p:cNvSpPr>
          <p:nvPr>
            <p:ph type="title"/>
          </p:nvPr>
        </p:nvSpPr>
        <p:spPr>
          <a:xfrm>
            <a:off x="3361944" y="-161132"/>
            <a:ext cx="5696712" cy="1325563"/>
          </a:xfrm>
        </p:spPr>
        <p:txBody>
          <a:bodyPr/>
          <a:lstStyle/>
          <a:p>
            <a:r>
              <a:rPr lang="en-SA" dirty="0">
                <a:solidFill>
                  <a:srgbClr val="00B0F0"/>
                </a:solidFill>
                <a:latin typeface="Trebuchet MS" panose="020B0703020202090204" pitchFamily="34" charset="0"/>
              </a:rPr>
              <a:t>Pycaret Best Models</a:t>
            </a:r>
          </a:p>
        </p:txBody>
      </p:sp>
    </p:spTree>
    <p:extLst>
      <p:ext uri="{BB962C8B-B14F-4D97-AF65-F5344CB8AC3E}">
        <p14:creationId xmlns:p14="http://schemas.microsoft.com/office/powerpoint/2010/main" val="2174306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97F6-09EB-6C4E-A713-CC0FDF8BEA47}"/>
              </a:ext>
            </a:extLst>
          </p:cNvPr>
          <p:cNvSpPr>
            <a:spLocks noGrp="1"/>
          </p:cNvSpPr>
          <p:nvPr>
            <p:ph type="title"/>
          </p:nvPr>
        </p:nvSpPr>
        <p:spPr>
          <a:xfrm>
            <a:off x="3361944" y="136525"/>
            <a:ext cx="5696712" cy="1325563"/>
          </a:xfrm>
        </p:spPr>
        <p:txBody>
          <a:bodyPr/>
          <a:lstStyle/>
          <a:p>
            <a:r>
              <a:rPr lang="en-SA" dirty="0">
                <a:solidFill>
                  <a:srgbClr val="00B0F0"/>
                </a:solidFill>
                <a:latin typeface="Trebuchet MS" panose="020B0703020202090204" pitchFamily="34" charset="0"/>
              </a:rPr>
              <a:t>Pycaret Best Models</a:t>
            </a:r>
          </a:p>
        </p:txBody>
      </p:sp>
      <p:sp>
        <p:nvSpPr>
          <p:cNvPr id="4" name="Slide Number Placeholder 3">
            <a:extLst>
              <a:ext uri="{FF2B5EF4-FFF2-40B4-BE49-F238E27FC236}">
                <a16:creationId xmlns:a16="http://schemas.microsoft.com/office/drawing/2014/main" id="{CBC2B0FC-E6A2-CF46-8B90-A7A5A89A3A17}"/>
              </a:ext>
            </a:extLst>
          </p:cNvPr>
          <p:cNvSpPr>
            <a:spLocks noGrp="1"/>
          </p:cNvSpPr>
          <p:nvPr>
            <p:ph type="sldNum" sz="quarter" idx="12"/>
          </p:nvPr>
        </p:nvSpPr>
        <p:spPr/>
        <p:txBody>
          <a:bodyPr/>
          <a:lstStyle/>
          <a:p>
            <a:fld id="{CEEA61C5-2C0A-2A4A-B657-AE8AE436D3E5}" type="slidenum">
              <a:rPr lang="en-SA" smtClean="0"/>
              <a:t>18</a:t>
            </a:fld>
            <a:endParaRPr lang="en-SA"/>
          </a:p>
        </p:txBody>
      </p:sp>
      <p:pic>
        <p:nvPicPr>
          <p:cNvPr id="12" name="Content Placeholder 11">
            <a:extLst>
              <a:ext uri="{FF2B5EF4-FFF2-40B4-BE49-F238E27FC236}">
                <a16:creationId xmlns:a16="http://schemas.microsoft.com/office/drawing/2014/main" id="{E6CB7988-A83B-EC48-93DD-C246A4282836}"/>
              </a:ext>
            </a:extLst>
          </p:cNvPr>
          <p:cNvPicPr>
            <a:picLocks noGrp="1" noChangeAspect="1"/>
          </p:cNvPicPr>
          <p:nvPr>
            <p:ph idx="1"/>
          </p:nvPr>
        </p:nvPicPr>
        <p:blipFill>
          <a:blip r:embed="rId2"/>
          <a:stretch>
            <a:fillRect/>
          </a:stretch>
        </p:blipFill>
        <p:spPr>
          <a:xfrm>
            <a:off x="2347958" y="1351057"/>
            <a:ext cx="7724684" cy="4856005"/>
          </a:xfrm>
        </p:spPr>
      </p:pic>
    </p:spTree>
    <p:extLst>
      <p:ext uri="{BB962C8B-B14F-4D97-AF65-F5344CB8AC3E}">
        <p14:creationId xmlns:p14="http://schemas.microsoft.com/office/powerpoint/2010/main" val="192126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EB59-A8DC-7A45-8833-488E838DF96A}"/>
              </a:ext>
            </a:extLst>
          </p:cNvPr>
          <p:cNvSpPr>
            <a:spLocks noGrp="1"/>
          </p:cNvSpPr>
          <p:nvPr>
            <p:ph type="title"/>
          </p:nvPr>
        </p:nvSpPr>
        <p:spPr/>
        <p:txBody>
          <a:bodyPr>
            <a:normAutofit/>
          </a:bodyPr>
          <a:lstStyle/>
          <a:p>
            <a:r>
              <a:rPr lang="en-SA" dirty="0">
                <a:solidFill>
                  <a:srgbClr val="00B0F0"/>
                </a:solidFill>
                <a:latin typeface="Trebuchet MS" panose="020B0703020202090204" pitchFamily="34" charset="0"/>
              </a:rPr>
              <a:t>AGENDA</a:t>
            </a:r>
          </a:p>
        </p:txBody>
      </p:sp>
      <p:sp>
        <p:nvSpPr>
          <p:cNvPr id="3" name="Content Placeholder 2">
            <a:extLst>
              <a:ext uri="{FF2B5EF4-FFF2-40B4-BE49-F238E27FC236}">
                <a16:creationId xmlns:a16="http://schemas.microsoft.com/office/drawing/2014/main" id="{956796E0-EFCD-4448-B5EC-D7FF83FCE2B9}"/>
              </a:ext>
            </a:extLst>
          </p:cNvPr>
          <p:cNvSpPr>
            <a:spLocks noGrp="1"/>
          </p:cNvSpPr>
          <p:nvPr>
            <p:ph idx="1"/>
          </p:nvPr>
        </p:nvSpPr>
        <p:spPr>
          <a:xfrm>
            <a:off x="1143000" y="1724614"/>
            <a:ext cx="9905999" cy="4441300"/>
          </a:xfrm>
        </p:spPr>
        <p:txBody>
          <a:bodyPr>
            <a:normAutofit/>
          </a:bodyPr>
          <a:lstStyle/>
          <a:p>
            <a:r>
              <a:rPr lang="en-SA" sz="3600" dirty="0">
                <a:solidFill>
                  <a:schemeClr val="tx1">
                    <a:lumMod val="65000"/>
                    <a:lumOff val="35000"/>
                  </a:schemeClr>
                </a:solidFill>
                <a:latin typeface="Trebuchet MS" panose="020B0703020202090204" pitchFamily="34" charset="0"/>
              </a:rPr>
              <a:t>Problem Statement</a:t>
            </a:r>
          </a:p>
          <a:p>
            <a:r>
              <a:rPr lang="en-SA" sz="3600" dirty="0">
                <a:solidFill>
                  <a:schemeClr val="tx1">
                    <a:lumMod val="65000"/>
                    <a:lumOff val="35000"/>
                  </a:schemeClr>
                </a:solidFill>
                <a:latin typeface="Trebuchet MS" panose="020B0703020202090204" pitchFamily="34" charset="0"/>
              </a:rPr>
              <a:t>Exploratory Data Analysis (EDA)</a:t>
            </a:r>
          </a:p>
          <a:p>
            <a:r>
              <a:rPr lang="en-SA" sz="3600" dirty="0">
                <a:solidFill>
                  <a:schemeClr val="tx1">
                    <a:lumMod val="65000"/>
                    <a:lumOff val="35000"/>
                  </a:schemeClr>
                </a:solidFill>
                <a:latin typeface="Trebuchet MS" panose="020B0703020202090204" pitchFamily="34" charset="0"/>
              </a:rPr>
              <a:t>Performance Metrics</a:t>
            </a:r>
          </a:p>
          <a:p>
            <a:pPr lvl="0"/>
            <a:r>
              <a:rPr lang="en-SA" sz="3600" dirty="0">
                <a:solidFill>
                  <a:schemeClr val="tx1">
                    <a:lumMod val="65000"/>
                    <a:lumOff val="35000"/>
                  </a:schemeClr>
                </a:solidFill>
                <a:latin typeface="Trebuchet MS" panose="020B0703020202090204" pitchFamily="34" charset="0"/>
              </a:rPr>
              <a:t>Model Selection &amp; Training </a:t>
            </a:r>
          </a:p>
          <a:p>
            <a:pPr lvl="0"/>
            <a:r>
              <a:rPr lang="en-SA" sz="3600" dirty="0">
                <a:solidFill>
                  <a:schemeClr val="tx1">
                    <a:lumMod val="65000"/>
                    <a:lumOff val="35000"/>
                  </a:schemeClr>
                </a:solidFill>
                <a:latin typeface="Trebuchet MS" panose="020B0703020202090204" pitchFamily="34" charset="0"/>
              </a:rPr>
              <a:t>Summary of Findings</a:t>
            </a:r>
          </a:p>
          <a:p>
            <a:r>
              <a:rPr lang="en-SA" sz="3600" dirty="0">
                <a:solidFill>
                  <a:schemeClr val="tx1">
                    <a:lumMod val="65000"/>
                    <a:lumOff val="35000"/>
                  </a:schemeClr>
                </a:solidFill>
                <a:latin typeface="Trebuchet MS" panose="020B0703020202090204" pitchFamily="34" charset="0"/>
              </a:rPr>
              <a:t>Q&amp;A</a:t>
            </a:r>
          </a:p>
          <a:p>
            <a:endParaRPr lang="en-SA" dirty="0"/>
          </a:p>
        </p:txBody>
      </p:sp>
      <p:sp>
        <p:nvSpPr>
          <p:cNvPr id="4" name="Slide Number Placeholder 3">
            <a:extLst>
              <a:ext uri="{FF2B5EF4-FFF2-40B4-BE49-F238E27FC236}">
                <a16:creationId xmlns:a16="http://schemas.microsoft.com/office/drawing/2014/main" id="{0BDD5409-F9D5-6C4D-9491-6C23BC5950ED}"/>
              </a:ext>
            </a:extLst>
          </p:cNvPr>
          <p:cNvSpPr>
            <a:spLocks noGrp="1"/>
          </p:cNvSpPr>
          <p:nvPr>
            <p:ph type="sldNum" sz="quarter" idx="12"/>
          </p:nvPr>
        </p:nvSpPr>
        <p:spPr/>
        <p:txBody>
          <a:bodyPr/>
          <a:lstStyle/>
          <a:p>
            <a:fld id="{CEEA61C5-2C0A-2A4A-B657-AE8AE436D3E5}" type="slidenum">
              <a:rPr lang="en-SA" smtClean="0"/>
              <a:t>2</a:t>
            </a:fld>
            <a:endParaRPr lang="en-SA"/>
          </a:p>
        </p:txBody>
      </p:sp>
      <p:cxnSp>
        <p:nvCxnSpPr>
          <p:cNvPr id="8" name="Straight Connector 7">
            <a:extLst>
              <a:ext uri="{FF2B5EF4-FFF2-40B4-BE49-F238E27FC236}">
                <a16:creationId xmlns:a16="http://schemas.microsoft.com/office/drawing/2014/main" id="{AC71EF4F-CC52-6541-AC0D-0E06EC407E68}"/>
              </a:ext>
            </a:extLst>
          </p:cNvPr>
          <p:cNvCxnSpPr>
            <a:cxnSpLocks/>
          </p:cNvCxnSpPr>
          <p:nvPr/>
        </p:nvCxnSpPr>
        <p:spPr>
          <a:xfrm>
            <a:off x="838200" y="6165914"/>
            <a:ext cx="10515600" cy="0"/>
          </a:xfrm>
          <a:prstGeom prst="line">
            <a:avLst/>
          </a:prstGeom>
          <a:ln w="25400" cmpd="sng">
            <a:gradFill flip="none" rotWithShape="1">
              <a:gsLst>
                <a:gs pos="10000">
                  <a:srgbClr val="92D050"/>
                </a:gs>
                <a:gs pos="90000">
                  <a:srgbClr val="00B0F0"/>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765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9269-7A4E-E846-B42B-521074931440}"/>
              </a:ext>
            </a:extLst>
          </p:cNvPr>
          <p:cNvSpPr>
            <a:spLocks noGrp="1"/>
          </p:cNvSpPr>
          <p:nvPr>
            <p:ph type="title"/>
          </p:nvPr>
        </p:nvSpPr>
        <p:spPr/>
        <p:txBody>
          <a:bodyPr/>
          <a:lstStyle/>
          <a:p>
            <a:r>
              <a:rPr lang="en-SA" dirty="0">
                <a:solidFill>
                  <a:srgbClr val="00B0F0"/>
                </a:solidFill>
                <a:latin typeface="Trebuchet MS" panose="020B0703020202090204" pitchFamily="34" charset="0"/>
              </a:rPr>
              <a:t>Problem Statement</a:t>
            </a:r>
          </a:p>
        </p:txBody>
      </p:sp>
      <p:sp>
        <p:nvSpPr>
          <p:cNvPr id="3" name="Content Placeholder 2">
            <a:extLst>
              <a:ext uri="{FF2B5EF4-FFF2-40B4-BE49-F238E27FC236}">
                <a16:creationId xmlns:a16="http://schemas.microsoft.com/office/drawing/2014/main" id="{8002B037-0FB9-2848-9B09-4D5E1A391F98}"/>
              </a:ext>
            </a:extLst>
          </p:cNvPr>
          <p:cNvSpPr>
            <a:spLocks noGrp="1"/>
          </p:cNvSpPr>
          <p:nvPr>
            <p:ph idx="1"/>
          </p:nvPr>
        </p:nvSpPr>
        <p:spPr/>
        <p:txBody>
          <a:bodyPr>
            <a:normAutofit lnSpcReduction="10000"/>
          </a:bodyPr>
          <a:lstStyle/>
          <a:p>
            <a:r>
              <a:rPr lang="en-US" sz="2600" dirty="0">
                <a:solidFill>
                  <a:schemeClr val="tx1">
                    <a:lumMod val="65000"/>
                    <a:lumOff val="35000"/>
                  </a:schemeClr>
                </a:solidFill>
                <a:latin typeface="Trebuchet MS" panose="020B0703020202090204" pitchFamily="34" charset="0"/>
              </a:rPr>
              <a:t>Credit card providers, Banks, and Merchants can save billions of dollars that is lost annually to credit card fraud.  </a:t>
            </a:r>
          </a:p>
          <a:p>
            <a:r>
              <a:rPr lang="en-US" sz="2600" dirty="0">
                <a:solidFill>
                  <a:schemeClr val="tx1">
                    <a:lumMod val="65000"/>
                    <a:lumOff val="35000"/>
                  </a:schemeClr>
                </a:solidFill>
                <a:latin typeface="Trebuchet MS" panose="020B0703020202090204" pitchFamily="34" charset="0"/>
              </a:rPr>
              <a:t>More importantly credit card holders (customers) will have a higher level of satisfaction, trust, and loyalty to their credit card providers if the latter can effectively detect and prevent fraudulent transactions, without annoying their customers with blocked legitimate payments.</a:t>
            </a:r>
          </a:p>
          <a:p>
            <a:endParaRPr lang="en-US" sz="2600" dirty="0">
              <a:solidFill>
                <a:schemeClr val="tx1">
                  <a:lumMod val="65000"/>
                  <a:lumOff val="35000"/>
                </a:schemeClr>
              </a:solidFill>
              <a:latin typeface="Trebuchet MS" panose="020B0703020202090204" pitchFamily="34" charset="0"/>
            </a:endParaRPr>
          </a:p>
          <a:p>
            <a:r>
              <a:rPr lang="en-US" sz="2400" dirty="0">
                <a:solidFill>
                  <a:schemeClr val="tx1">
                    <a:lumMod val="65000"/>
                    <a:lumOff val="35000"/>
                  </a:schemeClr>
                </a:solidFill>
                <a:latin typeface="Trebuchet MS" panose="020B0703020202090204" pitchFamily="34" charset="0"/>
              </a:rPr>
              <a:t>How to prevent and manage credit card fraud? </a:t>
            </a:r>
          </a:p>
          <a:p>
            <a:pPr lvl="1"/>
            <a:r>
              <a:rPr lang="en-US" sz="2200" dirty="0">
                <a:solidFill>
                  <a:schemeClr val="tx1">
                    <a:lumMod val="65000"/>
                    <a:lumOff val="35000"/>
                  </a:schemeClr>
                </a:solidFill>
                <a:latin typeface="Trebuchet MS" panose="020B0703020202090204" pitchFamily="34" charset="0"/>
              </a:rPr>
              <a:t>Analyze a credit card transactions dataset</a:t>
            </a:r>
          </a:p>
          <a:p>
            <a:pPr lvl="1"/>
            <a:r>
              <a:rPr lang="en-US" sz="2200" dirty="0">
                <a:solidFill>
                  <a:schemeClr val="tx1">
                    <a:lumMod val="65000"/>
                    <a:lumOff val="35000"/>
                  </a:schemeClr>
                </a:solidFill>
                <a:latin typeface="Trebuchet MS" panose="020B0703020202090204" pitchFamily="34" charset="0"/>
              </a:rPr>
              <a:t>Discover insights</a:t>
            </a:r>
          </a:p>
          <a:p>
            <a:pPr lvl="1"/>
            <a:r>
              <a:rPr lang="en-US" sz="2200" dirty="0">
                <a:solidFill>
                  <a:schemeClr val="tx1">
                    <a:lumMod val="65000"/>
                    <a:lumOff val="35000"/>
                  </a:schemeClr>
                </a:solidFill>
                <a:latin typeface="Trebuchet MS" panose="020B0703020202090204" pitchFamily="34" charset="0"/>
              </a:rPr>
              <a:t>Create a classification model to predict fraud transactions.</a:t>
            </a:r>
            <a:endParaRPr lang="en-SA" sz="2200" dirty="0">
              <a:solidFill>
                <a:schemeClr val="tx1">
                  <a:lumMod val="65000"/>
                  <a:lumOff val="35000"/>
                </a:schemeClr>
              </a:solidFill>
              <a:latin typeface="Trebuchet MS" panose="020B0703020202090204" pitchFamily="34" charset="0"/>
            </a:endParaRPr>
          </a:p>
          <a:p>
            <a:endParaRPr lang="en-SA" sz="2400" dirty="0">
              <a:solidFill>
                <a:schemeClr val="tx1">
                  <a:lumMod val="65000"/>
                  <a:lumOff val="35000"/>
                </a:schemeClr>
              </a:solidFill>
              <a:latin typeface="Trebuchet MS" panose="020B0703020202090204" pitchFamily="34" charset="0"/>
            </a:endParaRPr>
          </a:p>
          <a:p>
            <a:pPr marL="0" lvl="0" indent="0">
              <a:buNone/>
            </a:pPr>
            <a:endParaRPr lang="en-SA" dirty="0"/>
          </a:p>
        </p:txBody>
      </p:sp>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3</a:t>
            </a:fld>
            <a:endParaRPr lang="en-SA"/>
          </a:p>
        </p:txBody>
      </p:sp>
    </p:spTree>
    <p:extLst>
      <p:ext uri="{BB962C8B-B14F-4D97-AF65-F5344CB8AC3E}">
        <p14:creationId xmlns:p14="http://schemas.microsoft.com/office/powerpoint/2010/main" val="404792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7F41-24A8-CC4E-9B2F-87A891C2EE9F}"/>
              </a:ext>
            </a:extLst>
          </p:cNvPr>
          <p:cNvSpPr>
            <a:spLocks noGrp="1"/>
          </p:cNvSpPr>
          <p:nvPr>
            <p:ph type="title"/>
          </p:nvPr>
        </p:nvSpPr>
        <p:spPr/>
        <p:txBody>
          <a:bodyPr/>
          <a:lstStyle/>
          <a:p>
            <a:r>
              <a:rPr lang="en-SA" dirty="0">
                <a:solidFill>
                  <a:srgbClr val="00B0F0"/>
                </a:solidFill>
                <a:latin typeface="Trebuchet MS" panose="020B0703020202090204" pitchFamily="34" charset="0"/>
              </a:rPr>
              <a:t>Dataset Description</a:t>
            </a:r>
          </a:p>
        </p:txBody>
      </p:sp>
      <p:sp>
        <p:nvSpPr>
          <p:cNvPr id="4" name="Slide Number Placeholder 3">
            <a:extLst>
              <a:ext uri="{FF2B5EF4-FFF2-40B4-BE49-F238E27FC236}">
                <a16:creationId xmlns:a16="http://schemas.microsoft.com/office/drawing/2014/main" id="{06F5C97B-C8BC-3640-B7EA-8921BD76608C}"/>
              </a:ext>
            </a:extLst>
          </p:cNvPr>
          <p:cNvSpPr>
            <a:spLocks noGrp="1"/>
          </p:cNvSpPr>
          <p:nvPr>
            <p:ph type="sldNum" sz="quarter" idx="12"/>
          </p:nvPr>
        </p:nvSpPr>
        <p:spPr/>
        <p:txBody>
          <a:bodyPr/>
          <a:lstStyle/>
          <a:p>
            <a:fld id="{CEEA61C5-2C0A-2A4A-B657-AE8AE436D3E5}" type="slidenum">
              <a:rPr lang="en-SA" smtClean="0"/>
              <a:t>4</a:t>
            </a:fld>
            <a:endParaRPr lang="en-SA"/>
          </a:p>
        </p:txBody>
      </p:sp>
      <p:pic>
        <p:nvPicPr>
          <p:cNvPr id="5122" name="Picture 2">
            <a:extLst>
              <a:ext uri="{FF2B5EF4-FFF2-40B4-BE49-F238E27FC236}">
                <a16:creationId xmlns:a16="http://schemas.microsoft.com/office/drawing/2014/main" id="{D745BF6C-8EFC-3B47-B4D2-D8D9CDF6A31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44996" y="1825625"/>
            <a:ext cx="4762500" cy="32258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1E01BF47-57F4-5A46-9AAA-EA5A233FB9BA}"/>
              </a:ext>
            </a:extLst>
          </p:cNvPr>
          <p:cNvSpPr txBox="1">
            <a:spLocks/>
          </p:cNvSpPr>
          <p:nvPr/>
        </p:nvSpPr>
        <p:spPr>
          <a:xfrm>
            <a:off x="838200" y="1825625"/>
            <a:ext cx="5013960" cy="322580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A" dirty="0"/>
          </a:p>
          <a:p>
            <a:r>
              <a:rPr lang="en-US" dirty="0">
                <a:solidFill>
                  <a:schemeClr val="tx1">
                    <a:lumMod val="65000"/>
                    <a:lumOff val="35000"/>
                  </a:schemeClr>
                </a:solidFill>
                <a:latin typeface="Trebuchet MS" panose="020B0703020202090204" pitchFamily="34" charset="0"/>
                <a:hlinkClick r:id="rId4"/>
              </a:rPr>
              <a:t>Kaggle Dataset</a:t>
            </a:r>
            <a:endParaRPr lang="en-US" dirty="0">
              <a:solidFill>
                <a:schemeClr val="tx1">
                  <a:lumMod val="65000"/>
                  <a:lumOff val="35000"/>
                </a:schemeClr>
              </a:solidFill>
              <a:latin typeface="Trebuchet MS" panose="020B0703020202090204" pitchFamily="34" charset="0"/>
            </a:endParaRPr>
          </a:p>
          <a:p>
            <a:endParaRPr lang="en-US" dirty="0">
              <a:solidFill>
                <a:schemeClr val="tx1">
                  <a:lumMod val="65000"/>
                  <a:lumOff val="35000"/>
                </a:schemeClr>
              </a:solidFill>
              <a:latin typeface="Trebuchet MS" panose="020B0703020202090204" pitchFamily="34" charset="0"/>
            </a:endParaRPr>
          </a:p>
          <a:p>
            <a:r>
              <a:rPr lang="en-US" dirty="0">
                <a:solidFill>
                  <a:schemeClr val="tx1">
                    <a:lumMod val="65000"/>
                    <a:lumOff val="35000"/>
                  </a:schemeClr>
                </a:solidFill>
                <a:latin typeface="Trebuchet MS" panose="020B0703020202090204" pitchFamily="34" charset="0"/>
              </a:rPr>
              <a:t>Imbalanced Dataset:</a:t>
            </a:r>
          </a:p>
          <a:p>
            <a:pPr lvl="1"/>
            <a:r>
              <a:rPr lang="en-US" dirty="0">
                <a:solidFill>
                  <a:schemeClr val="tx1">
                    <a:lumMod val="65000"/>
                    <a:lumOff val="35000"/>
                  </a:schemeClr>
                </a:solidFill>
                <a:latin typeface="Trebuchet MS" panose="020B0703020202090204" pitchFamily="34" charset="0"/>
              </a:rPr>
              <a:t>21 columns/features</a:t>
            </a:r>
          </a:p>
          <a:p>
            <a:pPr lvl="1"/>
            <a:r>
              <a:rPr lang="en-US" dirty="0">
                <a:solidFill>
                  <a:schemeClr val="tx1">
                    <a:lumMod val="65000"/>
                    <a:lumOff val="35000"/>
                  </a:schemeClr>
                </a:solidFill>
                <a:latin typeface="Trebuchet MS" panose="020B0703020202090204" pitchFamily="34" charset="0"/>
              </a:rPr>
              <a:t>one target (valid/fraud)</a:t>
            </a:r>
          </a:p>
          <a:p>
            <a:pPr lvl="1"/>
            <a:r>
              <a:rPr lang="en-US" dirty="0">
                <a:solidFill>
                  <a:schemeClr val="tx1">
                    <a:lumMod val="65000"/>
                    <a:lumOff val="35000"/>
                  </a:schemeClr>
                </a:solidFill>
                <a:latin typeface="Trebuchet MS" panose="020B0703020202090204" pitchFamily="34" charset="0"/>
              </a:rPr>
              <a:t>~1.84 Million records </a:t>
            </a:r>
          </a:p>
          <a:p>
            <a:pPr lvl="1"/>
            <a:r>
              <a:rPr lang="en-US" dirty="0">
                <a:solidFill>
                  <a:schemeClr val="tx1">
                    <a:lumMod val="65000"/>
                    <a:lumOff val="35000"/>
                  </a:schemeClr>
                </a:solidFill>
                <a:latin typeface="Trebuchet MS" panose="020B0703020202090204" pitchFamily="34" charset="0"/>
              </a:rPr>
              <a:t>Fraud class is 0.52% </a:t>
            </a:r>
          </a:p>
          <a:p>
            <a:pPr lvl="1"/>
            <a:endParaRPr lang="en-US" dirty="0">
              <a:solidFill>
                <a:schemeClr val="tx1">
                  <a:lumMod val="65000"/>
                  <a:lumOff val="35000"/>
                </a:schemeClr>
              </a:solidFill>
              <a:latin typeface="Trebuchet MS" panose="020B0703020202090204" pitchFamily="34" charset="0"/>
            </a:endParaRPr>
          </a:p>
          <a:p>
            <a:r>
              <a:rPr lang="en-US" dirty="0">
                <a:solidFill>
                  <a:schemeClr val="tx1">
                    <a:lumMod val="65000"/>
                    <a:lumOff val="35000"/>
                  </a:schemeClr>
                </a:solidFill>
                <a:latin typeface="Trebuchet MS" panose="020B0703020202090204" pitchFamily="34" charset="0"/>
              </a:rPr>
              <a:t>Features:</a:t>
            </a:r>
          </a:p>
          <a:p>
            <a:pPr marL="0" indent="0">
              <a:buNone/>
            </a:pPr>
            <a:endParaRPr lang="en-US" dirty="0"/>
          </a:p>
        </p:txBody>
      </p:sp>
      <p:graphicFrame>
        <p:nvGraphicFramePr>
          <p:cNvPr id="5" name="Table 4">
            <a:extLst>
              <a:ext uri="{FF2B5EF4-FFF2-40B4-BE49-F238E27FC236}">
                <a16:creationId xmlns:a16="http://schemas.microsoft.com/office/drawing/2014/main" id="{BA7C2573-E445-1442-AED1-BC2788B1BCE8}"/>
              </a:ext>
            </a:extLst>
          </p:cNvPr>
          <p:cNvGraphicFramePr>
            <a:graphicFrameLocks noGrp="1"/>
          </p:cNvGraphicFramePr>
          <p:nvPr>
            <p:extLst>
              <p:ext uri="{D42A27DB-BD31-4B8C-83A1-F6EECF244321}">
                <p14:modId xmlns:p14="http://schemas.microsoft.com/office/powerpoint/2010/main" val="105687241"/>
              </p:ext>
            </p:extLst>
          </p:nvPr>
        </p:nvGraphicFramePr>
        <p:xfrm>
          <a:off x="911351" y="5186362"/>
          <a:ext cx="10369297" cy="639826"/>
        </p:xfrm>
        <a:graphic>
          <a:graphicData uri="http://schemas.openxmlformats.org/drawingml/2006/table">
            <a:tbl>
              <a:tblPr firstRow="1" firstCol="1" bandRow="1">
                <a:tableStyleId>{5A111915-BE36-4E01-A7E5-04B1672EAD32}</a:tableStyleId>
              </a:tblPr>
              <a:tblGrid>
                <a:gridCol w="1059447">
                  <a:extLst>
                    <a:ext uri="{9D8B030D-6E8A-4147-A177-3AD203B41FA5}">
                      <a16:colId xmlns:a16="http://schemas.microsoft.com/office/drawing/2014/main" val="3082833695"/>
                    </a:ext>
                  </a:extLst>
                </a:gridCol>
                <a:gridCol w="520154">
                  <a:extLst>
                    <a:ext uri="{9D8B030D-6E8A-4147-A177-3AD203B41FA5}">
                      <a16:colId xmlns:a16="http://schemas.microsoft.com/office/drawing/2014/main" val="2791715901"/>
                    </a:ext>
                  </a:extLst>
                </a:gridCol>
                <a:gridCol w="594462">
                  <a:extLst>
                    <a:ext uri="{9D8B030D-6E8A-4147-A177-3AD203B41FA5}">
                      <a16:colId xmlns:a16="http://schemas.microsoft.com/office/drawing/2014/main" val="97977722"/>
                    </a:ext>
                  </a:extLst>
                </a:gridCol>
                <a:gridCol w="560684">
                  <a:extLst>
                    <a:ext uri="{9D8B030D-6E8A-4147-A177-3AD203B41FA5}">
                      <a16:colId xmlns:a16="http://schemas.microsoft.com/office/drawing/2014/main" val="50239018"/>
                    </a:ext>
                  </a:extLst>
                </a:gridCol>
                <a:gridCol w="320874">
                  <a:extLst>
                    <a:ext uri="{9D8B030D-6E8A-4147-A177-3AD203B41FA5}">
                      <a16:colId xmlns:a16="http://schemas.microsoft.com/office/drawing/2014/main" val="156115449"/>
                    </a:ext>
                  </a:extLst>
                </a:gridCol>
                <a:gridCol w="316370">
                  <a:extLst>
                    <a:ext uri="{9D8B030D-6E8A-4147-A177-3AD203B41FA5}">
                      <a16:colId xmlns:a16="http://schemas.microsoft.com/office/drawing/2014/main" val="49645142"/>
                    </a:ext>
                  </a:extLst>
                </a:gridCol>
                <a:gridCol w="307364">
                  <a:extLst>
                    <a:ext uri="{9D8B030D-6E8A-4147-A177-3AD203B41FA5}">
                      <a16:colId xmlns:a16="http://schemas.microsoft.com/office/drawing/2014/main" val="1513226776"/>
                    </a:ext>
                  </a:extLst>
                </a:gridCol>
                <a:gridCol w="475119">
                  <a:extLst>
                    <a:ext uri="{9D8B030D-6E8A-4147-A177-3AD203B41FA5}">
                      <a16:colId xmlns:a16="http://schemas.microsoft.com/office/drawing/2014/main" val="1026177996"/>
                    </a:ext>
                  </a:extLst>
                </a:gridCol>
                <a:gridCol w="410944">
                  <a:extLst>
                    <a:ext uri="{9D8B030D-6E8A-4147-A177-3AD203B41FA5}">
                      <a16:colId xmlns:a16="http://schemas.microsoft.com/office/drawing/2014/main" val="2767191750"/>
                    </a:ext>
                  </a:extLst>
                </a:gridCol>
                <a:gridCol w="307364">
                  <a:extLst>
                    <a:ext uri="{9D8B030D-6E8A-4147-A177-3AD203B41FA5}">
                      <a16:colId xmlns:a16="http://schemas.microsoft.com/office/drawing/2014/main" val="488432232"/>
                    </a:ext>
                  </a:extLst>
                </a:gridCol>
                <a:gridCol w="374916">
                  <a:extLst>
                    <a:ext uri="{9D8B030D-6E8A-4147-A177-3AD203B41FA5}">
                      <a16:colId xmlns:a16="http://schemas.microsoft.com/office/drawing/2014/main" val="2238497299"/>
                    </a:ext>
                  </a:extLst>
                </a:gridCol>
                <a:gridCol w="275839">
                  <a:extLst>
                    <a:ext uri="{9D8B030D-6E8A-4147-A177-3AD203B41FA5}">
                      <a16:colId xmlns:a16="http://schemas.microsoft.com/office/drawing/2014/main" val="595331755"/>
                    </a:ext>
                  </a:extLst>
                </a:gridCol>
                <a:gridCol w="252195">
                  <a:extLst>
                    <a:ext uri="{9D8B030D-6E8A-4147-A177-3AD203B41FA5}">
                      <a16:colId xmlns:a16="http://schemas.microsoft.com/office/drawing/2014/main" val="205765501"/>
                    </a:ext>
                  </a:extLst>
                </a:gridCol>
                <a:gridCol w="344517">
                  <a:extLst>
                    <a:ext uri="{9D8B030D-6E8A-4147-A177-3AD203B41FA5}">
                      <a16:colId xmlns:a16="http://schemas.microsoft.com/office/drawing/2014/main" val="412133713"/>
                    </a:ext>
                  </a:extLst>
                </a:gridCol>
                <a:gridCol w="552804">
                  <a:extLst>
                    <a:ext uri="{9D8B030D-6E8A-4147-A177-3AD203B41FA5}">
                      <a16:colId xmlns:a16="http://schemas.microsoft.com/office/drawing/2014/main" val="3711967491"/>
                    </a:ext>
                  </a:extLst>
                </a:gridCol>
                <a:gridCol w="285972">
                  <a:extLst>
                    <a:ext uri="{9D8B030D-6E8A-4147-A177-3AD203B41FA5}">
                      <a16:colId xmlns:a16="http://schemas.microsoft.com/office/drawing/2014/main" val="2587018179"/>
                    </a:ext>
                  </a:extLst>
                </a:gridCol>
                <a:gridCol w="326504">
                  <a:extLst>
                    <a:ext uri="{9D8B030D-6E8A-4147-A177-3AD203B41FA5}">
                      <a16:colId xmlns:a16="http://schemas.microsoft.com/office/drawing/2014/main" val="1570827662"/>
                    </a:ext>
                  </a:extLst>
                </a:gridCol>
                <a:gridCol w="646251">
                  <a:extLst>
                    <a:ext uri="{9D8B030D-6E8A-4147-A177-3AD203B41FA5}">
                      <a16:colId xmlns:a16="http://schemas.microsoft.com/office/drawing/2014/main" val="2272669743"/>
                    </a:ext>
                  </a:extLst>
                </a:gridCol>
                <a:gridCol w="600091">
                  <a:extLst>
                    <a:ext uri="{9D8B030D-6E8A-4147-A177-3AD203B41FA5}">
                      <a16:colId xmlns:a16="http://schemas.microsoft.com/office/drawing/2014/main" val="2106065377"/>
                    </a:ext>
                  </a:extLst>
                </a:gridCol>
                <a:gridCol w="612475">
                  <a:extLst>
                    <a:ext uri="{9D8B030D-6E8A-4147-A177-3AD203B41FA5}">
                      <a16:colId xmlns:a16="http://schemas.microsoft.com/office/drawing/2014/main" val="1940715905"/>
                    </a:ext>
                  </a:extLst>
                </a:gridCol>
                <a:gridCol w="704797">
                  <a:extLst>
                    <a:ext uri="{9D8B030D-6E8A-4147-A177-3AD203B41FA5}">
                      <a16:colId xmlns:a16="http://schemas.microsoft.com/office/drawing/2014/main" val="2221854914"/>
                    </a:ext>
                  </a:extLst>
                </a:gridCol>
                <a:gridCol w="520154">
                  <a:extLst>
                    <a:ext uri="{9D8B030D-6E8A-4147-A177-3AD203B41FA5}">
                      <a16:colId xmlns:a16="http://schemas.microsoft.com/office/drawing/2014/main" val="3632441948"/>
                    </a:ext>
                  </a:extLst>
                </a:gridCol>
              </a:tblGrid>
              <a:tr h="639826">
                <a:tc>
                  <a:txBody>
                    <a:bodyPr/>
                    <a:lstStyle/>
                    <a:p>
                      <a:r>
                        <a:rPr lang="en-SA" sz="1000" b="0" dirty="0">
                          <a:effectLst/>
                        </a:rPr>
                        <a:t>trans_date_trans_time</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cc_num</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merchant</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category</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amt</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first</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last</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gender</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street</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city</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a:effectLst/>
                        </a:rPr>
                        <a:t>state</a:t>
                      </a:r>
                      <a:endParaRPr lang="en-SA" sz="1800" b="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zip</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lat</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long</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city_pop</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job</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dob</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a:effectLst/>
                        </a:rPr>
                        <a:t>trans_num</a:t>
                      </a:r>
                      <a:endParaRPr lang="en-SA" sz="1800" b="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a:effectLst/>
                        </a:rPr>
                        <a:t>unix_time</a:t>
                      </a:r>
                      <a:endParaRPr lang="en-SA" sz="1800" b="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a:effectLst/>
                        </a:rPr>
                        <a:t>merch_lat</a:t>
                      </a:r>
                      <a:endParaRPr lang="en-SA" sz="1800" b="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merch_long</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tc>
                  <a:txBody>
                    <a:bodyPr/>
                    <a:lstStyle/>
                    <a:p>
                      <a:r>
                        <a:rPr lang="en-SA" sz="1000" b="0" dirty="0">
                          <a:effectLst/>
                        </a:rPr>
                        <a:t>is_fraud</a:t>
                      </a:r>
                      <a:endParaRPr lang="en-SA" sz="1800" b="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tc>
                <a:extLst>
                  <a:ext uri="{0D108BD9-81ED-4DB2-BD59-A6C34878D82A}">
                    <a16:rowId xmlns:a16="http://schemas.microsoft.com/office/drawing/2014/main" val="25483366"/>
                  </a:ext>
                </a:extLst>
              </a:tr>
            </a:tbl>
          </a:graphicData>
        </a:graphic>
      </p:graphicFrame>
    </p:spTree>
    <p:extLst>
      <p:ext uri="{BB962C8B-B14F-4D97-AF65-F5344CB8AC3E}">
        <p14:creationId xmlns:p14="http://schemas.microsoft.com/office/powerpoint/2010/main" val="367680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9269-7A4E-E846-B42B-521074931440}"/>
              </a:ext>
            </a:extLst>
          </p:cNvPr>
          <p:cNvSpPr>
            <a:spLocks noGrp="1"/>
          </p:cNvSpPr>
          <p:nvPr>
            <p:ph type="title"/>
          </p:nvPr>
        </p:nvSpPr>
        <p:spPr>
          <a:xfrm>
            <a:off x="2849880" y="0"/>
            <a:ext cx="6708648" cy="1325563"/>
          </a:xfrm>
        </p:spPr>
        <p:txBody>
          <a:bodyPr/>
          <a:lstStyle/>
          <a:p>
            <a:r>
              <a:rPr lang="en-SA" dirty="0">
                <a:solidFill>
                  <a:srgbClr val="00B0F0"/>
                </a:solidFill>
                <a:latin typeface="Trebuchet MS" panose="020B0703020202090204" pitchFamily="34" charset="0"/>
              </a:rPr>
              <a:t>Exploratory Data Analysis</a:t>
            </a:r>
          </a:p>
        </p:txBody>
      </p:sp>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5</a:t>
            </a:fld>
            <a:endParaRPr lang="en-SA"/>
          </a:p>
        </p:txBody>
      </p:sp>
      <p:pic>
        <p:nvPicPr>
          <p:cNvPr id="6146" name="Picture 2">
            <a:extLst>
              <a:ext uri="{FF2B5EF4-FFF2-40B4-BE49-F238E27FC236}">
                <a16:creationId xmlns:a16="http://schemas.microsoft.com/office/drawing/2014/main" id="{0B8173D6-FA3E-2848-AA59-E27C477D9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031" y="1221942"/>
            <a:ext cx="10167938" cy="523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62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6</a:t>
            </a:fld>
            <a:endParaRPr lang="en-SA"/>
          </a:p>
        </p:txBody>
      </p:sp>
      <p:pic>
        <p:nvPicPr>
          <p:cNvPr id="12290" name="Picture 2">
            <a:extLst>
              <a:ext uri="{FF2B5EF4-FFF2-40B4-BE49-F238E27FC236}">
                <a16:creationId xmlns:a16="http://schemas.microsoft.com/office/drawing/2014/main" id="{3D879283-E864-D54D-9844-A1C4A3861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5948"/>
            <a:ext cx="12192000" cy="408781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28F464C7-F93F-C14B-8487-18AA8A8D5409}"/>
              </a:ext>
            </a:extLst>
          </p:cNvPr>
          <p:cNvSpPr>
            <a:spLocks noGrp="1"/>
          </p:cNvSpPr>
          <p:nvPr>
            <p:ph type="title"/>
          </p:nvPr>
        </p:nvSpPr>
        <p:spPr>
          <a:xfrm>
            <a:off x="2849880" y="0"/>
            <a:ext cx="6708648" cy="1325563"/>
          </a:xfrm>
        </p:spPr>
        <p:txBody>
          <a:bodyPr/>
          <a:lstStyle/>
          <a:p>
            <a:r>
              <a:rPr lang="en-SA" dirty="0">
                <a:solidFill>
                  <a:srgbClr val="00B0F0"/>
                </a:solidFill>
                <a:latin typeface="Trebuchet MS" panose="020B0703020202090204" pitchFamily="34" charset="0"/>
              </a:rPr>
              <a:t>Exploratory Data Analysis</a:t>
            </a:r>
          </a:p>
        </p:txBody>
      </p:sp>
    </p:spTree>
    <p:extLst>
      <p:ext uri="{BB962C8B-B14F-4D97-AF65-F5344CB8AC3E}">
        <p14:creationId xmlns:p14="http://schemas.microsoft.com/office/powerpoint/2010/main" val="334282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7</a:t>
            </a:fld>
            <a:endParaRPr lang="en-SA"/>
          </a:p>
        </p:txBody>
      </p:sp>
      <p:pic>
        <p:nvPicPr>
          <p:cNvPr id="8194" name="Picture 2">
            <a:extLst>
              <a:ext uri="{FF2B5EF4-FFF2-40B4-BE49-F238E27FC236}">
                <a16:creationId xmlns:a16="http://schemas.microsoft.com/office/drawing/2014/main" id="{1FCE810E-28C3-1547-AEF1-E8002DDEE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1429668"/>
            <a:ext cx="11029950" cy="472507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61489A60-B69A-3D46-B1C9-71D8ED6CC848}"/>
              </a:ext>
            </a:extLst>
          </p:cNvPr>
          <p:cNvSpPr>
            <a:spLocks noGrp="1"/>
          </p:cNvSpPr>
          <p:nvPr>
            <p:ph type="title"/>
          </p:nvPr>
        </p:nvSpPr>
        <p:spPr>
          <a:xfrm>
            <a:off x="2849880" y="0"/>
            <a:ext cx="6708648" cy="1325563"/>
          </a:xfrm>
        </p:spPr>
        <p:txBody>
          <a:bodyPr/>
          <a:lstStyle/>
          <a:p>
            <a:r>
              <a:rPr lang="en-SA" dirty="0">
                <a:solidFill>
                  <a:srgbClr val="00B0F0"/>
                </a:solidFill>
                <a:latin typeface="Trebuchet MS" panose="020B0703020202090204" pitchFamily="34" charset="0"/>
              </a:rPr>
              <a:t>Exploratory Data Analysis</a:t>
            </a:r>
          </a:p>
        </p:txBody>
      </p:sp>
    </p:spTree>
    <p:extLst>
      <p:ext uri="{BB962C8B-B14F-4D97-AF65-F5344CB8AC3E}">
        <p14:creationId xmlns:p14="http://schemas.microsoft.com/office/powerpoint/2010/main" val="229275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8</a:t>
            </a:fld>
            <a:endParaRPr lang="en-SA"/>
          </a:p>
        </p:txBody>
      </p:sp>
      <p:pic>
        <p:nvPicPr>
          <p:cNvPr id="14338" name="Picture 2">
            <a:extLst>
              <a:ext uri="{FF2B5EF4-FFF2-40B4-BE49-F238E27FC236}">
                <a16:creationId xmlns:a16="http://schemas.microsoft.com/office/drawing/2014/main" id="{0BC929CC-CAC7-E449-8AC2-DC4511313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633" y="1644552"/>
            <a:ext cx="7904734" cy="471179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72E81920-6B9D-564E-B445-C29C89DDB19A}"/>
              </a:ext>
            </a:extLst>
          </p:cNvPr>
          <p:cNvSpPr>
            <a:spLocks noGrp="1"/>
          </p:cNvSpPr>
          <p:nvPr>
            <p:ph type="title"/>
          </p:nvPr>
        </p:nvSpPr>
        <p:spPr>
          <a:xfrm>
            <a:off x="2849880" y="0"/>
            <a:ext cx="6708648" cy="1325563"/>
          </a:xfrm>
        </p:spPr>
        <p:txBody>
          <a:bodyPr/>
          <a:lstStyle/>
          <a:p>
            <a:r>
              <a:rPr lang="en-SA" dirty="0">
                <a:solidFill>
                  <a:srgbClr val="00B0F0"/>
                </a:solidFill>
                <a:latin typeface="Trebuchet MS" panose="020B0703020202090204" pitchFamily="34" charset="0"/>
              </a:rPr>
              <a:t>Exploratory Data Analysis</a:t>
            </a:r>
          </a:p>
        </p:txBody>
      </p:sp>
    </p:spTree>
    <p:extLst>
      <p:ext uri="{BB962C8B-B14F-4D97-AF65-F5344CB8AC3E}">
        <p14:creationId xmlns:p14="http://schemas.microsoft.com/office/powerpoint/2010/main" val="412938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6EA262-DB7E-9942-B7F6-C8463FE4B689}"/>
              </a:ext>
            </a:extLst>
          </p:cNvPr>
          <p:cNvSpPr>
            <a:spLocks noGrp="1"/>
          </p:cNvSpPr>
          <p:nvPr>
            <p:ph type="sldNum" sz="quarter" idx="12"/>
          </p:nvPr>
        </p:nvSpPr>
        <p:spPr/>
        <p:txBody>
          <a:bodyPr/>
          <a:lstStyle/>
          <a:p>
            <a:fld id="{CEEA61C5-2C0A-2A4A-B657-AE8AE436D3E5}" type="slidenum">
              <a:rPr lang="en-SA" smtClean="0"/>
              <a:t>9</a:t>
            </a:fld>
            <a:endParaRPr lang="en-SA"/>
          </a:p>
        </p:txBody>
      </p:sp>
      <p:pic>
        <p:nvPicPr>
          <p:cNvPr id="10242" name="Picture 2">
            <a:extLst>
              <a:ext uri="{FF2B5EF4-FFF2-40B4-BE49-F238E27FC236}">
                <a16:creationId xmlns:a16="http://schemas.microsoft.com/office/drawing/2014/main" id="{BD125CFB-C932-984B-9F8B-68D26C694F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144" y="1723928"/>
            <a:ext cx="10765536" cy="459918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51B02AAB-D4CF-DC4A-896B-981E79AEFBA3}"/>
              </a:ext>
            </a:extLst>
          </p:cNvPr>
          <p:cNvSpPr>
            <a:spLocks noGrp="1"/>
          </p:cNvSpPr>
          <p:nvPr>
            <p:ph type="title"/>
          </p:nvPr>
        </p:nvSpPr>
        <p:spPr>
          <a:xfrm>
            <a:off x="2849880" y="0"/>
            <a:ext cx="6708648" cy="1325563"/>
          </a:xfrm>
        </p:spPr>
        <p:txBody>
          <a:bodyPr/>
          <a:lstStyle/>
          <a:p>
            <a:r>
              <a:rPr lang="en-SA" dirty="0">
                <a:solidFill>
                  <a:srgbClr val="00B0F0"/>
                </a:solidFill>
                <a:latin typeface="Trebuchet MS" panose="020B0703020202090204" pitchFamily="34" charset="0"/>
              </a:rPr>
              <a:t>Exploratory Data Analysis</a:t>
            </a:r>
          </a:p>
        </p:txBody>
      </p:sp>
    </p:spTree>
    <p:extLst>
      <p:ext uri="{BB962C8B-B14F-4D97-AF65-F5344CB8AC3E}">
        <p14:creationId xmlns:p14="http://schemas.microsoft.com/office/powerpoint/2010/main" val="31843976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41517</TotalTime>
  <Words>1489</Words>
  <Application>Microsoft Macintosh PowerPoint</Application>
  <PresentationFormat>Widescreen</PresentationFormat>
  <Paragraphs>208</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Georgia</vt:lpstr>
      <vt:lpstr>Trebuchet MS</vt:lpstr>
      <vt:lpstr>Office Theme</vt:lpstr>
      <vt:lpstr>Credit Card Fraud Detection</vt:lpstr>
      <vt:lpstr>AGENDA</vt:lpstr>
      <vt:lpstr>Problem Statement</vt:lpstr>
      <vt:lpstr>Dataset Description</vt:lpstr>
      <vt:lpstr>Exploratory Data Analysis</vt:lpstr>
      <vt:lpstr>Exploratory Data Analysis</vt:lpstr>
      <vt:lpstr>Exploratory Data Analysis</vt:lpstr>
      <vt:lpstr>Exploratory Data Analysis</vt:lpstr>
      <vt:lpstr>Exploratory Data Analysis</vt:lpstr>
      <vt:lpstr>Exploratory Data Analysis</vt:lpstr>
      <vt:lpstr>Feature Importance</vt:lpstr>
      <vt:lpstr>Performance Metrics</vt:lpstr>
      <vt:lpstr>Models Selection &amp; Performance</vt:lpstr>
      <vt:lpstr>Summary of Findings - EDA </vt:lpstr>
      <vt:lpstr>Summary of Findings – Predictive Modeling </vt:lpstr>
      <vt:lpstr>PowerPoint Presentation</vt:lpstr>
      <vt:lpstr>Pycaret Best Models</vt:lpstr>
      <vt:lpstr>Pycaret Best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Analtics/Science</dc:title>
  <dc:creator>Zaki Alawami</dc:creator>
  <cp:lastModifiedBy>Zaki Alawami</cp:lastModifiedBy>
  <cp:revision>254</cp:revision>
  <dcterms:created xsi:type="dcterms:W3CDTF">2021-03-22T16:50:09Z</dcterms:created>
  <dcterms:modified xsi:type="dcterms:W3CDTF">2021-10-21T10:56:40Z</dcterms:modified>
</cp:coreProperties>
</file>