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73" r:id="rId1"/>
  </p:sldMasterIdLst>
  <p:notesMasterIdLst>
    <p:notesMasterId r:id="rId19"/>
  </p:notesMasterIdLst>
  <p:handoutMasterIdLst>
    <p:handoutMasterId r:id="rId20"/>
  </p:handoutMasterIdLst>
  <p:sldIdLst>
    <p:sldId id="328" r:id="rId2"/>
    <p:sldId id="262" r:id="rId3"/>
    <p:sldId id="330" r:id="rId4"/>
    <p:sldId id="333" r:id="rId5"/>
    <p:sldId id="334" r:id="rId6"/>
    <p:sldId id="337" r:id="rId7"/>
    <p:sldId id="335" r:id="rId8"/>
    <p:sldId id="338" r:id="rId9"/>
    <p:sldId id="336" r:id="rId10"/>
    <p:sldId id="343" r:id="rId11"/>
    <p:sldId id="344" r:id="rId12"/>
    <p:sldId id="287" r:id="rId13"/>
    <p:sldId id="341" r:id="rId14"/>
    <p:sldId id="340" r:id="rId15"/>
    <p:sldId id="259" r:id="rId16"/>
    <p:sldId id="332" r:id="rId17"/>
    <p:sldId id="33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803"/>
  </p:normalViewPr>
  <p:slideViewPr>
    <p:cSldViewPr snapToGrid="0" snapToObjects="1">
      <p:cViewPr varScale="1">
        <p:scale>
          <a:sx n="106" d="100"/>
          <a:sy n="106" d="100"/>
        </p:scale>
        <p:origin x="792" y="184"/>
      </p:cViewPr>
      <p:guideLst/>
    </p:cSldViewPr>
  </p:slideViewPr>
  <p:outlineViewPr>
    <p:cViewPr>
      <p:scale>
        <a:sx n="33" d="100"/>
        <a:sy n="33" d="100"/>
      </p:scale>
      <p:origin x="0" y="-760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7" d="100"/>
          <a:sy n="87" d="100"/>
        </p:scale>
        <p:origin x="390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1111A3-383E-8C45-9D7F-1C16E34C9555}" type="doc">
      <dgm:prSet loTypeId="urn:microsoft.com/office/officeart/2005/8/layout/vList5" loCatId="" qsTypeId="urn:microsoft.com/office/officeart/2005/8/quickstyle/simple1" qsCatId="simple" csTypeId="urn:microsoft.com/office/officeart/2005/8/colors/colorful1" csCatId="colorful" phldr="1"/>
      <dgm:spPr/>
      <dgm:t>
        <a:bodyPr/>
        <a:lstStyle/>
        <a:p>
          <a:endParaRPr lang="en-US"/>
        </a:p>
      </dgm:t>
    </dgm:pt>
    <dgm:pt modelId="{05F7D63B-987B-3646-A2CE-6383DC176033}">
      <dgm:prSet phldrT="[Text]" custT="1"/>
      <dgm:spPr/>
      <dgm:t>
        <a:bodyPr/>
        <a:lstStyle/>
        <a:p>
          <a:pPr rtl="0"/>
          <a:r>
            <a:rPr lang="en-US" sz="3600" b="1" dirty="0">
              <a:solidFill>
                <a:schemeClr val="bg1"/>
              </a:solidFill>
            </a:rPr>
            <a:t>Precision</a:t>
          </a:r>
          <a:endParaRPr lang="en-US" sz="3600" dirty="0">
            <a:solidFill>
              <a:schemeClr val="bg1"/>
            </a:solidFill>
          </a:endParaRPr>
        </a:p>
      </dgm:t>
    </dgm:pt>
    <dgm:pt modelId="{65978387-5EDE-D04E-B6BA-CB248127263C}" type="parTrans" cxnId="{D3CD950C-F1C2-7945-90D7-A294D984372C}">
      <dgm:prSet/>
      <dgm:spPr/>
      <dgm:t>
        <a:bodyPr/>
        <a:lstStyle/>
        <a:p>
          <a:endParaRPr lang="en-US"/>
        </a:p>
      </dgm:t>
    </dgm:pt>
    <dgm:pt modelId="{CCC121CE-FFB8-A446-9A7B-B594066DCDDE}" type="sibTrans" cxnId="{D3CD950C-F1C2-7945-90D7-A294D984372C}">
      <dgm:prSet/>
      <dgm:spPr/>
      <dgm:t>
        <a:bodyPr/>
        <a:lstStyle/>
        <a:p>
          <a:endParaRPr lang="en-US"/>
        </a:p>
      </dgm:t>
    </dgm:pt>
    <dgm:pt modelId="{F5CD24EE-D428-714C-8E43-5533E03CAF4E}">
      <dgm:prSet phldrT="[Text]" custT="1"/>
      <dgm:spPr/>
      <dgm:t>
        <a:bodyPr/>
        <a:lstStyle/>
        <a:p>
          <a:r>
            <a:rPr lang="en-US" sz="2000" dirty="0"/>
            <a:t>The fraction of correct positive predictions</a:t>
          </a:r>
        </a:p>
      </dgm:t>
    </dgm:pt>
    <dgm:pt modelId="{4B0CE90F-18BA-5F47-B00B-4C18AB1ED15E}" type="parTrans" cxnId="{9037E744-8C6B-5E41-8697-A40930D4EEA6}">
      <dgm:prSet/>
      <dgm:spPr/>
      <dgm:t>
        <a:bodyPr/>
        <a:lstStyle/>
        <a:p>
          <a:endParaRPr lang="en-US"/>
        </a:p>
      </dgm:t>
    </dgm:pt>
    <dgm:pt modelId="{5BAC2F22-C997-EE41-B390-38E8C31DEF77}" type="sibTrans" cxnId="{9037E744-8C6B-5E41-8697-A40930D4EEA6}">
      <dgm:prSet/>
      <dgm:spPr/>
      <dgm:t>
        <a:bodyPr/>
        <a:lstStyle/>
        <a:p>
          <a:endParaRPr lang="en-US"/>
        </a:p>
      </dgm:t>
    </dgm:pt>
    <dgm:pt modelId="{919676D1-8949-024B-BC33-3D427BB0AEE1}">
      <dgm:prSet phldrT="[Text]" custT="1"/>
      <dgm:spPr/>
      <dgm:t>
        <a:bodyPr/>
        <a:lstStyle/>
        <a:p>
          <a:pPr rtl="0"/>
          <a:r>
            <a:rPr lang="en-US" sz="3600" b="1" dirty="0">
              <a:solidFill>
                <a:schemeClr val="bg1"/>
              </a:solidFill>
            </a:rPr>
            <a:t>Recall</a:t>
          </a:r>
          <a:endParaRPr lang="en-US" sz="3600" dirty="0">
            <a:solidFill>
              <a:schemeClr val="bg1"/>
            </a:solidFill>
          </a:endParaRPr>
        </a:p>
      </dgm:t>
    </dgm:pt>
    <dgm:pt modelId="{146C86F9-259A-0848-8406-E0B65EA3D4CC}" type="parTrans" cxnId="{3AE2A86E-0381-4E4B-8AC4-0D27D3330599}">
      <dgm:prSet/>
      <dgm:spPr/>
      <dgm:t>
        <a:bodyPr/>
        <a:lstStyle/>
        <a:p>
          <a:endParaRPr lang="en-US"/>
        </a:p>
      </dgm:t>
    </dgm:pt>
    <dgm:pt modelId="{709C5070-4DF3-CE4D-A15B-86CE084487BC}" type="sibTrans" cxnId="{3AE2A86E-0381-4E4B-8AC4-0D27D3330599}">
      <dgm:prSet/>
      <dgm:spPr/>
      <dgm:t>
        <a:bodyPr/>
        <a:lstStyle/>
        <a:p>
          <a:endParaRPr lang="en-US"/>
        </a:p>
      </dgm:t>
    </dgm:pt>
    <dgm:pt modelId="{888A7839-4DD1-1C45-9E03-7457187C4992}">
      <dgm:prSet phldrT="[Text]" custT="1"/>
      <dgm:spPr/>
      <dgm:t>
        <a:bodyPr/>
        <a:lstStyle/>
        <a:p>
          <a:r>
            <a:rPr lang="en-US" sz="1800" dirty="0"/>
            <a:t>The fraction of positive cases predicted correctly. </a:t>
          </a:r>
        </a:p>
      </dgm:t>
    </dgm:pt>
    <dgm:pt modelId="{119CA32E-4779-634B-B663-81E1DDD17BBC}" type="parTrans" cxnId="{9624B721-A3C6-BD42-A5E9-3ED90066285F}">
      <dgm:prSet/>
      <dgm:spPr/>
      <dgm:t>
        <a:bodyPr/>
        <a:lstStyle/>
        <a:p>
          <a:endParaRPr lang="en-US"/>
        </a:p>
      </dgm:t>
    </dgm:pt>
    <dgm:pt modelId="{7DA2B08C-2D35-C54D-B65C-7C3A773E1B29}" type="sibTrans" cxnId="{9624B721-A3C6-BD42-A5E9-3ED90066285F}">
      <dgm:prSet/>
      <dgm:spPr/>
      <dgm:t>
        <a:bodyPr/>
        <a:lstStyle/>
        <a:p>
          <a:endParaRPr lang="en-US"/>
        </a:p>
      </dgm:t>
    </dgm:pt>
    <dgm:pt modelId="{D789BAAF-EF73-CB46-AF12-FC467A4791D6}">
      <dgm:prSet phldrT="[Text]" custT="1"/>
      <dgm:spPr/>
      <dgm:t>
        <a:bodyPr/>
        <a:lstStyle/>
        <a:p>
          <a:pPr rtl="0"/>
          <a:r>
            <a:rPr lang="en-US" sz="3600" b="1" dirty="0"/>
            <a:t>F1 score</a:t>
          </a:r>
          <a:endParaRPr lang="en-US" sz="3600" dirty="0"/>
        </a:p>
      </dgm:t>
    </dgm:pt>
    <dgm:pt modelId="{DE278F21-68B6-2A41-81C1-C583514922FE}" type="parTrans" cxnId="{4A3FBFEE-0E80-F24F-BD02-A9AFBB4DC2E3}">
      <dgm:prSet/>
      <dgm:spPr/>
      <dgm:t>
        <a:bodyPr/>
        <a:lstStyle/>
        <a:p>
          <a:endParaRPr lang="en-US"/>
        </a:p>
      </dgm:t>
    </dgm:pt>
    <dgm:pt modelId="{4ACC7F90-714F-664C-9353-792A6354225A}" type="sibTrans" cxnId="{4A3FBFEE-0E80-F24F-BD02-A9AFBB4DC2E3}">
      <dgm:prSet/>
      <dgm:spPr/>
      <dgm:t>
        <a:bodyPr/>
        <a:lstStyle/>
        <a:p>
          <a:endParaRPr lang="en-US"/>
        </a:p>
      </dgm:t>
    </dgm:pt>
    <dgm:pt modelId="{3E4B6132-97D8-6B4B-8B39-143417DBBFCD}">
      <dgm:prSet phldrT="[Text]" custT="1"/>
      <dgm:spPr/>
      <dgm:t>
        <a:bodyPr/>
        <a:lstStyle/>
        <a:p>
          <a:pPr>
            <a:buNone/>
          </a:pPr>
          <a:r>
            <a:rPr lang="en-US" sz="2000" dirty="0"/>
            <a:t>Balance of precision vs. recall</a:t>
          </a:r>
        </a:p>
      </dgm:t>
    </dgm:pt>
    <dgm:pt modelId="{B71DF6C9-7EC9-D14A-9CD6-465882F72FB2}" type="parTrans" cxnId="{6DE3FF46-2D0F-0C47-B67C-B986F6FF9CD1}">
      <dgm:prSet/>
      <dgm:spPr/>
      <dgm:t>
        <a:bodyPr/>
        <a:lstStyle/>
        <a:p>
          <a:endParaRPr lang="en-US"/>
        </a:p>
      </dgm:t>
    </dgm:pt>
    <dgm:pt modelId="{FC4FA4C9-354E-6D4E-BAFB-2383E83E5A24}" type="sibTrans" cxnId="{6DE3FF46-2D0F-0C47-B67C-B986F6FF9CD1}">
      <dgm:prSet/>
      <dgm:spPr/>
      <dgm:t>
        <a:bodyPr/>
        <a:lstStyle/>
        <a:p>
          <a:endParaRPr lang="en-US"/>
        </a:p>
      </dgm:t>
    </dgm:pt>
    <dgm:pt modelId="{72F8C98C-BF77-114F-AEA3-E88858587A02}">
      <dgm:prSet custT="1"/>
      <dgm:spPr/>
      <dgm:t>
        <a:bodyPr/>
        <a:lstStyle/>
        <a:p>
          <a:pPr rtl="0"/>
          <a:r>
            <a:rPr lang="en-US" sz="3600" b="1" kern="1200" dirty="0">
              <a:solidFill>
                <a:schemeClr val="bg1"/>
              </a:solidFill>
            </a:rPr>
            <a:t>LTPFR</a:t>
          </a:r>
          <a:endParaRPr lang="en-US" sz="3600" kern="1200" dirty="0">
            <a:solidFill>
              <a:schemeClr val="bg1"/>
            </a:solidFill>
            <a:latin typeface="Calibri" panose="020F0502020204030204"/>
            <a:ea typeface="+mn-ea"/>
            <a:cs typeface="+mn-cs"/>
          </a:endParaRPr>
        </a:p>
      </dgm:t>
    </dgm:pt>
    <dgm:pt modelId="{A6EE98A3-AE14-204F-BAE0-751E6092D033}" type="parTrans" cxnId="{359BD315-48B6-944A-8D38-4AD46BE78BAF}">
      <dgm:prSet/>
      <dgm:spPr/>
      <dgm:t>
        <a:bodyPr/>
        <a:lstStyle/>
        <a:p>
          <a:endParaRPr lang="en-US"/>
        </a:p>
      </dgm:t>
    </dgm:pt>
    <dgm:pt modelId="{534F7CF3-62FD-694E-B227-17FBD486C666}" type="sibTrans" cxnId="{359BD315-48B6-944A-8D38-4AD46BE78BAF}">
      <dgm:prSet/>
      <dgm:spPr/>
      <dgm:t>
        <a:bodyPr/>
        <a:lstStyle/>
        <a:p>
          <a:endParaRPr lang="en-US"/>
        </a:p>
      </dgm:t>
    </dgm:pt>
    <dgm:pt modelId="{C27BAC00-C981-BA45-B61B-85399323698F}">
      <dgm:prSet custT="1"/>
      <dgm:spPr/>
      <dgm:t>
        <a:bodyPr/>
        <a:lstStyle/>
        <a:p>
          <a:pPr rtl="0">
            <a:buNone/>
          </a:pPr>
          <a:r>
            <a:rPr lang="en-US" sz="1800" dirty="0"/>
            <a:t>Legitimate Transactions Predicted as Fraud Rate:</a:t>
          </a:r>
          <a:endParaRPr lang="en-US" sz="1800" dirty="0">
            <a:solidFill>
              <a:schemeClr val="tx1">
                <a:lumMod val="65000"/>
                <a:lumOff val="35000"/>
              </a:schemeClr>
            </a:solidFill>
          </a:endParaRPr>
        </a:p>
      </dgm:t>
    </dgm:pt>
    <dgm:pt modelId="{F7018C67-48DC-6C42-A82B-8864646DC5A6}" type="parTrans" cxnId="{9F38ECED-E948-6D4A-95C6-DB62F813D72D}">
      <dgm:prSet/>
      <dgm:spPr/>
      <dgm:t>
        <a:bodyPr/>
        <a:lstStyle/>
        <a:p>
          <a:endParaRPr lang="en-US"/>
        </a:p>
      </dgm:t>
    </dgm:pt>
    <dgm:pt modelId="{3E9AB076-027F-9A4B-91C4-923672FE0F15}" type="sibTrans" cxnId="{9F38ECED-E948-6D4A-95C6-DB62F813D72D}">
      <dgm:prSet/>
      <dgm:spPr/>
      <dgm:t>
        <a:bodyPr/>
        <a:lstStyle/>
        <a:p>
          <a:endParaRPr lang="en-US"/>
        </a:p>
      </dgm:t>
    </dgm:pt>
    <dgm:pt modelId="{778704D3-D65E-4340-9472-59D8A6A3F69C}">
      <dgm:prSet custT="1"/>
      <dgm:spPr/>
      <dgm:t>
        <a:bodyPr/>
        <a:lstStyle/>
        <a:p>
          <a:pPr rtl="0">
            <a:buNone/>
          </a:pPr>
          <a:r>
            <a:rPr lang="en-US" sz="1800" dirty="0"/>
            <a:t>		 	(FP/ FP + FN)</a:t>
          </a:r>
          <a:endParaRPr lang="en-SA" sz="1800" dirty="0"/>
        </a:p>
      </dgm:t>
    </dgm:pt>
    <dgm:pt modelId="{D6EE0A4D-1FF0-7248-B3ED-4FEA66099339}" type="parTrans" cxnId="{1E104E67-2D55-3642-86B3-32CE3DA0CEE6}">
      <dgm:prSet/>
      <dgm:spPr/>
      <dgm:t>
        <a:bodyPr/>
        <a:lstStyle/>
        <a:p>
          <a:endParaRPr lang="en-US"/>
        </a:p>
      </dgm:t>
    </dgm:pt>
    <dgm:pt modelId="{A3739EA2-694B-6C4B-8D56-44571E796B79}" type="sibTrans" cxnId="{1E104E67-2D55-3642-86B3-32CE3DA0CEE6}">
      <dgm:prSet/>
      <dgm:spPr/>
      <dgm:t>
        <a:bodyPr/>
        <a:lstStyle/>
        <a:p>
          <a:endParaRPr lang="en-US"/>
        </a:p>
      </dgm:t>
    </dgm:pt>
    <dgm:pt modelId="{0333BFF0-252F-2D46-9827-D06912BC9FE0}">
      <dgm:prSet phldrT="[Text]" custT="1"/>
      <dgm:spPr/>
      <dgm:t>
        <a:bodyPr/>
        <a:lstStyle/>
        <a:p>
          <a:r>
            <a:rPr lang="en-US" sz="1800" dirty="0"/>
            <a:t>High recall means you are confident you didn't miss any positive cases. </a:t>
          </a:r>
        </a:p>
      </dgm:t>
    </dgm:pt>
    <dgm:pt modelId="{3F757448-4F84-7D44-9B31-3CCE3576A5F8}" type="parTrans" cxnId="{1F65FE3D-9ADA-8546-9E6F-475B529F7AE4}">
      <dgm:prSet/>
      <dgm:spPr/>
      <dgm:t>
        <a:bodyPr/>
        <a:lstStyle/>
        <a:p>
          <a:endParaRPr lang="en-US"/>
        </a:p>
      </dgm:t>
    </dgm:pt>
    <dgm:pt modelId="{07D2BF27-C30C-CE42-9EC3-4095D9650F34}" type="sibTrans" cxnId="{1F65FE3D-9ADA-8546-9E6F-475B529F7AE4}">
      <dgm:prSet/>
      <dgm:spPr/>
      <dgm:t>
        <a:bodyPr/>
        <a:lstStyle/>
        <a:p>
          <a:endParaRPr lang="en-US"/>
        </a:p>
      </dgm:t>
    </dgm:pt>
    <dgm:pt modelId="{E5EAA298-DC8A-DF4E-8734-908E0BF4F3B3}" type="pres">
      <dgm:prSet presAssocID="{151111A3-383E-8C45-9D7F-1C16E34C9555}" presName="Name0" presStyleCnt="0">
        <dgm:presLayoutVars>
          <dgm:dir/>
          <dgm:animLvl val="lvl"/>
          <dgm:resizeHandles val="exact"/>
        </dgm:presLayoutVars>
      </dgm:prSet>
      <dgm:spPr/>
    </dgm:pt>
    <dgm:pt modelId="{74B89413-8B12-2D41-BF97-D5F217414944}" type="pres">
      <dgm:prSet presAssocID="{05F7D63B-987B-3646-A2CE-6383DC176033}" presName="linNode" presStyleCnt="0"/>
      <dgm:spPr/>
    </dgm:pt>
    <dgm:pt modelId="{91400725-CB62-3A46-8629-225CFFE9E149}" type="pres">
      <dgm:prSet presAssocID="{05F7D63B-987B-3646-A2CE-6383DC176033}" presName="parentText" presStyleLbl="node1" presStyleIdx="0" presStyleCnt="4">
        <dgm:presLayoutVars>
          <dgm:chMax val="1"/>
          <dgm:bulletEnabled val="1"/>
        </dgm:presLayoutVars>
      </dgm:prSet>
      <dgm:spPr/>
    </dgm:pt>
    <dgm:pt modelId="{E085D6DC-BB58-394A-96CA-6392D5EFD8FA}" type="pres">
      <dgm:prSet presAssocID="{05F7D63B-987B-3646-A2CE-6383DC176033}" presName="descendantText" presStyleLbl="alignAccFollowNode1" presStyleIdx="0" presStyleCnt="4">
        <dgm:presLayoutVars>
          <dgm:bulletEnabled val="1"/>
        </dgm:presLayoutVars>
      </dgm:prSet>
      <dgm:spPr/>
    </dgm:pt>
    <dgm:pt modelId="{E541B554-670D-E144-9716-4C600DA5747F}" type="pres">
      <dgm:prSet presAssocID="{CCC121CE-FFB8-A446-9A7B-B594066DCDDE}" presName="sp" presStyleCnt="0"/>
      <dgm:spPr/>
    </dgm:pt>
    <dgm:pt modelId="{9910DEB0-5B58-0C4C-BCCE-A64C433A6310}" type="pres">
      <dgm:prSet presAssocID="{919676D1-8949-024B-BC33-3D427BB0AEE1}" presName="linNode" presStyleCnt="0"/>
      <dgm:spPr/>
    </dgm:pt>
    <dgm:pt modelId="{69B5307C-4496-4F4D-9C2E-7B45CFF14A66}" type="pres">
      <dgm:prSet presAssocID="{919676D1-8949-024B-BC33-3D427BB0AEE1}" presName="parentText" presStyleLbl="node1" presStyleIdx="1" presStyleCnt="4" custLinFactNeighborX="-214" custLinFactNeighborY="-511">
        <dgm:presLayoutVars>
          <dgm:chMax val="1"/>
          <dgm:bulletEnabled val="1"/>
        </dgm:presLayoutVars>
      </dgm:prSet>
      <dgm:spPr/>
    </dgm:pt>
    <dgm:pt modelId="{BE16D725-769D-6740-BD09-AC9C39F16F16}" type="pres">
      <dgm:prSet presAssocID="{919676D1-8949-024B-BC33-3D427BB0AEE1}" presName="descendantText" presStyleLbl="alignAccFollowNode1" presStyleIdx="1" presStyleCnt="4" custScaleY="103854">
        <dgm:presLayoutVars>
          <dgm:bulletEnabled val="1"/>
        </dgm:presLayoutVars>
      </dgm:prSet>
      <dgm:spPr/>
    </dgm:pt>
    <dgm:pt modelId="{6F936031-98FD-8C40-A597-234E2F2D3826}" type="pres">
      <dgm:prSet presAssocID="{709C5070-4DF3-CE4D-A15B-86CE084487BC}" presName="sp" presStyleCnt="0"/>
      <dgm:spPr/>
    </dgm:pt>
    <dgm:pt modelId="{1704BAD3-D99C-1148-B91B-6D417120B770}" type="pres">
      <dgm:prSet presAssocID="{D789BAAF-EF73-CB46-AF12-FC467A4791D6}" presName="linNode" presStyleCnt="0"/>
      <dgm:spPr/>
    </dgm:pt>
    <dgm:pt modelId="{C3E2F110-2AA8-094A-9208-CBA937306200}" type="pres">
      <dgm:prSet presAssocID="{D789BAAF-EF73-CB46-AF12-FC467A4791D6}" presName="parentText" presStyleLbl="node1" presStyleIdx="2" presStyleCnt="4">
        <dgm:presLayoutVars>
          <dgm:chMax val="1"/>
          <dgm:bulletEnabled val="1"/>
        </dgm:presLayoutVars>
      </dgm:prSet>
      <dgm:spPr/>
    </dgm:pt>
    <dgm:pt modelId="{5EDBD3FB-D336-0A47-80B8-076BC3C06E76}" type="pres">
      <dgm:prSet presAssocID="{D789BAAF-EF73-CB46-AF12-FC467A4791D6}" presName="descendantText" presStyleLbl="alignAccFollowNode1" presStyleIdx="2" presStyleCnt="4">
        <dgm:presLayoutVars>
          <dgm:bulletEnabled val="1"/>
        </dgm:presLayoutVars>
      </dgm:prSet>
      <dgm:spPr/>
    </dgm:pt>
    <dgm:pt modelId="{3AE628D7-4A56-4543-8487-D06EE5B85EC4}" type="pres">
      <dgm:prSet presAssocID="{4ACC7F90-714F-664C-9353-792A6354225A}" presName="sp" presStyleCnt="0"/>
      <dgm:spPr/>
    </dgm:pt>
    <dgm:pt modelId="{CC28E6A5-8594-C945-84C4-8826ADFA2B19}" type="pres">
      <dgm:prSet presAssocID="{72F8C98C-BF77-114F-AEA3-E88858587A02}" presName="linNode" presStyleCnt="0"/>
      <dgm:spPr/>
    </dgm:pt>
    <dgm:pt modelId="{3DD35DA4-0A4D-5243-AD43-FFF86204E177}" type="pres">
      <dgm:prSet presAssocID="{72F8C98C-BF77-114F-AEA3-E88858587A02}" presName="parentText" presStyleLbl="node1" presStyleIdx="3" presStyleCnt="4">
        <dgm:presLayoutVars>
          <dgm:chMax val="1"/>
          <dgm:bulletEnabled val="1"/>
        </dgm:presLayoutVars>
      </dgm:prSet>
      <dgm:spPr/>
    </dgm:pt>
    <dgm:pt modelId="{F27C4887-631E-3344-9949-6C93E114687C}" type="pres">
      <dgm:prSet presAssocID="{72F8C98C-BF77-114F-AEA3-E88858587A02}" presName="descendantText" presStyleLbl="alignAccFollowNode1" presStyleIdx="3" presStyleCnt="4">
        <dgm:presLayoutVars>
          <dgm:bulletEnabled val="1"/>
        </dgm:presLayoutVars>
      </dgm:prSet>
      <dgm:spPr/>
    </dgm:pt>
  </dgm:ptLst>
  <dgm:cxnLst>
    <dgm:cxn modelId="{D3CD950C-F1C2-7945-90D7-A294D984372C}" srcId="{151111A3-383E-8C45-9D7F-1C16E34C9555}" destId="{05F7D63B-987B-3646-A2CE-6383DC176033}" srcOrd="0" destOrd="0" parTransId="{65978387-5EDE-D04E-B6BA-CB248127263C}" sibTransId="{CCC121CE-FFB8-A446-9A7B-B594066DCDDE}"/>
    <dgm:cxn modelId="{359BD315-48B6-944A-8D38-4AD46BE78BAF}" srcId="{151111A3-383E-8C45-9D7F-1C16E34C9555}" destId="{72F8C98C-BF77-114F-AEA3-E88858587A02}" srcOrd="3" destOrd="0" parTransId="{A6EE98A3-AE14-204F-BAE0-751E6092D033}" sibTransId="{534F7CF3-62FD-694E-B227-17FBD486C666}"/>
    <dgm:cxn modelId="{9624B721-A3C6-BD42-A5E9-3ED90066285F}" srcId="{919676D1-8949-024B-BC33-3D427BB0AEE1}" destId="{888A7839-4DD1-1C45-9E03-7457187C4992}" srcOrd="0" destOrd="0" parTransId="{119CA32E-4779-634B-B663-81E1DDD17BBC}" sibTransId="{7DA2B08C-2D35-C54D-B65C-7C3A773E1B29}"/>
    <dgm:cxn modelId="{A92F932F-F717-5341-99C5-015754ADAA47}" type="presOf" srcId="{3E4B6132-97D8-6B4B-8B39-143417DBBFCD}" destId="{5EDBD3FB-D336-0A47-80B8-076BC3C06E76}" srcOrd="0" destOrd="0" presId="urn:microsoft.com/office/officeart/2005/8/layout/vList5"/>
    <dgm:cxn modelId="{1F65FE3D-9ADA-8546-9E6F-475B529F7AE4}" srcId="{919676D1-8949-024B-BC33-3D427BB0AEE1}" destId="{0333BFF0-252F-2D46-9827-D06912BC9FE0}" srcOrd="1" destOrd="0" parTransId="{3F757448-4F84-7D44-9B31-3CCE3576A5F8}" sibTransId="{07D2BF27-C30C-CE42-9EC3-4095D9650F34}"/>
    <dgm:cxn modelId="{9037E744-8C6B-5E41-8697-A40930D4EEA6}" srcId="{05F7D63B-987B-3646-A2CE-6383DC176033}" destId="{F5CD24EE-D428-714C-8E43-5533E03CAF4E}" srcOrd="0" destOrd="0" parTransId="{4B0CE90F-18BA-5F47-B00B-4C18AB1ED15E}" sibTransId="{5BAC2F22-C997-EE41-B390-38E8C31DEF77}"/>
    <dgm:cxn modelId="{6DE3FF46-2D0F-0C47-B67C-B986F6FF9CD1}" srcId="{D789BAAF-EF73-CB46-AF12-FC467A4791D6}" destId="{3E4B6132-97D8-6B4B-8B39-143417DBBFCD}" srcOrd="0" destOrd="0" parTransId="{B71DF6C9-7EC9-D14A-9CD6-465882F72FB2}" sibTransId="{FC4FA4C9-354E-6D4E-BAFB-2383E83E5A24}"/>
    <dgm:cxn modelId="{E0168C61-86DF-8B47-9C7E-F8106B749A13}" type="presOf" srcId="{888A7839-4DD1-1C45-9E03-7457187C4992}" destId="{BE16D725-769D-6740-BD09-AC9C39F16F16}" srcOrd="0" destOrd="0" presId="urn:microsoft.com/office/officeart/2005/8/layout/vList5"/>
    <dgm:cxn modelId="{1E104E67-2D55-3642-86B3-32CE3DA0CEE6}" srcId="{C27BAC00-C981-BA45-B61B-85399323698F}" destId="{778704D3-D65E-4340-9472-59D8A6A3F69C}" srcOrd="0" destOrd="0" parTransId="{D6EE0A4D-1FF0-7248-B3ED-4FEA66099339}" sibTransId="{A3739EA2-694B-6C4B-8D56-44571E796B79}"/>
    <dgm:cxn modelId="{3AE2A86E-0381-4E4B-8AC4-0D27D3330599}" srcId="{151111A3-383E-8C45-9D7F-1C16E34C9555}" destId="{919676D1-8949-024B-BC33-3D427BB0AEE1}" srcOrd="1" destOrd="0" parTransId="{146C86F9-259A-0848-8406-E0B65EA3D4CC}" sibTransId="{709C5070-4DF3-CE4D-A15B-86CE084487BC}"/>
    <dgm:cxn modelId="{BA078C6F-3D87-6F4D-833A-7E0D402565B3}" type="presOf" srcId="{05F7D63B-987B-3646-A2CE-6383DC176033}" destId="{91400725-CB62-3A46-8629-225CFFE9E149}" srcOrd="0" destOrd="0" presId="urn:microsoft.com/office/officeart/2005/8/layout/vList5"/>
    <dgm:cxn modelId="{C298BA76-E50B-D545-BFE2-50002B0FCD42}" type="presOf" srcId="{F5CD24EE-D428-714C-8E43-5533E03CAF4E}" destId="{E085D6DC-BB58-394A-96CA-6392D5EFD8FA}" srcOrd="0" destOrd="0" presId="urn:microsoft.com/office/officeart/2005/8/layout/vList5"/>
    <dgm:cxn modelId="{57111CA5-A9A2-FF44-AEF9-37D3305D86AD}" type="presOf" srcId="{778704D3-D65E-4340-9472-59D8A6A3F69C}" destId="{F27C4887-631E-3344-9949-6C93E114687C}" srcOrd="0" destOrd="1" presId="urn:microsoft.com/office/officeart/2005/8/layout/vList5"/>
    <dgm:cxn modelId="{02DD23A7-FFFD-CB4C-B3F6-FA22AA7AD602}" type="presOf" srcId="{D789BAAF-EF73-CB46-AF12-FC467A4791D6}" destId="{C3E2F110-2AA8-094A-9208-CBA937306200}" srcOrd="0" destOrd="0" presId="urn:microsoft.com/office/officeart/2005/8/layout/vList5"/>
    <dgm:cxn modelId="{64A87FB4-380A-FE4D-9DB0-3D0F89513968}" type="presOf" srcId="{C27BAC00-C981-BA45-B61B-85399323698F}" destId="{F27C4887-631E-3344-9949-6C93E114687C}" srcOrd="0" destOrd="0" presId="urn:microsoft.com/office/officeart/2005/8/layout/vList5"/>
    <dgm:cxn modelId="{4A4934BC-04FE-CB4F-AF62-7D6D08A2E121}" type="presOf" srcId="{0333BFF0-252F-2D46-9827-D06912BC9FE0}" destId="{BE16D725-769D-6740-BD09-AC9C39F16F16}" srcOrd="0" destOrd="1" presId="urn:microsoft.com/office/officeart/2005/8/layout/vList5"/>
    <dgm:cxn modelId="{24F912E8-9D05-A14A-834F-F9D49E5D1BA5}" type="presOf" srcId="{72F8C98C-BF77-114F-AEA3-E88858587A02}" destId="{3DD35DA4-0A4D-5243-AD43-FFF86204E177}" srcOrd="0" destOrd="0" presId="urn:microsoft.com/office/officeart/2005/8/layout/vList5"/>
    <dgm:cxn modelId="{9F38ECED-E948-6D4A-95C6-DB62F813D72D}" srcId="{72F8C98C-BF77-114F-AEA3-E88858587A02}" destId="{C27BAC00-C981-BA45-B61B-85399323698F}" srcOrd="0" destOrd="0" parTransId="{F7018C67-48DC-6C42-A82B-8864646DC5A6}" sibTransId="{3E9AB076-027F-9A4B-91C4-923672FE0F15}"/>
    <dgm:cxn modelId="{4A3FBFEE-0E80-F24F-BD02-A9AFBB4DC2E3}" srcId="{151111A3-383E-8C45-9D7F-1C16E34C9555}" destId="{D789BAAF-EF73-CB46-AF12-FC467A4791D6}" srcOrd="2" destOrd="0" parTransId="{DE278F21-68B6-2A41-81C1-C583514922FE}" sibTransId="{4ACC7F90-714F-664C-9353-792A6354225A}"/>
    <dgm:cxn modelId="{30CE44F1-9425-314A-A81D-8642C5629052}" type="presOf" srcId="{919676D1-8949-024B-BC33-3D427BB0AEE1}" destId="{69B5307C-4496-4F4D-9C2E-7B45CFF14A66}" srcOrd="0" destOrd="0" presId="urn:microsoft.com/office/officeart/2005/8/layout/vList5"/>
    <dgm:cxn modelId="{204DD3F2-1D5D-F44F-8449-86924D1EA890}" type="presOf" srcId="{151111A3-383E-8C45-9D7F-1C16E34C9555}" destId="{E5EAA298-DC8A-DF4E-8734-908E0BF4F3B3}" srcOrd="0" destOrd="0" presId="urn:microsoft.com/office/officeart/2005/8/layout/vList5"/>
    <dgm:cxn modelId="{B679C4EF-3273-7742-9D8A-10A77A0C8253}" type="presParOf" srcId="{E5EAA298-DC8A-DF4E-8734-908E0BF4F3B3}" destId="{74B89413-8B12-2D41-BF97-D5F217414944}" srcOrd="0" destOrd="0" presId="urn:microsoft.com/office/officeart/2005/8/layout/vList5"/>
    <dgm:cxn modelId="{AF21C916-C699-084F-AFF9-E1533A5BCFE2}" type="presParOf" srcId="{74B89413-8B12-2D41-BF97-D5F217414944}" destId="{91400725-CB62-3A46-8629-225CFFE9E149}" srcOrd="0" destOrd="0" presId="urn:microsoft.com/office/officeart/2005/8/layout/vList5"/>
    <dgm:cxn modelId="{DBFB3824-9EB4-D147-99FB-28CB27240102}" type="presParOf" srcId="{74B89413-8B12-2D41-BF97-D5F217414944}" destId="{E085D6DC-BB58-394A-96CA-6392D5EFD8FA}" srcOrd="1" destOrd="0" presId="urn:microsoft.com/office/officeart/2005/8/layout/vList5"/>
    <dgm:cxn modelId="{F16110B0-1682-4C4C-9852-E296411E231D}" type="presParOf" srcId="{E5EAA298-DC8A-DF4E-8734-908E0BF4F3B3}" destId="{E541B554-670D-E144-9716-4C600DA5747F}" srcOrd="1" destOrd="0" presId="urn:microsoft.com/office/officeart/2005/8/layout/vList5"/>
    <dgm:cxn modelId="{C5088CD1-5FCB-7540-BD0A-22B6804A532A}" type="presParOf" srcId="{E5EAA298-DC8A-DF4E-8734-908E0BF4F3B3}" destId="{9910DEB0-5B58-0C4C-BCCE-A64C433A6310}" srcOrd="2" destOrd="0" presId="urn:microsoft.com/office/officeart/2005/8/layout/vList5"/>
    <dgm:cxn modelId="{B7482B2B-7D7C-DF4C-84FE-C7AFECE5BFEE}" type="presParOf" srcId="{9910DEB0-5B58-0C4C-BCCE-A64C433A6310}" destId="{69B5307C-4496-4F4D-9C2E-7B45CFF14A66}" srcOrd="0" destOrd="0" presId="urn:microsoft.com/office/officeart/2005/8/layout/vList5"/>
    <dgm:cxn modelId="{EB598508-404A-AE45-9EB2-6E45C4AB6E2D}" type="presParOf" srcId="{9910DEB0-5B58-0C4C-BCCE-A64C433A6310}" destId="{BE16D725-769D-6740-BD09-AC9C39F16F16}" srcOrd="1" destOrd="0" presId="urn:microsoft.com/office/officeart/2005/8/layout/vList5"/>
    <dgm:cxn modelId="{81D5EF44-D378-4643-92DA-81F6E74207BA}" type="presParOf" srcId="{E5EAA298-DC8A-DF4E-8734-908E0BF4F3B3}" destId="{6F936031-98FD-8C40-A597-234E2F2D3826}" srcOrd="3" destOrd="0" presId="urn:microsoft.com/office/officeart/2005/8/layout/vList5"/>
    <dgm:cxn modelId="{91028E4A-8FEF-7749-B23A-EBBA5F50F43F}" type="presParOf" srcId="{E5EAA298-DC8A-DF4E-8734-908E0BF4F3B3}" destId="{1704BAD3-D99C-1148-B91B-6D417120B770}" srcOrd="4" destOrd="0" presId="urn:microsoft.com/office/officeart/2005/8/layout/vList5"/>
    <dgm:cxn modelId="{399B909D-ABDC-C94D-8DA2-72AFBC065484}" type="presParOf" srcId="{1704BAD3-D99C-1148-B91B-6D417120B770}" destId="{C3E2F110-2AA8-094A-9208-CBA937306200}" srcOrd="0" destOrd="0" presId="urn:microsoft.com/office/officeart/2005/8/layout/vList5"/>
    <dgm:cxn modelId="{1E1162F9-A2B4-B442-9E98-2730568D47EA}" type="presParOf" srcId="{1704BAD3-D99C-1148-B91B-6D417120B770}" destId="{5EDBD3FB-D336-0A47-80B8-076BC3C06E76}" srcOrd="1" destOrd="0" presId="urn:microsoft.com/office/officeart/2005/8/layout/vList5"/>
    <dgm:cxn modelId="{9331D908-CEEF-A144-AAA6-434DEDF96994}" type="presParOf" srcId="{E5EAA298-DC8A-DF4E-8734-908E0BF4F3B3}" destId="{3AE628D7-4A56-4543-8487-D06EE5B85EC4}" srcOrd="5" destOrd="0" presId="urn:microsoft.com/office/officeart/2005/8/layout/vList5"/>
    <dgm:cxn modelId="{4F0487B6-1B1D-C743-B00D-D2174A8CC88E}" type="presParOf" srcId="{E5EAA298-DC8A-DF4E-8734-908E0BF4F3B3}" destId="{CC28E6A5-8594-C945-84C4-8826ADFA2B19}" srcOrd="6" destOrd="0" presId="urn:microsoft.com/office/officeart/2005/8/layout/vList5"/>
    <dgm:cxn modelId="{1942A846-E285-4443-9128-20AC306DE1F5}" type="presParOf" srcId="{CC28E6A5-8594-C945-84C4-8826ADFA2B19}" destId="{3DD35DA4-0A4D-5243-AD43-FFF86204E177}" srcOrd="0" destOrd="0" presId="urn:microsoft.com/office/officeart/2005/8/layout/vList5"/>
    <dgm:cxn modelId="{697FEC7B-C604-5048-B400-D118A4A1E73F}" type="presParOf" srcId="{CC28E6A5-8594-C945-84C4-8826ADFA2B19}" destId="{F27C4887-631E-3344-9949-6C93E11468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5D6DC-BB58-394A-96CA-6392D5EFD8FA}">
      <dsp:nvSpPr>
        <dsp:cNvPr id="0" name=""/>
        <dsp:cNvSpPr/>
      </dsp:nvSpPr>
      <dsp:spPr>
        <a:xfrm rot="5400000">
          <a:off x="5475080" y="-2167131"/>
          <a:ext cx="1043516" cy="564408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fraction of correct positive predictions</a:t>
          </a:r>
        </a:p>
      </dsp:txBody>
      <dsp:txXfrm rot="-5400000">
        <a:off x="3174797" y="184092"/>
        <a:ext cx="5593143" cy="941636"/>
      </dsp:txXfrm>
    </dsp:sp>
    <dsp:sp modelId="{91400725-CB62-3A46-8629-225CFFE9E149}">
      <dsp:nvSpPr>
        <dsp:cNvPr id="0" name=""/>
        <dsp:cNvSpPr/>
      </dsp:nvSpPr>
      <dsp:spPr>
        <a:xfrm>
          <a:off x="0" y="2711"/>
          <a:ext cx="3174796" cy="13043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bg1"/>
              </a:solidFill>
            </a:rPr>
            <a:t>Precision</a:t>
          </a:r>
          <a:endParaRPr lang="en-US" sz="3600" kern="1200" dirty="0">
            <a:solidFill>
              <a:schemeClr val="bg1"/>
            </a:solidFill>
          </a:endParaRPr>
        </a:p>
      </dsp:txBody>
      <dsp:txXfrm>
        <a:off x="63675" y="66386"/>
        <a:ext cx="3047446" cy="1177045"/>
      </dsp:txXfrm>
    </dsp:sp>
    <dsp:sp modelId="{BE16D725-769D-6740-BD09-AC9C39F16F16}">
      <dsp:nvSpPr>
        <dsp:cNvPr id="0" name=""/>
        <dsp:cNvSpPr/>
      </dsp:nvSpPr>
      <dsp:spPr>
        <a:xfrm rot="5400000">
          <a:off x="5454971" y="-797515"/>
          <a:ext cx="1083733" cy="5644083"/>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fraction of positive cases predicted correctly. </a:t>
          </a:r>
        </a:p>
        <a:p>
          <a:pPr marL="171450" lvl="1" indent="-171450" algn="l" defTabSz="800100">
            <a:lnSpc>
              <a:spcPct val="90000"/>
            </a:lnSpc>
            <a:spcBef>
              <a:spcPct val="0"/>
            </a:spcBef>
            <a:spcAft>
              <a:spcPct val="15000"/>
            </a:spcAft>
            <a:buChar char="•"/>
          </a:pPr>
          <a:r>
            <a:rPr lang="en-US" sz="1800" kern="1200" dirty="0"/>
            <a:t>High recall means you are confident you didn't miss any positive cases. </a:t>
          </a:r>
        </a:p>
      </dsp:txBody>
      <dsp:txXfrm rot="-5400000">
        <a:off x="3174797" y="1535562"/>
        <a:ext cx="5591180" cy="977927"/>
      </dsp:txXfrm>
    </dsp:sp>
    <dsp:sp modelId="{69B5307C-4496-4F4D-9C2E-7B45CFF14A66}">
      <dsp:nvSpPr>
        <dsp:cNvPr id="0" name=""/>
        <dsp:cNvSpPr/>
      </dsp:nvSpPr>
      <dsp:spPr>
        <a:xfrm>
          <a:off x="0" y="1365662"/>
          <a:ext cx="3174796" cy="13043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bg1"/>
              </a:solidFill>
            </a:rPr>
            <a:t>Recall</a:t>
          </a:r>
          <a:endParaRPr lang="en-US" sz="3600" kern="1200" dirty="0">
            <a:solidFill>
              <a:schemeClr val="bg1"/>
            </a:solidFill>
          </a:endParaRPr>
        </a:p>
      </dsp:txBody>
      <dsp:txXfrm>
        <a:off x="63675" y="1429337"/>
        <a:ext cx="3047446" cy="1177045"/>
      </dsp:txXfrm>
    </dsp:sp>
    <dsp:sp modelId="{5EDBD3FB-D336-0A47-80B8-076BC3C06E76}">
      <dsp:nvSpPr>
        <dsp:cNvPr id="0" name=""/>
        <dsp:cNvSpPr/>
      </dsp:nvSpPr>
      <dsp:spPr>
        <a:xfrm rot="5400000">
          <a:off x="5475080" y="572099"/>
          <a:ext cx="1043516" cy="5644083"/>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US" sz="2000" kern="1200" dirty="0"/>
            <a:t>Balance of precision vs. recall</a:t>
          </a:r>
        </a:p>
      </dsp:txBody>
      <dsp:txXfrm rot="-5400000">
        <a:off x="3174797" y="2923322"/>
        <a:ext cx="5593143" cy="941636"/>
      </dsp:txXfrm>
    </dsp:sp>
    <dsp:sp modelId="{C3E2F110-2AA8-094A-9208-CBA937306200}">
      <dsp:nvSpPr>
        <dsp:cNvPr id="0" name=""/>
        <dsp:cNvSpPr/>
      </dsp:nvSpPr>
      <dsp:spPr>
        <a:xfrm>
          <a:off x="0" y="2741943"/>
          <a:ext cx="3174796" cy="13043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t>F1 score</a:t>
          </a:r>
          <a:endParaRPr lang="en-US" sz="3600" kern="1200" dirty="0"/>
        </a:p>
      </dsp:txBody>
      <dsp:txXfrm>
        <a:off x="63675" y="2805618"/>
        <a:ext cx="3047446" cy="1177045"/>
      </dsp:txXfrm>
    </dsp:sp>
    <dsp:sp modelId="{F27C4887-631E-3344-9949-6C93E114687C}">
      <dsp:nvSpPr>
        <dsp:cNvPr id="0" name=""/>
        <dsp:cNvSpPr/>
      </dsp:nvSpPr>
      <dsp:spPr>
        <a:xfrm rot="5400000">
          <a:off x="5475080" y="1941715"/>
          <a:ext cx="1043516" cy="5644083"/>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None/>
          </a:pPr>
          <a:r>
            <a:rPr lang="en-US" sz="1800" kern="1200" dirty="0"/>
            <a:t>Legitimate Transactions Predicted as Fraud Rate:</a:t>
          </a:r>
          <a:endParaRPr lang="en-US" sz="1800" kern="1200" dirty="0">
            <a:solidFill>
              <a:schemeClr val="tx1">
                <a:lumMod val="65000"/>
                <a:lumOff val="35000"/>
              </a:schemeClr>
            </a:solidFill>
          </a:endParaRPr>
        </a:p>
        <a:p>
          <a:pPr marL="342900" lvl="2" indent="-171450" algn="l" defTabSz="800100" rtl="0">
            <a:lnSpc>
              <a:spcPct val="90000"/>
            </a:lnSpc>
            <a:spcBef>
              <a:spcPct val="0"/>
            </a:spcBef>
            <a:spcAft>
              <a:spcPct val="15000"/>
            </a:spcAft>
            <a:buNone/>
          </a:pPr>
          <a:r>
            <a:rPr lang="en-US" sz="1800" kern="1200" dirty="0"/>
            <a:t>		 	(FP/ FP + FN)</a:t>
          </a:r>
          <a:endParaRPr lang="en-SA" sz="1800" kern="1200" dirty="0"/>
        </a:p>
      </dsp:txBody>
      <dsp:txXfrm rot="-5400000">
        <a:off x="3174797" y="4292938"/>
        <a:ext cx="5593143" cy="941636"/>
      </dsp:txXfrm>
    </dsp:sp>
    <dsp:sp modelId="{3DD35DA4-0A4D-5243-AD43-FFF86204E177}">
      <dsp:nvSpPr>
        <dsp:cNvPr id="0" name=""/>
        <dsp:cNvSpPr/>
      </dsp:nvSpPr>
      <dsp:spPr>
        <a:xfrm>
          <a:off x="0" y="4111559"/>
          <a:ext cx="3174796" cy="13043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bg1"/>
              </a:solidFill>
            </a:rPr>
            <a:t>LTPFR</a:t>
          </a:r>
          <a:endParaRPr lang="en-US" sz="3600" kern="1200" dirty="0">
            <a:solidFill>
              <a:schemeClr val="bg1"/>
            </a:solidFill>
            <a:latin typeface="Calibri" panose="020F0502020204030204"/>
            <a:ea typeface="+mn-ea"/>
            <a:cs typeface="+mn-cs"/>
          </a:endParaRPr>
        </a:p>
      </dsp:txBody>
      <dsp:txXfrm>
        <a:off x="63675" y="4175234"/>
        <a:ext cx="3047446" cy="11770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341442-998C-F949-91D0-E4157F904B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a:extLst>
              <a:ext uri="{FF2B5EF4-FFF2-40B4-BE49-F238E27FC236}">
                <a16:creationId xmlns:a16="http://schemas.microsoft.com/office/drawing/2014/main" id="{37692F5C-8A2C-D441-98D0-E08C9F19FD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53D7B4-CFBD-6046-805A-1ED511D7B322}" type="datetimeFigureOut">
              <a:rPr lang="en-SA" smtClean="0"/>
              <a:t>21/10/2021 R</a:t>
            </a:fld>
            <a:endParaRPr lang="en-SA"/>
          </a:p>
        </p:txBody>
      </p:sp>
      <p:sp>
        <p:nvSpPr>
          <p:cNvPr id="4" name="Footer Placeholder 3">
            <a:extLst>
              <a:ext uri="{FF2B5EF4-FFF2-40B4-BE49-F238E27FC236}">
                <a16:creationId xmlns:a16="http://schemas.microsoft.com/office/drawing/2014/main" id="{C9AA952C-43CB-484B-B559-BFB2320089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5" name="Slide Number Placeholder 4">
            <a:extLst>
              <a:ext uri="{FF2B5EF4-FFF2-40B4-BE49-F238E27FC236}">
                <a16:creationId xmlns:a16="http://schemas.microsoft.com/office/drawing/2014/main" id="{CE640C10-30AC-774C-87FB-47D40C572B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5698C6-E951-0F48-A310-242244A4510C}" type="slidenum">
              <a:rPr lang="en-SA" smtClean="0"/>
              <a:t>‹#›</a:t>
            </a:fld>
            <a:endParaRPr lang="en-SA"/>
          </a:p>
        </p:txBody>
      </p:sp>
    </p:spTree>
    <p:extLst>
      <p:ext uri="{BB962C8B-B14F-4D97-AF65-F5344CB8AC3E}">
        <p14:creationId xmlns:p14="http://schemas.microsoft.com/office/powerpoint/2010/main" val="1004839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0CFAE-98CB-8447-B4DF-117657E2F2D9}" type="datetimeFigureOut">
              <a:rPr lang="en-SA" smtClean="0"/>
              <a:t>21/10/2021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65F29-2C67-4F4D-B871-948626EC96A5}" type="slidenum">
              <a:rPr lang="en-SA" smtClean="0"/>
              <a:t>‹#›</a:t>
            </a:fld>
            <a:endParaRPr lang="en-SA"/>
          </a:p>
        </p:txBody>
      </p:sp>
      <p:sp>
        <p:nvSpPr>
          <p:cNvPr id="8" name="Footer Placeholder 7">
            <a:extLst>
              <a:ext uri="{FF2B5EF4-FFF2-40B4-BE49-F238E27FC236}">
                <a16:creationId xmlns:a16="http://schemas.microsoft.com/office/drawing/2014/main" id="{DA9FC40D-2CCB-5746-B20D-E7FDA582DFD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Tree>
    <p:extLst>
      <p:ext uri="{BB962C8B-B14F-4D97-AF65-F5344CB8AC3E}">
        <p14:creationId xmlns:p14="http://schemas.microsoft.com/office/powerpoint/2010/main" val="142907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dirty="0">
                <a:solidFill>
                  <a:schemeClr val="tx1">
                    <a:lumMod val="65000"/>
                    <a:lumOff val="35000"/>
                  </a:schemeClr>
                </a:solidFill>
                <a:latin typeface="Trebuchet MS" panose="020B0703020202090204" pitchFamily="34" charset="0"/>
              </a:rPr>
              <a:t>1,842,743 Million records (9651 is the Fraud class records)</a:t>
            </a:r>
            <a:endParaRPr lang="en-US" dirty="0">
              <a:solidFill>
                <a:schemeClr val="tx1">
                  <a:lumMod val="65000"/>
                  <a:lumOff val="35000"/>
                </a:schemeClr>
              </a:solidFill>
              <a:latin typeface="Trebuchet MS" panose="020B0703020202090204" pitchFamily="34" charset="0"/>
            </a:endParaRPr>
          </a:p>
          <a:p>
            <a:endParaRPr lang="en-SA" dirty="0"/>
          </a:p>
        </p:txBody>
      </p:sp>
      <p:sp>
        <p:nvSpPr>
          <p:cNvPr id="4" name="Slide Number Placeholder 3"/>
          <p:cNvSpPr>
            <a:spLocks noGrp="1"/>
          </p:cNvSpPr>
          <p:nvPr>
            <p:ph type="sldNum" sz="quarter" idx="5"/>
          </p:nvPr>
        </p:nvSpPr>
        <p:spPr/>
        <p:txBody>
          <a:bodyPr/>
          <a:lstStyle/>
          <a:p>
            <a:fld id="{ED165F29-2C67-4F4D-B871-948626EC96A5}" type="slidenum">
              <a:rPr lang="en-SA" smtClean="0"/>
              <a:t>4</a:t>
            </a:fld>
            <a:endParaRPr lang="en-SA"/>
          </a:p>
        </p:txBody>
      </p:sp>
    </p:spTree>
    <p:extLst>
      <p:ext uri="{BB962C8B-B14F-4D97-AF65-F5344CB8AC3E}">
        <p14:creationId xmlns:p14="http://schemas.microsoft.com/office/powerpoint/2010/main" val="342828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ED165F29-2C67-4F4D-B871-948626EC96A5}" type="slidenum">
              <a:rPr lang="en-SA" smtClean="0"/>
              <a:t>12</a:t>
            </a:fld>
            <a:endParaRPr lang="en-SA"/>
          </a:p>
        </p:txBody>
      </p:sp>
    </p:spTree>
    <p:extLst>
      <p:ext uri="{BB962C8B-B14F-4D97-AF65-F5344CB8AC3E}">
        <p14:creationId xmlns:p14="http://schemas.microsoft.com/office/powerpoint/2010/main" val="683580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89ED07-701C-2647-93C9-4AF8C145212E}"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413712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F7185-A153-C944-95E7-679575D0FA69}"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588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14513-6989-434C-96AC-48133C92C172}"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6456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9A53A-228B-114F-B7AD-ADF719FDA7D2}"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cxnSp>
        <p:nvCxnSpPr>
          <p:cNvPr id="7" name="Straight Connector 6">
            <a:extLst>
              <a:ext uri="{FF2B5EF4-FFF2-40B4-BE49-F238E27FC236}">
                <a16:creationId xmlns:a16="http://schemas.microsoft.com/office/drawing/2014/main" id="{38E2BECF-D714-FF49-AA39-7D977E226390}"/>
              </a:ext>
            </a:extLst>
          </p:cNvPr>
          <p:cNvCxnSpPr>
            <a:cxnSpLocks/>
          </p:cNvCxnSpPr>
          <p:nvPr userDrawn="1"/>
        </p:nvCxnSpPr>
        <p:spPr>
          <a:xfrm>
            <a:off x="838200" y="1533525"/>
            <a:ext cx="10515600" cy="0"/>
          </a:xfrm>
          <a:prstGeom prst="line">
            <a:avLst/>
          </a:prstGeom>
          <a:ln w="25400" cmpd="sng">
            <a:gradFill flip="none" rotWithShape="1">
              <a:gsLst>
                <a:gs pos="10000">
                  <a:srgbClr val="92D050"/>
                </a:gs>
                <a:gs pos="90000">
                  <a:srgbClr val="00B0F0"/>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5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69CB8-19DB-554D-9B54-F4F1D01B7BA2}"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157025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54E7CC-515F-D241-8522-C07DD25100F3}" type="datetime1">
              <a:rPr lang="en-US" smtClean="0"/>
              <a:t>10/21/21</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3212239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8086B-A4A3-DF40-AC78-FD71529A1B07}" type="datetime1">
              <a:rPr lang="en-US" smtClean="0"/>
              <a:t>10/21/21</a:t>
            </a:fld>
            <a:endParaRPr lang="en-SA"/>
          </a:p>
        </p:txBody>
      </p:sp>
      <p:sp>
        <p:nvSpPr>
          <p:cNvPr id="8" name="Footer Placeholder 7"/>
          <p:cNvSpPr>
            <a:spLocks noGrp="1"/>
          </p:cNvSpPr>
          <p:nvPr>
            <p:ph type="ftr" sz="quarter" idx="11"/>
          </p:nvPr>
        </p:nvSpPr>
        <p:spPr/>
        <p:txBody>
          <a:bodyPr/>
          <a:lstStyle/>
          <a:p>
            <a:endParaRPr lang="en-SA"/>
          </a:p>
        </p:txBody>
      </p:sp>
      <p:sp>
        <p:nvSpPr>
          <p:cNvPr id="9" name="Slide Number Placeholder 8"/>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18982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7A605A-4002-BF42-90F6-F2E25BA775E4}" type="datetime1">
              <a:rPr lang="en-US" smtClean="0"/>
              <a:t>10/21/21</a:t>
            </a:fld>
            <a:endParaRPr lang="en-SA"/>
          </a:p>
        </p:txBody>
      </p:sp>
      <p:sp>
        <p:nvSpPr>
          <p:cNvPr id="4" name="Footer Placeholder 3"/>
          <p:cNvSpPr>
            <a:spLocks noGrp="1"/>
          </p:cNvSpPr>
          <p:nvPr>
            <p:ph type="ftr" sz="quarter" idx="11"/>
          </p:nvPr>
        </p:nvSpPr>
        <p:spPr/>
        <p:txBody>
          <a:bodyPr/>
          <a:lstStyle/>
          <a:p>
            <a:endParaRPr lang="en-SA"/>
          </a:p>
        </p:txBody>
      </p:sp>
      <p:sp>
        <p:nvSpPr>
          <p:cNvPr id="5" name="Slide Number Placeholder 4"/>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77388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CB89F-E36C-3848-AB55-0FA078A73B00}" type="datetime1">
              <a:rPr lang="en-US" smtClean="0"/>
              <a:t>10/21/21</a:t>
            </a:fld>
            <a:endParaRPr lang="en-SA"/>
          </a:p>
        </p:txBody>
      </p:sp>
      <p:sp>
        <p:nvSpPr>
          <p:cNvPr id="3" name="Footer Placeholder 2"/>
          <p:cNvSpPr>
            <a:spLocks noGrp="1"/>
          </p:cNvSpPr>
          <p:nvPr>
            <p:ph type="ftr" sz="quarter" idx="11"/>
          </p:nvPr>
        </p:nvSpPr>
        <p:spPr/>
        <p:txBody>
          <a:bodyPr/>
          <a:lstStyle/>
          <a:p>
            <a:endParaRPr lang="en-SA"/>
          </a:p>
        </p:txBody>
      </p:sp>
      <p:sp>
        <p:nvSpPr>
          <p:cNvPr id="4" name="Slide Number Placeholder 3"/>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301300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7691B-5AC7-D34D-B7A7-5868CC6C8262}" type="datetime1">
              <a:rPr lang="en-US" smtClean="0"/>
              <a:t>10/21/21</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1876448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04D6C-0B79-9343-BBF6-7BB5E1C1DB55}" type="datetime1">
              <a:rPr lang="en-US" smtClean="0"/>
              <a:t>10/21/21</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1979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74A7F-C52E-6C4A-97DD-4813D5EBB7D4}" type="datetime1">
              <a:rPr lang="en-US" smtClean="0"/>
              <a:t>10/21/21</a:t>
            </a:fld>
            <a:endParaRPr lang="en-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A61C5-2C0A-2A4A-B657-AE8AE436D3E5}" type="slidenum">
              <a:rPr lang="en-SA" smtClean="0"/>
              <a:t>‹#›</a:t>
            </a:fld>
            <a:endParaRPr lang="en-SA"/>
          </a:p>
        </p:txBody>
      </p:sp>
      <p:cxnSp>
        <p:nvCxnSpPr>
          <p:cNvPr id="7" name="Straight Connector 6">
            <a:extLst>
              <a:ext uri="{FF2B5EF4-FFF2-40B4-BE49-F238E27FC236}">
                <a16:creationId xmlns:a16="http://schemas.microsoft.com/office/drawing/2014/main" id="{63063734-0013-E04D-88AA-A695E6609C6A}"/>
              </a:ext>
            </a:extLst>
          </p:cNvPr>
          <p:cNvCxnSpPr>
            <a:cxnSpLocks/>
          </p:cNvCxnSpPr>
          <p:nvPr userDrawn="1"/>
        </p:nvCxnSpPr>
        <p:spPr>
          <a:xfrm>
            <a:off x="838200" y="6165914"/>
            <a:ext cx="10515600" cy="0"/>
          </a:xfrm>
          <a:prstGeom prst="line">
            <a:avLst/>
          </a:prstGeom>
          <a:ln w="25400" cmpd="sng">
            <a:gradFill flip="none" rotWithShape="1">
              <a:gsLst>
                <a:gs pos="10000">
                  <a:srgbClr val="92D050"/>
                </a:gs>
                <a:gs pos="90000">
                  <a:srgbClr val="00B0F0"/>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8838820"/>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 id="2147484683" r:id="rId10"/>
    <p:sldLayoutId id="21474846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aggle.com/pardhasaradhireddy/credit-card-fraud-detection-models/dat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6FD2-F5C5-304F-B5D9-073082131866}"/>
              </a:ext>
            </a:extLst>
          </p:cNvPr>
          <p:cNvSpPr>
            <a:spLocks noGrp="1"/>
          </p:cNvSpPr>
          <p:nvPr>
            <p:ph type="ctrTitle"/>
          </p:nvPr>
        </p:nvSpPr>
        <p:spPr>
          <a:xfrm>
            <a:off x="6288151" y="1164983"/>
            <a:ext cx="5870880" cy="1846709"/>
          </a:xfrm>
        </p:spPr>
        <p:txBody>
          <a:bodyPr>
            <a:normAutofit/>
          </a:bodyPr>
          <a:lstStyle/>
          <a:p>
            <a:r>
              <a:rPr lang="en-SA" dirty="0">
                <a:solidFill>
                  <a:srgbClr val="00B0F0"/>
                </a:solidFill>
                <a:latin typeface="Trebuchet MS" panose="020B0703020202090204" pitchFamily="34" charset="0"/>
              </a:rPr>
              <a:t>Credit Card Fraud Detection</a:t>
            </a:r>
          </a:p>
        </p:txBody>
      </p:sp>
      <p:sp>
        <p:nvSpPr>
          <p:cNvPr id="3" name="Subtitle 2">
            <a:extLst>
              <a:ext uri="{FF2B5EF4-FFF2-40B4-BE49-F238E27FC236}">
                <a16:creationId xmlns:a16="http://schemas.microsoft.com/office/drawing/2014/main" id="{AA2A5DE5-C000-A147-903E-929A5746E23B}"/>
              </a:ext>
            </a:extLst>
          </p:cNvPr>
          <p:cNvSpPr>
            <a:spLocks noGrp="1"/>
          </p:cNvSpPr>
          <p:nvPr>
            <p:ph type="subTitle" idx="1"/>
          </p:nvPr>
        </p:nvSpPr>
        <p:spPr>
          <a:xfrm>
            <a:off x="7631320" y="3846309"/>
            <a:ext cx="3428381" cy="1004162"/>
          </a:xfrm>
        </p:spPr>
        <p:txBody>
          <a:bodyPr>
            <a:normAutofit fontScale="62500" lnSpcReduction="20000"/>
          </a:bodyPr>
          <a:lstStyle/>
          <a:p>
            <a:r>
              <a:rPr lang="en-SA" dirty="0"/>
              <a:t>Zaki Alawami</a:t>
            </a:r>
          </a:p>
          <a:p>
            <a:r>
              <a:rPr lang="en-SA" dirty="0"/>
              <a:t>October 21, 2021</a:t>
            </a:r>
          </a:p>
          <a:p>
            <a:r>
              <a:rPr lang="en-SA" dirty="0">
                <a:solidFill>
                  <a:srgbClr val="00B0F0"/>
                </a:solidFill>
              </a:rPr>
              <a:t>Kaplan/SDAIA Data Science Bootcamp</a:t>
            </a:r>
          </a:p>
        </p:txBody>
      </p:sp>
      <p:pic>
        <p:nvPicPr>
          <p:cNvPr id="7" name="Picture 6">
            <a:extLst>
              <a:ext uri="{FF2B5EF4-FFF2-40B4-BE49-F238E27FC236}">
                <a16:creationId xmlns:a16="http://schemas.microsoft.com/office/drawing/2014/main" id="{22936272-B720-D24A-AE6C-3A64527B6CD1}"/>
              </a:ext>
            </a:extLst>
          </p:cNvPr>
          <p:cNvPicPr>
            <a:picLocks noChangeAspect="1"/>
          </p:cNvPicPr>
          <p:nvPr/>
        </p:nvPicPr>
        <p:blipFill>
          <a:blip r:embed="rId2"/>
          <a:stretch>
            <a:fillRect/>
          </a:stretch>
        </p:blipFill>
        <p:spPr>
          <a:xfrm>
            <a:off x="254167" y="934287"/>
            <a:ext cx="6033984" cy="4400551"/>
          </a:xfrm>
          <a:prstGeom prst="rect">
            <a:avLst/>
          </a:prstGeom>
        </p:spPr>
      </p:pic>
    </p:spTree>
    <p:extLst>
      <p:ext uri="{BB962C8B-B14F-4D97-AF65-F5344CB8AC3E}">
        <p14:creationId xmlns:p14="http://schemas.microsoft.com/office/powerpoint/2010/main" val="147056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10</a:t>
            </a:fld>
            <a:endParaRPr lang="en-SA"/>
          </a:p>
        </p:txBody>
      </p:sp>
      <p:pic>
        <p:nvPicPr>
          <p:cNvPr id="16386" name="Picture 2">
            <a:extLst>
              <a:ext uri="{FF2B5EF4-FFF2-40B4-BE49-F238E27FC236}">
                <a16:creationId xmlns:a16="http://schemas.microsoft.com/office/drawing/2014/main" id="{39310A58-46AB-D648-BCA7-E915E8118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431" y="1104732"/>
            <a:ext cx="6311138" cy="547244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97CFE9B7-42CB-0B45-9178-F685BD4A0E6C}"/>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331102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p:txBody>
          <a:bodyPr/>
          <a:lstStyle/>
          <a:p>
            <a:r>
              <a:rPr lang="en-SA" dirty="0">
                <a:solidFill>
                  <a:srgbClr val="00B0F0"/>
                </a:solidFill>
                <a:latin typeface="Trebuchet MS" panose="020B0703020202090204" pitchFamily="34" charset="0"/>
              </a:rPr>
              <a:t>Exploratory Data Analysis</a:t>
            </a:r>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11</a:t>
            </a:fld>
            <a:endParaRPr lang="en-SA"/>
          </a:p>
        </p:txBody>
      </p:sp>
      <p:pic>
        <p:nvPicPr>
          <p:cNvPr id="5" name="Picture 4">
            <a:extLst>
              <a:ext uri="{FF2B5EF4-FFF2-40B4-BE49-F238E27FC236}">
                <a16:creationId xmlns:a16="http://schemas.microsoft.com/office/drawing/2014/main" id="{DA3AA944-263B-A54C-B81C-C1558257C212}"/>
              </a:ext>
            </a:extLst>
          </p:cNvPr>
          <p:cNvPicPr>
            <a:picLocks noChangeAspect="1"/>
          </p:cNvPicPr>
          <p:nvPr/>
        </p:nvPicPr>
        <p:blipFill>
          <a:blip r:embed="rId2"/>
          <a:stretch>
            <a:fillRect/>
          </a:stretch>
        </p:blipFill>
        <p:spPr>
          <a:xfrm>
            <a:off x="1526159" y="1519041"/>
            <a:ext cx="9139682" cy="4973834"/>
          </a:xfrm>
          <a:prstGeom prst="rect">
            <a:avLst/>
          </a:prstGeom>
        </p:spPr>
      </p:pic>
    </p:spTree>
    <p:extLst>
      <p:ext uri="{BB962C8B-B14F-4D97-AF65-F5344CB8AC3E}">
        <p14:creationId xmlns:p14="http://schemas.microsoft.com/office/powerpoint/2010/main" val="111735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5EAC-F27A-D940-A6FD-7FF3DC63E3EE}"/>
              </a:ext>
            </a:extLst>
          </p:cNvPr>
          <p:cNvSpPr>
            <a:spLocks noGrp="1"/>
          </p:cNvSpPr>
          <p:nvPr>
            <p:ph type="title"/>
          </p:nvPr>
        </p:nvSpPr>
        <p:spPr>
          <a:xfrm>
            <a:off x="2383573" y="-162092"/>
            <a:ext cx="7424854" cy="1325563"/>
          </a:xfrm>
        </p:spPr>
        <p:txBody>
          <a:bodyPr>
            <a:normAutofit/>
          </a:bodyPr>
          <a:lstStyle/>
          <a:p>
            <a:pPr algn="ctr"/>
            <a:r>
              <a:rPr lang="en-SA" sz="3600" dirty="0">
                <a:solidFill>
                  <a:srgbClr val="00B0F0"/>
                </a:solidFill>
                <a:latin typeface="Trebuchet MS" panose="020B0703020202090204" pitchFamily="34" charset="0"/>
              </a:rPr>
              <a:t>Performance Metrics</a:t>
            </a:r>
            <a:endParaRPr lang="en-SA" sz="3600" dirty="0"/>
          </a:p>
        </p:txBody>
      </p:sp>
      <p:sp>
        <p:nvSpPr>
          <p:cNvPr id="4" name="Slide Number Placeholder 3">
            <a:extLst>
              <a:ext uri="{FF2B5EF4-FFF2-40B4-BE49-F238E27FC236}">
                <a16:creationId xmlns:a16="http://schemas.microsoft.com/office/drawing/2014/main" id="{C0B2149C-A7B3-1843-8374-37BAFFC3466F}"/>
              </a:ext>
            </a:extLst>
          </p:cNvPr>
          <p:cNvSpPr>
            <a:spLocks noGrp="1"/>
          </p:cNvSpPr>
          <p:nvPr>
            <p:ph type="sldNum" sz="quarter" idx="12"/>
          </p:nvPr>
        </p:nvSpPr>
        <p:spPr/>
        <p:txBody>
          <a:bodyPr/>
          <a:lstStyle/>
          <a:p>
            <a:fld id="{CEEA61C5-2C0A-2A4A-B657-AE8AE436D3E5}" type="slidenum">
              <a:rPr lang="en-SA" smtClean="0"/>
              <a:t>12</a:t>
            </a:fld>
            <a:endParaRPr lang="en-SA"/>
          </a:p>
        </p:txBody>
      </p:sp>
      <p:graphicFrame>
        <p:nvGraphicFramePr>
          <p:cNvPr id="5" name="Diagram 4">
            <a:extLst>
              <a:ext uri="{FF2B5EF4-FFF2-40B4-BE49-F238E27FC236}">
                <a16:creationId xmlns:a16="http://schemas.microsoft.com/office/drawing/2014/main" id="{12458770-D08E-6F49-85A5-FBAE65A89F60}"/>
              </a:ext>
            </a:extLst>
          </p:cNvPr>
          <p:cNvGraphicFramePr/>
          <p:nvPr>
            <p:extLst>
              <p:ext uri="{D42A27DB-BD31-4B8C-83A1-F6EECF244321}">
                <p14:modId xmlns:p14="http://schemas.microsoft.com/office/powerpoint/2010/main" val="571380349"/>
              </p:ext>
            </p:extLst>
          </p:nvPr>
        </p:nvGraphicFramePr>
        <p:xfrm>
          <a:off x="1686560" y="1026193"/>
          <a:ext cx="881888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857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F4E1-9661-824F-B556-867D41290B3D}"/>
              </a:ext>
            </a:extLst>
          </p:cNvPr>
          <p:cNvSpPr>
            <a:spLocks noGrp="1"/>
          </p:cNvSpPr>
          <p:nvPr>
            <p:ph type="title"/>
          </p:nvPr>
        </p:nvSpPr>
        <p:spPr>
          <a:xfrm>
            <a:off x="2194559" y="-104233"/>
            <a:ext cx="8000995" cy="1069788"/>
          </a:xfrm>
        </p:spPr>
        <p:txBody>
          <a:bodyPr>
            <a:normAutofit/>
          </a:bodyPr>
          <a:lstStyle/>
          <a:p>
            <a:pPr algn="ctr"/>
            <a:r>
              <a:rPr lang="en-US" sz="4000" b="1" dirty="0">
                <a:solidFill>
                  <a:srgbClr val="00B0F0"/>
                </a:solidFill>
                <a:latin typeface="Trebuchet MS" panose="020B0703020202090204" pitchFamily="34" charset="0"/>
              </a:rPr>
              <a:t>Models Selection &amp; Performance</a:t>
            </a:r>
            <a:endParaRPr lang="en-SA" sz="4000" dirty="0"/>
          </a:p>
        </p:txBody>
      </p:sp>
      <p:graphicFrame>
        <p:nvGraphicFramePr>
          <p:cNvPr id="5" name="Table 5">
            <a:extLst>
              <a:ext uri="{FF2B5EF4-FFF2-40B4-BE49-F238E27FC236}">
                <a16:creationId xmlns:a16="http://schemas.microsoft.com/office/drawing/2014/main" id="{5F3B498D-36B9-1D42-B5E5-830596336317}"/>
              </a:ext>
            </a:extLst>
          </p:cNvPr>
          <p:cNvGraphicFramePr>
            <a:graphicFrameLocks noGrp="1"/>
          </p:cNvGraphicFramePr>
          <p:nvPr>
            <p:ph idx="1"/>
            <p:extLst>
              <p:ext uri="{D42A27DB-BD31-4B8C-83A1-F6EECF244321}">
                <p14:modId xmlns:p14="http://schemas.microsoft.com/office/powerpoint/2010/main" val="371036394"/>
              </p:ext>
            </p:extLst>
          </p:nvPr>
        </p:nvGraphicFramePr>
        <p:xfrm>
          <a:off x="838200" y="746098"/>
          <a:ext cx="10515597" cy="5919276"/>
        </p:xfrm>
        <a:graphic>
          <a:graphicData uri="http://schemas.openxmlformats.org/drawingml/2006/table">
            <a:tbl>
              <a:tblPr firstRow="1" bandRow="1">
                <a:tableStyleId>{7DF18680-E054-41AD-8BC1-D1AEF772440D}</a:tableStyleId>
              </a:tblPr>
              <a:tblGrid>
                <a:gridCol w="1478285">
                  <a:extLst>
                    <a:ext uri="{9D8B030D-6E8A-4147-A177-3AD203B41FA5}">
                      <a16:colId xmlns:a16="http://schemas.microsoft.com/office/drawing/2014/main" val="2169967227"/>
                    </a:ext>
                  </a:extLst>
                </a:gridCol>
                <a:gridCol w="2474976">
                  <a:extLst>
                    <a:ext uri="{9D8B030D-6E8A-4147-A177-3AD203B41FA5}">
                      <a16:colId xmlns:a16="http://schemas.microsoft.com/office/drawing/2014/main" val="3253813502"/>
                    </a:ext>
                  </a:extLst>
                </a:gridCol>
                <a:gridCol w="1280160">
                  <a:extLst>
                    <a:ext uri="{9D8B030D-6E8A-4147-A177-3AD203B41FA5}">
                      <a16:colId xmlns:a16="http://schemas.microsoft.com/office/drawing/2014/main" val="3589676822"/>
                    </a:ext>
                  </a:extLst>
                </a:gridCol>
                <a:gridCol w="1560576">
                  <a:extLst>
                    <a:ext uri="{9D8B030D-6E8A-4147-A177-3AD203B41FA5}">
                      <a16:colId xmlns:a16="http://schemas.microsoft.com/office/drawing/2014/main" val="1624306328"/>
                    </a:ext>
                  </a:extLst>
                </a:gridCol>
                <a:gridCol w="1328928">
                  <a:extLst>
                    <a:ext uri="{9D8B030D-6E8A-4147-A177-3AD203B41FA5}">
                      <a16:colId xmlns:a16="http://schemas.microsoft.com/office/drawing/2014/main" val="2497120884"/>
                    </a:ext>
                  </a:extLst>
                </a:gridCol>
                <a:gridCol w="1243584">
                  <a:extLst>
                    <a:ext uri="{9D8B030D-6E8A-4147-A177-3AD203B41FA5}">
                      <a16:colId xmlns:a16="http://schemas.microsoft.com/office/drawing/2014/main" val="1267691354"/>
                    </a:ext>
                  </a:extLst>
                </a:gridCol>
                <a:gridCol w="1149088">
                  <a:extLst>
                    <a:ext uri="{9D8B030D-6E8A-4147-A177-3AD203B41FA5}">
                      <a16:colId xmlns:a16="http://schemas.microsoft.com/office/drawing/2014/main" val="3984164797"/>
                    </a:ext>
                  </a:extLst>
                </a:gridCol>
              </a:tblGrid>
              <a:tr h="391698">
                <a:tc>
                  <a:txBody>
                    <a:bodyPr/>
                    <a:lstStyle/>
                    <a:p>
                      <a:pPr algn="ctr"/>
                      <a:r>
                        <a:rPr lang="en-SA" b="1" dirty="0"/>
                        <a:t>Model</a:t>
                      </a:r>
                    </a:p>
                  </a:txBody>
                  <a:tcPr/>
                </a:tc>
                <a:tc>
                  <a:txBody>
                    <a:bodyPr/>
                    <a:lstStyle/>
                    <a:p>
                      <a:pPr algn="ctr"/>
                      <a:r>
                        <a:rPr lang="en-SA" b="1" dirty="0"/>
                        <a:t>Features</a:t>
                      </a:r>
                    </a:p>
                  </a:txBody>
                  <a:tcPr/>
                </a:tc>
                <a:tc>
                  <a:txBody>
                    <a:bodyPr/>
                    <a:lstStyle/>
                    <a:p>
                      <a:pPr algn="ctr"/>
                      <a:r>
                        <a:rPr lang="en-SA" b="1" dirty="0"/>
                        <a:t>Accuracy</a:t>
                      </a:r>
                    </a:p>
                  </a:txBody>
                  <a:tcPr/>
                </a:tc>
                <a:tc>
                  <a:txBody>
                    <a:bodyPr/>
                    <a:lstStyle/>
                    <a:p>
                      <a:pPr algn="ctr"/>
                      <a:r>
                        <a:rPr lang="en-SA" b="1" dirty="0"/>
                        <a:t>Precision</a:t>
                      </a:r>
                    </a:p>
                  </a:txBody>
                  <a:tcPr/>
                </a:tc>
                <a:tc>
                  <a:txBody>
                    <a:bodyPr/>
                    <a:lstStyle/>
                    <a:p>
                      <a:pPr algn="ctr"/>
                      <a:r>
                        <a:rPr lang="en-SA" b="1" dirty="0"/>
                        <a:t>Recall</a:t>
                      </a:r>
                    </a:p>
                  </a:txBody>
                  <a:tcPr/>
                </a:tc>
                <a:tc>
                  <a:txBody>
                    <a:bodyPr/>
                    <a:lstStyle/>
                    <a:p>
                      <a:pPr algn="ctr"/>
                      <a:r>
                        <a:rPr lang="en-SA" b="1" dirty="0"/>
                        <a:t>F1</a:t>
                      </a:r>
                    </a:p>
                  </a:txBody>
                  <a:tcPr/>
                </a:tc>
                <a:tc>
                  <a:txBody>
                    <a:bodyPr/>
                    <a:lstStyle/>
                    <a:p>
                      <a:pPr algn="ctr"/>
                      <a:r>
                        <a:rPr lang="en-SA" b="1" dirty="0"/>
                        <a:t>LTPFR</a:t>
                      </a:r>
                    </a:p>
                  </a:txBody>
                  <a:tcPr/>
                </a:tc>
                <a:extLst>
                  <a:ext uri="{0D108BD9-81ED-4DB2-BD59-A6C34878D82A}">
                    <a16:rowId xmlns:a16="http://schemas.microsoft.com/office/drawing/2014/main" val="2094636611"/>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Linear Regression</a:t>
                      </a:r>
                      <a:endParaRPr lang="en-SA" sz="1400" dirty="0">
                        <a:effectLst/>
                        <a:latin typeface="+mn-lt"/>
                        <a:ea typeface="Calibri" panose="020F050202020403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0.994828</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858875752"/>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Random Forest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0.996243</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0.772349</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0.387787</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0.516331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0.059%</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34485862"/>
                  </a:ext>
                </a:extLst>
              </a:tr>
              <a:tr h="425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effectLst/>
                          <a:latin typeface="+mn-lt"/>
                          <a:ea typeface="Calibri" panose="020F0502020204030204" pitchFamily="34" charset="0"/>
                          <a:cs typeface="Arial" panose="020B0604020202020204" pitchFamily="34" charset="0"/>
                        </a:rPr>
                        <a:t>PyCaret/KNN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effectLst/>
                          <a:latin typeface="+mn-lt"/>
                          <a:ea typeface="Tahoma" panose="020B0604030504040204" pitchFamily="34" charset="0"/>
                          <a:cs typeface="Tahoma" panose="020B0604030504040204" pitchFamily="34" charset="0"/>
                        </a:rPr>
                        <a:t>A</a:t>
                      </a:r>
                      <a:r>
                        <a:rPr lang="en-SA" sz="1400" dirty="0">
                          <a:solidFill>
                            <a:srgbClr val="FF0000"/>
                          </a:solidFill>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0.9983</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0.8052</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0.9006</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0.8502</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effectLst/>
                          <a:latin typeface="+mn-lt"/>
                          <a:ea typeface="Tahoma" panose="020B0604030504040204" pitchFamily="34" charset="0"/>
                          <a:cs typeface="Tahoma" panose="020B0604030504040204" pitchFamily="34" charset="0"/>
                        </a:rPr>
                        <a:t>NA</a:t>
                      </a:r>
                    </a:p>
                  </a:txBody>
                  <a:tcPr/>
                </a:tc>
                <a:extLst>
                  <a:ext uri="{0D108BD9-81ED-4DB2-BD59-A6C34878D82A}">
                    <a16:rowId xmlns:a16="http://schemas.microsoft.com/office/drawing/2014/main" val="3669842153"/>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effectLst/>
                          <a:latin typeface="+mn-lt"/>
                          <a:ea typeface="Calibri" panose="020F0502020204030204" pitchFamily="34" charset="0"/>
                          <a:cs typeface="Arial" panose="020B0604020202020204" pitchFamily="34" charset="0"/>
                        </a:rPr>
                        <a:t>KNN 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effectLst/>
                          <a:latin typeface="+mn-lt"/>
                          <a:ea typeface="Tahoma" panose="020B0604030504040204" pitchFamily="34" charset="0"/>
                          <a:cs typeface="Tahoma" panose="020B0604030504040204" pitchFamily="34" charset="0"/>
                        </a:rPr>
                        <a:t>A</a:t>
                      </a:r>
                      <a:r>
                        <a:rPr lang="en-SA" sz="1400" dirty="0">
                          <a:solidFill>
                            <a:srgbClr val="FF0000"/>
                          </a:solidFill>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0.998545</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0.825840</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0.910752</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algn="ctr" fontAlgn="ctr"/>
                      <a:r>
                        <a:rPr lang="en-SA" sz="1400" dirty="0">
                          <a:solidFill>
                            <a:srgbClr val="FF0000"/>
                          </a:solidFill>
                        </a:rPr>
                        <a:t>0.866220</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0.100%</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47676031"/>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KNN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(without cc_num)</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0.994780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0.477041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0.097599</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algn="ctr" fontAlgn="ctr">
                        <a:lnSpc>
                          <a:spcPct val="150000"/>
                        </a:lnSpc>
                      </a:pPr>
                      <a:r>
                        <a:rPr lang="en-SA" sz="1400" dirty="0"/>
                        <a:t>0.162045</a:t>
                      </a:r>
                      <a:endParaRPr lang="en-SA" sz="1400" dirty="0">
                        <a:effectLst/>
                        <a:latin typeface="+mn-lt"/>
                        <a:ea typeface="Tahoma" panose="020B0604030504040204" pitchFamily="34" charset="0"/>
                        <a:cs typeface="Tahoma" panose="020B0604030504040204" pitchFamily="34" charset="0"/>
                      </a:endParaRP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0.056%</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464090634"/>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a:effectLst/>
                          <a:latin typeface="+mn-lt"/>
                          <a:ea typeface="Calibri" panose="020F0502020204030204" pitchFamily="34" charset="0"/>
                          <a:cs typeface="Arial" panose="020B0604020202020204" pitchFamily="34" charset="0"/>
                        </a:rPr>
                        <a:t>PyCaret/Xgboost</a:t>
                      </a:r>
                      <a:endParaRPr lang="en-SA" sz="1400" dirty="0">
                        <a:effectLst/>
                        <a:latin typeface="+mn-lt"/>
                        <a:ea typeface="Calibri" panose="020F050202020403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(without cc_num)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chemeClr val="dk1"/>
                          </a:solidFill>
                          <a:effectLst/>
                          <a:latin typeface="+mn-lt"/>
                          <a:ea typeface="+mn-ea"/>
                          <a:cs typeface="+mn-cs"/>
                        </a:rPr>
                        <a:t>0.9977</a:t>
                      </a:r>
                      <a:endParaRPr lang="en-SA" sz="11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chemeClr val="dk1"/>
                          </a:solidFill>
                          <a:effectLst/>
                          <a:latin typeface="+mn-lt"/>
                          <a:ea typeface="Tahoma" panose="020B0604030504040204" pitchFamily="34" charset="0"/>
                          <a:cs typeface="Tahoma" panose="020B0604030504040204" pitchFamily="34" charset="0"/>
                        </a:rPr>
                        <a:t>0.8395</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chemeClr val="dk1"/>
                          </a:solidFill>
                          <a:effectLst/>
                          <a:latin typeface="+mn-lt"/>
                          <a:ea typeface="Tahoma" panose="020B0604030504040204" pitchFamily="34" charset="0"/>
                          <a:cs typeface="Tahoma" panose="020B0604030504040204" pitchFamily="34" charset="0"/>
                        </a:rPr>
                        <a:t>0.6890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algn="ctr" fontAlgn="ctr"/>
                      <a:r>
                        <a:rPr lang="en-SA" sz="1400" dirty="0">
                          <a:effectLst/>
                          <a:latin typeface="+mn-lt"/>
                          <a:ea typeface="Tahoma" panose="020B0604030504040204" pitchFamily="34" charset="0"/>
                          <a:cs typeface="Tahoma" panose="020B0604030504040204" pitchFamily="34" charset="0"/>
                        </a:rPr>
                        <a:t>0.7567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NA</a:t>
                      </a:r>
                    </a:p>
                  </a:txBody>
                  <a:tcPr/>
                </a:tc>
                <a:extLst>
                  <a:ext uri="{0D108BD9-81ED-4DB2-BD59-A6C34878D82A}">
                    <a16:rowId xmlns:a16="http://schemas.microsoft.com/office/drawing/2014/main" val="2466487867"/>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 ‘category feature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one</a:t>
                      </a:r>
                      <a:r>
                        <a:rPr lang="en-SA" sz="1400" dirty="0">
                          <a:effectLst/>
                          <a:latin typeface="+mn-lt"/>
                          <a:ea typeface="Tahoma" panose="020B0604030504040204" pitchFamily="34" charset="0"/>
                          <a:cs typeface="Tahoma" panose="020B0604030504040204" pitchFamily="34" charset="0"/>
                        </a:rPr>
                        <a:t>-hot encoded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0.997833</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0.849780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0.705637</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0.771029</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0.065%</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282603593"/>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All numerical + ‘hour’ new feature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0.996980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0.836855</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0.516701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0.638916</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0.052%</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343711236"/>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All numerical + ‘category’ (ohe) + ‘hour’ feature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0.998351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highlight>
                            <a:srgbClr val="FFFF00"/>
                          </a:highlight>
                        </a:rPr>
                        <a:t>0.908068</a:t>
                      </a:r>
                      <a:endParaRPr lang="en-SA" sz="1400" dirty="0">
                        <a:effectLst/>
                        <a:highlight>
                          <a:srgbClr val="FFFF00"/>
                        </a:highligh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highlight>
                            <a:srgbClr val="FFFF00"/>
                          </a:highlight>
                        </a:rPr>
                        <a:t>0.757829</a:t>
                      </a:r>
                      <a:endParaRPr lang="en-SA" sz="1400" dirty="0">
                        <a:effectLst/>
                        <a:highlight>
                          <a:srgbClr val="FFFF00"/>
                        </a:highligh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0.826174</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highlight>
                            <a:srgbClr val="FFFF00"/>
                          </a:highlight>
                        </a:rPr>
                        <a:t>0.040%</a:t>
                      </a:r>
                      <a:endParaRPr lang="en-SA" sz="1400" dirty="0">
                        <a:effectLst/>
                        <a:highlight>
                          <a:srgbClr val="FFFF00"/>
                        </a:highligh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179319985"/>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solidFill>
                            <a:schemeClr val="tx1"/>
                          </a:solidFill>
                          <a:effectLst/>
                          <a:latin typeface="+mn-lt"/>
                          <a:ea typeface="Calibri" panose="020F0502020204030204" pitchFamily="34" charset="0"/>
                          <a:cs typeface="Arial" panose="020B0604020202020204" pitchFamily="34" charset="0"/>
                        </a:rPr>
                        <a:t>Xgboost_v</a:t>
                      </a:r>
                      <a:r>
                        <a:rPr lang="en-SA" sz="1400" u="none" dirty="0">
                          <a:solidFill>
                            <a:schemeClr val="tx1"/>
                          </a:solidFill>
                          <a:effectLst/>
                          <a:latin typeface="+mn-lt"/>
                          <a:ea typeface="Calibri" panose="020F0502020204030204" pitchFamily="34" charset="0"/>
                          <a:cs typeface="Arial" panose="020B0604020202020204" pitchFamily="34" charset="0"/>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mn-lt"/>
                          <a:ea typeface="Tahoma" panose="020B0604030504040204" pitchFamily="34" charset="0"/>
                          <a:cs typeface="Tahoma" panose="020B0604030504040204" pitchFamily="34" charset="0"/>
                        </a:rPr>
                        <a:t>Only</a:t>
                      </a:r>
                      <a:r>
                        <a:rPr lang="en-SA" sz="1400" dirty="0">
                          <a:solidFill>
                            <a:schemeClr val="tx1"/>
                          </a:solidFill>
                          <a:effectLst/>
                          <a:latin typeface="+mn-lt"/>
                          <a:ea typeface="Tahoma" panose="020B0604030504040204" pitchFamily="34" charset="0"/>
                          <a:cs typeface="Tahoma" panose="020B0604030504040204" pitchFamily="34" charset="0"/>
                        </a:rPr>
                        <a:t>( ‘amt’, ‘category’, hour’)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0.997941</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0.857852</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0.721294</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0.783669</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0.062%</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76009889"/>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Over sampling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(1:2 ratio of pos/neg target)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0.991543</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0.374717</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0.949896</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0.537428</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0.824%</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04875543"/>
                  </a:ext>
                </a:extLst>
              </a:tr>
            </a:tbl>
          </a:graphicData>
        </a:graphic>
      </p:graphicFrame>
      <p:sp>
        <p:nvSpPr>
          <p:cNvPr id="4" name="Slide Number Placeholder 3">
            <a:extLst>
              <a:ext uri="{FF2B5EF4-FFF2-40B4-BE49-F238E27FC236}">
                <a16:creationId xmlns:a16="http://schemas.microsoft.com/office/drawing/2014/main" id="{BFF18F95-B21C-6E41-9D75-82F10A7DA7D3}"/>
              </a:ext>
            </a:extLst>
          </p:cNvPr>
          <p:cNvSpPr>
            <a:spLocks noGrp="1"/>
          </p:cNvSpPr>
          <p:nvPr>
            <p:ph type="sldNum" sz="quarter" idx="12"/>
          </p:nvPr>
        </p:nvSpPr>
        <p:spPr>
          <a:xfrm>
            <a:off x="11353797" y="6482811"/>
            <a:ext cx="2743200" cy="365125"/>
          </a:xfrm>
        </p:spPr>
        <p:txBody>
          <a:bodyPr/>
          <a:lstStyle/>
          <a:p>
            <a:pPr marL="0" algn="l" defTabSz="457200" rtl="0" eaLnBrk="1" latinLnBrk="0" hangingPunct="1"/>
            <a:fld id="{CEEA61C5-2C0A-2A4A-B657-AE8AE436D3E5}" type="slidenum">
              <a:rPr lang="en-SA" smtClean="0"/>
              <a:t>13</a:t>
            </a:fld>
            <a:endParaRPr lang="en-SA" dirty="0"/>
          </a:p>
        </p:txBody>
      </p:sp>
      <p:sp>
        <p:nvSpPr>
          <p:cNvPr id="8" name="Rectangle 7">
            <a:extLst>
              <a:ext uri="{FF2B5EF4-FFF2-40B4-BE49-F238E27FC236}">
                <a16:creationId xmlns:a16="http://schemas.microsoft.com/office/drawing/2014/main" id="{32E231E5-D622-A549-A418-A7D13B446007}"/>
              </a:ext>
            </a:extLst>
          </p:cNvPr>
          <p:cNvSpPr/>
          <p:nvPr/>
        </p:nvSpPr>
        <p:spPr>
          <a:xfrm>
            <a:off x="509585" y="5028501"/>
            <a:ext cx="11172825" cy="5286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p>
        </p:txBody>
      </p:sp>
      <p:pic>
        <p:nvPicPr>
          <p:cNvPr id="14" name="Graphic 13" descr="Trophy">
            <a:extLst>
              <a:ext uri="{FF2B5EF4-FFF2-40B4-BE49-F238E27FC236}">
                <a16:creationId xmlns:a16="http://schemas.microsoft.com/office/drawing/2014/main" id="{D36DFF1B-4165-B14B-B395-3476AB1C23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 y="5028503"/>
            <a:ext cx="528635" cy="528635"/>
          </a:xfrm>
          <a:prstGeom prst="rect">
            <a:avLst/>
          </a:prstGeom>
        </p:spPr>
      </p:pic>
    </p:spTree>
    <p:extLst>
      <p:ext uri="{BB962C8B-B14F-4D97-AF65-F5344CB8AC3E}">
        <p14:creationId xmlns:p14="http://schemas.microsoft.com/office/powerpoint/2010/main" val="336951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2035-F90A-EE45-BDBA-4AB7DFB942B7}"/>
              </a:ext>
            </a:extLst>
          </p:cNvPr>
          <p:cNvSpPr>
            <a:spLocks noGrp="1"/>
          </p:cNvSpPr>
          <p:nvPr>
            <p:ph type="title"/>
          </p:nvPr>
        </p:nvSpPr>
        <p:spPr/>
        <p:txBody>
          <a:bodyPr>
            <a:normAutofit/>
          </a:bodyPr>
          <a:lstStyle/>
          <a:p>
            <a:r>
              <a:rPr lang="en-US" sz="4000" dirty="0">
                <a:solidFill>
                  <a:srgbClr val="00B0F0"/>
                </a:solidFill>
                <a:latin typeface="Trebuchet MS" panose="020B0703020202090204" pitchFamily="34" charset="0"/>
              </a:rPr>
              <a:t>Summary of Findings</a:t>
            </a:r>
            <a:br>
              <a:rPr lang="en-US" sz="4000" dirty="0">
                <a:solidFill>
                  <a:srgbClr val="00B0F0"/>
                </a:solidFill>
                <a:latin typeface="Trebuchet MS" panose="020B0703020202090204" pitchFamily="34" charset="0"/>
              </a:rPr>
            </a:br>
            <a:endParaRPr lang="en-SA" sz="4000" dirty="0">
              <a:solidFill>
                <a:srgbClr val="00B0F0"/>
              </a:solidFill>
              <a:latin typeface="Trebuchet MS" panose="020B0703020202090204" pitchFamily="34" charset="0"/>
            </a:endParaRPr>
          </a:p>
        </p:txBody>
      </p:sp>
      <p:sp>
        <p:nvSpPr>
          <p:cNvPr id="3" name="Content Placeholder 2">
            <a:extLst>
              <a:ext uri="{FF2B5EF4-FFF2-40B4-BE49-F238E27FC236}">
                <a16:creationId xmlns:a16="http://schemas.microsoft.com/office/drawing/2014/main" id="{EA38AC78-8BE4-AE4D-BC8D-2B1FA02CD252}"/>
              </a:ext>
            </a:extLst>
          </p:cNvPr>
          <p:cNvSpPr>
            <a:spLocks noGrp="1"/>
          </p:cNvSpPr>
          <p:nvPr>
            <p:ph idx="1"/>
          </p:nvPr>
        </p:nvSpPr>
        <p:spPr>
          <a:xfrm>
            <a:off x="838200" y="1121664"/>
            <a:ext cx="10515600" cy="5371211"/>
          </a:xfrm>
        </p:spPr>
        <p:txBody>
          <a:bodyPr>
            <a:normAutofit fontScale="92500" lnSpcReduction="20000"/>
          </a:bodyPr>
          <a:lstStyle/>
          <a:p>
            <a:r>
              <a:rPr lang="en-US" sz="1600" dirty="0"/>
              <a:t>From Figures (8, 9), we can see that fraud transaction occur mostly off-hours, between 3pm - 3am, but the majority of them occur between 10pm - 3am daily. This is when card owners are likely sleeping and therefore will not react quickly to the charges giving the criminals more time for making extra charges on the stolen cards.</a:t>
            </a:r>
          </a:p>
          <a:p>
            <a:r>
              <a:rPr lang="en-US" sz="1600" dirty="0"/>
              <a:t>From Figures (2,3,4), we can see that fraud transactions occur in specific amount bands, such as: $$1-20, $$200-400, and $$700-1200, and the majority of </a:t>
            </a:r>
            <a:r>
              <a:rPr lang="en-US" sz="1600" dirty="0" err="1"/>
              <a:t>farud</a:t>
            </a:r>
            <a:r>
              <a:rPr lang="en-US" sz="1600" dirty="0"/>
              <a:t> transactions are in the $$1-20. Figure 3 shows that the majority of charge amount is actually between $$0-2, which can be interpreted as criminals testing the stolen cards first with small amount to make sure the credit card is valid and active. This is an interesting </a:t>
            </a:r>
            <a:r>
              <a:rPr lang="en-US" sz="1600" dirty="0" err="1"/>
              <a:t>behaviour</a:t>
            </a:r>
            <a:r>
              <a:rPr lang="en-US" sz="1600" dirty="0"/>
              <a:t> that the model should be able to learn from to predict fraudulent transactions. Also the all fraud transaction amount did not exceed about 1500, which is about the check amount for pensioners, so as not to run over their monthly income (Very considerate criminals :) )</a:t>
            </a:r>
          </a:p>
          <a:p>
            <a:r>
              <a:rPr lang="en-US" sz="1600" dirty="0"/>
              <a:t>From Figure 11, we can see a very interesting behavior especially for senior citizens that there are only fraud transactions against their credit cards!! This could be a scam where scammers through phishing can get credit card companies to issue cards for senior citizens without their knowledge (mail credit card scams, or phishing for their personal data and using it to request a reissue of their credit cards). This may also mean that there are fraud credit card charges for some people that have already passed away! (birth year was around 1925).</a:t>
            </a:r>
          </a:p>
          <a:p>
            <a:r>
              <a:rPr lang="en-US" sz="1600" dirty="0"/>
              <a:t>Figure 5 shows that criminals do not discriminate against age of victims, they will hit anyone they can, but frequency of the age of the victims are mostly centered around middle age people, which makes sense as they are probably spending more and therefore using their credit cards more than the other age groups.</a:t>
            </a:r>
          </a:p>
          <a:p>
            <a:r>
              <a:rPr lang="en-US" sz="1600" dirty="0"/>
              <a:t>Figure 7 shows that the majority of the categories that criminals bought using the stolen credit cards are either "</a:t>
            </a:r>
            <a:r>
              <a:rPr lang="en-US" sz="1600" dirty="0" err="1"/>
              <a:t>grocery_pos</a:t>
            </a:r>
            <a:r>
              <a:rPr lang="en-US" sz="1600" dirty="0"/>
              <a:t>" and "</a:t>
            </a:r>
            <a:r>
              <a:rPr lang="en-US" sz="1600" dirty="0" err="1"/>
              <a:t>shopping_net</a:t>
            </a:r>
            <a:r>
              <a:rPr lang="en-US" sz="1600" dirty="0"/>
              <a:t>'. So criminals are using these stolen credit cards to buy their groceries in with Point of Sale machines/cashiers (in-person shopping). I found this behavior surprising as I thought it will be mostly internet shopping (e-commerce, but this is the next most common category.</a:t>
            </a:r>
          </a:p>
          <a:p>
            <a:r>
              <a:rPr lang="en-US" sz="1600" dirty="0"/>
              <a:t>From Figure (12,13) there does not seem to be a high correlation between features and the target.</a:t>
            </a:r>
          </a:p>
          <a:p>
            <a:r>
              <a:rPr lang="en-US" sz="1600" dirty="0"/>
              <a:t>Before converting '</a:t>
            </a:r>
            <a:r>
              <a:rPr lang="en-US" sz="1600" dirty="0" err="1"/>
              <a:t>trans_date_trans_time</a:t>
            </a:r>
            <a:r>
              <a:rPr lang="en-US" sz="1600" dirty="0"/>
              <a:t>' to datetime object, plotting using this feature took a lot of time and memory resources!</a:t>
            </a:r>
          </a:p>
          <a:p>
            <a:r>
              <a:rPr lang="en-US" sz="1600" dirty="0"/>
              <a:t>I started plotting using Plotly which generates interactive charts. The charts generated using </a:t>
            </a:r>
            <a:r>
              <a:rPr lang="en-US" sz="1600" dirty="0" err="1"/>
              <a:t>plotly</a:t>
            </a:r>
            <a:r>
              <a:rPr lang="en-US" sz="1600" dirty="0"/>
              <a:t> once generated consumed heavy memory resources which eventually caused may laptop to freeze. I then switched to matplotlib/Seaborn.</a:t>
            </a:r>
          </a:p>
        </p:txBody>
      </p:sp>
      <p:sp>
        <p:nvSpPr>
          <p:cNvPr id="4" name="Slide Number Placeholder 3">
            <a:extLst>
              <a:ext uri="{FF2B5EF4-FFF2-40B4-BE49-F238E27FC236}">
                <a16:creationId xmlns:a16="http://schemas.microsoft.com/office/drawing/2014/main" id="{0A93B27E-F48A-F341-918F-F7BB0801B0CA}"/>
              </a:ext>
            </a:extLst>
          </p:cNvPr>
          <p:cNvSpPr>
            <a:spLocks noGrp="1"/>
          </p:cNvSpPr>
          <p:nvPr>
            <p:ph type="sldNum" sz="quarter" idx="12"/>
          </p:nvPr>
        </p:nvSpPr>
        <p:spPr/>
        <p:txBody>
          <a:bodyPr/>
          <a:lstStyle/>
          <a:p>
            <a:fld id="{CEEA61C5-2C0A-2A4A-B657-AE8AE436D3E5}" type="slidenum">
              <a:rPr lang="en-SA" smtClean="0"/>
              <a:t>14</a:t>
            </a:fld>
            <a:endParaRPr lang="en-SA"/>
          </a:p>
        </p:txBody>
      </p:sp>
    </p:spTree>
    <p:extLst>
      <p:ext uri="{BB962C8B-B14F-4D97-AF65-F5344CB8AC3E}">
        <p14:creationId xmlns:p14="http://schemas.microsoft.com/office/powerpoint/2010/main" val="260665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4E831D9-27C0-3447-B078-27067F112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9" y="690132"/>
            <a:ext cx="8343899" cy="465606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20396" y="5497308"/>
            <a:ext cx="1351206" cy="670560"/>
          </a:xfrm>
        </p:spPr>
        <p:txBody>
          <a:bodyPr>
            <a:normAutofit fontScale="70000" lnSpcReduction="20000"/>
          </a:bodyPr>
          <a:lstStyle/>
          <a:p>
            <a:pPr algn="ctr"/>
            <a:r>
              <a:rPr lang="en-US" sz="6000" dirty="0">
                <a:solidFill>
                  <a:srgbClr val="00B0F0"/>
                </a:solidFill>
                <a:latin typeface="Georgia" panose="02040502050405020303" pitchFamily="18" charset="0"/>
                <a:cs typeface="Apple Chancery" panose="03020702040506060504" pitchFamily="66" charset="-79"/>
              </a:rPr>
              <a:t>Q&amp;A</a:t>
            </a:r>
          </a:p>
        </p:txBody>
      </p:sp>
    </p:spTree>
    <p:extLst>
      <p:ext uri="{BB962C8B-B14F-4D97-AF65-F5344CB8AC3E}">
        <p14:creationId xmlns:p14="http://schemas.microsoft.com/office/powerpoint/2010/main" val="260323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57D0DB-F5B2-A441-A80A-CBEDAFF632F1}"/>
              </a:ext>
            </a:extLst>
          </p:cNvPr>
          <p:cNvSpPr>
            <a:spLocks noGrp="1"/>
          </p:cNvSpPr>
          <p:nvPr>
            <p:ph type="sldNum" sz="quarter" idx="12"/>
          </p:nvPr>
        </p:nvSpPr>
        <p:spPr/>
        <p:txBody>
          <a:bodyPr/>
          <a:lstStyle/>
          <a:p>
            <a:fld id="{CEEA61C5-2C0A-2A4A-B657-AE8AE436D3E5}" type="slidenum">
              <a:rPr lang="en-SA" smtClean="0"/>
              <a:t>16</a:t>
            </a:fld>
            <a:endParaRPr lang="en-SA"/>
          </a:p>
        </p:txBody>
      </p:sp>
      <p:pic>
        <p:nvPicPr>
          <p:cNvPr id="6" name="Picture 5">
            <a:extLst>
              <a:ext uri="{FF2B5EF4-FFF2-40B4-BE49-F238E27FC236}">
                <a16:creationId xmlns:a16="http://schemas.microsoft.com/office/drawing/2014/main" id="{A48D24D5-F8E1-9248-A8C6-AC55F42FF9BF}"/>
              </a:ext>
            </a:extLst>
          </p:cNvPr>
          <p:cNvPicPr>
            <a:picLocks noChangeAspect="1"/>
          </p:cNvPicPr>
          <p:nvPr/>
        </p:nvPicPr>
        <p:blipFill>
          <a:blip r:embed="rId2"/>
          <a:stretch>
            <a:fillRect/>
          </a:stretch>
        </p:blipFill>
        <p:spPr>
          <a:xfrm>
            <a:off x="1250950" y="831850"/>
            <a:ext cx="9918700" cy="5524500"/>
          </a:xfrm>
          <a:prstGeom prst="rect">
            <a:avLst/>
          </a:prstGeom>
        </p:spPr>
      </p:pic>
      <p:sp>
        <p:nvSpPr>
          <p:cNvPr id="8" name="Title 1">
            <a:extLst>
              <a:ext uri="{FF2B5EF4-FFF2-40B4-BE49-F238E27FC236}">
                <a16:creationId xmlns:a16="http://schemas.microsoft.com/office/drawing/2014/main" id="{05C19CE0-3A69-B34D-9C14-A332A9D7818D}"/>
              </a:ext>
            </a:extLst>
          </p:cNvPr>
          <p:cNvSpPr>
            <a:spLocks noGrp="1"/>
          </p:cNvSpPr>
          <p:nvPr>
            <p:ph type="title"/>
          </p:nvPr>
        </p:nvSpPr>
        <p:spPr>
          <a:xfrm>
            <a:off x="3361944" y="-161132"/>
            <a:ext cx="5696712" cy="1325563"/>
          </a:xfrm>
        </p:spPr>
        <p:txBody>
          <a:bodyPr/>
          <a:lstStyle/>
          <a:p>
            <a:r>
              <a:rPr lang="en-SA" dirty="0">
                <a:solidFill>
                  <a:srgbClr val="00B0F0"/>
                </a:solidFill>
                <a:latin typeface="Trebuchet MS" panose="020B0703020202090204" pitchFamily="34" charset="0"/>
              </a:rPr>
              <a:t>Pycaret Best Models</a:t>
            </a:r>
          </a:p>
        </p:txBody>
      </p:sp>
    </p:spTree>
    <p:extLst>
      <p:ext uri="{BB962C8B-B14F-4D97-AF65-F5344CB8AC3E}">
        <p14:creationId xmlns:p14="http://schemas.microsoft.com/office/powerpoint/2010/main" val="2174306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97F6-09EB-6C4E-A713-CC0FDF8BEA47}"/>
              </a:ext>
            </a:extLst>
          </p:cNvPr>
          <p:cNvSpPr>
            <a:spLocks noGrp="1"/>
          </p:cNvSpPr>
          <p:nvPr>
            <p:ph type="title"/>
          </p:nvPr>
        </p:nvSpPr>
        <p:spPr>
          <a:xfrm>
            <a:off x="3361944" y="136525"/>
            <a:ext cx="5696712" cy="1325563"/>
          </a:xfrm>
        </p:spPr>
        <p:txBody>
          <a:bodyPr/>
          <a:lstStyle/>
          <a:p>
            <a:r>
              <a:rPr lang="en-SA" dirty="0">
                <a:solidFill>
                  <a:srgbClr val="00B0F0"/>
                </a:solidFill>
                <a:latin typeface="Trebuchet MS" panose="020B0703020202090204" pitchFamily="34" charset="0"/>
              </a:rPr>
              <a:t>Pycaret Best Models</a:t>
            </a:r>
          </a:p>
        </p:txBody>
      </p:sp>
      <p:sp>
        <p:nvSpPr>
          <p:cNvPr id="4" name="Slide Number Placeholder 3">
            <a:extLst>
              <a:ext uri="{FF2B5EF4-FFF2-40B4-BE49-F238E27FC236}">
                <a16:creationId xmlns:a16="http://schemas.microsoft.com/office/drawing/2014/main" id="{CBC2B0FC-E6A2-CF46-8B90-A7A5A89A3A17}"/>
              </a:ext>
            </a:extLst>
          </p:cNvPr>
          <p:cNvSpPr>
            <a:spLocks noGrp="1"/>
          </p:cNvSpPr>
          <p:nvPr>
            <p:ph type="sldNum" sz="quarter" idx="12"/>
          </p:nvPr>
        </p:nvSpPr>
        <p:spPr/>
        <p:txBody>
          <a:bodyPr/>
          <a:lstStyle/>
          <a:p>
            <a:fld id="{CEEA61C5-2C0A-2A4A-B657-AE8AE436D3E5}" type="slidenum">
              <a:rPr lang="en-SA" smtClean="0"/>
              <a:t>17</a:t>
            </a:fld>
            <a:endParaRPr lang="en-SA"/>
          </a:p>
        </p:txBody>
      </p:sp>
      <p:pic>
        <p:nvPicPr>
          <p:cNvPr id="12" name="Content Placeholder 11">
            <a:extLst>
              <a:ext uri="{FF2B5EF4-FFF2-40B4-BE49-F238E27FC236}">
                <a16:creationId xmlns:a16="http://schemas.microsoft.com/office/drawing/2014/main" id="{E6CB7988-A83B-EC48-93DD-C246A4282836}"/>
              </a:ext>
            </a:extLst>
          </p:cNvPr>
          <p:cNvPicPr>
            <a:picLocks noGrp="1" noChangeAspect="1"/>
          </p:cNvPicPr>
          <p:nvPr>
            <p:ph idx="1"/>
          </p:nvPr>
        </p:nvPicPr>
        <p:blipFill>
          <a:blip r:embed="rId2"/>
          <a:stretch>
            <a:fillRect/>
          </a:stretch>
        </p:blipFill>
        <p:spPr>
          <a:xfrm>
            <a:off x="2347958" y="1351057"/>
            <a:ext cx="7724684" cy="4856005"/>
          </a:xfrm>
        </p:spPr>
      </p:pic>
    </p:spTree>
    <p:extLst>
      <p:ext uri="{BB962C8B-B14F-4D97-AF65-F5344CB8AC3E}">
        <p14:creationId xmlns:p14="http://schemas.microsoft.com/office/powerpoint/2010/main" val="192126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EB59-A8DC-7A45-8833-488E838DF96A}"/>
              </a:ext>
            </a:extLst>
          </p:cNvPr>
          <p:cNvSpPr>
            <a:spLocks noGrp="1"/>
          </p:cNvSpPr>
          <p:nvPr>
            <p:ph type="title"/>
          </p:nvPr>
        </p:nvSpPr>
        <p:spPr/>
        <p:txBody>
          <a:bodyPr>
            <a:normAutofit/>
          </a:bodyPr>
          <a:lstStyle/>
          <a:p>
            <a:r>
              <a:rPr lang="en-SA" dirty="0">
                <a:solidFill>
                  <a:srgbClr val="00B0F0"/>
                </a:solidFill>
                <a:latin typeface="Trebuchet MS" panose="020B0703020202090204" pitchFamily="34" charset="0"/>
              </a:rPr>
              <a:t>AGENDA</a:t>
            </a:r>
          </a:p>
        </p:txBody>
      </p:sp>
      <p:sp>
        <p:nvSpPr>
          <p:cNvPr id="3" name="Content Placeholder 2">
            <a:extLst>
              <a:ext uri="{FF2B5EF4-FFF2-40B4-BE49-F238E27FC236}">
                <a16:creationId xmlns:a16="http://schemas.microsoft.com/office/drawing/2014/main" id="{956796E0-EFCD-4448-B5EC-D7FF83FCE2B9}"/>
              </a:ext>
            </a:extLst>
          </p:cNvPr>
          <p:cNvSpPr>
            <a:spLocks noGrp="1"/>
          </p:cNvSpPr>
          <p:nvPr>
            <p:ph idx="1"/>
          </p:nvPr>
        </p:nvSpPr>
        <p:spPr>
          <a:xfrm>
            <a:off x="1143000" y="1724614"/>
            <a:ext cx="9905999" cy="4441300"/>
          </a:xfrm>
        </p:spPr>
        <p:txBody>
          <a:bodyPr>
            <a:normAutofit/>
          </a:bodyPr>
          <a:lstStyle/>
          <a:p>
            <a:r>
              <a:rPr lang="en-SA" sz="3600" dirty="0">
                <a:solidFill>
                  <a:schemeClr val="tx1">
                    <a:lumMod val="65000"/>
                    <a:lumOff val="35000"/>
                  </a:schemeClr>
                </a:solidFill>
                <a:latin typeface="Trebuchet MS" panose="020B0703020202090204" pitchFamily="34" charset="0"/>
              </a:rPr>
              <a:t>Problem Statement</a:t>
            </a:r>
          </a:p>
          <a:p>
            <a:r>
              <a:rPr lang="en-SA" sz="3600" dirty="0">
                <a:solidFill>
                  <a:schemeClr val="tx1">
                    <a:lumMod val="65000"/>
                    <a:lumOff val="35000"/>
                  </a:schemeClr>
                </a:solidFill>
                <a:latin typeface="Trebuchet MS" panose="020B0703020202090204" pitchFamily="34" charset="0"/>
              </a:rPr>
              <a:t>Exploratory Data Analysis (EDA)</a:t>
            </a:r>
          </a:p>
          <a:p>
            <a:r>
              <a:rPr lang="en-SA" sz="3600" dirty="0">
                <a:solidFill>
                  <a:schemeClr val="tx1">
                    <a:lumMod val="65000"/>
                    <a:lumOff val="35000"/>
                  </a:schemeClr>
                </a:solidFill>
                <a:latin typeface="Trebuchet MS" panose="020B0703020202090204" pitchFamily="34" charset="0"/>
              </a:rPr>
              <a:t>Performance Metrics</a:t>
            </a:r>
          </a:p>
          <a:p>
            <a:pPr lvl="0"/>
            <a:r>
              <a:rPr lang="en-SA" sz="3600" dirty="0">
                <a:solidFill>
                  <a:schemeClr val="tx1">
                    <a:lumMod val="65000"/>
                    <a:lumOff val="35000"/>
                  </a:schemeClr>
                </a:solidFill>
                <a:latin typeface="Trebuchet MS" panose="020B0703020202090204" pitchFamily="34" charset="0"/>
              </a:rPr>
              <a:t>Model Selection &amp; Training </a:t>
            </a:r>
          </a:p>
          <a:p>
            <a:pPr lvl="0"/>
            <a:r>
              <a:rPr lang="en-SA" sz="3600" dirty="0">
                <a:solidFill>
                  <a:schemeClr val="tx1">
                    <a:lumMod val="65000"/>
                    <a:lumOff val="35000"/>
                  </a:schemeClr>
                </a:solidFill>
                <a:latin typeface="Trebuchet MS" panose="020B0703020202090204" pitchFamily="34" charset="0"/>
              </a:rPr>
              <a:t>Summary of Findings</a:t>
            </a:r>
          </a:p>
          <a:p>
            <a:r>
              <a:rPr lang="en-SA" sz="3600" dirty="0">
                <a:solidFill>
                  <a:schemeClr val="tx1">
                    <a:lumMod val="65000"/>
                    <a:lumOff val="35000"/>
                  </a:schemeClr>
                </a:solidFill>
                <a:latin typeface="Trebuchet MS" panose="020B0703020202090204" pitchFamily="34" charset="0"/>
              </a:rPr>
              <a:t>Q&amp;A</a:t>
            </a:r>
          </a:p>
          <a:p>
            <a:endParaRPr lang="en-SA" dirty="0"/>
          </a:p>
        </p:txBody>
      </p:sp>
      <p:sp>
        <p:nvSpPr>
          <p:cNvPr id="4" name="Slide Number Placeholder 3">
            <a:extLst>
              <a:ext uri="{FF2B5EF4-FFF2-40B4-BE49-F238E27FC236}">
                <a16:creationId xmlns:a16="http://schemas.microsoft.com/office/drawing/2014/main" id="{0BDD5409-F9D5-6C4D-9491-6C23BC5950ED}"/>
              </a:ext>
            </a:extLst>
          </p:cNvPr>
          <p:cNvSpPr>
            <a:spLocks noGrp="1"/>
          </p:cNvSpPr>
          <p:nvPr>
            <p:ph type="sldNum" sz="quarter" idx="12"/>
          </p:nvPr>
        </p:nvSpPr>
        <p:spPr/>
        <p:txBody>
          <a:bodyPr/>
          <a:lstStyle/>
          <a:p>
            <a:fld id="{CEEA61C5-2C0A-2A4A-B657-AE8AE436D3E5}" type="slidenum">
              <a:rPr lang="en-SA" smtClean="0"/>
              <a:t>2</a:t>
            </a:fld>
            <a:endParaRPr lang="en-SA"/>
          </a:p>
        </p:txBody>
      </p:sp>
      <p:cxnSp>
        <p:nvCxnSpPr>
          <p:cNvPr id="8" name="Straight Connector 7">
            <a:extLst>
              <a:ext uri="{FF2B5EF4-FFF2-40B4-BE49-F238E27FC236}">
                <a16:creationId xmlns:a16="http://schemas.microsoft.com/office/drawing/2014/main" id="{AC71EF4F-CC52-6541-AC0D-0E06EC407E68}"/>
              </a:ext>
            </a:extLst>
          </p:cNvPr>
          <p:cNvCxnSpPr>
            <a:cxnSpLocks/>
          </p:cNvCxnSpPr>
          <p:nvPr/>
        </p:nvCxnSpPr>
        <p:spPr>
          <a:xfrm>
            <a:off x="838200" y="6165914"/>
            <a:ext cx="10515600" cy="0"/>
          </a:xfrm>
          <a:prstGeom prst="line">
            <a:avLst/>
          </a:prstGeom>
          <a:ln w="25400" cmpd="sng">
            <a:gradFill flip="none" rotWithShape="1">
              <a:gsLst>
                <a:gs pos="10000">
                  <a:srgbClr val="92D050"/>
                </a:gs>
                <a:gs pos="90000">
                  <a:srgbClr val="00B0F0"/>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65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p:txBody>
          <a:bodyPr/>
          <a:lstStyle/>
          <a:p>
            <a:r>
              <a:rPr lang="en-SA" dirty="0">
                <a:solidFill>
                  <a:srgbClr val="00B0F0"/>
                </a:solidFill>
                <a:latin typeface="Trebuchet MS" panose="020B0703020202090204" pitchFamily="34" charset="0"/>
              </a:rPr>
              <a:t>Problem Statement</a:t>
            </a:r>
          </a:p>
        </p:txBody>
      </p:sp>
      <p:sp>
        <p:nvSpPr>
          <p:cNvPr id="3" name="Content Placeholder 2">
            <a:extLst>
              <a:ext uri="{FF2B5EF4-FFF2-40B4-BE49-F238E27FC236}">
                <a16:creationId xmlns:a16="http://schemas.microsoft.com/office/drawing/2014/main" id="{8002B037-0FB9-2848-9B09-4D5E1A391F98}"/>
              </a:ext>
            </a:extLst>
          </p:cNvPr>
          <p:cNvSpPr>
            <a:spLocks noGrp="1"/>
          </p:cNvSpPr>
          <p:nvPr>
            <p:ph idx="1"/>
          </p:nvPr>
        </p:nvSpPr>
        <p:spPr/>
        <p:txBody>
          <a:bodyPr>
            <a:normAutofit fontScale="92500"/>
          </a:bodyPr>
          <a:lstStyle/>
          <a:p>
            <a:pPr marL="0" lvl="0" indent="0">
              <a:buNone/>
            </a:pPr>
            <a:r>
              <a:rPr lang="en-US" sz="3600" dirty="0">
                <a:solidFill>
                  <a:schemeClr val="tx1">
                    <a:lumMod val="65000"/>
                    <a:lumOff val="35000"/>
                  </a:schemeClr>
                </a:solidFill>
                <a:latin typeface="Trebuchet MS" panose="020B0703020202090204" pitchFamily="34" charset="0"/>
              </a:rPr>
              <a:t>How to prevent and manage credit card fraud ? </a:t>
            </a:r>
          </a:p>
          <a:p>
            <a:r>
              <a:rPr lang="en-US" sz="2600" dirty="0">
                <a:solidFill>
                  <a:schemeClr val="tx1">
                    <a:lumMod val="65000"/>
                    <a:lumOff val="35000"/>
                  </a:schemeClr>
                </a:solidFill>
                <a:latin typeface="Trebuchet MS" panose="020B0703020202090204" pitchFamily="34" charset="0"/>
              </a:rPr>
              <a:t>Credit card providers, Banks, and Merchants can save billions of dollars lost annually to credit card fraud.  </a:t>
            </a:r>
          </a:p>
          <a:p>
            <a:r>
              <a:rPr lang="en-US" sz="2600" dirty="0">
                <a:solidFill>
                  <a:schemeClr val="tx1">
                    <a:lumMod val="65000"/>
                    <a:lumOff val="35000"/>
                  </a:schemeClr>
                </a:solidFill>
                <a:latin typeface="Trebuchet MS" panose="020B0703020202090204" pitchFamily="34" charset="0"/>
              </a:rPr>
              <a:t>More importantly credit card holders (customers) will have a higher level of satisfaction, trust, and loyalty to their credit card providers if the latter can efficiently detect and prevent fraudulent transactions, without annoying their customers with blocked legitimate payments.</a:t>
            </a:r>
          </a:p>
          <a:p>
            <a:endParaRPr lang="en-US" sz="2400" dirty="0">
              <a:solidFill>
                <a:schemeClr val="tx1">
                  <a:lumMod val="65000"/>
                  <a:lumOff val="35000"/>
                </a:schemeClr>
              </a:solidFill>
              <a:latin typeface="Trebuchet MS" panose="020B0703020202090204" pitchFamily="34" charset="0"/>
            </a:endParaRPr>
          </a:p>
          <a:p>
            <a:pPr lvl="1"/>
            <a:r>
              <a:rPr lang="en-US" sz="2200" dirty="0">
                <a:solidFill>
                  <a:schemeClr val="tx1">
                    <a:lumMod val="65000"/>
                    <a:lumOff val="35000"/>
                  </a:schemeClr>
                </a:solidFill>
                <a:latin typeface="Trebuchet MS" panose="020B0703020202090204" pitchFamily="34" charset="0"/>
              </a:rPr>
              <a:t>Analyze a credit card transactions dataset</a:t>
            </a:r>
          </a:p>
          <a:p>
            <a:pPr lvl="1"/>
            <a:r>
              <a:rPr lang="en-US" sz="2200" dirty="0">
                <a:solidFill>
                  <a:schemeClr val="tx1">
                    <a:lumMod val="65000"/>
                    <a:lumOff val="35000"/>
                  </a:schemeClr>
                </a:solidFill>
                <a:latin typeface="Trebuchet MS" panose="020B0703020202090204" pitchFamily="34" charset="0"/>
              </a:rPr>
              <a:t>Discover insights</a:t>
            </a:r>
          </a:p>
          <a:p>
            <a:pPr lvl="1"/>
            <a:r>
              <a:rPr lang="en-US" sz="2200" dirty="0">
                <a:solidFill>
                  <a:schemeClr val="tx1">
                    <a:lumMod val="65000"/>
                    <a:lumOff val="35000"/>
                  </a:schemeClr>
                </a:solidFill>
                <a:latin typeface="Trebuchet MS" panose="020B0703020202090204" pitchFamily="34" charset="0"/>
              </a:rPr>
              <a:t>Create a classification model to predict fraud transactions.</a:t>
            </a:r>
            <a:endParaRPr lang="en-SA" sz="2200" dirty="0">
              <a:solidFill>
                <a:schemeClr val="tx1">
                  <a:lumMod val="65000"/>
                  <a:lumOff val="35000"/>
                </a:schemeClr>
              </a:solidFill>
              <a:latin typeface="Trebuchet MS" panose="020B0703020202090204" pitchFamily="34" charset="0"/>
            </a:endParaRPr>
          </a:p>
          <a:p>
            <a:endParaRPr lang="en-SA" sz="2400" dirty="0">
              <a:solidFill>
                <a:schemeClr val="tx1">
                  <a:lumMod val="65000"/>
                  <a:lumOff val="35000"/>
                </a:schemeClr>
              </a:solidFill>
              <a:latin typeface="Trebuchet MS" panose="020B0703020202090204" pitchFamily="34" charset="0"/>
            </a:endParaRPr>
          </a:p>
          <a:p>
            <a:pPr marL="0" lvl="0" indent="0">
              <a:buNone/>
            </a:pPr>
            <a:endParaRPr lang="en-SA" dirty="0"/>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3</a:t>
            </a:fld>
            <a:endParaRPr lang="en-SA"/>
          </a:p>
        </p:txBody>
      </p:sp>
    </p:spTree>
    <p:extLst>
      <p:ext uri="{BB962C8B-B14F-4D97-AF65-F5344CB8AC3E}">
        <p14:creationId xmlns:p14="http://schemas.microsoft.com/office/powerpoint/2010/main" val="404792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7F41-24A8-CC4E-9B2F-87A891C2EE9F}"/>
              </a:ext>
            </a:extLst>
          </p:cNvPr>
          <p:cNvSpPr>
            <a:spLocks noGrp="1"/>
          </p:cNvSpPr>
          <p:nvPr>
            <p:ph type="title"/>
          </p:nvPr>
        </p:nvSpPr>
        <p:spPr/>
        <p:txBody>
          <a:bodyPr/>
          <a:lstStyle/>
          <a:p>
            <a:r>
              <a:rPr lang="en-SA" dirty="0">
                <a:solidFill>
                  <a:srgbClr val="00B0F0"/>
                </a:solidFill>
                <a:latin typeface="Trebuchet MS" panose="020B0703020202090204" pitchFamily="34" charset="0"/>
              </a:rPr>
              <a:t>Dataset Description</a:t>
            </a:r>
          </a:p>
        </p:txBody>
      </p:sp>
      <p:sp>
        <p:nvSpPr>
          <p:cNvPr id="4" name="Slide Number Placeholder 3">
            <a:extLst>
              <a:ext uri="{FF2B5EF4-FFF2-40B4-BE49-F238E27FC236}">
                <a16:creationId xmlns:a16="http://schemas.microsoft.com/office/drawing/2014/main" id="{06F5C97B-C8BC-3640-B7EA-8921BD76608C}"/>
              </a:ext>
            </a:extLst>
          </p:cNvPr>
          <p:cNvSpPr>
            <a:spLocks noGrp="1"/>
          </p:cNvSpPr>
          <p:nvPr>
            <p:ph type="sldNum" sz="quarter" idx="12"/>
          </p:nvPr>
        </p:nvSpPr>
        <p:spPr/>
        <p:txBody>
          <a:bodyPr/>
          <a:lstStyle/>
          <a:p>
            <a:fld id="{CEEA61C5-2C0A-2A4A-B657-AE8AE436D3E5}" type="slidenum">
              <a:rPr lang="en-SA" smtClean="0"/>
              <a:t>4</a:t>
            </a:fld>
            <a:endParaRPr lang="en-SA"/>
          </a:p>
        </p:txBody>
      </p:sp>
      <p:pic>
        <p:nvPicPr>
          <p:cNvPr id="5122" name="Picture 2">
            <a:extLst>
              <a:ext uri="{FF2B5EF4-FFF2-40B4-BE49-F238E27FC236}">
                <a16:creationId xmlns:a16="http://schemas.microsoft.com/office/drawing/2014/main" id="{D745BF6C-8EFC-3B47-B4D2-D8D9CDF6A3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44996" y="1825625"/>
            <a:ext cx="4762500" cy="3225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E01BF47-57F4-5A46-9AAA-EA5A233FB9BA}"/>
              </a:ext>
            </a:extLst>
          </p:cNvPr>
          <p:cNvSpPr txBox="1">
            <a:spLocks/>
          </p:cNvSpPr>
          <p:nvPr/>
        </p:nvSpPr>
        <p:spPr>
          <a:xfrm>
            <a:off x="838200" y="1825625"/>
            <a:ext cx="5013960" cy="32258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A" dirty="0"/>
          </a:p>
          <a:p>
            <a:r>
              <a:rPr lang="en-US" dirty="0">
                <a:solidFill>
                  <a:schemeClr val="tx1">
                    <a:lumMod val="65000"/>
                    <a:lumOff val="35000"/>
                  </a:schemeClr>
                </a:solidFill>
                <a:latin typeface="Trebuchet MS" panose="020B0703020202090204" pitchFamily="34" charset="0"/>
                <a:hlinkClick r:id="rId4"/>
              </a:rPr>
              <a:t>Kaggle Dataset</a:t>
            </a:r>
            <a:endParaRPr lang="en-US" dirty="0">
              <a:solidFill>
                <a:schemeClr val="tx1">
                  <a:lumMod val="65000"/>
                  <a:lumOff val="35000"/>
                </a:schemeClr>
              </a:solidFill>
              <a:latin typeface="Trebuchet MS" panose="020B0703020202090204" pitchFamily="34" charset="0"/>
            </a:endParaRPr>
          </a:p>
          <a:p>
            <a:endParaRPr lang="en-US" dirty="0">
              <a:solidFill>
                <a:schemeClr val="tx1">
                  <a:lumMod val="65000"/>
                  <a:lumOff val="35000"/>
                </a:schemeClr>
              </a:solidFill>
              <a:latin typeface="Trebuchet MS" panose="020B0703020202090204" pitchFamily="34" charset="0"/>
            </a:endParaRPr>
          </a:p>
          <a:p>
            <a:r>
              <a:rPr lang="en-US" dirty="0">
                <a:solidFill>
                  <a:schemeClr val="tx1">
                    <a:lumMod val="65000"/>
                    <a:lumOff val="35000"/>
                  </a:schemeClr>
                </a:solidFill>
                <a:latin typeface="Trebuchet MS" panose="020B0703020202090204" pitchFamily="34" charset="0"/>
              </a:rPr>
              <a:t>Imbalanced Dataset:</a:t>
            </a:r>
          </a:p>
          <a:p>
            <a:pPr lvl="1"/>
            <a:r>
              <a:rPr lang="en-US" dirty="0">
                <a:solidFill>
                  <a:schemeClr val="tx1">
                    <a:lumMod val="65000"/>
                    <a:lumOff val="35000"/>
                  </a:schemeClr>
                </a:solidFill>
                <a:latin typeface="Trebuchet MS" panose="020B0703020202090204" pitchFamily="34" charset="0"/>
              </a:rPr>
              <a:t>21 columns/features</a:t>
            </a:r>
          </a:p>
          <a:p>
            <a:pPr lvl="1"/>
            <a:r>
              <a:rPr lang="en-US" dirty="0">
                <a:solidFill>
                  <a:schemeClr val="tx1">
                    <a:lumMod val="65000"/>
                    <a:lumOff val="35000"/>
                  </a:schemeClr>
                </a:solidFill>
                <a:latin typeface="Trebuchet MS" panose="020B0703020202090204" pitchFamily="34" charset="0"/>
              </a:rPr>
              <a:t>one target (valid/fraud)</a:t>
            </a:r>
          </a:p>
          <a:p>
            <a:pPr lvl="1"/>
            <a:r>
              <a:rPr lang="en-US" dirty="0">
                <a:solidFill>
                  <a:schemeClr val="tx1">
                    <a:lumMod val="65000"/>
                    <a:lumOff val="35000"/>
                  </a:schemeClr>
                </a:solidFill>
                <a:latin typeface="Trebuchet MS" panose="020B0703020202090204" pitchFamily="34" charset="0"/>
              </a:rPr>
              <a:t>~1.84 Million records </a:t>
            </a:r>
          </a:p>
          <a:p>
            <a:pPr lvl="1"/>
            <a:r>
              <a:rPr lang="en-US" dirty="0">
                <a:solidFill>
                  <a:schemeClr val="tx1">
                    <a:lumMod val="65000"/>
                    <a:lumOff val="35000"/>
                  </a:schemeClr>
                </a:solidFill>
                <a:latin typeface="Trebuchet MS" panose="020B0703020202090204" pitchFamily="34" charset="0"/>
              </a:rPr>
              <a:t>Fraud class is 0.52% </a:t>
            </a:r>
          </a:p>
          <a:p>
            <a:pPr lvl="1"/>
            <a:endParaRPr lang="en-US" dirty="0">
              <a:solidFill>
                <a:schemeClr val="tx1">
                  <a:lumMod val="65000"/>
                  <a:lumOff val="35000"/>
                </a:schemeClr>
              </a:solidFill>
              <a:latin typeface="Trebuchet MS" panose="020B0703020202090204" pitchFamily="34" charset="0"/>
            </a:endParaRPr>
          </a:p>
          <a:p>
            <a:r>
              <a:rPr lang="en-US" dirty="0">
                <a:solidFill>
                  <a:schemeClr val="tx1">
                    <a:lumMod val="65000"/>
                    <a:lumOff val="35000"/>
                  </a:schemeClr>
                </a:solidFill>
                <a:latin typeface="Trebuchet MS" panose="020B0703020202090204" pitchFamily="34" charset="0"/>
              </a:rPr>
              <a:t>Features:</a:t>
            </a:r>
          </a:p>
          <a:p>
            <a:pPr marL="0" indent="0">
              <a:buNone/>
            </a:pPr>
            <a:endParaRPr lang="en-US" dirty="0"/>
          </a:p>
        </p:txBody>
      </p:sp>
      <p:graphicFrame>
        <p:nvGraphicFramePr>
          <p:cNvPr id="5" name="Table 4">
            <a:extLst>
              <a:ext uri="{FF2B5EF4-FFF2-40B4-BE49-F238E27FC236}">
                <a16:creationId xmlns:a16="http://schemas.microsoft.com/office/drawing/2014/main" id="{BA7C2573-E445-1442-AED1-BC2788B1BCE8}"/>
              </a:ext>
            </a:extLst>
          </p:cNvPr>
          <p:cNvGraphicFramePr>
            <a:graphicFrameLocks noGrp="1"/>
          </p:cNvGraphicFramePr>
          <p:nvPr>
            <p:extLst>
              <p:ext uri="{D42A27DB-BD31-4B8C-83A1-F6EECF244321}">
                <p14:modId xmlns:p14="http://schemas.microsoft.com/office/powerpoint/2010/main" val="2954843559"/>
              </p:ext>
            </p:extLst>
          </p:nvPr>
        </p:nvGraphicFramePr>
        <p:xfrm>
          <a:off x="911351" y="5186362"/>
          <a:ext cx="10369297" cy="639826"/>
        </p:xfrm>
        <a:graphic>
          <a:graphicData uri="http://schemas.openxmlformats.org/drawingml/2006/table">
            <a:tbl>
              <a:tblPr firstRow="1" firstCol="1" bandRow="1">
                <a:tableStyleId>{5C22544A-7EE6-4342-B048-85BDC9FD1C3A}</a:tableStyleId>
              </a:tblPr>
              <a:tblGrid>
                <a:gridCol w="1059447">
                  <a:extLst>
                    <a:ext uri="{9D8B030D-6E8A-4147-A177-3AD203B41FA5}">
                      <a16:colId xmlns:a16="http://schemas.microsoft.com/office/drawing/2014/main" val="3082833695"/>
                    </a:ext>
                  </a:extLst>
                </a:gridCol>
                <a:gridCol w="520154">
                  <a:extLst>
                    <a:ext uri="{9D8B030D-6E8A-4147-A177-3AD203B41FA5}">
                      <a16:colId xmlns:a16="http://schemas.microsoft.com/office/drawing/2014/main" val="2791715901"/>
                    </a:ext>
                  </a:extLst>
                </a:gridCol>
                <a:gridCol w="594462">
                  <a:extLst>
                    <a:ext uri="{9D8B030D-6E8A-4147-A177-3AD203B41FA5}">
                      <a16:colId xmlns:a16="http://schemas.microsoft.com/office/drawing/2014/main" val="97977722"/>
                    </a:ext>
                  </a:extLst>
                </a:gridCol>
                <a:gridCol w="560684">
                  <a:extLst>
                    <a:ext uri="{9D8B030D-6E8A-4147-A177-3AD203B41FA5}">
                      <a16:colId xmlns:a16="http://schemas.microsoft.com/office/drawing/2014/main" val="50239018"/>
                    </a:ext>
                  </a:extLst>
                </a:gridCol>
                <a:gridCol w="320874">
                  <a:extLst>
                    <a:ext uri="{9D8B030D-6E8A-4147-A177-3AD203B41FA5}">
                      <a16:colId xmlns:a16="http://schemas.microsoft.com/office/drawing/2014/main" val="156115449"/>
                    </a:ext>
                  </a:extLst>
                </a:gridCol>
                <a:gridCol w="316370">
                  <a:extLst>
                    <a:ext uri="{9D8B030D-6E8A-4147-A177-3AD203B41FA5}">
                      <a16:colId xmlns:a16="http://schemas.microsoft.com/office/drawing/2014/main" val="49645142"/>
                    </a:ext>
                  </a:extLst>
                </a:gridCol>
                <a:gridCol w="307364">
                  <a:extLst>
                    <a:ext uri="{9D8B030D-6E8A-4147-A177-3AD203B41FA5}">
                      <a16:colId xmlns:a16="http://schemas.microsoft.com/office/drawing/2014/main" val="1513226776"/>
                    </a:ext>
                  </a:extLst>
                </a:gridCol>
                <a:gridCol w="475119">
                  <a:extLst>
                    <a:ext uri="{9D8B030D-6E8A-4147-A177-3AD203B41FA5}">
                      <a16:colId xmlns:a16="http://schemas.microsoft.com/office/drawing/2014/main" val="1026177996"/>
                    </a:ext>
                  </a:extLst>
                </a:gridCol>
                <a:gridCol w="410944">
                  <a:extLst>
                    <a:ext uri="{9D8B030D-6E8A-4147-A177-3AD203B41FA5}">
                      <a16:colId xmlns:a16="http://schemas.microsoft.com/office/drawing/2014/main" val="2767191750"/>
                    </a:ext>
                  </a:extLst>
                </a:gridCol>
                <a:gridCol w="307364">
                  <a:extLst>
                    <a:ext uri="{9D8B030D-6E8A-4147-A177-3AD203B41FA5}">
                      <a16:colId xmlns:a16="http://schemas.microsoft.com/office/drawing/2014/main" val="488432232"/>
                    </a:ext>
                  </a:extLst>
                </a:gridCol>
                <a:gridCol w="374916">
                  <a:extLst>
                    <a:ext uri="{9D8B030D-6E8A-4147-A177-3AD203B41FA5}">
                      <a16:colId xmlns:a16="http://schemas.microsoft.com/office/drawing/2014/main" val="2238497299"/>
                    </a:ext>
                  </a:extLst>
                </a:gridCol>
                <a:gridCol w="275839">
                  <a:extLst>
                    <a:ext uri="{9D8B030D-6E8A-4147-A177-3AD203B41FA5}">
                      <a16:colId xmlns:a16="http://schemas.microsoft.com/office/drawing/2014/main" val="595331755"/>
                    </a:ext>
                  </a:extLst>
                </a:gridCol>
                <a:gridCol w="252195">
                  <a:extLst>
                    <a:ext uri="{9D8B030D-6E8A-4147-A177-3AD203B41FA5}">
                      <a16:colId xmlns:a16="http://schemas.microsoft.com/office/drawing/2014/main" val="205765501"/>
                    </a:ext>
                  </a:extLst>
                </a:gridCol>
                <a:gridCol w="344517">
                  <a:extLst>
                    <a:ext uri="{9D8B030D-6E8A-4147-A177-3AD203B41FA5}">
                      <a16:colId xmlns:a16="http://schemas.microsoft.com/office/drawing/2014/main" val="412133713"/>
                    </a:ext>
                  </a:extLst>
                </a:gridCol>
                <a:gridCol w="552804">
                  <a:extLst>
                    <a:ext uri="{9D8B030D-6E8A-4147-A177-3AD203B41FA5}">
                      <a16:colId xmlns:a16="http://schemas.microsoft.com/office/drawing/2014/main" val="3711967491"/>
                    </a:ext>
                  </a:extLst>
                </a:gridCol>
                <a:gridCol w="285972">
                  <a:extLst>
                    <a:ext uri="{9D8B030D-6E8A-4147-A177-3AD203B41FA5}">
                      <a16:colId xmlns:a16="http://schemas.microsoft.com/office/drawing/2014/main" val="2587018179"/>
                    </a:ext>
                  </a:extLst>
                </a:gridCol>
                <a:gridCol w="326504">
                  <a:extLst>
                    <a:ext uri="{9D8B030D-6E8A-4147-A177-3AD203B41FA5}">
                      <a16:colId xmlns:a16="http://schemas.microsoft.com/office/drawing/2014/main" val="1570827662"/>
                    </a:ext>
                  </a:extLst>
                </a:gridCol>
                <a:gridCol w="646251">
                  <a:extLst>
                    <a:ext uri="{9D8B030D-6E8A-4147-A177-3AD203B41FA5}">
                      <a16:colId xmlns:a16="http://schemas.microsoft.com/office/drawing/2014/main" val="2272669743"/>
                    </a:ext>
                  </a:extLst>
                </a:gridCol>
                <a:gridCol w="600091">
                  <a:extLst>
                    <a:ext uri="{9D8B030D-6E8A-4147-A177-3AD203B41FA5}">
                      <a16:colId xmlns:a16="http://schemas.microsoft.com/office/drawing/2014/main" val="2106065377"/>
                    </a:ext>
                  </a:extLst>
                </a:gridCol>
                <a:gridCol w="612475">
                  <a:extLst>
                    <a:ext uri="{9D8B030D-6E8A-4147-A177-3AD203B41FA5}">
                      <a16:colId xmlns:a16="http://schemas.microsoft.com/office/drawing/2014/main" val="1940715905"/>
                    </a:ext>
                  </a:extLst>
                </a:gridCol>
                <a:gridCol w="704797">
                  <a:extLst>
                    <a:ext uri="{9D8B030D-6E8A-4147-A177-3AD203B41FA5}">
                      <a16:colId xmlns:a16="http://schemas.microsoft.com/office/drawing/2014/main" val="2221854914"/>
                    </a:ext>
                  </a:extLst>
                </a:gridCol>
                <a:gridCol w="520154">
                  <a:extLst>
                    <a:ext uri="{9D8B030D-6E8A-4147-A177-3AD203B41FA5}">
                      <a16:colId xmlns:a16="http://schemas.microsoft.com/office/drawing/2014/main" val="3632441948"/>
                    </a:ext>
                  </a:extLst>
                </a:gridCol>
              </a:tblGrid>
              <a:tr h="639826">
                <a:tc>
                  <a:txBody>
                    <a:bodyPr/>
                    <a:lstStyle/>
                    <a:p>
                      <a:r>
                        <a:rPr lang="en-SA" sz="1000" b="0" dirty="0">
                          <a:effectLst/>
                        </a:rPr>
                        <a:t>trans_date_trans_time</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cc_num</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merchant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category</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amt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first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last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gender</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street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city</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state</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zip</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lat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long</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city_pop</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job</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dob</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trans_num</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unix_time</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merch_lat</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merch_long</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is_fraud</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extLst>
                  <a:ext uri="{0D108BD9-81ED-4DB2-BD59-A6C34878D82A}">
                    <a16:rowId xmlns:a16="http://schemas.microsoft.com/office/drawing/2014/main" val="25483366"/>
                  </a:ext>
                </a:extLst>
              </a:tr>
            </a:tbl>
          </a:graphicData>
        </a:graphic>
      </p:graphicFrame>
    </p:spTree>
    <p:extLst>
      <p:ext uri="{BB962C8B-B14F-4D97-AF65-F5344CB8AC3E}">
        <p14:creationId xmlns:p14="http://schemas.microsoft.com/office/powerpoint/2010/main" val="367680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5</a:t>
            </a:fld>
            <a:endParaRPr lang="en-SA"/>
          </a:p>
        </p:txBody>
      </p:sp>
      <p:pic>
        <p:nvPicPr>
          <p:cNvPr id="6146" name="Picture 2">
            <a:extLst>
              <a:ext uri="{FF2B5EF4-FFF2-40B4-BE49-F238E27FC236}">
                <a16:creationId xmlns:a16="http://schemas.microsoft.com/office/drawing/2014/main" id="{0B8173D6-FA3E-2848-AA59-E27C477D9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31" y="1221942"/>
            <a:ext cx="10167938" cy="523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6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6</a:t>
            </a:fld>
            <a:endParaRPr lang="en-SA"/>
          </a:p>
        </p:txBody>
      </p:sp>
      <p:pic>
        <p:nvPicPr>
          <p:cNvPr id="12290" name="Picture 2">
            <a:extLst>
              <a:ext uri="{FF2B5EF4-FFF2-40B4-BE49-F238E27FC236}">
                <a16:creationId xmlns:a16="http://schemas.microsoft.com/office/drawing/2014/main" id="{3D879283-E864-D54D-9844-A1C4A3861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5948"/>
            <a:ext cx="12192000" cy="408781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8F464C7-F93F-C14B-8487-18AA8A8D5409}"/>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334282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7</a:t>
            </a:fld>
            <a:endParaRPr lang="en-SA"/>
          </a:p>
        </p:txBody>
      </p:sp>
      <p:pic>
        <p:nvPicPr>
          <p:cNvPr id="8194" name="Picture 2">
            <a:extLst>
              <a:ext uri="{FF2B5EF4-FFF2-40B4-BE49-F238E27FC236}">
                <a16:creationId xmlns:a16="http://schemas.microsoft.com/office/drawing/2014/main" id="{1FCE810E-28C3-1547-AEF1-E8002DDEE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429668"/>
            <a:ext cx="11029950" cy="472507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1489A60-B69A-3D46-B1C9-71D8ED6CC848}"/>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229275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8</a:t>
            </a:fld>
            <a:endParaRPr lang="en-SA"/>
          </a:p>
        </p:txBody>
      </p:sp>
      <p:pic>
        <p:nvPicPr>
          <p:cNvPr id="14338" name="Picture 2">
            <a:extLst>
              <a:ext uri="{FF2B5EF4-FFF2-40B4-BE49-F238E27FC236}">
                <a16:creationId xmlns:a16="http://schemas.microsoft.com/office/drawing/2014/main" id="{0BC929CC-CAC7-E449-8AC2-DC4511313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633" y="1644552"/>
            <a:ext cx="7904734" cy="471179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2E81920-6B9D-564E-B445-C29C89DDB19A}"/>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412938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9</a:t>
            </a:fld>
            <a:endParaRPr lang="en-SA"/>
          </a:p>
        </p:txBody>
      </p:sp>
      <p:pic>
        <p:nvPicPr>
          <p:cNvPr id="10242" name="Picture 2">
            <a:extLst>
              <a:ext uri="{FF2B5EF4-FFF2-40B4-BE49-F238E27FC236}">
                <a16:creationId xmlns:a16="http://schemas.microsoft.com/office/drawing/2014/main" id="{BD125CFB-C932-984B-9F8B-68D26C694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44" y="1723928"/>
            <a:ext cx="10765536" cy="459918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1B02AAB-D4CF-DC4A-896B-981E79AEFBA3}"/>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31843976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41453</TotalTime>
  <Words>1032</Words>
  <Application>Microsoft Macintosh PowerPoint</Application>
  <PresentationFormat>Widescreen</PresentationFormat>
  <Paragraphs>190</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Georgia</vt:lpstr>
      <vt:lpstr>Trebuchet MS</vt:lpstr>
      <vt:lpstr>Office Theme</vt:lpstr>
      <vt:lpstr>Credit Card Fraud Detection</vt:lpstr>
      <vt:lpstr>AGENDA</vt:lpstr>
      <vt:lpstr>Problem Statement</vt:lpstr>
      <vt:lpstr>Dataset Description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Performance Metrics</vt:lpstr>
      <vt:lpstr>Models Selection &amp; Performance</vt:lpstr>
      <vt:lpstr>Summary of Findings </vt:lpstr>
      <vt:lpstr>PowerPoint Presentation</vt:lpstr>
      <vt:lpstr>Pycaret Best Models</vt:lpstr>
      <vt:lpstr>Pycaret Best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Analtics/Science</dc:title>
  <dc:creator>Zaki Alawami</dc:creator>
  <cp:lastModifiedBy>Zaki Alawami</cp:lastModifiedBy>
  <cp:revision>251</cp:revision>
  <dcterms:created xsi:type="dcterms:W3CDTF">2021-03-22T16:50:09Z</dcterms:created>
  <dcterms:modified xsi:type="dcterms:W3CDTF">2021-10-21T09:36:54Z</dcterms:modified>
</cp:coreProperties>
</file>