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3271" r:id="rId2"/>
    <p:sldId id="23272" r:id="rId3"/>
    <p:sldId id="23186" r:id="rId4"/>
    <p:sldId id="23187" r:id="rId5"/>
    <p:sldId id="23189" r:id="rId6"/>
    <p:sldId id="23191" r:id="rId7"/>
    <p:sldId id="23192" r:id="rId8"/>
    <p:sldId id="23274" r:id="rId9"/>
    <p:sldId id="23193" r:id="rId10"/>
    <p:sldId id="23195" r:id="rId11"/>
    <p:sldId id="23275" r:id="rId12"/>
    <p:sldId id="23197" r:id="rId13"/>
    <p:sldId id="23276" r:id="rId14"/>
    <p:sldId id="23277" r:id="rId15"/>
    <p:sldId id="23199" r:id="rId16"/>
    <p:sldId id="23278" r:id="rId17"/>
    <p:sldId id="23200" r:id="rId18"/>
    <p:sldId id="23201" r:id="rId19"/>
    <p:sldId id="23202" r:id="rId20"/>
    <p:sldId id="23204" r:id="rId21"/>
    <p:sldId id="23273" r:id="rId22"/>
    <p:sldId id="23203" r:id="rId23"/>
    <p:sldId id="23221" r:id="rId24"/>
    <p:sldId id="23216" r:id="rId25"/>
    <p:sldId id="23218" r:id="rId26"/>
    <p:sldId id="23222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267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87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6828C2-EBA0-E85B-4BDC-48D42ACF8A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904555A-77AB-ACD9-A066-EF873E77B5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9DD105-DF40-DAB4-B576-EAF11D3DB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41F3-0D1B-4C6A-8068-CDB642DF03B4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203009-A0CE-7D84-FC4E-EC211BD1D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6A8BBB-39EA-01E5-29C8-7B3A0A27D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63C50-EB97-41AD-8460-843D329BFD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7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BB0171-94E4-BC87-2524-060F53247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7618939-BFE2-89C6-DA58-3709186F32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DEE77C-7D05-BD7E-0B61-D6265E283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41F3-0D1B-4C6A-8068-CDB642DF03B4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ED72F7-B2AD-99AC-23B1-6F422773B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2F09C6-B525-929E-42A7-5756BD288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63C50-EB97-41AD-8460-843D329BFD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027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CAC8FCB-A45D-ABE5-8EC7-E5F2314632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8012B8A-574D-C02F-866E-0E0E3405E8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2F0D33-89E8-8F15-A99C-8D7CF0E3B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41F3-0D1B-4C6A-8068-CDB642DF03B4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941BD6-326E-71D0-254C-B28CF3EAF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71B6A4-AC11-918A-BFF9-8B71934AD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63C50-EB97-41AD-8460-843D329BFD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525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4FFAAF-AD40-205C-EE03-BF805D101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4D50C3-7A7D-7C01-2425-D332D3FB1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88608D-3054-A091-8FDB-17018880F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41F3-0D1B-4C6A-8068-CDB642DF03B4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3E2D7D-BBC0-76B2-4FC3-6B72C266F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F81987-6CA1-DE51-8D5B-7114FEFF6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63C50-EB97-41AD-8460-843D329BFD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730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01C0E2-BAF8-82A9-3193-B2AE28915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3D8390-6EE8-61B7-FE1F-839A8B8A8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6A48CF-2789-7BD7-1C2B-52F3C00E1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41F3-0D1B-4C6A-8068-CDB642DF03B4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591583-F833-F6E3-6906-2CDDD38B6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389169-3F4D-E733-8DDD-CD96F60F6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63C50-EB97-41AD-8460-843D329BFD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011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D011C1-768F-A5A4-EC28-C61021934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3F9C44-7FFD-C6E4-C631-D8E6B044C1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0111BA-D8E5-1032-28D2-636348EEE9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D81C8E-3FF4-0BB3-27B2-7BBB2072B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41F3-0D1B-4C6A-8068-CDB642DF03B4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4C9C35-613B-52D8-8E94-49EDCF648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4E694D-759C-EC5C-1A47-0F4E676F9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63C50-EB97-41AD-8460-843D329BFD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204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78CFDA-DF2F-D7E6-7533-666D620B0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042742-B5CD-9679-071B-A36347EFFF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F964952-549B-B5AA-FF43-934F2D558C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222D37D-5E27-2FED-A154-48BAEB926F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A68BC2E-0D88-D233-5E56-D9FDCF0D09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1CF41A8-F145-F6AA-0050-8E5EA5220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41F3-0D1B-4C6A-8068-CDB642DF03B4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A05988F-C30B-120C-7CFC-D0CA3FC3A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4BB0123-E26E-4C44-B0B5-237E9AC8E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63C50-EB97-41AD-8460-843D329BFD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155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599572-44EB-721B-295C-0943C140F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24F569A-068E-8184-AD52-22E121ED2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41F3-0D1B-4C6A-8068-CDB642DF03B4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88E2B7A-98B8-B98D-B738-DDFC69DDA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68843A-3503-B315-AB84-2A834201C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63C50-EB97-41AD-8460-843D329BFD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1029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D77A20B-C73F-5FB3-F560-8ED2DCBE5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41F3-0D1B-4C6A-8068-CDB642DF03B4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DAB32E0-0EA0-3599-378A-90F6244A1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1C495F-F608-7DF5-9CE0-D35BA7A7E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63C50-EB97-41AD-8460-843D329BFD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721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E945D3-194C-98B7-C6D3-1BE2D9C12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94EFC4-A9E6-A707-1482-E3C4FA493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61E4AA-0654-0EFC-9904-66234C0F0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01705E-6849-F9D9-8BAB-3C520BF05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41F3-0D1B-4C6A-8068-CDB642DF03B4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0EA208-ED1E-5193-330B-A442C292D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82A953-D981-03DF-61AA-DCCCE33F9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63C50-EB97-41AD-8460-843D329BFD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2417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BBD28F-052A-FBE9-DA45-E3FDAA697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25BE283-6434-2D1F-94EE-744CD8492D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DFA0EDC-D7F3-D8AB-9054-FADA776D28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01DBF7-2B48-2E34-B1CE-D0C87BBC4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541F3-0D1B-4C6A-8068-CDB642DF03B4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7E8186-0FE0-BB5F-48BD-2E4E352E1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003F11-0808-8613-D084-7C2936A4E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963C50-EB97-41AD-8460-843D329BFD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210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F22B936-E18F-F1C1-8524-4A1BB7B90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461E2E-7E8D-98E3-AC64-1C71797776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EF1909-29CF-291A-A18A-7463F50534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541F3-0D1B-4C6A-8068-CDB642DF03B4}" type="datetimeFigureOut">
              <a:rPr lang="ko-KR" altLang="en-US" smtClean="0"/>
              <a:t>2023-05-30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195E5A-D714-1A7D-AC72-A4E933FC19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8CABE1-C6F6-441B-614E-5084D08654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63C50-EB97-41AD-8460-843D329BFD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5830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9D3D52E-794C-B718-10B7-A6611ABB5AF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576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F241CE-C79E-92A4-4E90-BF891438E40D}"/>
              </a:ext>
            </a:extLst>
          </p:cNvPr>
          <p:cNvSpPr txBox="1"/>
          <p:nvPr/>
        </p:nvSpPr>
        <p:spPr>
          <a:xfrm>
            <a:off x="571500" y="611478"/>
            <a:ext cx="91494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</a:rPr>
              <a:t>웹페이지 구축을 위한</a:t>
            </a:r>
            <a:endParaRPr lang="en-US" altLang="ko-KR" sz="4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FFB648-2FB9-2796-2AF3-5114BBCDBE13}"/>
              </a:ext>
            </a:extLst>
          </p:cNvPr>
          <p:cNvSpPr txBox="1"/>
          <p:nvPr/>
        </p:nvSpPr>
        <p:spPr>
          <a:xfrm>
            <a:off x="571500" y="1094364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600" b="1" dirty="0" err="1">
                <a:solidFill>
                  <a:schemeClr val="bg1"/>
                </a:solidFill>
              </a:rPr>
              <a:t>Javascript</a:t>
            </a:r>
            <a:endParaRPr lang="ko-KR" altLang="en-US" sz="96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EB230C-A910-8E0D-9B3D-9E5F098DE686}"/>
              </a:ext>
            </a:extLst>
          </p:cNvPr>
          <p:cNvSpPr txBox="1"/>
          <p:nvPr/>
        </p:nvSpPr>
        <p:spPr>
          <a:xfrm>
            <a:off x="9949543" y="6341320"/>
            <a:ext cx="2002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solidFill>
                  <a:schemeClr val="bg1"/>
                </a:solidFill>
              </a:rPr>
              <a:t>이호진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8581AD1-CEE6-1FE6-A60B-E3ED23992466}"/>
              </a:ext>
            </a:extLst>
          </p:cNvPr>
          <p:cNvCxnSpPr>
            <a:cxnSpLocks/>
          </p:cNvCxnSpPr>
          <p:nvPr/>
        </p:nvCxnSpPr>
        <p:spPr>
          <a:xfrm>
            <a:off x="48986" y="6193971"/>
            <a:ext cx="12001500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AB009D7-FAAE-543F-4829-4ABFE1D71F4D}"/>
              </a:ext>
            </a:extLst>
          </p:cNvPr>
          <p:cNvSpPr txBox="1"/>
          <p:nvPr/>
        </p:nvSpPr>
        <p:spPr>
          <a:xfrm>
            <a:off x="620485" y="2804598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tabLst>
                <a:tab pos="1471295" algn="l"/>
              </a:tabLst>
            </a:pPr>
            <a:r>
              <a:rPr lang="en-US" altLang="ko-KR" sz="3200" spc="-225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331-3.</a:t>
            </a:r>
            <a:r>
              <a:rPr lang="ko-KR" altLang="en-US" sz="3200" spc="-225">
                <a:solidFill>
                  <a:srgbClr val="FFFFFF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서버통신</a:t>
            </a:r>
            <a:endParaRPr lang="ko-KR" altLang="en-US" sz="32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6577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A6C3B0A6-0ED4-4FB8-FC42-F9AF03F61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570" y="1630136"/>
            <a:ext cx="4936673" cy="127156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CD304A5-F898-190C-5850-DDD074198E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2189" y="1630136"/>
            <a:ext cx="6038850" cy="39243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3956E7F-3EFC-1FC7-558D-DBAA0E3F2A08}"/>
              </a:ext>
            </a:extLst>
          </p:cNvPr>
          <p:cNvSpPr txBox="1"/>
          <p:nvPr/>
        </p:nvSpPr>
        <p:spPr>
          <a:xfrm>
            <a:off x="306647" y="319086"/>
            <a:ext cx="863052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Json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가져오기 연습</a:t>
            </a:r>
          </a:p>
        </p:txBody>
      </p:sp>
    </p:spTree>
    <p:extLst>
      <p:ext uri="{BB962C8B-B14F-4D97-AF65-F5344CB8AC3E}">
        <p14:creationId xmlns:p14="http://schemas.microsoft.com/office/powerpoint/2010/main" val="3605668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1A9EB45-893C-EE04-25CE-1D2FF250FC3A}"/>
              </a:ext>
            </a:extLst>
          </p:cNvPr>
          <p:cNvSpPr txBox="1"/>
          <p:nvPr/>
        </p:nvSpPr>
        <p:spPr>
          <a:xfrm>
            <a:off x="306647" y="319086"/>
            <a:ext cx="863052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Json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가져오기 연습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0BA5FD1-61A3-A335-2F65-B7E31C4EC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368" y="2105025"/>
            <a:ext cx="5695950" cy="264795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24F73617-7D9C-680E-C2FD-1C8D043CEEDA}"/>
              </a:ext>
            </a:extLst>
          </p:cNvPr>
          <p:cNvSpPr/>
          <p:nvPr/>
        </p:nvSpPr>
        <p:spPr>
          <a:xfrm>
            <a:off x="9350829" y="-2042"/>
            <a:ext cx="2841171" cy="4646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5C6872-7500-8D6C-30E2-EAB21252A887}"/>
              </a:ext>
            </a:extLst>
          </p:cNvPr>
          <p:cNvSpPr txBox="1"/>
          <p:nvPr/>
        </p:nvSpPr>
        <p:spPr>
          <a:xfrm>
            <a:off x="9791699" y="76412"/>
            <a:ext cx="23023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dirty="0"/>
              <a:t>예제코드</a:t>
            </a:r>
            <a:r>
              <a:rPr lang="en-US" altLang="ko-KR" sz="1400" dirty="0"/>
              <a:t>: http01.html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38645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EC5E287-7E7B-258D-CB35-DF56796CF174}"/>
              </a:ext>
            </a:extLst>
          </p:cNvPr>
          <p:cNvSpPr txBox="1"/>
          <p:nvPr/>
        </p:nvSpPr>
        <p:spPr>
          <a:xfrm>
            <a:off x="354299" y="1145289"/>
            <a:ext cx="10691950" cy="783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kern="0" dirty="0" err="1">
                <a:effectLst/>
                <a:latin typeface="맑은 고딕" panose="020B0503020000020004" pitchFamily="50" charset="-127"/>
                <a:cs typeface="맑은 고딕" panose="020B0503020000020004" pitchFamily="50" charset="-127"/>
              </a:rPr>
              <a:t>readyState</a:t>
            </a:r>
            <a:r>
              <a:rPr lang="en-US" altLang="ko-KR" sz="1600" kern="0" dirty="0">
                <a:effectLst/>
                <a:latin typeface="맑은 고딕" panose="020B0503020000020004" pitchFamily="50" charset="-127"/>
                <a:cs typeface="맑은 고딕" panose="020B0503020000020004" pitchFamily="50" charset="-127"/>
              </a:rPr>
              <a:t> 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프로퍼티는 </a:t>
            </a:r>
            <a:r>
              <a:rPr lang="en-US" altLang="ko-KR" sz="1600" kern="0" dirty="0" err="1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XMLHttpRequest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 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객체의 현재 상태</a:t>
            </a:r>
            <a:r>
              <a:rPr lang="ko-KR" altLang="en-US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를 나타낸다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객체에서 서버로 자료를 요청했는지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, 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자료가 도착했는지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, 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사용할 준비가 되었는지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 </a:t>
            </a:r>
            <a:r>
              <a:rPr lang="ko-KR" altLang="en-US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등을 알 수 있다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.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 </a:t>
            </a:r>
            <a:endParaRPr lang="ko-KR" altLang="en-US" sz="1600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0FFB996-03A0-5B09-16E8-567F98B013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190599"/>
              </p:ext>
            </p:extLst>
          </p:nvPr>
        </p:nvGraphicFramePr>
        <p:xfrm>
          <a:off x="699378" y="2100944"/>
          <a:ext cx="8508274" cy="2656112"/>
        </p:xfrm>
        <a:graphic>
          <a:graphicData uri="http://schemas.openxmlformats.org/drawingml/2006/table">
            <a:tbl>
              <a:tblPr firstRow="1" firstCol="1" bandRow="1"/>
              <a:tblGrid>
                <a:gridCol w="1032268">
                  <a:extLst>
                    <a:ext uri="{9D8B030D-6E8A-4147-A177-3AD203B41FA5}">
                      <a16:colId xmlns:a16="http://schemas.microsoft.com/office/drawing/2014/main" val="3812824079"/>
                    </a:ext>
                  </a:extLst>
                </a:gridCol>
                <a:gridCol w="7476006">
                  <a:extLst>
                    <a:ext uri="{9D8B030D-6E8A-4147-A177-3AD203B41FA5}">
                      <a16:colId xmlns:a16="http://schemas.microsoft.com/office/drawing/2014/main" val="1376850914"/>
                    </a:ext>
                  </a:extLst>
                </a:gridCol>
              </a:tblGrid>
              <a:tr h="435427">
                <a:tc>
                  <a:txBody>
                    <a:bodyPr/>
                    <a:lstStyle/>
                    <a:p>
                      <a:pPr algn="ctr"/>
                      <a:r>
                        <a:rPr lang="ko-KR" sz="1600" b="1" kern="100" dirty="0">
                          <a:effectLst/>
                        </a:rPr>
                        <a:t>상태</a:t>
                      </a:r>
                      <a:endParaRPr lang="ko-KR" sz="16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sz="1600" b="1" kern="100" dirty="0">
                          <a:effectLst/>
                        </a:rPr>
                        <a:t>기능</a:t>
                      </a:r>
                      <a:endParaRPr lang="ko-KR" sz="1600" b="1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69420845"/>
                  </a:ext>
                </a:extLst>
              </a:tr>
              <a:tr h="444137">
                <a:tc>
                  <a:txBody>
                    <a:bodyPr/>
                    <a:lstStyle/>
                    <a:p>
                      <a:pPr algn="ctr"/>
                      <a:r>
                        <a:rPr lang="ko-KR" sz="1600" kern="100" dirty="0">
                          <a:effectLst/>
                        </a:rPr>
                        <a:t>0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sz="1600" kern="100" dirty="0">
                          <a:effectLst/>
                        </a:rPr>
                        <a:t>아직 아무 요청도 하지 않은 상태입니다. 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41301328"/>
                  </a:ext>
                </a:extLst>
              </a:tr>
              <a:tr h="444137">
                <a:tc>
                  <a:txBody>
                    <a:bodyPr/>
                    <a:lstStyle/>
                    <a:p>
                      <a:pPr algn="ctr"/>
                      <a:r>
                        <a:rPr lang="ko-KR" sz="1600" kern="100" dirty="0">
                          <a:effectLst/>
                        </a:rPr>
                        <a:t>1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sz="1600" kern="100" dirty="0">
                          <a:effectLst/>
                        </a:rPr>
                        <a:t>서버로 자료를 요청하고 성공한 상태입니다.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07491774"/>
                  </a:ext>
                </a:extLst>
              </a:tr>
              <a:tr h="444137">
                <a:tc>
                  <a:txBody>
                    <a:bodyPr/>
                    <a:lstStyle/>
                    <a:p>
                      <a:pPr algn="ctr"/>
                      <a:r>
                        <a:rPr lang="ko-KR" sz="1600" kern="100" dirty="0">
                          <a:effectLst/>
                        </a:rPr>
                        <a:t>2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sz="1600" kern="100" dirty="0">
                          <a:effectLst/>
                        </a:rPr>
                        <a:t>서버 요청에 대한 응답으로 헤더가 도착한 상태입니다.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95059893"/>
                  </a:ext>
                </a:extLst>
              </a:tr>
              <a:tr h="444137">
                <a:tc>
                  <a:txBody>
                    <a:bodyPr/>
                    <a:lstStyle/>
                    <a:p>
                      <a:pPr algn="ctr"/>
                      <a:r>
                        <a:rPr lang="ko-KR" sz="1600" kern="100" dirty="0">
                          <a:effectLst/>
                        </a:rPr>
                        <a:t>3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sz="1600" kern="100" dirty="0">
                          <a:effectLst/>
                        </a:rPr>
                        <a:t>서버에서 자료들이 로딩 중인 상태입니다.</a:t>
                      </a:r>
                      <a:endParaRPr lang="ko-KR" sz="16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68825345"/>
                  </a:ext>
                </a:extLst>
              </a:tr>
              <a:tr h="444137">
                <a:tc>
                  <a:txBody>
                    <a:bodyPr/>
                    <a:lstStyle/>
                    <a:p>
                      <a:pPr algn="ctr"/>
                      <a:r>
                        <a:rPr lang="ko-KR" sz="1600" b="1" kern="100" dirty="0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lang="ko-KR" sz="1600" b="1" kern="100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sz="1600" b="1" kern="100" dirty="0">
                          <a:solidFill>
                            <a:srgbClr val="FF0000"/>
                          </a:solidFill>
                          <a:effectLst/>
                        </a:rPr>
                        <a:t>자료 처리가 끝나서 프로그램에서 사용할 수 있는 상태입니다. </a:t>
                      </a:r>
                      <a:endParaRPr lang="ko-KR" sz="1600" b="1" kern="100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9629230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FB77BB3-B12E-FAA7-171A-2ADE3227DA1C}"/>
              </a:ext>
            </a:extLst>
          </p:cNvPr>
          <p:cNvSpPr txBox="1"/>
          <p:nvPr/>
        </p:nvSpPr>
        <p:spPr>
          <a:xfrm>
            <a:off x="9541534" y="3013501"/>
            <a:ext cx="2453125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600" kern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cs typeface="맑은 고딕" panose="020B0503020000020004" pitchFamily="50" charset="-127"/>
              </a:rPr>
              <a:t>0 </a:t>
            </a:r>
            <a:r>
              <a:rPr lang="ko-KR" altLang="ko-KR" sz="1600" kern="0" dirty="0">
                <a:solidFill>
                  <a:schemeClr val="accent1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→</a:t>
            </a:r>
            <a:r>
              <a:rPr lang="en-US" altLang="ko-KR" sz="1600" kern="0" dirty="0">
                <a:solidFill>
                  <a:schemeClr val="accent1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 1 </a:t>
            </a:r>
            <a:r>
              <a:rPr lang="ko-KR" altLang="ko-KR" sz="1600" kern="0" dirty="0">
                <a:solidFill>
                  <a:schemeClr val="accent1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→</a:t>
            </a:r>
            <a:r>
              <a:rPr lang="en-US" altLang="ko-KR" sz="1600" kern="0" dirty="0">
                <a:solidFill>
                  <a:schemeClr val="accent1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 2 </a:t>
            </a:r>
            <a:r>
              <a:rPr lang="ko-KR" altLang="ko-KR" sz="1600" kern="0" dirty="0">
                <a:solidFill>
                  <a:schemeClr val="accent1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→</a:t>
            </a:r>
            <a:r>
              <a:rPr lang="en-US" altLang="ko-KR" sz="1600" kern="0" dirty="0">
                <a:solidFill>
                  <a:schemeClr val="accent1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 3 </a:t>
            </a:r>
            <a:r>
              <a:rPr lang="ko-KR" altLang="ko-KR" sz="1600" kern="0" dirty="0">
                <a:solidFill>
                  <a:schemeClr val="accent1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→</a:t>
            </a:r>
            <a:r>
              <a:rPr lang="en-US" altLang="ko-KR" sz="1600" kern="0" dirty="0">
                <a:solidFill>
                  <a:schemeClr val="accent1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 4 </a:t>
            </a:r>
            <a:r>
              <a:rPr lang="ko-KR" altLang="ko-KR" sz="1600" kern="0" dirty="0">
                <a:solidFill>
                  <a:schemeClr val="accent1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→</a:t>
            </a:r>
            <a:r>
              <a:rPr lang="en-US" altLang="ko-KR" sz="1600" kern="0" dirty="0">
                <a:solidFill>
                  <a:schemeClr val="accent1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 0 </a:t>
            </a:r>
            <a:r>
              <a:rPr lang="ko-KR" altLang="ko-KR" sz="1600" kern="0" dirty="0">
                <a:solidFill>
                  <a:schemeClr val="accent1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→</a:t>
            </a:r>
            <a:r>
              <a:rPr lang="en-US" altLang="ko-KR" sz="1600" kern="0" dirty="0">
                <a:solidFill>
                  <a:schemeClr val="accent1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 1 ...</a:t>
            </a:r>
            <a:r>
              <a:rPr lang="ko-KR" altLang="ko-KR" sz="1600" kern="0" dirty="0">
                <a:solidFill>
                  <a:schemeClr val="accent1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처럼 순서대로 반복</a:t>
            </a:r>
            <a:r>
              <a:rPr lang="ko-KR" altLang="en-US" sz="1600" kern="0" dirty="0">
                <a:solidFill>
                  <a:schemeClr val="accent1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한</a:t>
            </a:r>
            <a:r>
              <a:rPr lang="ko-KR" altLang="ko-KR" sz="1600" kern="0" dirty="0">
                <a:solidFill>
                  <a:schemeClr val="accent1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다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ED9EB9-7888-01B4-AC36-39191B452D15}"/>
              </a:ext>
            </a:extLst>
          </p:cNvPr>
          <p:cNvSpPr txBox="1"/>
          <p:nvPr/>
        </p:nvSpPr>
        <p:spPr>
          <a:xfrm>
            <a:off x="306647" y="319086"/>
            <a:ext cx="863052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readyState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프로퍼티</a:t>
            </a:r>
          </a:p>
        </p:txBody>
      </p:sp>
    </p:spTree>
    <p:extLst>
      <p:ext uri="{BB962C8B-B14F-4D97-AF65-F5344CB8AC3E}">
        <p14:creationId xmlns:p14="http://schemas.microsoft.com/office/powerpoint/2010/main" val="25538434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EBE4F9-D433-DBFA-360F-92D72C47F9DD}"/>
              </a:ext>
            </a:extLst>
          </p:cNvPr>
          <p:cNvSpPr txBox="1"/>
          <p:nvPr/>
        </p:nvSpPr>
        <p:spPr>
          <a:xfrm>
            <a:off x="306647" y="319086"/>
            <a:ext cx="863052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readyState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프로퍼티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843A5D1-EC02-77AC-7FEE-472AAABA7C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52" t="51403" b="15238"/>
          <a:stretch/>
        </p:blipFill>
        <p:spPr bwMode="auto">
          <a:xfrm>
            <a:off x="443563" y="1565218"/>
            <a:ext cx="9040803" cy="1863782"/>
          </a:xfrm>
          <a:prstGeom prst="rect">
            <a:avLst/>
          </a:prstGeom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9BCFEDB5-0BF6-1C8F-1528-CECA526F5515}"/>
              </a:ext>
            </a:extLst>
          </p:cNvPr>
          <p:cNvSpPr/>
          <p:nvPr/>
        </p:nvSpPr>
        <p:spPr>
          <a:xfrm>
            <a:off x="767958" y="1705887"/>
            <a:ext cx="2046515" cy="278675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10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9311BBB-8D89-0DB4-B1C2-8BDD6F5FB088}"/>
              </a:ext>
            </a:extLst>
          </p:cNvPr>
          <p:cNvSpPr txBox="1"/>
          <p:nvPr/>
        </p:nvSpPr>
        <p:spPr>
          <a:xfrm>
            <a:off x="306647" y="319086"/>
            <a:ext cx="863052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readyState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프로퍼티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8F6EA34-064A-33AF-D2D2-B0E35A0558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596" y="1449841"/>
            <a:ext cx="7753350" cy="452437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ECEE229-D52D-B4D1-D785-E4567425204C}"/>
              </a:ext>
            </a:extLst>
          </p:cNvPr>
          <p:cNvSpPr/>
          <p:nvPr/>
        </p:nvSpPr>
        <p:spPr>
          <a:xfrm>
            <a:off x="9350829" y="-2042"/>
            <a:ext cx="2841171" cy="4646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A026C6-3F4D-534B-7A1E-F3F55689B054}"/>
              </a:ext>
            </a:extLst>
          </p:cNvPr>
          <p:cNvSpPr txBox="1"/>
          <p:nvPr/>
        </p:nvSpPr>
        <p:spPr>
          <a:xfrm>
            <a:off x="9791699" y="76412"/>
            <a:ext cx="23023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dirty="0"/>
              <a:t>예제코드</a:t>
            </a:r>
            <a:r>
              <a:rPr lang="en-US" altLang="ko-KR" sz="1400" dirty="0"/>
              <a:t>: http02.html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133191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EC5E287-7E7B-258D-CB35-DF56796CF174}"/>
              </a:ext>
            </a:extLst>
          </p:cNvPr>
          <p:cNvSpPr txBox="1"/>
          <p:nvPr/>
        </p:nvSpPr>
        <p:spPr>
          <a:xfrm>
            <a:off x="386956" y="1100150"/>
            <a:ext cx="10691950" cy="783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kern="0" dirty="0">
                <a:effectLst/>
                <a:latin typeface="맑은 고딕" panose="020B0503020000020004" pitchFamily="50" charset="-127"/>
                <a:cs typeface="맑은 고딕" panose="020B0503020000020004" pitchFamily="50" charset="-127"/>
              </a:rPr>
              <a:t>status 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프로퍼티는 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HTTP 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상태 코드를 나타내고</a:t>
            </a:r>
            <a:endParaRPr lang="en-US" altLang="ko-KR" sz="1600" kern="0" dirty="0">
              <a:effectLst/>
              <a:ea typeface="맑은 고딕" panose="020B0503020000020004" pitchFamily="50" charset="-127"/>
              <a:cs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kern="0" dirty="0" err="1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statusText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 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프로퍼티는 상태에 대한 설명 메시지를 알려</a:t>
            </a:r>
            <a:r>
              <a:rPr lang="ko-KR" altLang="en-US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준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다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. </a:t>
            </a:r>
            <a:endParaRPr lang="ko-KR" altLang="en-US" sz="1600" dirty="0"/>
          </a:p>
        </p:txBody>
      </p:sp>
      <p:graphicFrame>
        <p:nvGraphicFramePr>
          <p:cNvPr id="3" name="표 9">
            <a:extLst>
              <a:ext uri="{FF2B5EF4-FFF2-40B4-BE49-F238E27FC236}">
                <a16:creationId xmlns:a16="http://schemas.microsoft.com/office/drawing/2014/main" id="{8463759C-6FDB-D267-4966-886CBFADB8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7351857"/>
              </p:ext>
            </p:extLst>
          </p:nvPr>
        </p:nvGraphicFramePr>
        <p:xfrm>
          <a:off x="492216" y="2271232"/>
          <a:ext cx="8406855" cy="3657820"/>
        </p:xfrm>
        <a:graphic>
          <a:graphicData uri="http://schemas.openxmlformats.org/drawingml/2006/table">
            <a:tbl>
              <a:tblPr firstRow="1" bandRow="1"/>
              <a:tblGrid>
                <a:gridCol w="700507">
                  <a:extLst>
                    <a:ext uri="{9D8B030D-6E8A-4147-A177-3AD203B41FA5}">
                      <a16:colId xmlns:a16="http://schemas.microsoft.com/office/drawing/2014/main" val="4017923387"/>
                    </a:ext>
                  </a:extLst>
                </a:gridCol>
                <a:gridCol w="2065619">
                  <a:extLst>
                    <a:ext uri="{9D8B030D-6E8A-4147-A177-3AD203B41FA5}">
                      <a16:colId xmlns:a16="http://schemas.microsoft.com/office/drawing/2014/main" val="1136982641"/>
                    </a:ext>
                  </a:extLst>
                </a:gridCol>
                <a:gridCol w="5640729">
                  <a:extLst>
                    <a:ext uri="{9D8B030D-6E8A-4147-A177-3AD203B41FA5}">
                      <a16:colId xmlns:a16="http://schemas.microsoft.com/office/drawing/2014/main" val="2095628940"/>
                    </a:ext>
                  </a:extLst>
                </a:gridCol>
              </a:tblGrid>
              <a:tr h="3657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/>
                        <a:t>상태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/>
                        <a:t>메시지</a:t>
                      </a:r>
                      <a:r>
                        <a:rPr lang="en-US" altLang="ko-KR" sz="1400" b="1" dirty="0"/>
                        <a:t> 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/>
                        <a:t>기능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9196324"/>
                  </a:ext>
                </a:extLst>
              </a:tr>
              <a:tr h="3657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rgbClr val="C00000"/>
                          </a:solidFill>
                        </a:rPr>
                        <a:t>200</a:t>
                      </a:r>
                      <a:endParaRPr lang="ko-KR" alt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rgbClr val="C00000"/>
                          </a:solidFill>
                        </a:rPr>
                        <a:t>OK</a:t>
                      </a:r>
                      <a:endParaRPr lang="ko-KR" alt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40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서버에서 클라이언트로 성공적으로 전송했습니다</a:t>
                      </a:r>
                      <a:r>
                        <a:rPr lang="en-US" altLang="ko-KR" sz="140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730704"/>
                  </a:ext>
                </a:extLst>
              </a:tr>
              <a:tr h="3657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202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Accepted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서버에서 클라이언트 요청을 수락했습니다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9710284"/>
                  </a:ext>
                </a:extLst>
              </a:tr>
              <a:tr h="3657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400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Bad Request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요청을 실패했습니다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5260710"/>
                  </a:ext>
                </a:extLst>
              </a:tr>
              <a:tr h="3657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401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Unauthorized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권한이 없어 거절되었습니다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ko-K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인증 가능합니다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1960754"/>
                  </a:ext>
                </a:extLst>
              </a:tr>
              <a:tr h="3657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403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Forbidden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권한이 없어 거절되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었</a:t>
                      </a:r>
                      <a:r>
                        <a:rPr lang="ko-KR" altLang="ko-K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습니다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ko-K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인증을 시도해도 계속 거절됩니다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0613092"/>
                  </a:ext>
                </a:extLst>
              </a:tr>
              <a:tr h="3657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404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Not Found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문서를 찾을 수 없습니다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5701232"/>
                  </a:ext>
                </a:extLst>
              </a:tr>
              <a:tr h="3657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408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Request Timeout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요청 시간이 초과되었습니다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7735718"/>
                  </a:ext>
                </a:extLst>
              </a:tr>
              <a:tr h="3657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500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Internal Server Error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서버 내부에 오류가 발생했습니다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7053569"/>
                  </a:ext>
                </a:extLst>
              </a:tr>
              <a:tr h="36578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503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Service Unavailable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ko-K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요청한 서비스를 이용할 수 없습니다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081666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E33D87C-A763-C801-1BD2-9E087281AA3F}"/>
              </a:ext>
            </a:extLst>
          </p:cNvPr>
          <p:cNvSpPr txBox="1"/>
          <p:nvPr/>
        </p:nvSpPr>
        <p:spPr>
          <a:xfrm>
            <a:off x="268547" y="318343"/>
            <a:ext cx="863052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state,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en-US" altLang="ko-KR" sz="4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statusText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프로퍼티</a:t>
            </a:r>
          </a:p>
        </p:txBody>
      </p:sp>
    </p:spTree>
    <p:extLst>
      <p:ext uri="{BB962C8B-B14F-4D97-AF65-F5344CB8AC3E}">
        <p14:creationId xmlns:p14="http://schemas.microsoft.com/office/powerpoint/2010/main" val="18351852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CEC8E5E-446B-FAC3-FE50-9EE5A8C2E2EA}"/>
              </a:ext>
            </a:extLst>
          </p:cNvPr>
          <p:cNvSpPr txBox="1"/>
          <p:nvPr/>
        </p:nvSpPr>
        <p:spPr>
          <a:xfrm>
            <a:off x="268547" y="318343"/>
            <a:ext cx="863052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state,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en-US" altLang="ko-KR" sz="4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statusText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프로퍼티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A77D9B8-2934-A957-A19D-55D32964D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418" y="1391330"/>
            <a:ext cx="7029450" cy="461962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B32A38A-E315-C42C-4FC1-B47EB29C10B4}"/>
              </a:ext>
            </a:extLst>
          </p:cNvPr>
          <p:cNvSpPr/>
          <p:nvPr/>
        </p:nvSpPr>
        <p:spPr>
          <a:xfrm>
            <a:off x="9350829" y="-2042"/>
            <a:ext cx="2841171" cy="4646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19192B-AE17-6DA8-32AF-7E0DADBE4EFB}"/>
              </a:ext>
            </a:extLst>
          </p:cNvPr>
          <p:cNvSpPr txBox="1"/>
          <p:nvPr/>
        </p:nvSpPr>
        <p:spPr>
          <a:xfrm>
            <a:off x="9791699" y="76412"/>
            <a:ext cx="23023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dirty="0"/>
              <a:t>예제코드</a:t>
            </a:r>
            <a:r>
              <a:rPr lang="en-US" altLang="ko-KR" sz="1400" dirty="0"/>
              <a:t>: http03.html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673345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EC5E287-7E7B-258D-CB35-DF56796CF174}"/>
              </a:ext>
            </a:extLst>
          </p:cNvPr>
          <p:cNvSpPr txBox="1"/>
          <p:nvPr/>
        </p:nvSpPr>
        <p:spPr>
          <a:xfrm>
            <a:off x="370628" y="1026972"/>
            <a:ext cx="10691950" cy="45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8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readyState</a:t>
            </a:r>
            <a:r>
              <a:rPr lang="en-US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</a:t>
            </a:r>
            <a:r>
              <a:rPr lang="ko-KR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값이 바뀔 때마다</a:t>
            </a:r>
            <a:r>
              <a:rPr lang="en-US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</a:t>
            </a:r>
            <a:r>
              <a:rPr lang="en-US" altLang="ko-KR" sz="18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readystatechange</a:t>
            </a:r>
            <a:r>
              <a:rPr lang="en-US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</a:t>
            </a:r>
            <a:r>
              <a:rPr lang="ko-KR" altLang="en-US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이벤트가 발생한다</a:t>
            </a:r>
            <a:r>
              <a:rPr lang="en-US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. </a:t>
            </a:r>
            <a:r>
              <a:rPr lang="ko-KR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</a:t>
            </a:r>
            <a:endParaRPr lang="en-US" altLang="ko-KR" sz="18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4039CC-7244-A891-76FE-2C57A2B0AF4F}"/>
              </a:ext>
            </a:extLst>
          </p:cNvPr>
          <p:cNvSpPr txBox="1"/>
          <p:nvPr/>
        </p:nvSpPr>
        <p:spPr>
          <a:xfrm>
            <a:off x="370628" y="1667217"/>
            <a:ext cx="8090263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kern="0" dirty="0">
                <a:ea typeface="맑은 고딕" panose="020B0503020000020004" pitchFamily="50" charset="-127"/>
                <a:cs typeface="맑은 고딕" panose="020B0503020000020004" pitchFamily="50" charset="-127"/>
              </a:rPr>
              <a:t>(</a:t>
            </a:r>
            <a:r>
              <a:rPr lang="ko-KR" altLang="en-US" sz="1600" kern="0" dirty="0">
                <a:ea typeface="맑은 고딕" panose="020B0503020000020004" pitchFamily="50" charset="-127"/>
                <a:cs typeface="맑은 고딕" panose="020B0503020000020004" pitchFamily="50" charset="-127"/>
              </a:rPr>
              <a:t>예</a:t>
            </a:r>
            <a:r>
              <a:rPr lang="en-US" altLang="ko-KR" sz="1600" kern="0" dirty="0">
                <a:ea typeface="맑은 고딕" panose="020B0503020000020004" pitchFamily="50" charset="-127"/>
                <a:cs typeface="맑은 고딕" panose="020B0503020000020004" pitchFamily="50" charset="-127"/>
              </a:rPr>
              <a:t>) 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요청이 성공적으로 끝났을 때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(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즉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, </a:t>
            </a:r>
            <a:r>
              <a:rPr lang="en-US" altLang="ko-KR" sz="1600" kern="0" dirty="0" err="1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readyState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 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값이 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4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일 때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) 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실행할 명령은 </a:t>
            </a:r>
            <a:endParaRPr lang="en-US" altLang="ko-KR" sz="1600" kern="0" dirty="0">
              <a:effectLst/>
              <a:ea typeface="맑은 고딕" panose="020B0503020000020004" pitchFamily="50" charset="-127"/>
              <a:cs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65E7EA-A452-88FA-1AEF-1CEBBC5293A1}"/>
              </a:ext>
            </a:extLst>
          </p:cNvPr>
          <p:cNvSpPr txBox="1"/>
          <p:nvPr/>
        </p:nvSpPr>
        <p:spPr>
          <a:xfrm>
            <a:off x="370628" y="2515974"/>
            <a:ext cx="7106195" cy="220893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xhr.onreadystatechange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function() {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if (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xhr.readyState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== 4) {      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 </a:t>
            </a:r>
            <a:r>
              <a:rPr lang="ko-KR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요청이 성공했다면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 ……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}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}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AEF25F-A72F-127A-B48D-ADA055F99CB2}"/>
              </a:ext>
            </a:extLst>
          </p:cNvPr>
          <p:cNvSpPr txBox="1"/>
          <p:nvPr/>
        </p:nvSpPr>
        <p:spPr>
          <a:xfrm>
            <a:off x="5424350" y="2607114"/>
            <a:ext cx="3910149" cy="13498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altLang="ko-KR" sz="1400" kern="0" dirty="0" err="1">
                <a:solidFill>
                  <a:schemeClr val="accent1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readystatechange</a:t>
            </a:r>
            <a:r>
              <a:rPr lang="en-US" altLang="ko-KR" sz="1400" kern="0" dirty="0">
                <a:solidFill>
                  <a:schemeClr val="accent1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 </a:t>
            </a:r>
            <a:r>
              <a:rPr lang="ko-KR" altLang="ko-KR" sz="1400" kern="0" dirty="0">
                <a:solidFill>
                  <a:schemeClr val="accent1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이벤트가 발생했을 때 </a:t>
            </a:r>
            <a:r>
              <a:rPr lang="ko-KR" altLang="en-US" sz="1400" kern="0" dirty="0">
                <a:solidFill>
                  <a:schemeClr val="accent1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실행</a:t>
            </a:r>
            <a:r>
              <a:rPr lang="ko-KR" altLang="ko-KR" sz="1400" kern="0" dirty="0">
                <a:solidFill>
                  <a:schemeClr val="accent1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할 함수를 연결한 후 </a:t>
            </a:r>
            <a:endParaRPr lang="en-US" altLang="ko-KR" sz="1400" kern="0" dirty="0">
              <a:solidFill>
                <a:schemeClr val="accent1"/>
              </a:solidFill>
              <a:effectLst/>
              <a:ea typeface="맑은 고딕" panose="020B0503020000020004" pitchFamily="50" charset="-127"/>
              <a:cs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ko-KR" altLang="en-US" sz="1400" kern="0" dirty="0">
                <a:solidFill>
                  <a:schemeClr val="accent1"/>
                </a:solidFill>
                <a:ea typeface="맑은 고딕" panose="020B0503020000020004" pitchFamily="50" charset="-127"/>
                <a:cs typeface="맑은 고딕" panose="020B0503020000020004" pitchFamily="50" charset="-127"/>
              </a:rPr>
              <a:t>함수 </a:t>
            </a:r>
            <a:r>
              <a:rPr lang="ko-KR" altLang="ko-KR" sz="1400" kern="0" dirty="0">
                <a:solidFill>
                  <a:schemeClr val="accent1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안에서 </a:t>
            </a:r>
            <a:r>
              <a:rPr lang="en-US" altLang="ko-KR" sz="1400" kern="0" dirty="0" err="1">
                <a:solidFill>
                  <a:schemeClr val="accent1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readyState</a:t>
            </a:r>
            <a:r>
              <a:rPr lang="en-US" altLang="ko-KR" sz="1400" kern="0" dirty="0">
                <a:solidFill>
                  <a:schemeClr val="accent1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 </a:t>
            </a:r>
            <a:r>
              <a:rPr lang="ko-KR" altLang="ko-KR" sz="1400" kern="0" dirty="0">
                <a:solidFill>
                  <a:schemeClr val="accent1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값이 </a:t>
            </a:r>
            <a:r>
              <a:rPr lang="en-US" altLang="ko-KR" sz="1400" kern="0" dirty="0">
                <a:solidFill>
                  <a:schemeClr val="accent1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4</a:t>
            </a:r>
            <a:r>
              <a:rPr lang="ko-KR" altLang="ko-KR" sz="1400" kern="0" dirty="0">
                <a:solidFill>
                  <a:schemeClr val="accent1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일 경우</a:t>
            </a:r>
            <a:r>
              <a:rPr lang="ko-KR" altLang="en-US" sz="1400" kern="0" dirty="0">
                <a:solidFill>
                  <a:schemeClr val="accent1"/>
                </a:solidFill>
                <a:ea typeface="맑은 고딕" panose="020B0503020000020004" pitchFamily="50" charset="-127"/>
                <a:cs typeface="맑은 고딕" panose="020B0503020000020004" pitchFamily="50" charset="-127"/>
              </a:rPr>
              <a:t>에 명령을 </a:t>
            </a:r>
            <a:r>
              <a:rPr lang="ko-KR" altLang="ko-KR" sz="1400" kern="0" dirty="0">
                <a:solidFill>
                  <a:schemeClr val="accent1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처리합니다</a:t>
            </a:r>
            <a:endParaRPr lang="ko-KR" altLang="en-US" sz="1400" dirty="0">
              <a:solidFill>
                <a:schemeClr val="accent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86A6DB-924F-6E49-09FB-1D29CB084A36}"/>
              </a:ext>
            </a:extLst>
          </p:cNvPr>
          <p:cNvSpPr txBox="1"/>
          <p:nvPr/>
        </p:nvSpPr>
        <p:spPr>
          <a:xfrm>
            <a:off x="306647" y="319086"/>
            <a:ext cx="863052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readyState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와 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state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40693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FD06D26-0956-F4C8-E078-26C6A916A0CE}"/>
              </a:ext>
            </a:extLst>
          </p:cNvPr>
          <p:cNvSpPr txBox="1"/>
          <p:nvPr/>
        </p:nvSpPr>
        <p:spPr>
          <a:xfrm>
            <a:off x="677090" y="1270468"/>
            <a:ext cx="10981509" cy="1152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kern="0" dirty="0" err="1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readyState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 </a:t>
            </a:r>
            <a:r>
              <a:rPr lang="ko-KR" altLang="en-US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값은 요청이 성공했는지를 알려주기 때문에 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만약 서버에 없는 파일을 요청하더라도 </a:t>
            </a:r>
            <a:r>
              <a:rPr lang="en-US" altLang="ko-KR" sz="1600" kern="0" dirty="0" err="1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readyState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 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값은 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4.  </a:t>
            </a:r>
          </a:p>
          <a:p>
            <a:pPr>
              <a:lnSpc>
                <a:spcPct val="150000"/>
              </a:lnSpc>
            </a:pPr>
            <a:r>
              <a:rPr lang="ko-KR" altLang="en-US" sz="1600" kern="0" dirty="0">
                <a:ea typeface="맑은 고딕" panose="020B0503020000020004" pitchFamily="50" charset="-127"/>
                <a:cs typeface="맑은 고딕" panose="020B0503020000020004" pitchFamily="50" charset="-127"/>
              </a:rPr>
              <a:t>요청에 성공하고 서버에서 필요한 파일을 가져왔는지 체크하려면 </a:t>
            </a:r>
            <a:endParaRPr lang="en-US" altLang="ko-KR" sz="1600" kern="0" dirty="0">
              <a:ea typeface="맑은 고딕" panose="020B0503020000020004" pitchFamily="50" charset="-127"/>
              <a:cs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kern="0" dirty="0" err="1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readyState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 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프로퍼티 값이 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4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이면서 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state 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프로퍼티 값이 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200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일 경우</a:t>
            </a:r>
            <a:endParaRPr lang="en-US" altLang="ko-KR" sz="1600" kern="0" dirty="0">
              <a:effectLst/>
              <a:ea typeface="맑은 고딕" panose="020B0503020000020004" pitchFamily="50" charset="-127"/>
              <a:cs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A6F50C-C7AA-524D-638F-AAB795E2D1B2}"/>
              </a:ext>
            </a:extLst>
          </p:cNvPr>
          <p:cNvSpPr txBox="1"/>
          <p:nvPr/>
        </p:nvSpPr>
        <p:spPr>
          <a:xfrm>
            <a:off x="677090" y="2732882"/>
            <a:ext cx="10641875" cy="220893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xhr.onreadystatechange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function() {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if (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xhr.readyState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=== 4 &amp;&amp;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xhr.state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=== 200) {  </a:t>
            </a:r>
            <a:r>
              <a:rPr lang="en-US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// </a:t>
            </a:r>
            <a:r>
              <a:rPr lang="ko-KR" altLang="ko-KR" sz="14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자료가 있고 가져오는 데 성공했다면</a:t>
            </a:r>
            <a:r>
              <a:rPr lang="ko-KR" altLang="ko-KR" sz="14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  </a:t>
            </a:r>
            <a:r>
              <a:rPr lang="en-US" altLang="ko-KR" sz="1600" kern="100" dirty="0">
                <a:solidFill>
                  <a:srgbClr val="80808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……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}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}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A24C45-45B0-82AB-37E3-153F637102F3}"/>
              </a:ext>
            </a:extLst>
          </p:cNvPr>
          <p:cNvSpPr txBox="1"/>
          <p:nvPr/>
        </p:nvSpPr>
        <p:spPr>
          <a:xfrm>
            <a:off x="306647" y="319086"/>
            <a:ext cx="863052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readyState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와 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state</a:t>
            </a:r>
            <a:endParaRPr lang="ko-KR" altLang="en-US" sz="4000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6091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4804AD5-112A-4B67-8E15-3D3B2549EC7A}"/>
              </a:ext>
            </a:extLst>
          </p:cNvPr>
          <p:cNvSpPr txBox="1"/>
          <p:nvPr/>
        </p:nvSpPr>
        <p:spPr>
          <a:xfrm>
            <a:off x="512718" y="1214846"/>
            <a:ext cx="9187542" cy="1891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response : </a:t>
            </a:r>
            <a:r>
              <a:rPr lang="ko-KR" altLang="en-US" sz="1600" dirty="0"/>
              <a:t>요청에</a:t>
            </a:r>
            <a:r>
              <a:rPr lang="en-US" altLang="ko-KR" sz="1600" dirty="0"/>
              <a:t> </a:t>
            </a:r>
            <a:r>
              <a:rPr lang="ko-KR" altLang="en-US" sz="1600" dirty="0"/>
              <a:t>대한 응답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/>
              <a:t>responseText</a:t>
            </a:r>
            <a:r>
              <a:rPr lang="en-US" altLang="ko-KR" sz="1600" dirty="0"/>
              <a:t> : </a:t>
            </a:r>
            <a:r>
              <a:rPr lang="ko-KR" altLang="en-US" sz="1600" dirty="0"/>
              <a:t>요청에 대한 응답이 문자열 형태로 저장된다</a:t>
            </a:r>
            <a:r>
              <a:rPr lang="en-US" altLang="ko-KR" sz="1600" dirty="0"/>
              <a:t>. </a:t>
            </a:r>
            <a:r>
              <a:rPr lang="ko-KR" altLang="en-US" sz="1600" dirty="0"/>
              <a:t>이 값을 프로그래밍에 사용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/>
              <a:t>responseType</a:t>
            </a:r>
            <a:r>
              <a:rPr lang="ko-KR" altLang="en-US" sz="1600" dirty="0"/>
              <a:t> </a:t>
            </a:r>
            <a:r>
              <a:rPr lang="en-US" altLang="ko-KR" sz="1600" dirty="0"/>
              <a:t>:</a:t>
            </a:r>
            <a:r>
              <a:rPr lang="ko-KR" altLang="en-US" sz="1600" dirty="0"/>
              <a:t> 응답 데이터의 종류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/>
              <a:t>responseURL</a:t>
            </a:r>
            <a:r>
              <a:rPr lang="en-US" altLang="ko-KR" sz="1600" dirty="0"/>
              <a:t> : </a:t>
            </a:r>
            <a:r>
              <a:rPr lang="ko-KR" altLang="en-US" sz="1600" dirty="0"/>
              <a:t>응답을 보낸 </a:t>
            </a:r>
            <a:r>
              <a:rPr lang="en-US" altLang="ko-KR" sz="1600" dirty="0"/>
              <a:t>URL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/>
              <a:t>responseXML</a:t>
            </a:r>
            <a:r>
              <a:rPr lang="ko-KR" altLang="en-US" sz="1600" dirty="0"/>
              <a:t> </a:t>
            </a:r>
            <a:r>
              <a:rPr lang="en-US" altLang="ko-KR" sz="1600" dirty="0"/>
              <a:t>:</a:t>
            </a:r>
            <a:r>
              <a:rPr lang="ko-KR" altLang="en-US" sz="1600" dirty="0"/>
              <a:t> </a:t>
            </a:r>
            <a:r>
              <a:rPr lang="en-US" altLang="ko-KR" sz="1600" dirty="0"/>
              <a:t>HTML</a:t>
            </a:r>
            <a:r>
              <a:rPr lang="ko-KR" altLang="en-US" sz="1600" dirty="0"/>
              <a:t>이나 </a:t>
            </a:r>
            <a:r>
              <a:rPr lang="en-US" altLang="ko-KR" sz="1600" dirty="0"/>
              <a:t>XML </a:t>
            </a:r>
            <a:r>
              <a:rPr lang="ko-KR" altLang="en-US" sz="1600" dirty="0"/>
              <a:t>같은 형식의 데이터를 받아올 때 사용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6234DC-64B2-3D71-3DB4-E5465AC975EA}"/>
              </a:ext>
            </a:extLst>
          </p:cNvPr>
          <p:cNvSpPr txBox="1"/>
          <p:nvPr/>
        </p:nvSpPr>
        <p:spPr>
          <a:xfrm>
            <a:off x="582386" y="4036656"/>
            <a:ext cx="6096000" cy="3385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xhr.responseText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798728-6C5B-4593-486B-BB5A4FDC4D62}"/>
              </a:ext>
            </a:extLst>
          </p:cNvPr>
          <p:cNvSpPr txBox="1"/>
          <p:nvPr/>
        </p:nvSpPr>
        <p:spPr>
          <a:xfrm>
            <a:off x="512718" y="3569250"/>
            <a:ext cx="81947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콘솔 창에 다음과 같이 입력하면 어떤 값을 가져왔는지 알 수 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9FD940-6508-9BE9-9A67-675CC2D38EB1}"/>
              </a:ext>
            </a:extLst>
          </p:cNvPr>
          <p:cNvSpPr txBox="1"/>
          <p:nvPr/>
        </p:nvSpPr>
        <p:spPr>
          <a:xfrm>
            <a:off x="306647" y="319086"/>
            <a:ext cx="863052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Response, </a:t>
            </a:r>
            <a:r>
              <a:rPr lang="en-US" altLang="ko-KR" sz="4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responseText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프로퍼티</a:t>
            </a:r>
          </a:p>
        </p:txBody>
      </p:sp>
    </p:spTree>
    <p:extLst>
      <p:ext uri="{BB962C8B-B14F-4D97-AF65-F5344CB8AC3E}">
        <p14:creationId xmlns:p14="http://schemas.microsoft.com/office/powerpoint/2010/main" val="3937393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891720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1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en-US" altLang="ko-KR" sz="5000" dirty="0" err="1">
                <a:solidFill>
                  <a:schemeClr val="bg1"/>
                </a:solidFill>
              </a:rPr>
              <a:t>XMLHttpRequest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46180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FA46B855-C3FE-361E-E3B5-CBF351C30A35}"/>
              </a:ext>
            </a:extLst>
          </p:cNvPr>
          <p:cNvSpPr txBox="1"/>
          <p:nvPr/>
        </p:nvSpPr>
        <p:spPr>
          <a:xfrm>
            <a:off x="853440" y="1306159"/>
            <a:ext cx="10110651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1600" kern="0" dirty="0">
                <a:effectLst/>
                <a:latin typeface="맑은 고딕" panose="020B0503020000020004" pitchFamily="50" charset="-127"/>
                <a:cs typeface="맑은 고딕" panose="020B0503020000020004" pitchFamily="50" charset="-127"/>
              </a:rPr>
              <a:t>4) </a:t>
            </a:r>
            <a:r>
              <a:rPr lang="ko-KR" altLang="en-US" sz="1600" kern="0" dirty="0">
                <a:effectLst/>
                <a:latin typeface="맑은 고딕" panose="020B0503020000020004" pitchFamily="50" charset="-127"/>
                <a:cs typeface="맑은 고딕" panose="020B0503020000020004" pitchFamily="50" charset="-127"/>
              </a:rPr>
              <a:t>가져온 값 확인하기</a:t>
            </a:r>
            <a:r>
              <a:rPr lang="en-US" altLang="ko-KR" sz="1600" kern="0" dirty="0">
                <a:effectLst/>
                <a:latin typeface="맑은 고딕" panose="020B0503020000020004" pitchFamily="50" charset="-127"/>
                <a:cs typeface="맑은 고딕" panose="020B0503020000020004" pitchFamily="50" charset="-127"/>
              </a:rPr>
              <a:t> </a:t>
            </a:r>
            <a:r>
              <a:rPr lang="ko-KR" altLang="en-US" sz="1600" kern="0" dirty="0">
                <a:effectLst/>
                <a:latin typeface="맑은 고딕" panose="020B0503020000020004" pitchFamily="50" charset="-127"/>
                <a:cs typeface="맑은 고딕" panose="020B0503020000020004" pitchFamily="50" charset="-127"/>
              </a:rPr>
              <a:t> </a:t>
            </a:r>
            <a:endParaRPr lang="en-US" altLang="ko-KR" sz="1600" kern="0" dirty="0">
              <a:effectLst/>
              <a:ea typeface="맑은 고딕" panose="020B0503020000020004" pitchFamily="50" charset="-127"/>
              <a:cs typeface="맑은 고딕" panose="020B0503020000020004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1EF880-6B8F-12ED-6739-14584A3B8E67}"/>
              </a:ext>
            </a:extLst>
          </p:cNvPr>
          <p:cNvSpPr txBox="1"/>
          <p:nvPr/>
        </p:nvSpPr>
        <p:spPr>
          <a:xfrm>
            <a:off x="888274" y="1770946"/>
            <a:ext cx="6096000" cy="3385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xhr.responseText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CD713D-1B74-ABB9-FDA1-F4BC4ECB1E0A}"/>
              </a:ext>
            </a:extLst>
          </p:cNvPr>
          <p:cNvSpPr txBox="1"/>
          <p:nvPr/>
        </p:nvSpPr>
        <p:spPr>
          <a:xfrm>
            <a:off x="853439" y="2244842"/>
            <a:ext cx="10110651" cy="783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1600" kern="0" dirty="0">
                <a:effectLst/>
                <a:latin typeface="맑은 고딕" panose="020B0503020000020004" pitchFamily="50" charset="-127"/>
                <a:cs typeface="맑은 고딕" panose="020B0503020000020004" pitchFamily="50" charset="-127"/>
              </a:rPr>
              <a:t>5) 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JSON 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문자열을 객체로 바</a:t>
            </a:r>
            <a:r>
              <a:rPr lang="ko-KR" altLang="en-US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꾸기 </a:t>
            </a:r>
            <a:endParaRPr lang="en-US" altLang="ko-KR" sz="1600" kern="0" dirty="0">
              <a:effectLst/>
              <a:ea typeface="맑은 고딕" panose="020B0503020000020004" pitchFamily="50" charset="-127"/>
              <a:cs typeface="맑은 고딕" panose="020B0503020000020004" pitchFamily="50" charset="-127"/>
            </a:endParaRPr>
          </a:p>
          <a:p>
            <a:pPr lvl="0">
              <a:lnSpc>
                <a:spcPct val="150000"/>
              </a:lnSpc>
            </a:pPr>
            <a:r>
              <a:rPr lang="en-US" altLang="ko-KR" sz="1600" kern="0" dirty="0">
                <a:ea typeface="맑은 고딕" panose="020B0503020000020004" pitchFamily="50" charset="-127"/>
                <a:cs typeface="맑은 고딕" panose="020B0503020000020004" pitchFamily="50" charset="-127"/>
              </a:rPr>
              <a:t>6) 12\student.html </a:t>
            </a:r>
            <a:r>
              <a:rPr lang="ko-KR" altLang="en-US" sz="1600" kern="0" dirty="0">
                <a:ea typeface="맑은 고딕" panose="020B0503020000020004" pitchFamily="50" charset="-127"/>
                <a:cs typeface="맑은 고딕" panose="020B0503020000020004" pitchFamily="50" charset="-127"/>
              </a:rPr>
              <a:t>문서에 </a:t>
            </a:r>
            <a:r>
              <a:rPr lang="en-US" altLang="ko-KR" sz="1600" kern="0" dirty="0">
                <a:ea typeface="맑은 고딕" panose="020B0503020000020004" pitchFamily="50" charset="-127"/>
                <a:cs typeface="맑은 고딕" panose="020B0503020000020004" pitchFamily="50" charset="-127"/>
              </a:rPr>
              <a:t>#result </a:t>
            </a:r>
            <a:r>
              <a:rPr lang="ko-KR" altLang="en-US" sz="1600" kern="0" dirty="0">
                <a:ea typeface="맑은 고딕" panose="020B0503020000020004" pitchFamily="50" charset="-127"/>
                <a:cs typeface="맑은 고딕" panose="020B0503020000020004" pitchFamily="50" charset="-127"/>
              </a:rPr>
              <a:t>영역을 미리 만들어 두었으므로 </a:t>
            </a:r>
            <a:r>
              <a:rPr lang="en-US" altLang="ko-KR" sz="1600" kern="0" dirty="0">
                <a:ea typeface="맑은 고딕" panose="020B0503020000020004" pitchFamily="50" charset="-127"/>
                <a:cs typeface="맑은 고딕" panose="020B0503020000020004" pitchFamily="50" charset="-127"/>
              </a:rPr>
              <a:t>#result </a:t>
            </a:r>
            <a:r>
              <a:rPr lang="ko-KR" altLang="en-US" sz="1600" kern="0" dirty="0">
                <a:ea typeface="맑은 고딕" panose="020B0503020000020004" pitchFamily="50" charset="-127"/>
                <a:cs typeface="맑은 고딕" panose="020B0503020000020004" pitchFamily="50" charset="-127"/>
              </a:rPr>
              <a:t>영역에 가져온 값을 표시하자</a:t>
            </a:r>
            <a:r>
              <a:rPr lang="en-US" altLang="ko-KR" sz="1600" kern="0" dirty="0">
                <a:ea typeface="맑은 고딕" panose="020B0503020000020004" pitchFamily="50" charset="-127"/>
                <a:cs typeface="맑은 고딕" panose="020B0503020000020004" pitchFamily="50" charset="-127"/>
              </a:rPr>
              <a:t>.</a:t>
            </a:r>
            <a:endParaRPr lang="en-US" altLang="ko-KR" sz="1600" kern="0" dirty="0">
              <a:effectLst/>
              <a:ea typeface="맑은 고딕" panose="020B0503020000020004" pitchFamily="50" charset="-127"/>
              <a:cs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AB7B5B-EA96-182D-1EBE-A80C915DBEF7}"/>
              </a:ext>
            </a:extLst>
          </p:cNvPr>
          <p:cNvSpPr txBox="1"/>
          <p:nvPr/>
        </p:nvSpPr>
        <p:spPr>
          <a:xfrm>
            <a:off x="888274" y="3252634"/>
            <a:ext cx="10833464" cy="86799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let students =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JSON.parse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xhr.responseText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);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document.getElementById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("result").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innerHTML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`${students.name} 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학생은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${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students.grade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}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학년입니다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.`</a:t>
            </a:r>
            <a:r>
              <a:rPr lang="en-US" altLang="ko-KR" sz="1400" kern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D2Coding" panose="020B0609020101020101" pitchFamily="49" charset="-127"/>
                <a:cs typeface="맑은 고딕" panose="020B0503020000020004" pitchFamily="50" charset="-127"/>
              </a:rPr>
              <a:t>  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0F54248-D70A-81E7-E781-2763E5CFBD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983"/>
          <a:stretch/>
        </p:blipFill>
        <p:spPr bwMode="auto">
          <a:xfrm>
            <a:off x="888274" y="4299553"/>
            <a:ext cx="4817655" cy="2263610"/>
          </a:xfrm>
          <a:prstGeom prst="rect">
            <a:avLst/>
          </a:prstGeom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2D4DF3-441F-8238-98EC-E1B2F7B9D2BB}"/>
              </a:ext>
            </a:extLst>
          </p:cNvPr>
          <p:cNvSpPr txBox="1"/>
          <p:nvPr/>
        </p:nvSpPr>
        <p:spPr>
          <a:xfrm>
            <a:off x="306647" y="319086"/>
            <a:ext cx="863052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Response, </a:t>
            </a:r>
            <a:r>
              <a:rPr lang="en-US" altLang="ko-KR" sz="4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responseText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프로퍼티</a:t>
            </a:r>
          </a:p>
        </p:txBody>
      </p:sp>
    </p:spTree>
    <p:extLst>
      <p:ext uri="{BB962C8B-B14F-4D97-AF65-F5344CB8AC3E}">
        <p14:creationId xmlns:p14="http://schemas.microsoft.com/office/powerpoint/2010/main" val="889565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891720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3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ko-KR" altLang="en-US" sz="5000" dirty="0">
                <a:solidFill>
                  <a:schemeClr val="bg1"/>
                </a:solidFill>
              </a:rPr>
              <a:t>실습</a:t>
            </a:r>
            <a:r>
              <a:rPr lang="en-US" altLang="ko-KR" sz="5000" dirty="0">
                <a:solidFill>
                  <a:schemeClr val="bg1"/>
                </a:solidFill>
              </a:rPr>
              <a:t>2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38973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D994B3D-350F-E47C-1395-5714CD137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1631" y="4190244"/>
            <a:ext cx="3057952" cy="217200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F97DE19-D709-5FB9-01D1-EDF8A6476C61}"/>
              </a:ext>
            </a:extLst>
          </p:cNvPr>
          <p:cNvSpPr txBox="1"/>
          <p:nvPr/>
        </p:nvSpPr>
        <p:spPr>
          <a:xfrm>
            <a:off x="306647" y="319086"/>
            <a:ext cx="863052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Json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자료를 가져와 표시하기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779B272-5823-B32C-2342-14E9F90668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032" y="1246197"/>
            <a:ext cx="6347105" cy="5246678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135ADD40-C986-9FDA-083C-32CECF460C19}"/>
              </a:ext>
            </a:extLst>
          </p:cNvPr>
          <p:cNvSpPr/>
          <p:nvPr/>
        </p:nvSpPr>
        <p:spPr>
          <a:xfrm>
            <a:off x="9350829" y="-2042"/>
            <a:ext cx="2841171" cy="4646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903921-EE41-8FDC-F665-B25D195C11EF}"/>
              </a:ext>
            </a:extLst>
          </p:cNvPr>
          <p:cNvSpPr txBox="1"/>
          <p:nvPr/>
        </p:nvSpPr>
        <p:spPr>
          <a:xfrm>
            <a:off x="9791699" y="76412"/>
            <a:ext cx="23023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dirty="0"/>
              <a:t>예제코드</a:t>
            </a:r>
            <a:r>
              <a:rPr lang="en-US" altLang="ko-KR" sz="1400" dirty="0"/>
              <a:t>: http04.html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733237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110E4C-3915-FB7B-2CED-93975C4AEFA1}"/>
              </a:ext>
            </a:extLst>
          </p:cNvPr>
          <p:cNvSpPr txBox="1"/>
          <p:nvPr/>
        </p:nvSpPr>
        <p:spPr>
          <a:xfrm>
            <a:off x="367937" y="1082041"/>
            <a:ext cx="8900160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student-2.js</a:t>
            </a:r>
            <a:r>
              <a:rPr lang="ko-KR" altLang="en-US" sz="1600" dirty="0"/>
              <a:t>에서 연습하기</a:t>
            </a:r>
            <a:r>
              <a:rPr lang="en-US" altLang="ko-KR" sz="1600" dirty="0"/>
              <a:t>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5F40A7F-351D-6DDD-D9DE-6CC58A28E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915" y="1890449"/>
            <a:ext cx="4382645" cy="407056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9D03A41-2E42-1E56-E706-42CCF8E1B1D6}"/>
              </a:ext>
            </a:extLst>
          </p:cNvPr>
          <p:cNvSpPr txBox="1"/>
          <p:nvPr/>
        </p:nvSpPr>
        <p:spPr>
          <a:xfrm>
            <a:off x="5974080" y="3429000"/>
            <a:ext cx="25516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12\student-2.json</a:t>
            </a:r>
            <a:endParaRPr lang="ko-KR" altLang="en-US" sz="160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85E492A-9EC9-FCD1-3006-288CCE5480B7}"/>
              </a:ext>
            </a:extLst>
          </p:cNvPr>
          <p:cNvCxnSpPr/>
          <p:nvPr/>
        </p:nvCxnSpPr>
        <p:spPr>
          <a:xfrm flipH="1">
            <a:off x="5242560" y="3614057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0D103BD-DC0B-1217-041F-EF669978F920}"/>
              </a:ext>
            </a:extLst>
          </p:cNvPr>
          <p:cNvSpPr txBox="1"/>
          <p:nvPr/>
        </p:nvSpPr>
        <p:spPr>
          <a:xfrm>
            <a:off x="306647" y="319086"/>
            <a:ext cx="863052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Json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자료를 가져와 표시하기</a:t>
            </a:r>
          </a:p>
        </p:txBody>
      </p:sp>
    </p:spTree>
    <p:extLst>
      <p:ext uri="{BB962C8B-B14F-4D97-AF65-F5344CB8AC3E}">
        <p14:creationId xmlns:p14="http://schemas.microsoft.com/office/powerpoint/2010/main" val="29135572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FCA2637-F7B8-28AB-C53F-46BD1BDCE47B}"/>
              </a:ext>
            </a:extLst>
          </p:cNvPr>
          <p:cNvSpPr txBox="1"/>
          <p:nvPr/>
        </p:nvSpPr>
        <p:spPr>
          <a:xfrm>
            <a:off x="306647" y="319086"/>
            <a:ext cx="863052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Json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자료를 가져와 표시하기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9CF44FA-EFA9-1038-CA11-4E1009A0C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752" y="1375683"/>
            <a:ext cx="9077325" cy="493395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9E124691-CF01-E6DB-8616-DE25CE46F4EB}"/>
              </a:ext>
            </a:extLst>
          </p:cNvPr>
          <p:cNvSpPr/>
          <p:nvPr/>
        </p:nvSpPr>
        <p:spPr>
          <a:xfrm>
            <a:off x="9350829" y="-2042"/>
            <a:ext cx="2841171" cy="4646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05980D-EBFB-530C-8592-CF4446F99B85}"/>
              </a:ext>
            </a:extLst>
          </p:cNvPr>
          <p:cNvSpPr txBox="1"/>
          <p:nvPr/>
        </p:nvSpPr>
        <p:spPr>
          <a:xfrm>
            <a:off x="9791699" y="76412"/>
            <a:ext cx="23023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dirty="0"/>
              <a:t>예제코드</a:t>
            </a:r>
            <a:r>
              <a:rPr lang="en-US" altLang="ko-KR" sz="1400" dirty="0"/>
              <a:t>: http05.html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60153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561BC02-52D2-E4B8-6CEB-918CE570C7AB}"/>
              </a:ext>
            </a:extLst>
          </p:cNvPr>
          <p:cNvSpPr txBox="1"/>
          <p:nvPr/>
        </p:nvSpPr>
        <p:spPr>
          <a:xfrm>
            <a:off x="844731" y="766354"/>
            <a:ext cx="8900160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 err="1"/>
              <a:t>json</a:t>
            </a:r>
            <a:r>
              <a:rPr lang="en-US" altLang="ko-KR" sz="1600" dirty="0"/>
              <a:t> </a:t>
            </a:r>
            <a:r>
              <a:rPr lang="ko-KR" altLang="en-US" sz="1600" dirty="0"/>
              <a:t>문자열이 여러 개인 정보를 가져오면 </a:t>
            </a:r>
            <a:r>
              <a:rPr lang="ko-KR" altLang="en-US" sz="1600" dirty="0" err="1"/>
              <a:t>결괏값에는</a:t>
            </a:r>
            <a:r>
              <a:rPr lang="ko-KR" altLang="en-US" sz="1600" dirty="0"/>
              <a:t> 어떻게 정보가 저장될까</a:t>
            </a:r>
            <a:r>
              <a:rPr lang="en-US" altLang="ko-KR" sz="1600" dirty="0"/>
              <a:t>?</a:t>
            </a:r>
            <a:endParaRPr lang="ko-KR" alt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4A2B74-E2B7-6502-6E1B-2B48BB3C310F}"/>
              </a:ext>
            </a:extLst>
          </p:cNvPr>
          <p:cNvSpPr txBox="1"/>
          <p:nvPr/>
        </p:nvSpPr>
        <p:spPr>
          <a:xfrm>
            <a:off x="844731" y="1279313"/>
            <a:ext cx="8691155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콘솔 창에서 확인해 보자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E4BAFA-3A81-56B0-EF2D-8B1FD5C03700}"/>
              </a:ext>
            </a:extLst>
          </p:cNvPr>
          <p:cNvSpPr txBox="1"/>
          <p:nvPr/>
        </p:nvSpPr>
        <p:spPr>
          <a:xfrm>
            <a:off x="844731" y="1822222"/>
            <a:ext cx="6096000" cy="3385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 err="1"/>
              <a:t>JSON.parse</a:t>
            </a:r>
            <a:r>
              <a:rPr lang="en-US" altLang="ko-KR" sz="1600" dirty="0"/>
              <a:t>(</a:t>
            </a:r>
            <a:r>
              <a:rPr lang="en-US" altLang="ko-KR" sz="1600" dirty="0" err="1"/>
              <a:t>xhr.responseText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A8E5201-D000-F880-1869-19CB41B42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645" y="2400511"/>
            <a:ext cx="6402172" cy="305523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48B1611-6695-2DE3-09AC-7A8E85E4DD22}"/>
              </a:ext>
            </a:extLst>
          </p:cNvPr>
          <p:cNvSpPr txBox="1"/>
          <p:nvPr/>
        </p:nvSpPr>
        <p:spPr>
          <a:xfrm>
            <a:off x="7437120" y="3464396"/>
            <a:ext cx="4319452" cy="1152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C00000"/>
                </a:solidFill>
              </a:rPr>
              <a:t>students</a:t>
            </a:r>
            <a:r>
              <a:rPr lang="ko-KR" altLang="en-US" sz="1600" dirty="0">
                <a:solidFill>
                  <a:srgbClr val="C00000"/>
                </a:solidFill>
              </a:rPr>
              <a:t>는 배열로 저장되어 있고 </a:t>
            </a:r>
            <a:endParaRPr lang="en-US" altLang="ko-KR" sz="1600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C00000"/>
                </a:solidFill>
              </a:rPr>
              <a:t>배열에 있는 객체에 순서대로 접근해서 </a:t>
            </a:r>
            <a:endParaRPr lang="en-US" altLang="ko-KR" sz="1600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srgbClr val="C00000"/>
                </a:solidFill>
              </a:rPr>
              <a:t>내용을 가지고 오면 됩니다</a:t>
            </a:r>
            <a:r>
              <a:rPr lang="en-US" altLang="ko-KR" sz="1600" dirty="0">
                <a:solidFill>
                  <a:srgbClr val="C00000"/>
                </a:solidFill>
              </a:rPr>
              <a:t>.</a:t>
            </a:r>
            <a:endParaRPr lang="ko-KR" altLang="en-US" sz="1600" dirty="0">
              <a:solidFill>
                <a:srgbClr val="C00000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6E0C2D5-AF38-299B-D57A-3DAF1199BE76}"/>
              </a:ext>
            </a:extLst>
          </p:cNvPr>
          <p:cNvCxnSpPr>
            <a:stCxn id="10" idx="1"/>
          </p:cNvCxnSpPr>
          <p:nvPr/>
        </p:nvCxnSpPr>
        <p:spPr>
          <a:xfrm flipH="1">
            <a:off x="6426926" y="4040740"/>
            <a:ext cx="1010194" cy="59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44112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B44173D-506D-C9D2-F876-8C9FB9C46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740" y="1491343"/>
            <a:ext cx="4976204" cy="41930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253121-0C4C-572F-2002-7C2F20A84802}"/>
              </a:ext>
            </a:extLst>
          </p:cNvPr>
          <p:cNvSpPr txBox="1"/>
          <p:nvPr/>
        </p:nvSpPr>
        <p:spPr>
          <a:xfrm>
            <a:off x="306647" y="319086"/>
            <a:ext cx="863052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Json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자료를 가져와 표시하기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8826682-8677-D433-A935-12533E15FE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5332" y="1378404"/>
            <a:ext cx="3295650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357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EB514B6-5D7A-600A-289E-83EBDEB8F148}"/>
              </a:ext>
            </a:extLst>
          </p:cNvPr>
          <p:cNvSpPr txBox="1"/>
          <p:nvPr/>
        </p:nvSpPr>
        <p:spPr>
          <a:xfrm>
            <a:off x="689065" y="1413053"/>
            <a:ext cx="10979332" cy="1522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웹 브라우저에서 서버로 데이터를 요청하고 서버에서 자료를 받아올 때는 </a:t>
            </a:r>
            <a:b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</a:b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HTTP 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통신이 가능한 </a:t>
            </a:r>
            <a:r>
              <a:rPr lang="en-US" altLang="ko-KR" sz="16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XMLHttpRequest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객체를 사용</a:t>
            </a:r>
            <a:r>
              <a:rPr lang="ko-KR" altLang="en-US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한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다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XMLHttpRequest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객체의 프로퍼티와 메서드를 사용해서 자료를 주고받거나 상태를 체크</a:t>
            </a:r>
            <a:r>
              <a:rPr lang="ko-KR" altLang="en-US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한다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웹 페이지 전체가 아니라 필요한 부분만 자료만 가져올 수 있다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.</a:t>
            </a:r>
            <a:endParaRPr lang="ko-KR" altLang="ko-KR" sz="16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0E47B1-8030-663F-753B-D6CC3705FA4C}"/>
              </a:ext>
            </a:extLst>
          </p:cNvPr>
          <p:cNvSpPr txBox="1"/>
          <p:nvPr/>
        </p:nvSpPr>
        <p:spPr>
          <a:xfrm>
            <a:off x="2490651" y="3338153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b="1" dirty="0" err="1">
                <a:solidFill>
                  <a:schemeClr val="accent1"/>
                </a:solidFill>
              </a:rPr>
              <a:t>XML</a:t>
            </a:r>
            <a:r>
              <a:rPr lang="en-US" altLang="ko-KR" sz="3200" b="1" dirty="0" err="1">
                <a:solidFill>
                  <a:schemeClr val="accent2"/>
                </a:solidFill>
              </a:rPr>
              <a:t>Http</a:t>
            </a:r>
            <a:r>
              <a:rPr lang="en-US" altLang="ko-KR" sz="3200" b="1" dirty="0" err="1"/>
              <a:t>Request</a:t>
            </a:r>
            <a:endParaRPr lang="ko-KR" altLang="en-US" sz="32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708AE2-8C16-F934-D985-CA1015C23E65}"/>
              </a:ext>
            </a:extLst>
          </p:cNvPr>
          <p:cNvSpPr txBox="1"/>
          <p:nvPr/>
        </p:nvSpPr>
        <p:spPr>
          <a:xfrm>
            <a:off x="1506582" y="4088751"/>
            <a:ext cx="727165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kern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cs typeface="맑은 고딕" panose="020B0503020000020004" pitchFamily="50" charset="-127"/>
              </a:rPr>
              <a:t>‘XML’</a:t>
            </a:r>
            <a:r>
              <a:rPr lang="ko-KR" altLang="ko-KR" sz="1600" kern="0" dirty="0">
                <a:solidFill>
                  <a:schemeClr val="accent1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이라는 자료를 </a:t>
            </a:r>
            <a:r>
              <a:rPr lang="en-US" altLang="ko-KR" sz="1600" kern="0" dirty="0">
                <a:solidFill>
                  <a:schemeClr val="accent2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‘HTTP’ </a:t>
            </a:r>
            <a:r>
              <a:rPr lang="ko-KR" altLang="ko-KR" sz="1600" kern="0" dirty="0">
                <a:solidFill>
                  <a:schemeClr val="accent2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프로토콜을 사용해서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 ’Request(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요청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)’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한다</a:t>
            </a:r>
            <a:endParaRPr lang="ko-KR" alt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FC7F72-F58A-6EA2-04ED-53B77AE26DA3}"/>
              </a:ext>
            </a:extLst>
          </p:cNvPr>
          <p:cNvSpPr txBox="1"/>
          <p:nvPr/>
        </p:nvSpPr>
        <p:spPr>
          <a:xfrm>
            <a:off x="306647" y="319086"/>
            <a:ext cx="670919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XMLHttpRequest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객체</a:t>
            </a:r>
          </a:p>
        </p:txBody>
      </p:sp>
    </p:spTree>
    <p:extLst>
      <p:ext uri="{BB962C8B-B14F-4D97-AF65-F5344CB8AC3E}">
        <p14:creationId xmlns:p14="http://schemas.microsoft.com/office/powerpoint/2010/main" val="1879299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30D5D63-12DE-F7F9-6D3C-8C3CCF33F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355" y="-120108"/>
            <a:ext cx="6067697" cy="279551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22F40CA-4924-222D-DDEF-BF98E9EC50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328"/>
          <a:stretch/>
        </p:blipFill>
        <p:spPr bwMode="auto">
          <a:xfrm>
            <a:off x="1037408" y="2375908"/>
            <a:ext cx="7131232" cy="448209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E9CC9181-22EA-3055-0CA7-C61228CFE00C}"/>
              </a:ext>
            </a:extLst>
          </p:cNvPr>
          <p:cNvSpPr/>
          <p:nvPr/>
        </p:nvSpPr>
        <p:spPr>
          <a:xfrm>
            <a:off x="3735977" y="5096079"/>
            <a:ext cx="783771" cy="150658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DE068B4-F9CA-3FB1-A35B-FA2A6B0645B8}"/>
              </a:ext>
            </a:extLst>
          </p:cNvPr>
          <p:cNvSpPr/>
          <p:nvPr/>
        </p:nvSpPr>
        <p:spPr>
          <a:xfrm>
            <a:off x="4119154" y="3981381"/>
            <a:ext cx="766354" cy="29609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5121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7213952-6F12-B296-C95F-BB59D451465C}"/>
              </a:ext>
            </a:extLst>
          </p:cNvPr>
          <p:cNvSpPr txBox="1"/>
          <p:nvPr/>
        </p:nvSpPr>
        <p:spPr>
          <a:xfrm>
            <a:off x="757645" y="1524505"/>
            <a:ext cx="7480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kern="0" dirty="0">
                <a:effectLst/>
                <a:latin typeface="맑은 고딕" panose="020B0503020000020004" pitchFamily="50" charset="-127"/>
                <a:cs typeface="맑은 고딕" panose="020B0503020000020004" pitchFamily="50" charset="-127"/>
              </a:rPr>
              <a:t>new </a:t>
            </a:r>
            <a:r>
              <a:rPr lang="ko-KR" altLang="ko-KR" sz="1600" kern="0" dirty="0" err="1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예약어를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 사용해서 </a:t>
            </a:r>
            <a:r>
              <a:rPr lang="en-US" altLang="ko-KR" sz="1600" kern="0" dirty="0" err="1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XMLHttpRequest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 </a:t>
            </a:r>
            <a:r>
              <a:rPr lang="ko-KR" altLang="en-US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객체의 인스턴스를 만든다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.</a:t>
            </a:r>
            <a:endParaRPr lang="ko-KR" alt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614298-29BD-418B-16D6-83BC0ADA35A0}"/>
              </a:ext>
            </a:extLst>
          </p:cNvPr>
          <p:cNvSpPr txBox="1"/>
          <p:nvPr/>
        </p:nvSpPr>
        <p:spPr>
          <a:xfrm>
            <a:off x="757645" y="2056973"/>
            <a:ext cx="3082835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8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new </a:t>
            </a:r>
            <a:r>
              <a:rPr lang="en-US" altLang="ko-KR" sz="18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XMLHttpRequest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()</a:t>
            </a:r>
            <a:endParaRPr lang="ko-KR" altLang="ko-KR" sz="18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61603D-F1D9-0BDA-C8E6-3F95D7FBF5D4}"/>
              </a:ext>
            </a:extLst>
          </p:cNvPr>
          <p:cNvSpPr txBox="1"/>
          <p:nvPr/>
        </p:nvSpPr>
        <p:spPr>
          <a:xfrm>
            <a:off x="7968342" y="1531709"/>
            <a:ext cx="446749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ko-KR" sz="1400" kern="0" dirty="0">
                <a:solidFill>
                  <a:schemeClr val="accent1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인스턴스는 </a:t>
            </a:r>
            <a:r>
              <a:rPr lang="en-US" altLang="ko-KR" sz="1400" kern="0" dirty="0" err="1">
                <a:solidFill>
                  <a:schemeClr val="accent1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xhr</a:t>
            </a:r>
            <a:r>
              <a:rPr lang="ko-KR" altLang="ko-KR" sz="1400" kern="0" dirty="0">
                <a:solidFill>
                  <a:schemeClr val="accent1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이라는 이름을 많이 사용</a:t>
            </a:r>
            <a:r>
              <a:rPr lang="ko-KR" altLang="en-US" sz="1400" kern="0" dirty="0">
                <a:solidFill>
                  <a:schemeClr val="accent1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한다</a:t>
            </a:r>
            <a:r>
              <a:rPr lang="en-US" altLang="ko-KR" sz="1400" kern="0" dirty="0">
                <a:solidFill>
                  <a:schemeClr val="accent1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9D9A29-A83A-3B38-E49C-A70ABA59AFEC}"/>
              </a:ext>
            </a:extLst>
          </p:cNvPr>
          <p:cNvSpPr txBox="1"/>
          <p:nvPr/>
        </p:nvSpPr>
        <p:spPr>
          <a:xfrm>
            <a:off x="7080068" y="2072362"/>
            <a:ext cx="3701143" cy="3385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let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xhr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= new </a:t>
            </a: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XMLHttpRequest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()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1F4276-0B3E-6801-CDB8-5AC7888D7DE0}"/>
              </a:ext>
            </a:extLst>
          </p:cNvPr>
          <p:cNvSpPr txBox="1"/>
          <p:nvPr/>
        </p:nvSpPr>
        <p:spPr>
          <a:xfrm>
            <a:off x="818606" y="2635608"/>
            <a:ext cx="8722928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kern="0" dirty="0" err="1">
                <a:effectLst/>
                <a:latin typeface="맑은 고딕" panose="020B0503020000020004" pitchFamily="50" charset="-127"/>
                <a:cs typeface="맑은 고딕" panose="020B0503020000020004" pitchFamily="50" charset="-127"/>
              </a:rPr>
              <a:t>XMLHttpRequest</a:t>
            </a:r>
            <a:r>
              <a:rPr lang="en-US" altLang="ko-KR" sz="1600" kern="0" dirty="0">
                <a:effectLst/>
                <a:latin typeface="맑은 고딕" panose="020B0503020000020004" pitchFamily="50" charset="-127"/>
                <a:cs typeface="맑은 고딕" panose="020B0503020000020004" pitchFamily="50" charset="-127"/>
              </a:rPr>
              <a:t> 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객체를 만들면 서버로 자료를 요청하고 자료를 받아올 수 있다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. </a:t>
            </a:r>
            <a:endParaRPr lang="ko-KR" altLang="en-US" sz="1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86C7DE0-8F42-754D-A0EB-A3DAAAFD8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" y="3183465"/>
            <a:ext cx="8161231" cy="3413322"/>
          </a:xfrm>
          <a:prstGeom prst="rect">
            <a:avLst/>
          </a:prstGeom>
        </p:spPr>
      </p:pic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F9FC2D8D-75A7-85D3-5BD4-1A0B7CB49911}"/>
              </a:ext>
            </a:extLst>
          </p:cNvPr>
          <p:cNvCxnSpPr/>
          <p:nvPr/>
        </p:nvCxnSpPr>
        <p:spPr>
          <a:xfrm rot="5400000">
            <a:off x="7663009" y="1798819"/>
            <a:ext cx="401663" cy="191588"/>
          </a:xfrm>
          <a:prstGeom prst="bentConnector3">
            <a:avLst>
              <a:gd name="adj1" fmla="val 23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C4A4043-73BA-B7DD-7466-3B67C1D8C24C}"/>
              </a:ext>
            </a:extLst>
          </p:cNvPr>
          <p:cNvSpPr txBox="1"/>
          <p:nvPr/>
        </p:nvSpPr>
        <p:spPr>
          <a:xfrm>
            <a:off x="306647" y="319086"/>
            <a:ext cx="670919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XMLHttpRequest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객체 만들기</a:t>
            </a:r>
          </a:p>
        </p:txBody>
      </p:sp>
    </p:spTree>
    <p:extLst>
      <p:ext uri="{BB962C8B-B14F-4D97-AF65-F5344CB8AC3E}">
        <p14:creationId xmlns:p14="http://schemas.microsoft.com/office/powerpoint/2010/main" val="2701473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3141285-64C5-5567-CDED-E187D53BD30F}"/>
              </a:ext>
            </a:extLst>
          </p:cNvPr>
          <p:cNvSpPr txBox="1"/>
          <p:nvPr/>
        </p:nvSpPr>
        <p:spPr>
          <a:xfrm>
            <a:off x="707572" y="1257271"/>
            <a:ext cx="10265228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서버로 자료를 요청할 때 어떤 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방식을 사용할지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, 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어떤 자료가 필요한지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, 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그리고 비동기 처리 여부를 지정</a:t>
            </a:r>
            <a:r>
              <a:rPr lang="ko-KR" altLang="en-US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한다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. </a:t>
            </a:r>
            <a:endParaRPr lang="ko-KR" altLang="ko-KR" sz="16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EB9F79-29F3-DFE5-036A-B3977617EFFE}"/>
              </a:ext>
            </a:extLst>
          </p:cNvPr>
          <p:cNvSpPr txBox="1"/>
          <p:nvPr/>
        </p:nvSpPr>
        <p:spPr>
          <a:xfrm>
            <a:off x="873034" y="2068840"/>
            <a:ext cx="6096000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8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open(</a:t>
            </a:r>
            <a:r>
              <a:rPr lang="ko-KR" altLang="ko-KR" sz="18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방식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, </a:t>
            </a:r>
            <a:r>
              <a:rPr lang="ko-KR" altLang="ko-KR" sz="18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자료 위치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, </a:t>
            </a:r>
            <a:r>
              <a:rPr lang="ko-KR" altLang="ko-KR" sz="18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비동기 여부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)</a:t>
            </a:r>
            <a:endParaRPr lang="ko-KR" altLang="ko-KR" sz="18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46B855-C3FE-361E-E3B5-CBF351C30A35}"/>
              </a:ext>
            </a:extLst>
          </p:cNvPr>
          <p:cNvSpPr txBox="1"/>
          <p:nvPr/>
        </p:nvSpPr>
        <p:spPr>
          <a:xfrm>
            <a:off x="873034" y="2711172"/>
            <a:ext cx="10110651" cy="18913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방식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: HTTP 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요청 방식을 지정</a:t>
            </a:r>
            <a:r>
              <a:rPr lang="ko-KR" altLang="en-US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한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다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. GET</a:t>
            </a:r>
            <a:r>
              <a:rPr lang="ko-KR" altLang="en-US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이나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 POST 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중 하나이고 대문자로 사용해야 </a:t>
            </a:r>
            <a:r>
              <a:rPr lang="ko-KR" altLang="en-US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한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다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.</a:t>
            </a:r>
            <a:endParaRPr lang="ko-KR" altLang="ko-KR" sz="16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자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료 위치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: 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요청할 서버의 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URL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을 지정</a:t>
            </a:r>
            <a:r>
              <a:rPr lang="ko-KR" altLang="en-US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한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다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비동기 여부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: 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비동기 요청인지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, 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동기 요청인지의 여부를 판단하는 항목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. </a:t>
            </a:r>
            <a:b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</a:b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true - 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비동기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, false – 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동기</a:t>
            </a:r>
            <a:b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</a:b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기본적으로 비동기 처리하므로 따로 지정하지 않으면 비동기로 처리</a:t>
            </a:r>
            <a:r>
              <a:rPr lang="ko-KR" altLang="en-US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한</a:t>
            </a:r>
            <a:r>
              <a:rPr lang="ko-KR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다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1631FE-226D-1A8C-D37E-C09E6B7C3C8F}"/>
              </a:ext>
            </a:extLst>
          </p:cNvPr>
          <p:cNvSpPr txBox="1"/>
          <p:nvPr/>
        </p:nvSpPr>
        <p:spPr>
          <a:xfrm>
            <a:off x="306647" y="319086"/>
            <a:ext cx="863052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Open()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–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어떤 자료를 가져올지 지정 </a:t>
            </a:r>
          </a:p>
        </p:txBody>
      </p:sp>
    </p:spTree>
    <p:extLst>
      <p:ext uri="{BB962C8B-B14F-4D97-AF65-F5344CB8AC3E}">
        <p14:creationId xmlns:p14="http://schemas.microsoft.com/office/powerpoint/2010/main" val="1137305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2EB9F79-29F3-DFE5-036A-B3977617EFFE}"/>
              </a:ext>
            </a:extLst>
          </p:cNvPr>
          <p:cNvSpPr txBox="1"/>
          <p:nvPr/>
        </p:nvSpPr>
        <p:spPr>
          <a:xfrm>
            <a:off x="864326" y="1826331"/>
            <a:ext cx="6096000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8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send(</a:t>
            </a:r>
            <a:r>
              <a:rPr lang="ko-KR" altLang="ko-KR" sz="1800" i="1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내용</a:t>
            </a:r>
            <a:r>
              <a:rPr lang="en-US" altLang="ko-KR" sz="18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)</a:t>
            </a:r>
            <a:endParaRPr lang="ko-KR" altLang="ko-KR" sz="18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46B855-C3FE-361E-E3B5-CBF351C30A35}"/>
              </a:ext>
            </a:extLst>
          </p:cNvPr>
          <p:cNvSpPr txBox="1"/>
          <p:nvPr/>
        </p:nvSpPr>
        <p:spPr>
          <a:xfrm>
            <a:off x="722811" y="2323874"/>
            <a:ext cx="10110651" cy="1152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send() 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괄호 안에 들어가는 매개변수는 </a:t>
            </a:r>
            <a:r>
              <a:rPr lang="ko-KR" altLang="ko-KR" sz="1600" kern="0" dirty="0" err="1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옵션다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. 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POST </a:t>
            </a:r>
            <a:r>
              <a:rPr lang="ko-KR" altLang="en-US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방식을 사용할 경우에는 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서버로 넘길 내용을 매개변수로 넘겨주고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, </a:t>
            </a:r>
            <a:b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</a:b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GET</a:t>
            </a:r>
            <a:r>
              <a:rPr lang="en-US" altLang="ko-KR" sz="1600" kern="0" dirty="0">
                <a:ea typeface="맑은 고딕" panose="020B0503020000020004" pitchFamily="50" charset="-127"/>
                <a:cs typeface="맑은 고딕" panose="020B0503020000020004" pitchFamily="50" charset="-127"/>
              </a:rPr>
              <a:t> </a:t>
            </a:r>
            <a:r>
              <a:rPr lang="ko-KR" altLang="en-US" sz="1600" kern="0" dirty="0">
                <a:ea typeface="맑은 고딕" panose="020B0503020000020004" pitchFamily="50" charset="-127"/>
                <a:cs typeface="맑은 고딕" panose="020B0503020000020004" pitchFamily="50" charset="-127"/>
              </a:rPr>
              <a:t>방식을 사용할 경우에는 </a:t>
            </a:r>
            <a:r>
              <a:rPr lang="en-US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null</a:t>
            </a:r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로 넘기거나 빈 상태로 남겨 </a:t>
            </a:r>
            <a:r>
              <a:rPr lang="ko-KR" altLang="en-US" sz="1600" kern="0" dirty="0">
                <a:ea typeface="맑은 고딕" panose="020B0503020000020004" pitchFamily="50" charset="-127"/>
                <a:cs typeface="맑은 고딕" panose="020B0503020000020004" pitchFamily="50" charset="-127"/>
              </a:rPr>
              <a:t>둔다</a:t>
            </a:r>
            <a:r>
              <a:rPr lang="en-US" altLang="ko-KR" sz="1600" kern="0" dirty="0">
                <a:ea typeface="맑은 고딕" panose="020B0503020000020004" pitchFamily="50" charset="-127"/>
                <a:cs typeface="맑은 고딕" panose="020B0503020000020004" pitchFamily="50" charset="-127"/>
              </a:rPr>
              <a:t>.</a:t>
            </a:r>
            <a:endParaRPr lang="ko-KR" altLang="ko-KR" sz="14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E70BCA-3B92-8B0F-6A3B-45A8AD28283A}"/>
              </a:ext>
            </a:extLst>
          </p:cNvPr>
          <p:cNvSpPr txBox="1"/>
          <p:nvPr/>
        </p:nvSpPr>
        <p:spPr>
          <a:xfrm>
            <a:off x="957943" y="3866606"/>
            <a:ext cx="89872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(</a:t>
            </a:r>
            <a:r>
              <a:rPr lang="ko-KR" altLang="en-US" sz="1600" dirty="0">
                <a:solidFill>
                  <a:schemeClr val="accent1"/>
                </a:solidFill>
              </a:rPr>
              <a:t>예</a:t>
            </a:r>
            <a:r>
              <a:rPr lang="en-US" altLang="ko-KR" sz="1600" dirty="0">
                <a:solidFill>
                  <a:schemeClr val="accent1"/>
                </a:solidFill>
              </a:rPr>
              <a:t>) </a:t>
            </a:r>
            <a:r>
              <a:rPr lang="en-US" altLang="ko-KR" sz="1600" kern="0" dirty="0">
                <a:solidFill>
                  <a:schemeClr val="accent1"/>
                </a:solidFill>
                <a:effectLst/>
                <a:latin typeface="맑은 고딕" panose="020B0503020000020004" pitchFamily="50" charset="-127"/>
                <a:cs typeface="맑은 고딕" panose="020B0503020000020004" pitchFamily="50" charset="-127"/>
              </a:rPr>
              <a:t>GET </a:t>
            </a:r>
            <a:r>
              <a:rPr lang="ko-KR" altLang="ko-KR" sz="1600" kern="0" dirty="0">
                <a:solidFill>
                  <a:schemeClr val="accent1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방식을 이용해</a:t>
            </a:r>
            <a:r>
              <a:rPr lang="en-US" altLang="ko-KR" sz="1600" kern="0" dirty="0">
                <a:solidFill>
                  <a:schemeClr val="accent1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 test.txt </a:t>
            </a:r>
            <a:r>
              <a:rPr lang="ko-KR" altLang="ko-KR" sz="1600" kern="0" dirty="0">
                <a:solidFill>
                  <a:schemeClr val="accent1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파일에 비동기 방식으로 연결하</a:t>
            </a:r>
            <a:r>
              <a:rPr lang="ko-KR" altLang="en-US" sz="1600" kern="0" dirty="0">
                <a:solidFill>
                  <a:schemeClr val="accent1"/>
                </a:solidFill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려면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043381-88D9-B25A-DDAB-49C0C5B0BAE9}"/>
              </a:ext>
            </a:extLst>
          </p:cNvPr>
          <p:cNvSpPr txBox="1"/>
          <p:nvPr/>
        </p:nvSpPr>
        <p:spPr>
          <a:xfrm>
            <a:off x="957943" y="4443416"/>
            <a:ext cx="6096000" cy="66172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xhr.open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("GET", "test.txt", true);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 err="1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xhr.send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();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97F46F-6CDF-08AB-6449-4002745E5047}"/>
              </a:ext>
            </a:extLst>
          </p:cNvPr>
          <p:cNvSpPr txBox="1"/>
          <p:nvPr/>
        </p:nvSpPr>
        <p:spPr>
          <a:xfrm>
            <a:off x="631885" y="1245972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ko-KR" sz="1600" kern="0" dirty="0">
                <a:effectLst/>
                <a:ea typeface="맑은 고딕" panose="020B0503020000020004" pitchFamily="50" charset="-127"/>
                <a:cs typeface="맑은 고딕" panose="020B0503020000020004" pitchFamily="50" charset="-127"/>
              </a:rPr>
              <a:t>사용자 요청을 서버로 보내는 메서드</a:t>
            </a:r>
            <a:endParaRPr lang="ko-KR" alt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DC642D-C9A2-039A-095A-84FB379A9AE1}"/>
              </a:ext>
            </a:extLst>
          </p:cNvPr>
          <p:cNvSpPr txBox="1"/>
          <p:nvPr/>
        </p:nvSpPr>
        <p:spPr>
          <a:xfrm>
            <a:off x="306647" y="319086"/>
            <a:ext cx="863052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send()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–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서버로 요청 전송</a:t>
            </a:r>
          </a:p>
        </p:txBody>
      </p:sp>
    </p:spTree>
    <p:extLst>
      <p:ext uri="{BB962C8B-B14F-4D97-AF65-F5344CB8AC3E}">
        <p14:creationId xmlns:p14="http://schemas.microsoft.com/office/powerpoint/2010/main" val="738408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5">
            <a:extLst>
              <a:ext uri="{FF2B5EF4-FFF2-40B4-BE49-F238E27FC236}">
                <a16:creationId xmlns:a16="http://schemas.microsoft.com/office/drawing/2014/main" id="{08EB7D1A-6AB4-0964-69E2-DF51DB27363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4152" y="-162498"/>
            <a:ext cx="3326971" cy="3226354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A1F9F778-9271-0AAA-6D4A-F679BA510619}"/>
              </a:ext>
            </a:extLst>
          </p:cNvPr>
          <p:cNvGrpSpPr/>
          <p:nvPr/>
        </p:nvGrpSpPr>
        <p:grpSpPr>
          <a:xfrm>
            <a:off x="0" y="1"/>
            <a:ext cx="12192000" cy="6857999"/>
            <a:chOff x="0" y="1"/>
            <a:chExt cx="12192000" cy="6857999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49A2E8-A42D-B365-D628-FE6839893C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" y="1"/>
              <a:ext cx="12191999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52735A5E-2991-D17E-A238-4576BB16FC7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68071"/>
              <a:ext cx="6133856" cy="6489928"/>
            </a:xfrm>
            <a:prstGeom prst="rect">
              <a:avLst/>
            </a:prstGeom>
          </p:spPr>
        </p:pic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E9E42758-3E24-9781-5B74-439188EC25F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5265" y="2426778"/>
              <a:ext cx="4343946" cy="4267298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DEC5EE95-1E58-98D6-346A-EF8CB15CA7B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60736" y="1"/>
              <a:ext cx="1731264" cy="6857999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460AD970-2793-D039-211B-32F499A391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651" y="2571749"/>
            <a:ext cx="4891720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0" spc="-44" baseline="-2222" dirty="0">
                <a:solidFill>
                  <a:schemeClr val="bg1"/>
                </a:solidFill>
              </a:rPr>
              <a:t>0</a:t>
            </a:r>
            <a:r>
              <a:rPr lang="en-US" sz="7500" spc="-44" baseline="-2222" dirty="0">
                <a:solidFill>
                  <a:schemeClr val="bg1"/>
                </a:solidFill>
              </a:rPr>
              <a:t>2</a:t>
            </a:r>
            <a:r>
              <a:rPr sz="1200" b="0" spc="-35" dirty="0">
                <a:solidFill>
                  <a:schemeClr val="bg1"/>
                </a:solidFill>
                <a:latin typeface="맑은 고딕"/>
                <a:cs typeface="맑은 고딕"/>
              </a:rPr>
              <a:t>[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H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T</a:t>
            </a:r>
            <a:r>
              <a:rPr sz="1200" b="1" spc="-35" dirty="0">
                <a:solidFill>
                  <a:schemeClr val="bg1"/>
                </a:solidFill>
                <a:latin typeface="맑은 고딕"/>
                <a:cs typeface="맑은 고딕"/>
              </a:rPr>
              <a:t>M</a:t>
            </a:r>
            <a:r>
              <a:rPr sz="1200" b="1" spc="-30" dirty="0">
                <a:solidFill>
                  <a:schemeClr val="bg1"/>
                </a:solidFill>
                <a:latin typeface="맑은 고딕"/>
                <a:cs typeface="맑은 고딕"/>
              </a:rPr>
              <a:t>L</a:t>
            </a:r>
            <a:r>
              <a:rPr sz="1200" b="0" spc="-30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C</a:t>
            </a:r>
            <a:r>
              <a:rPr sz="1200" b="1" spc="-20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1" spc="-25" dirty="0">
                <a:solidFill>
                  <a:schemeClr val="bg1"/>
                </a:solidFill>
                <a:latin typeface="맑은 고딕"/>
                <a:cs typeface="맑은 고딕"/>
              </a:rPr>
              <a:t>S</a:t>
            </a:r>
            <a:r>
              <a:rPr sz="1200" b="0" spc="-25" dirty="0">
                <a:solidFill>
                  <a:schemeClr val="bg1"/>
                </a:solidFill>
                <a:latin typeface="맑은 고딕"/>
                <a:cs typeface="맑은 고딕"/>
              </a:rPr>
              <a:t>+</a:t>
            </a:r>
            <a:r>
              <a:rPr sz="1200" b="0" spc="295" dirty="0">
                <a:solidFill>
                  <a:schemeClr val="bg1"/>
                </a:solidFill>
                <a:latin typeface="맑은 고딕"/>
                <a:cs typeface="맑은 고딕"/>
              </a:rPr>
              <a:t> </a:t>
            </a:r>
            <a:r>
              <a:rPr sz="1200" b="1" spc="-10" dirty="0">
                <a:solidFill>
                  <a:schemeClr val="bg1"/>
                </a:solidFill>
                <a:latin typeface="맑은 고딕"/>
                <a:cs typeface="맑은 고딕"/>
              </a:rPr>
              <a:t>JAVASCRIPT</a:t>
            </a:r>
            <a:r>
              <a:rPr sz="1200" b="0" spc="-10" dirty="0">
                <a:solidFill>
                  <a:schemeClr val="bg1"/>
                </a:solidFill>
                <a:latin typeface="맑은 고딕"/>
                <a:cs typeface="맑은 고딕"/>
              </a:rPr>
              <a:t>]</a:t>
            </a:r>
            <a:endParaRPr sz="1200" dirty="0">
              <a:solidFill>
                <a:schemeClr val="bg1"/>
              </a:solidFill>
              <a:latin typeface="맑은 고딕"/>
              <a:cs typeface="맑은 고딕"/>
            </a:endParaRPr>
          </a:p>
          <a:p>
            <a:pPr marL="12700" marR="5080">
              <a:lnSpc>
                <a:spcPct val="100000"/>
              </a:lnSpc>
              <a:spcBef>
                <a:spcPts val="295"/>
              </a:spcBef>
            </a:pPr>
            <a:r>
              <a:rPr lang="ko-KR" altLang="en-US" sz="5000" dirty="0">
                <a:solidFill>
                  <a:schemeClr val="bg1"/>
                </a:solidFill>
              </a:rPr>
              <a:t>실습</a:t>
            </a:r>
            <a:r>
              <a:rPr lang="en-US" altLang="ko-KR" sz="5000" dirty="0">
                <a:solidFill>
                  <a:schemeClr val="bg1"/>
                </a:solidFill>
              </a:rPr>
              <a:t>1</a:t>
            </a:r>
            <a:endParaRPr sz="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4039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FA46B855-C3FE-361E-E3B5-CBF351C30A35}"/>
              </a:ext>
            </a:extLst>
          </p:cNvPr>
          <p:cNvSpPr txBox="1"/>
          <p:nvPr/>
        </p:nvSpPr>
        <p:spPr>
          <a:xfrm>
            <a:off x="631885" y="1325323"/>
            <a:ext cx="10110651" cy="7833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JSON </a:t>
            </a:r>
            <a:r>
              <a:rPr lang="ko-KR" altLang="en-US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자료는 기본적으로 서버에 저장되어 있다</a:t>
            </a:r>
            <a:r>
              <a:rPr lang="en-US" altLang="ko-KR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. 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연습을 위해 사용자 컴퓨터를 서버로 만들어 주는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VS Code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의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‘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라이브 서버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＇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를 사용한다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.</a:t>
            </a:r>
            <a:endParaRPr lang="ko-KR" altLang="ko-KR" sz="16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3C1A63-2CDE-B265-9434-6CD0B74E0502}"/>
              </a:ext>
            </a:extLst>
          </p:cNvPr>
          <p:cNvSpPr txBox="1"/>
          <p:nvPr/>
        </p:nvSpPr>
        <p:spPr>
          <a:xfrm>
            <a:off x="957943" y="2432719"/>
            <a:ext cx="60872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12 </a:t>
            </a:r>
            <a:r>
              <a:rPr lang="ko-KR" altLang="en-US" sz="1600" dirty="0"/>
              <a:t>폴더에는</a:t>
            </a:r>
            <a:r>
              <a:rPr lang="en-US" altLang="ko-KR" sz="1600" dirty="0"/>
              <a:t> </a:t>
            </a:r>
            <a:r>
              <a:rPr lang="en-US" altLang="ko-KR" sz="1600" dirty="0" err="1"/>
              <a:t>student.json</a:t>
            </a:r>
            <a:r>
              <a:rPr lang="en-US" altLang="ko-KR" sz="1600" dirty="0"/>
              <a:t> </a:t>
            </a:r>
            <a:r>
              <a:rPr lang="ko-KR" altLang="en-US" sz="1600" dirty="0"/>
              <a:t>파일이 미리 만들어져 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536976-505F-228C-F7AB-B6969EB90979}"/>
              </a:ext>
            </a:extLst>
          </p:cNvPr>
          <p:cNvSpPr txBox="1"/>
          <p:nvPr/>
        </p:nvSpPr>
        <p:spPr>
          <a:xfrm>
            <a:off x="949234" y="2964218"/>
            <a:ext cx="6096000" cy="163121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{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"name" : "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도레미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",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"major" : "</a:t>
            </a:r>
            <a:r>
              <a:rPr lang="ko-KR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컴퓨터 공학</a:t>
            </a: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",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  "grade" : 2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  <a:p>
            <a:pPr marL="63500" marR="63500" latinLnBrk="1">
              <a:spcBef>
                <a:spcPts val="300"/>
              </a:spcBef>
              <a:spcAft>
                <a:spcPts val="300"/>
              </a:spcAft>
              <a:tabLst>
                <a:tab pos="254000" algn="l"/>
              </a:tabLst>
            </a:pPr>
            <a:r>
              <a:rPr lang="en-US" altLang="ko-KR" sz="1600" kern="100" dirty="0">
                <a:solidFill>
                  <a:srgbClr val="000000"/>
                </a:solidFill>
                <a:effectLst/>
                <a:latin typeface="D2Coding" panose="020B0609020101020101" pitchFamily="49" charset="-127"/>
                <a:ea typeface="D2Coding" panose="020B0609020101020101" pitchFamily="49" charset="-127"/>
                <a:cs typeface="D2Coding" panose="020B0609020101020101" pitchFamily="49" charset="-127"/>
              </a:rPr>
              <a:t>}</a:t>
            </a:r>
            <a:endParaRPr lang="ko-KR" altLang="ko-KR" sz="1600" kern="100" dirty="0">
              <a:effectLst/>
              <a:latin typeface="D2Coding" panose="020B0609020101020101" pitchFamily="49" charset="-127"/>
              <a:ea typeface="D2Coding" panose="020B0609020101020101" pitchFamily="49" charset="-127"/>
              <a:cs typeface="D2Coding" panose="020B0609020101020101" pitchFamily="49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C92727-EE46-D326-F324-9415E71D6F3B}"/>
              </a:ext>
            </a:extLst>
          </p:cNvPr>
          <p:cNvSpPr txBox="1"/>
          <p:nvPr/>
        </p:nvSpPr>
        <p:spPr>
          <a:xfrm>
            <a:off x="306647" y="319086"/>
            <a:ext cx="863052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000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Json</a:t>
            </a:r>
            <a:r>
              <a:rPr lang="en-US" altLang="ko-KR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ko-KR" altLang="en-US" sz="4000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가져오기 연습</a:t>
            </a:r>
          </a:p>
        </p:txBody>
      </p:sp>
    </p:spTree>
    <p:extLst>
      <p:ext uri="{BB962C8B-B14F-4D97-AF65-F5344CB8AC3E}">
        <p14:creationId xmlns:p14="http://schemas.microsoft.com/office/powerpoint/2010/main" val="2105827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915</Words>
  <Application>Microsoft Office PowerPoint</Application>
  <PresentationFormat>와이드스크린</PresentationFormat>
  <Paragraphs>150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2" baseType="lpstr">
      <vt:lpstr>D2Coding</vt:lpstr>
      <vt:lpstr>KoPubWorld돋움체 Bold</vt:lpstr>
      <vt:lpstr>맑은 고딕</vt:lpstr>
      <vt:lpstr>Arial</vt:lpstr>
      <vt:lpstr>Wingdings</vt:lpstr>
      <vt:lpstr>Office 테마</vt:lpstr>
      <vt:lpstr>PowerPoint 프레젠테이션</vt:lpstr>
      <vt:lpstr>01[HTML+CSS+ JAVASCRIPT] XMLHttpRequest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02[HTML+CSS+ JAVASCRIPT] 실습1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03[HTML+CSS+ JAVASCRIPT] 실습2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01[HTML+CSS+ JAVASCRIPT] 서버에 접속</dc:title>
  <dc:creator>이 호진</dc:creator>
  <cp:lastModifiedBy>이 호진</cp:lastModifiedBy>
  <cp:revision>8</cp:revision>
  <dcterms:created xsi:type="dcterms:W3CDTF">2023-05-20T15:29:11Z</dcterms:created>
  <dcterms:modified xsi:type="dcterms:W3CDTF">2023-05-30T03:58:04Z</dcterms:modified>
</cp:coreProperties>
</file>