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062" r:id="rId2"/>
    <p:sldId id="23277" r:id="rId3"/>
    <p:sldId id="23256" r:id="rId4"/>
    <p:sldId id="23257" r:id="rId5"/>
    <p:sldId id="23270" r:id="rId6"/>
    <p:sldId id="23278" r:id="rId7"/>
    <p:sldId id="23279" r:id="rId8"/>
    <p:sldId id="23280" r:id="rId9"/>
    <p:sldId id="23274" r:id="rId10"/>
    <p:sldId id="2327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26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A0649-1B2A-C8F6-02DB-431BE5A2B3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9D0B90-B247-DA8D-9CF7-FC6959476A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CEB0D4-BF86-2F02-44D2-E3B3B868F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45AF6-39E0-49FF-876B-83E823347114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3E6639-A905-2CEC-0EA7-E84F1A32E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1248F1-1FF9-9FDF-48A2-60F64AD0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DAEC-414E-4A30-975F-EA5B578B2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010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F7541C-64A8-02EC-6DAB-1C0C90856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AA41B7-496B-3C6B-370E-71DE987AA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117E4F-4E92-713C-A388-25D24B94B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45AF6-39E0-49FF-876B-83E823347114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982CE4-FCD2-D200-DD86-9AC4348C8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2102D3-0D15-F7E3-F066-27EA5A0AB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DAEC-414E-4A30-975F-EA5B578B2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782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07E28C3-CA53-596D-660E-FCFBED068D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752085-AF4A-1E06-740A-13086F52B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8C7324-206D-D114-F6D5-476F9ACF8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45AF6-39E0-49FF-876B-83E823347114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C19F4C-6FE7-1D54-D0C3-DBE50FFD8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68CE89-BEEF-490B-3E3E-4605AA046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DAEC-414E-4A30-975F-EA5B578B2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008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3C8B9D-85A3-2383-B327-9FAA85365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7E4917-4401-70F8-0E45-97EF38752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9F2024-D8F1-9032-DA8E-D7B1B952C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45AF6-39E0-49FF-876B-83E823347114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C3AA9C-D1B0-7C98-2F28-1A810A01E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C62227-9FAA-675A-B572-1E02DD572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DAEC-414E-4A30-975F-EA5B578B2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507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1520F7-277A-5B71-4881-09E5A2B4F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23FAE3-4EB2-D6D3-7C4E-FFC251165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64E3F9-15D3-1B46-8715-653AF80E4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45AF6-39E0-49FF-876B-83E823347114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C64583-9EF3-EED9-7760-EA52142A3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C9B118-393A-B4BD-DB1C-254741B4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DAEC-414E-4A30-975F-EA5B578B2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351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646ADB-90A0-0FE0-82FB-F8918FC2B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61B6F0-3BEA-4A78-03C6-CBCD275389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7A0915-C2B2-7C84-EF8A-C30CB47C4E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CDAD50-4F89-2236-67E0-7677819C5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45AF6-39E0-49FF-876B-83E823347114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1B69BF-8E46-7BA4-593A-D1714215B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D10889-29E6-F6BE-BEDA-2BF6C6DBA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DAEC-414E-4A30-975F-EA5B578B2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141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619359-2344-FCC5-567F-F861B75B6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BE763A-9697-670F-EE26-8F75899B2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A7A0E5-DA3A-DC61-204B-4A6142981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48A69CA-C852-61D9-2182-339B82A491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D7BAE8-5603-908D-497B-2FEFC48FBD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33850F0-6D66-0157-A9AB-C7FED97E3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45AF6-39E0-49FF-876B-83E823347114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4478301-2156-FDE2-F5B8-351746C04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CF4012-446F-5C03-121C-28B83B0E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DAEC-414E-4A30-975F-EA5B578B2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19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627E40-C683-EDC9-F120-17EE3390E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EBD8EEF-B687-C761-12ED-8489F7FB3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45AF6-39E0-49FF-876B-83E823347114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3EBE796-D30D-5EFD-4A68-9DA86BF7F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6D49B2-2EC8-280C-DAE7-735005DD5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DAEC-414E-4A30-975F-EA5B578B2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334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09ED1E3-4A7B-8C2D-B5AB-6D8B1D424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45AF6-39E0-49FF-876B-83E823347114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F7FC06F-9BC7-2C95-6C82-6C3383726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DBEE30-03D7-16EC-DDD9-010F19FC6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DAEC-414E-4A30-975F-EA5B578B2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993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361353-7886-D842-7231-DB966C1FC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48AF42-889D-08E5-1BAD-A8631E28E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4A0C66-109D-DACE-90C3-7DB6CD1B9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4BC1FB-9283-5D1C-1259-518A962A0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45AF6-39E0-49FF-876B-83E823347114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FAF1FC-7932-E54B-8222-336C6B8BC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026834-BF56-7C27-E0D6-4E6EA8D54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DAEC-414E-4A30-975F-EA5B578B2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93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2D7CCE-7F33-4DF2-E116-07761C594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EBA870C-4B12-3B9E-5BF0-3101D51901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E73016-D0BD-064F-AB80-971C21886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CB4714-4BDD-E6DF-FA5D-8273A61F5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45AF6-39E0-49FF-876B-83E823347114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FD24B2-D43F-6518-CA67-9D4B9C2A9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FFEEA3-BF4F-A65E-6041-B89BD881B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DAEC-414E-4A30-975F-EA5B578B2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303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E30C295-ABA6-3A88-578C-D7758CEFC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960F4C-1701-7FCF-9317-B9E1E1F06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E7E486-4B38-97FB-3C50-1A059A41BF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45AF6-39E0-49FF-876B-83E823347114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12C115-949F-67DB-3FB4-237346E75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A7130F-F5C8-86E7-B4D6-A0F23340F2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DDAEC-414E-4A30-975F-EA5B578B2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277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9D3D52E-794C-B718-10B7-A6611ABB5A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76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F241CE-C79E-92A4-4E90-BF891438E40D}"/>
              </a:ext>
            </a:extLst>
          </p:cNvPr>
          <p:cNvSpPr txBox="1"/>
          <p:nvPr/>
        </p:nvSpPr>
        <p:spPr>
          <a:xfrm>
            <a:off x="571500" y="611478"/>
            <a:ext cx="91494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</a:rPr>
              <a:t>웹페이지 구축을 위한</a:t>
            </a:r>
            <a:endParaRPr lang="en-US" altLang="ko-KR" sz="4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FFB648-2FB9-2796-2AF3-5114BBCDBE13}"/>
              </a:ext>
            </a:extLst>
          </p:cNvPr>
          <p:cNvSpPr txBox="1"/>
          <p:nvPr/>
        </p:nvSpPr>
        <p:spPr>
          <a:xfrm>
            <a:off x="571500" y="1094364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600" b="1" dirty="0" err="1">
                <a:solidFill>
                  <a:schemeClr val="bg1"/>
                </a:solidFill>
              </a:rPr>
              <a:t>Javascript</a:t>
            </a:r>
            <a:endParaRPr lang="ko-KR" altLang="en-US" sz="96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EB230C-A910-8E0D-9B3D-9E5F098DE686}"/>
              </a:ext>
            </a:extLst>
          </p:cNvPr>
          <p:cNvSpPr txBox="1"/>
          <p:nvPr/>
        </p:nvSpPr>
        <p:spPr>
          <a:xfrm>
            <a:off x="9949543" y="6341320"/>
            <a:ext cx="200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</a:rPr>
              <a:t>이호진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8581AD1-CEE6-1FE6-A60B-E3ED23992466}"/>
              </a:ext>
            </a:extLst>
          </p:cNvPr>
          <p:cNvCxnSpPr>
            <a:cxnSpLocks/>
          </p:cNvCxnSpPr>
          <p:nvPr/>
        </p:nvCxnSpPr>
        <p:spPr>
          <a:xfrm>
            <a:off x="48986" y="6193971"/>
            <a:ext cx="120015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AB009D7-FAAE-543F-4829-4ABFE1D71F4D}"/>
              </a:ext>
            </a:extLst>
          </p:cNvPr>
          <p:cNvSpPr txBox="1"/>
          <p:nvPr/>
        </p:nvSpPr>
        <p:spPr>
          <a:xfrm>
            <a:off x="620485" y="280459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1471295" algn="l"/>
              </a:tabLst>
            </a:pPr>
            <a:r>
              <a:rPr lang="en-US" altLang="ko-KR" sz="3200" spc="-225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331-4.</a:t>
            </a:r>
            <a:r>
              <a:rPr lang="ko-KR" altLang="en-US" sz="3200" spc="-225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예외처리</a:t>
            </a:r>
            <a:endParaRPr lang="ko-KR" altLang="en-US" sz="3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0479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4C16C16-5225-42A8-C30B-644AFF77B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await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CDE791-4B56-2953-63F2-67BEBF6D21D2}"/>
              </a:ext>
            </a:extLst>
          </p:cNvPr>
          <p:cNvSpPr txBox="1"/>
          <p:nvPr/>
        </p:nvSpPr>
        <p:spPr>
          <a:xfrm>
            <a:off x="631884" y="1403644"/>
            <a:ext cx="10445419" cy="792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</a:rPr>
              <a:t>프로미스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TDc_SSiMyungJo 120"/>
              </a:rPr>
              <a:t> </a:t>
            </a:r>
            <a:r>
              <a:rPr lang="ko-KR" altLang="en-US" sz="1600" b="0" i="0" u="none" strike="noStrike" baseline="0" dirty="0" err="1">
                <a:solidFill>
                  <a:srgbClr val="211D1E"/>
                </a:solidFill>
                <a:latin typeface="TDc_SSiMyungJo 120"/>
              </a:rPr>
              <a:t>체이닝을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</a:rPr>
              <a:t> 좀더 쉽게 작성</a:t>
            </a:r>
            <a:endParaRPr lang="en-US" altLang="ko-KR" sz="1600" b="0" i="0" u="none" strike="noStrike" baseline="0" dirty="0">
              <a:solidFill>
                <a:srgbClr val="211D1E"/>
              </a:solidFill>
              <a:latin typeface="TDc_SSiMyungJo 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11D1E"/>
                </a:solidFill>
                <a:latin typeface="TDc_SSiMyungJo 120"/>
              </a:rPr>
              <a:t>async </a:t>
            </a:r>
            <a:r>
              <a:rPr lang="ko-KR" altLang="en-US" sz="1600" dirty="0">
                <a:solidFill>
                  <a:srgbClr val="211D1E"/>
                </a:solidFill>
                <a:latin typeface="TDc_SSiMyungJo 120"/>
              </a:rPr>
              <a:t>함수에서만 사용할 수 있다</a:t>
            </a:r>
            <a:r>
              <a:rPr lang="en-US" altLang="ko-KR" sz="1600" dirty="0">
                <a:solidFill>
                  <a:srgbClr val="211D1E"/>
                </a:solidFill>
                <a:latin typeface="TDc_SSiMyungJo 120"/>
              </a:rPr>
              <a:t>.</a:t>
            </a:r>
            <a:endParaRPr lang="en-US" altLang="ko-KR" sz="1600" b="0" i="0" u="none" strike="noStrike" baseline="0" dirty="0">
              <a:solidFill>
                <a:srgbClr val="211D1E"/>
              </a:solidFill>
              <a:latin typeface="TDc_SSiMyungJo 12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04F4F5-5CB1-CEF0-EBFA-932DAF949D4D}"/>
              </a:ext>
            </a:extLst>
          </p:cNvPr>
          <p:cNvSpPr txBox="1"/>
          <p:nvPr/>
        </p:nvSpPr>
        <p:spPr>
          <a:xfrm>
            <a:off x="5086709" y="447094"/>
            <a:ext cx="6096000" cy="485581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async function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whatsYourFavorite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{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let fav = "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Javascript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";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return fav;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async function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displaySubject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(subject) {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return `Hello, ${subject}`;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async function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init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{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const response = await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whatsYourFavorite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 </a:t>
            </a:r>
            <a:r>
              <a:rPr lang="en-US" altLang="ko-KR" sz="1600" b="1" i="0" u="none" strike="noStrike" baseline="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 </a:t>
            </a:r>
            <a:endParaRPr lang="ko-KR" altLang="en-US" sz="1600" b="0" i="0" u="none" strike="noStrike" baseline="0" dirty="0">
              <a:solidFill>
                <a:srgbClr val="FFFF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const result = await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displaySubject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(response); </a:t>
            </a:r>
            <a:r>
              <a:rPr lang="en-US" altLang="ko-KR" sz="1600" b="1" i="0" u="none" strike="noStrike" baseline="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 </a:t>
            </a:r>
            <a:endParaRPr lang="ko-KR" altLang="en-US" sz="1600" b="0" i="0" u="none" strike="noStrike" baseline="0" dirty="0">
              <a:solidFill>
                <a:srgbClr val="FFFF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console.log(result); </a:t>
            </a:r>
            <a:r>
              <a:rPr lang="en-US" altLang="ko-KR" sz="1600" b="1" i="0" u="none" strike="noStrike" baseline="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 </a:t>
            </a:r>
            <a:endParaRPr lang="ko-KR" altLang="en-US" sz="1600" b="0" i="0" u="none" strike="noStrike" baseline="0" dirty="0">
              <a:solidFill>
                <a:srgbClr val="FFFF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init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 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D6431-0D76-4AC9-B6E2-EAEF75FC0F58}"/>
              </a:ext>
            </a:extLst>
          </p:cNvPr>
          <p:cNvSpPr txBox="1"/>
          <p:nvPr/>
        </p:nvSpPr>
        <p:spPr>
          <a:xfrm>
            <a:off x="553508" y="3300548"/>
            <a:ext cx="4157830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err="1">
                <a:solidFill>
                  <a:schemeClr val="accent1"/>
                </a:solidFill>
              </a:rPr>
              <a:t>whatsYourFavorite</a:t>
            </a:r>
            <a:r>
              <a:rPr lang="en-US" altLang="ko-KR" sz="1400" dirty="0">
                <a:solidFill>
                  <a:schemeClr val="accent1"/>
                </a:solidFill>
              </a:rPr>
              <a:t>() </a:t>
            </a:r>
            <a:r>
              <a:rPr lang="ko-KR" altLang="en-US" sz="1400" dirty="0">
                <a:solidFill>
                  <a:schemeClr val="accent1"/>
                </a:solidFill>
              </a:rPr>
              <a:t>함수 처리에 시간이 얼마나 걸리든 기다렸다가 </a:t>
            </a:r>
            <a:r>
              <a:rPr lang="ko-KR" altLang="en-US" sz="1400" dirty="0" err="1">
                <a:solidFill>
                  <a:schemeClr val="accent1"/>
                </a:solidFill>
              </a:rPr>
              <a:t>결괏값을</a:t>
            </a:r>
            <a:r>
              <a:rPr lang="ko-KR" altLang="en-US" sz="1400" dirty="0">
                <a:solidFill>
                  <a:schemeClr val="accent1"/>
                </a:solidFill>
              </a:rPr>
              <a:t> </a:t>
            </a:r>
            <a:r>
              <a:rPr lang="en-US" altLang="ko-KR" sz="1400" dirty="0">
                <a:solidFill>
                  <a:schemeClr val="accent1"/>
                </a:solidFill>
              </a:rPr>
              <a:t>response</a:t>
            </a:r>
            <a:r>
              <a:rPr lang="ko-KR" altLang="en-US" sz="1400" dirty="0">
                <a:solidFill>
                  <a:schemeClr val="accent1"/>
                </a:solidFill>
              </a:rPr>
              <a:t>에 저장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29EDD3-60E5-6A75-1A9C-471E8DFCD7CC}"/>
              </a:ext>
            </a:extLst>
          </p:cNvPr>
          <p:cNvSpPr/>
          <p:nvPr/>
        </p:nvSpPr>
        <p:spPr>
          <a:xfrm>
            <a:off x="5294811" y="3429000"/>
            <a:ext cx="4511040" cy="41148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93ABE49-EBFC-3C30-03F9-A63CD302D9C1}"/>
              </a:ext>
            </a:extLst>
          </p:cNvPr>
          <p:cNvCxnSpPr/>
          <p:nvPr/>
        </p:nvCxnSpPr>
        <p:spPr>
          <a:xfrm flipH="1">
            <a:off x="4580709" y="3622766"/>
            <a:ext cx="714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255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1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en-US" altLang="ko-KR" sz="5000" dirty="0">
                <a:solidFill>
                  <a:schemeClr val="bg1"/>
                </a:solidFill>
              </a:rPr>
              <a:t>Fetch </a:t>
            </a:r>
            <a:r>
              <a:rPr lang="en-US" altLang="ko-KR" sz="5000" dirty="0" err="1">
                <a:solidFill>
                  <a:schemeClr val="bg1"/>
                </a:solidFill>
              </a:rPr>
              <a:t>api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886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DAE941A-43BA-5801-0731-CAEC4D8B7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fetch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3056D4-7F23-D484-20E7-3D247B4A8721}"/>
              </a:ext>
            </a:extLst>
          </p:cNvPr>
          <p:cNvSpPr txBox="1"/>
          <p:nvPr/>
        </p:nvSpPr>
        <p:spPr>
          <a:xfrm>
            <a:off x="838200" y="1287535"/>
            <a:ext cx="7834313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서버에 자료를 요청하거나 자료를 받아올 때 사용하는 </a:t>
            </a:r>
            <a:r>
              <a:rPr lang="en-US" altLang="ko-KR" sz="1600" dirty="0"/>
              <a:t>API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XMLHttpRequest</a:t>
            </a:r>
            <a:r>
              <a:rPr lang="ko-KR" altLang="en-US" sz="1600" dirty="0"/>
              <a:t>를 대신한다</a:t>
            </a:r>
            <a:r>
              <a:rPr lang="en-US" altLang="ko-KR" sz="1600" dirty="0"/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fetch</a:t>
            </a:r>
            <a:r>
              <a:rPr lang="ko-KR" altLang="en-US" sz="1600" dirty="0"/>
              <a:t>는 프로미스를 반환한다</a:t>
            </a:r>
            <a:r>
              <a:rPr lang="en-US" altLang="ko-KR" sz="1600" dirty="0"/>
              <a:t>!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837F63-08C8-C68A-253E-EA7C3A982FBF}"/>
              </a:ext>
            </a:extLst>
          </p:cNvPr>
          <p:cNvSpPr txBox="1"/>
          <p:nvPr/>
        </p:nvSpPr>
        <p:spPr>
          <a:xfrm>
            <a:off x="1313466" y="3345925"/>
            <a:ext cx="8228068" cy="697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위치</a:t>
            </a:r>
            <a:r>
              <a:rPr lang="en-US" altLang="ko-KR" sz="1400" dirty="0"/>
              <a:t>: </a:t>
            </a:r>
            <a:r>
              <a:rPr lang="ko-KR" altLang="en-US" sz="1400" dirty="0"/>
              <a:t>자료가 있는 </a:t>
            </a:r>
            <a:r>
              <a:rPr lang="en-US" altLang="ko-KR" sz="1400" dirty="0"/>
              <a:t>URL</a:t>
            </a:r>
            <a:r>
              <a:rPr lang="ko-KR" altLang="en-US" sz="1400" dirty="0"/>
              <a:t>이나 파일 이름</a:t>
            </a:r>
            <a:r>
              <a:rPr lang="en-US" altLang="ko-KR" sz="1400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옵션</a:t>
            </a:r>
            <a:r>
              <a:rPr lang="en-US" altLang="ko-KR" sz="1400" dirty="0"/>
              <a:t>: GET</a:t>
            </a:r>
            <a:r>
              <a:rPr lang="ko-KR" altLang="en-US" sz="1400" dirty="0"/>
              <a:t>이나 </a:t>
            </a:r>
            <a:r>
              <a:rPr lang="en-US" altLang="ko-KR" sz="1400" dirty="0"/>
              <a:t>POST </a:t>
            </a:r>
            <a:r>
              <a:rPr lang="ko-KR" altLang="en-US" sz="1400" dirty="0"/>
              <a:t>같은 요청 방식 지정</a:t>
            </a:r>
            <a:r>
              <a:rPr lang="en-US" altLang="ko-KR" sz="1400" dirty="0"/>
              <a:t> (</a:t>
            </a:r>
            <a:r>
              <a:rPr lang="ko-KR" altLang="en-US" sz="1400" dirty="0"/>
              <a:t>따로 지정하지 않으면 </a:t>
            </a:r>
            <a:r>
              <a:rPr lang="en-US" altLang="ko-KR" sz="1400" dirty="0"/>
              <a:t>GET </a:t>
            </a:r>
            <a:r>
              <a:rPr lang="ko-KR" altLang="en-US" sz="1400" dirty="0"/>
              <a:t>메서드 사용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212E-E1CA-2C8A-3D02-0B1AB10E7BE7}"/>
              </a:ext>
            </a:extLst>
          </p:cNvPr>
          <p:cNvSpPr txBox="1"/>
          <p:nvPr/>
        </p:nvSpPr>
        <p:spPr>
          <a:xfrm>
            <a:off x="977537" y="2864681"/>
            <a:ext cx="3648075" cy="33855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fetch(</a:t>
            </a:r>
            <a:r>
              <a:rPr lang="ko-KR" altLang="en-US" sz="1600" i="1" dirty="0"/>
              <a:t>위치</a:t>
            </a:r>
            <a:r>
              <a:rPr lang="en-US" altLang="ko-KR" sz="1600" dirty="0"/>
              <a:t>, </a:t>
            </a:r>
            <a:r>
              <a:rPr lang="ko-KR" altLang="en-US" sz="1600" i="1" dirty="0"/>
              <a:t>옵션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52177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3408E8B-A9E0-9FE1-1E8B-8B6F17B4B90A}"/>
              </a:ext>
            </a:extLst>
          </p:cNvPr>
          <p:cNvSpPr txBox="1"/>
          <p:nvPr/>
        </p:nvSpPr>
        <p:spPr>
          <a:xfrm>
            <a:off x="685800" y="557213"/>
            <a:ext cx="9986963" cy="119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1. VS Code</a:t>
            </a:r>
            <a:r>
              <a:rPr lang="ko-KR" altLang="en-US" sz="1600" dirty="0"/>
              <a:t>에서 </a:t>
            </a:r>
            <a:r>
              <a:rPr lang="en-US" altLang="ko-KR" sz="1600" dirty="0"/>
              <a:t>13\fetch.html</a:t>
            </a:r>
            <a:r>
              <a:rPr lang="ko-KR" altLang="en-US" sz="1600" dirty="0"/>
              <a:t>을 열고 라이브 서버를 사용해서 웹 브라우저에 문서를 표시한다</a:t>
            </a:r>
            <a:r>
              <a:rPr lang="en-US" altLang="ko-KR" sz="1600" dirty="0"/>
              <a:t>. </a:t>
            </a:r>
            <a:br>
              <a:rPr lang="en-US" altLang="ko-KR" sz="1600" dirty="0"/>
            </a:br>
            <a:r>
              <a:rPr lang="en-US" altLang="ko-KR" sz="1600" dirty="0">
                <a:solidFill>
                  <a:srgbClr val="FF0000"/>
                </a:solidFill>
              </a:rPr>
              <a:t>    (</a:t>
            </a:r>
            <a:r>
              <a:rPr lang="ko-KR" altLang="en-US" sz="1600" dirty="0">
                <a:solidFill>
                  <a:srgbClr val="FF0000"/>
                </a:solidFill>
              </a:rPr>
              <a:t>직접 탐색기에서 </a:t>
            </a:r>
            <a:r>
              <a:rPr lang="en-US" altLang="ko-KR" sz="1600" dirty="0">
                <a:solidFill>
                  <a:srgbClr val="FF0000"/>
                </a:solidFill>
              </a:rPr>
              <a:t>13\fetch.html</a:t>
            </a:r>
            <a:r>
              <a:rPr lang="ko-KR" altLang="en-US" sz="1600" dirty="0">
                <a:solidFill>
                  <a:srgbClr val="FF0000"/>
                </a:solidFill>
              </a:rPr>
              <a:t>을 열면 안 된다</a:t>
            </a:r>
            <a:r>
              <a:rPr lang="en-US" altLang="ko-KR" sz="1600" dirty="0">
                <a:solidFill>
                  <a:srgbClr val="FF0000"/>
                </a:solidFill>
              </a:rPr>
              <a:t>!!)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2. </a:t>
            </a:r>
            <a:r>
              <a:rPr lang="ko-KR" altLang="en-US" sz="1600" dirty="0"/>
              <a:t>콘솔 창 을 열고 다음과 같이 입력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AE9C5E-62FF-3774-E55D-EB357A27C7BA}"/>
              </a:ext>
            </a:extLst>
          </p:cNvPr>
          <p:cNvSpPr txBox="1"/>
          <p:nvPr/>
        </p:nvSpPr>
        <p:spPr>
          <a:xfrm>
            <a:off x="985838" y="1805827"/>
            <a:ext cx="3557587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fetch(student-2.json)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4D38946-EB16-7772-BA80-325A61502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160" y="1540709"/>
            <a:ext cx="4811532" cy="14792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4CE765-D931-6921-A131-1CEFF02FF6C5}"/>
              </a:ext>
            </a:extLst>
          </p:cNvPr>
          <p:cNvSpPr txBox="1"/>
          <p:nvPr/>
        </p:nvSpPr>
        <p:spPr>
          <a:xfrm>
            <a:off x="7550345" y="2312997"/>
            <a:ext cx="14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프로미스 반환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64EF7F7-4C1E-8AEB-B62A-87F3873B305F}"/>
              </a:ext>
            </a:extLst>
          </p:cNvPr>
          <p:cNvCxnSpPr/>
          <p:nvPr/>
        </p:nvCxnSpPr>
        <p:spPr>
          <a:xfrm flipH="1">
            <a:off x="6893515" y="2441585"/>
            <a:ext cx="656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2BF089F-5F28-EE46-0EF8-BA5F18009E73}"/>
              </a:ext>
            </a:extLst>
          </p:cNvPr>
          <p:cNvSpPr txBox="1"/>
          <p:nvPr/>
        </p:nvSpPr>
        <p:spPr>
          <a:xfrm>
            <a:off x="685800" y="3813769"/>
            <a:ext cx="4443413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3. then()</a:t>
            </a:r>
            <a:r>
              <a:rPr lang="ko-KR" altLang="en-US" sz="1600" dirty="0"/>
              <a:t>을 사용해 결과 표시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593975F-24A0-9623-1242-2C4375172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213" y="3342968"/>
            <a:ext cx="6801799" cy="283884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4B9D1DC-D849-0F6B-8BF8-531B3C97FF4E}"/>
              </a:ext>
            </a:extLst>
          </p:cNvPr>
          <p:cNvSpPr txBox="1"/>
          <p:nvPr/>
        </p:nvSpPr>
        <p:spPr>
          <a:xfrm>
            <a:off x="820375" y="4670609"/>
            <a:ext cx="4143375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fetch(student-2.json).then(console.log)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5E6EE4-23F4-8F9A-4017-4FF18677C471}"/>
              </a:ext>
            </a:extLst>
          </p:cNvPr>
          <p:cNvSpPr txBox="1"/>
          <p:nvPr/>
        </p:nvSpPr>
        <p:spPr>
          <a:xfrm>
            <a:off x="8418892" y="4973435"/>
            <a:ext cx="1896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Response</a:t>
            </a:r>
            <a:r>
              <a:rPr lang="ko-KR" altLang="en-US" sz="1600" dirty="0">
                <a:solidFill>
                  <a:srgbClr val="FF0000"/>
                </a:solidFill>
              </a:rPr>
              <a:t> 객체 반환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127AF28-CBD8-3305-D8B7-65EB1F41FC09}"/>
              </a:ext>
            </a:extLst>
          </p:cNvPr>
          <p:cNvCxnSpPr>
            <a:cxnSpLocks/>
          </p:cNvCxnSpPr>
          <p:nvPr/>
        </p:nvCxnSpPr>
        <p:spPr>
          <a:xfrm flipH="1" flipV="1">
            <a:off x="7058025" y="4757154"/>
            <a:ext cx="1328343" cy="432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736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B1BE321-B50F-7156-DD25-777EA617D1DE}"/>
              </a:ext>
            </a:extLst>
          </p:cNvPr>
          <p:cNvSpPr txBox="1"/>
          <p:nvPr/>
        </p:nvSpPr>
        <p:spPr>
          <a:xfrm>
            <a:off x="5180408" y="262428"/>
            <a:ext cx="6425804" cy="633314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fetch('student-2.json')                  </a:t>
            </a:r>
            <a:endParaRPr lang="ko-KR" altLang="en-US" sz="1600" b="0" dirty="0"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.then(response =&gt;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response.json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())      </a:t>
            </a:r>
            <a:endParaRPr lang="ko-KR" altLang="en-US" sz="1600" b="0" dirty="0"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.then(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json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=&gt; {                            </a:t>
            </a:r>
            <a:endParaRPr lang="ko-KR" altLang="en-US" sz="1600" b="0" dirty="0"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 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let output = '';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json.forEach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(student =&gt; {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 output += `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   &lt;h2&gt;${student.name}&lt;/h2&gt;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 &lt;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   &lt;li&gt;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전공 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 ${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student.major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}&lt;/li&gt;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 &lt;li&gt;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학년 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 ${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student.grade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}&lt;/li&gt;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 &lt;/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      &lt;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hr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   `;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 });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 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document.querySelector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('#result').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innerHTML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output;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})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.catch(error =&gt; console.log(error));    </a:t>
            </a:r>
            <a:endParaRPr lang="ko-KR" altLang="en-US" sz="1600" b="0" dirty="0"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601AE3-24EB-8E78-26DF-E5B2087D8B5B}"/>
              </a:ext>
            </a:extLst>
          </p:cNvPr>
          <p:cNvSpPr txBox="1"/>
          <p:nvPr/>
        </p:nvSpPr>
        <p:spPr>
          <a:xfrm>
            <a:off x="516119" y="1715974"/>
            <a:ext cx="44924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13\</a:t>
            </a:r>
            <a:r>
              <a:rPr lang="en-US" altLang="ko-KR" sz="1600" dirty="0" err="1"/>
              <a:t>js</a:t>
            </a:r>
            <a:r>
              <a:rPr lang="en-US" altLang="ko-KR" sz="1600" dirty="0"/>
              <a:t>\fetch.js</a:t>
            </a:r>
            <a:endParaRPr lang="ko-KR" alt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C6CE54-837C-5A30-EF18-58C883E29616}"/>
              </a:ext>
            </a:extLst>
          </p:cNvPr>
          <p:cNvSpPr txBox="1"/>
          <p:nvPr/>
        </p:nvSpPr>
        <p:spPr>
          <a:xfrm>
            <a:off x="585788" y="513806"/>
            <a:ext cx="3585618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/>
              <a:t>XMLHttpRequest</a:t>
            </a:r>
            <a:r>
              <a:rPr lang="en-US" altLang="ko-KR" sz="1600" dirty="0"/>
              <a:t> </a:t>
            </a:r>
            <a:r>
              <a:rPr lang="ko-KR" altLang="en-US" sz="1600" dirty="0"/>
              <a:t>객체 대신 </a:t>
            </a:r>
            <a:r>
              <a:rPr lang="en-US" altLang="ko-KR" sz="1600" dirty="0"/>
              <a:t>fetch API</a:t>
            </a:r>
            <a:r>
              <a:rPr lang="ko-KR" altLang="en-US" sz="1600" dirty="0"/>
              <a:t>를 사용해 보자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EE0FF7E-D344-C1C9-51C1-35C690ED0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854" y="2976524"/>
            <a:ext cx="3422960" cy="336767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14929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2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en-US" altLang="ko-KR" sz="5000" dirty="0">
                <a:solidFill>
                  <a:schemeClr val="bg1"/>
                </a:solidFill>
              </a:rPr>
              <a:t>Async, await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976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4C16C16-5225-42A8-C30B-644AFF77B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async </a:t>
            </a:r>
            <a:r>
              <a:rPr lang="ko-KR" altLang="en-US" dirty="0"/>
              <a:t>함수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CDE791-4B56-2953-63F2-67BEBF6D21D2}"/>
              </a:ext>
            </a:extLst>
          </p:cNvPr>
          <p:cNvSpPr txBox="1"/>
          <p:nvPr/>
        </p:nvSpPr>
        <p:spPr>
          <a:xfrm>
            <a:off x="631884" y="1403644"/>
            <a:ext cx="10445419" cy="1160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</a:rPr>
              <a:t>프로미스는 </a:t>
            </a:r>
            <a:r>
              <a:rPr lang="ko-KR" altLang="en-US" sz="1600" b="0" i="0" u="none" strike="noStrike" baseline="0" dirty="0" err="1">
                <a:solidFill>
                  <a:srgbClr val="211D1E"/>
                </a:solidFill>
                <a:latin typeface="TDc_SSiMyungJo 120"/>
              </a:rPr>
              <a:t>콜백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</a:rPr>
              <a:t> 지옥이 생기지 않도록 소스를 읽기 쉽게 바꾼 것</a:t>
            </a:r>
            <a:endParaRPr lang="en-US" altLang="ko-KR" sz="1600" b="0" i="0" u="none" strike="noStrike" baseline="0" dirty="0">
              <a:solidFill>
                <a:srgbClr val="211D1E"/>
              </a:solidFill>
              <a:latin typeface="TDc_SSiMyungJo 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</a:rPr>
              <a:t>프로미스 </a:t>
            </a:r>
            <a:r>
              <a:rPr lang="ko-KR" altLang="en-US" sz="1600" b="0" i="0" u="none" strike="noStrike" baseline="0" dirty="0" err="1">
                <a:solidFill>
                  <a:srgbClr val="211D1E"/>
                </a:solidFill>
                <a:latin typeface="TDc_SSiMyungJo 120"/>
              </a:rPr>
              <a:t>체이닝은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</a:rPr>
              <a:t> 프로미스를 계속 연결해서 사용하기 때문에 </a:t>
            </a:r>
            <a:r>
              <a:rPr lang="ko-KR" altLang="en-US" sz="1600" b="0" i="0" u="none" strike="noStrike" baseline="0" dirty="0" err="1">
                <a:solidFill>
                  <a:srgbClr val="211D1E"/>
                </a:solidFill>
                <a:latin typeface="TDc_SSiMyungJo 120"/>
              </a:rPr>
              <a:t>콜백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</a:rPr>
              <a:t> 지옥처럼 소스가 복잡해질 수도 있다</a:t>
            </a:r>
            <a:endParaRPr lang="en-US" altLang="ko-KR" sz="1600" b="0" i="0" u="none" strike="noStrike" baseline="0" dirty="0">
              <a:solidFill>
                <a:srgbClr val="211D1E"/>
              </a:solidFill>
              <a:latin typeface="TDc_SSiMyungJo 12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211D1E"/>
                </a:solidFill>
                <a:latin typeface="TDc_SSiMyungJo 120"/>
                <a:sym typeface="Wingdings" panose="05000000000000000000" pitchFamily="2" charset="2"/>
              </a:rPr>
              <a:t>       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</a:rPr>
              <a:t>이런 문제를 줄이기 위해 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async 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TDc_SSiMyungJo 120"/>
                <a:ea typeface="D2Coding" panose="020B0609020101020101" pitchFamily="49" charset="-127"/>
              </a:rPr>
              <a:t>함수와 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await </a:t>
            </a:r>
            <a:r>
              <a:rPr lang="ko-KR" altLang="en-US" sz="1600" dirty="0" err="1">
                <a:solidFill>
                  <a:srgbClr val="211D1E"/>
                </a:solidFill>
                <a:latin typeface="TDc_SSiMyungJo 120"/>
                <a:ea typeface="D2Coding" panose="020B0609020101020101" pitchFamily="49" charset="-127"/>
              </a:rPr>
              <a:t>예약어</a:t>
            </a:r>
            <a:r>
              <a:rPr lang="ko-KR" altLang="en-US" sz="1600" dirty="0">
                <a:solidFill>
                  <a:srgbClr val="211D1E"/>
                </a:solidFill>
                <a:latin typeface="TDc_SSiMyungJo 120"/>
                <a:ea typeface="D2Coding" panose="020B0609020101020101" pitchFamily="49" charset="-127"/>
              </a:rPr>
              <a:t> 등장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3F7F29-077F-6A03-C5B6-942FDAE2188F}"/>
              </a:ext>
            </a:extLst>
          </p:cNvPr>
          <p:cNvSpPr txBox="1"/>
          <p:nvPr/>
        </p:nvSpPr>
        <p:spPr>
          <a:xfrm>
            <a:off x="940525" y="3105834"/>
            <a:ext cx="94313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+mn-ea"/>
              </a:rPr>
              <a:t>async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+mn-ea"/>
              </a:rPr>
              <a:t>라는 </a:t>
            </a:r>
            <a:r>
              <a:rPr lang="ko-KR" altLang="en-US" sz="1600" b="0" i="0" u="none" strike="noStrike" baseline="0" dirty="0" err="1">
                <a:solidFill>
                  <a:srgbClr val="211D1E"/>
                </a:solidFill>
                <a:latin typeface="+mn-ea"/>
              </a:rPr>
              <a:t>예약어를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+mn-ea"/>
              </a:rPr>
              <a:t> 함께 사용하면 그 함수 안에 있는 명령을 비동기적으로 실행할 수 있다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+mn-ea"/>
              </a:rPr>
              <a:t>. </a:t>
            </a:r>
            <a:endParaRPr lang="ko-KR" altLang="en-US" sz="1600" dirty="0"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FF389F0-F11B-1D73-A3C3-3B4FD0255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078" y="3638923"/>
            <a:ext cx="3496163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451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B4FCECA-80D8-0154-2AA0-9C1DDC6A65CC}"/>
              </a:ext>
            </a:extLst>
          </p:cNvPr>
          <p:cNvSpPr txBox="1"/>
          <p:nvPr/>
        </p:nvSpPr>
        <p:spPr>
          <a:xfrm>
            <a:off x="801189" y="1185094"/>
            <a:ext cx="3309257" cy="152971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function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displayHello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{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console.log("Hello");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displayHello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1617A0-FE95-54DF-D9C5-5ECD43F2AE4A}"/>
              </a:ext>
            </a:extLst>
          </p:cNvPr>
          <p:cNvSpPr txBox="1"/>
          <p:nvPr/>
        </p:nvSpPr>
        <p:spPr>
          <a:xfrm>
            <a:off x="827314" y="583475"/>
            <a:ext cx="1628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일반 함수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CCC339-7224-C21E-3EF0-DC3611A50567}"/>
              </a:ext>
            </a:extLst>
          </p:cNvPr>
          <p:cNvSpPr txBox="1"/>
          <p:nvPr/>
        </p:nvSpPr>
        <p:spPr>
          <a:xfrm>
            <a:off x="6527074" y="583475"/>
            <a:ext cx="1628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async</a:t>
            </a:r>
            <a:r>
              <a:rPr lang="ko-KR" altLang="en-US" sz="1600" b="1" dirty="0"/>
              <a:t> 함수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B4EE0B-119A-B3DA-F1BE-E1BEA70E3876}"/>
              </a:ext>
            </a:extLst>
          </p:cNvPr>
          <p:cNvSpPr txBox="1"/>
          <p:nvPr/>
        </p:nvSpPr>
        <p:spPr>
          <a:xfrm>
            <a:off x="6527074" y="1089298"/>
            <a:ext cx="3701142" cy="152971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async function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displayHello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{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console.log("Hello");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displayHello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  <a:endParaRPr lang="ko-KR" altLang="en-US" sz="16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DD23269-91B1-0015-F396-B51855CB4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95" y="2977873"/>
            <a:ext cx="3666308" cy="168389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8774738-D9E3-ACA6-EA21-FA3F30153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074" y="2977873"/>
            <a:ext cx="3994840" cy="163348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D6D0AA0-3E7C-E04E-D524-1EAF53AE1CDE}"/>
              </a:ext>
            </a:extLst>
          </p:cNvPr>
          <p:cNvSpPr txBox="1"/>
          <p:nvPr/>
        </p:nvSpPr>
        <p:spPr>
          <a:xfrm>
            <a:off x="7559040" y="4800941"/>
            <a:ext cx="28857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async() </a:t>
            </a:r>
            <a:r>
              <a:rPr lang="ko-KR" altLang="en-US" sz="1600" dirty="0">
                <a:solidFill>
                  <a:schemeClr val="accent1"/>
                </a:solidFill>
              </a:rPr>
              <a:t>함수는 프로미스 반환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10450833-9425-C2F7-E0C2-16193250B624}"/>
              </a:ext>
            </a:extLst>
          </p:cNvPr>
          <p:cNvCxnSpPr>
            <a:stCxn id="18" idx="1"/>
          </p:cNvCxnSpPr>
          <p:nvPr/>
        </p:nvCxnSpPr>
        <p:spPr>
          <a:xfrm rot="10800000">
            <a:off x="7175864" y="4336870"/>
            <a:ext cx="383177" cy="6333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315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B4FCECA-80D8-0154-2AA0-9C1DDC6A65CC}"/>
              </a:ext>
            </a:extLst>
          </p:cNvPr>
          <p:cNvSpPr txBox="1"/>
          <p:nvPr/>
        </p:nvSpPr>
        <p:spPr>
          <a:xfrm>
            <a:off x="165462" y="1481207"/>
            <a:ext cx="6357257" cy="485370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&lt;script&gt; </a:t>
            </a:r>
          </a:p>
          <a:p>
            <a:pPr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function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whatsYourFavorite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{ </a:t>
            </a:r>
          </a:p>
          <a:p>
            <a:pPr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let fav = "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Javascript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"; </a:t>
            </a:r>
          </a:p>
          <a:p>
            <a:pPr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return new Promise((resolve, reject) =&gt; resolve(fav)); </a:t>
            </a:r>
          </a:p>
          <a:p>
            <a:pPr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 </a:t>
            </a:r>
          </a:p>
          <a:p>
            <a:pPr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function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displaySubject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(subject) { </a:t>
            </a:r>
          </a:p>
          <a:p>
            <a:pPr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return new Promise((resolve, reject) =&gt; resolve(`Hello, ${subject}`)); </a:t>
            </a:r>
          </a:p>
          <a:p>
            <a:pPr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 </a:t>
            </a:r>
          </a:p>
          <a:p>
            <a:pPr>
              <a:lnSpc>
                <a:spcPct val="150000"/>
              </a:lnSpc>
            </a:pP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whatsYourFavorite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</a:t>
            </a:r>
          </a:p>
          <a:p>
            <a:pPr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.then(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displaySubject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600" b="0" i="0" u="none" strike="noStrike" baseline="0" dirty="0">
              <a:solidFill>
                <a:srgbClr val="939698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.then(console.log); </a:t>
            </a:r>
            <a:endParaRPr lang="en-US" altLang="ko-KR" sz="1600" b="0" i="0" u="none" strike="noStrike" baseline="0" dirty="0">
              <a:solidFill>
                <a:srgbClr val="939698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&lt;/script&gt;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1617A0-FE95-54DF-D9C5-5ECD43F2AE4A}"/>
              </a:ext>
            </a:extLst>
          </p:cNvPr>
          <p:cNvSpPr txBox="1"/>
          <p:nvPr/>
        </p:nvSpPr>
        <p:spPr>
          <a:xfrm>
            <a:off x="148045" y="1029067"/>
            <a:ext cx="1628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일반 함수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CCC339-7224-C21E-3EF0-DC3611A50567}"/>
              </a:ext>
            </a:extLst>
          </p:cNvPr>
          <p:cNvSpPr txBox="1"/>
          <p:nvPr/>
        </p:nvSpPr>
        <p:spPr>
          <a:xfrm>
            <a:off x="7036526" y="1029067"/>
            <a:ext cx="1628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async</a:t>
            </a:r>
            <a:r>
              <a:rPr lang="ko-KR" altLang="en-US" sz="1600" b="1" dirty="0"/>
              <a:t> 함수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B4EE0B-119A-B3DA-F1BE-E1BEA70E3876}"/>
              </a:ext>
            </a:extLst>
          </p:cNvPr>
          <p:cNvSpPr txBox="1"/>
          <p:nvPr/>
        </p:nvSpPr>
        <p:spPr>
          <a:xfrm>
            <a:off x="7036526" y="1480832"/>
            <a:ext cx="4789713" cy="373801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async function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whatsYourFavorite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{</a:t>
            </a:r>
          </a:p>
          <a:p>
            <a:pPr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let fav = "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Javascript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";</a:t>
            </a:r>
          </a:p>
          <a:p>
            <a:pPr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return fav;</a:t>
            </a:r>
          </a:p>
          <a:p>
            <a:pPr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async function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displaySubject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(subject)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return `Hello, ${subject}`;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whatsYourFavorite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.then(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displaySubject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.then(console.log);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46AD0C-6C98-BFB6-8DC4-7594D9358169}"/>
              </a:ext>
            </a:extLst>
          </p:cNvPr>
          <p:cNvSpPr txBox="1"/>
          <p:nvPr/>
        </p:nvSpPr>
        <p:spPr>
          <a:xfrm>
            <a:off x="661851" y="418011"/>
            <a:ext cx="8586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예</a:t>
            </a:r>
            <a:r>
              <a:rPr lang="en-US" altLang="ko-KR" sz="1600" dirty="0">
                <a:latin typeface="+mn-ea"/>
              </a:rPr>
              <a:t>) 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+mn-ea"/>
              </a:rPr>
              <a:t>사용자가 좋아하는 주제를 지정하면 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+mn-ea"/>
              </a:rPr>
              <a:t>Hello</a:t>
            </a:r>
            <a:r>
              <a:rPr lang="ko-KR" altLang="en-US" sz="1600" b="0" i="0" u="none" strike="noStrike" baseline="0" dirty="0">
                <a:solidFill>
                  <a:srgbClr val="211D1E"/>
                </a:solidFill>
                <a:latin typeface="+mn-ea"/>
              </a:rPr>
              <a:t>와 함께 주제를 화면에 표시하는 프로그램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8784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605</Words>
  <Application>Microsoft Office PowerPoint</Application>
  <PresentationFormat>와이드스크린</PresentationFormat>
  <Paragraphs>99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D2Coding</vt:lpstr>
      <vt:lpstr>KoPubWorld돋움체 Bold</vt:lpstr>
      <vt:lpstr>TDc_SSiMyungJo 120</vt:lpstr>
      <vt:lpstr>맑은 고딕</vt:lpstr>
      <vt:lpstr>Arial</vt:lpstr>
      <vt:lpstr>Office 테마</vt:lpstr>
      <vt:lpstr>PowerPoint 프레젠테이션</vt:lpstr>
      <vt:lpstr>01[HTML+CSS+ JAVASCRIPT] Fetch api</vt:lpstr>
      <vt:lpstr>fetch API란</vt:lpstr>
      <vt:lpstr>PowerPoint 프레젠테이션</vt:lpstr>
      <vt:lpstr>PowerPoint 프레젠테이션</vt:lpstr>
      <vt:lpstr>02[HTML+CSS+ JAVASCRIPT] Async, await</vt:lpstr>
      <vt:lpstr>async 함수</vt:lpstr>
      <vt:lpstr>PowerPoint 프레젠테이션</vt:lpstr>
      <vt:lpstr>PowerPoint 프레젠테이션</vt:lpstr>
      <vt:lpstr>await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01[HTML+CSS+ JAVASCRIPT] 예외처리</dc:title>
  <dc:creator>이 호진</dc:creator>
  <cp:lastModifiedBy>이 호진</cp:lastModifiedBy>
  <cp:revision>4</cp:revision>
  <dcterms:created xsi:type="dcterms:W3CDTF">2023-05-20T15:28:26Z</dcterms:created>
  <dcterms:modified xsi:type="dcterms:W3CDTF">2023-05-30T00:48:59Z</dcterms:modified>
</cp:coreProperties>
</file>