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2" r:id="rId14"/>
    <p:sldId id="271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70864" autoAdjust="0"/>
  </p:normalViewPr>
  <p:slideViewPr>
    <p:cSldViewPr snapToGrid="0">
      <p:cViewPr varScale="1">
        <p:scale>
          <a:sx n="61" d="100"/>
          <a:sy n="61" d="100"/>
        </p:scale>
        <p:origin x="15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4C86E-D7B8-4840-AAE8-A7B279D6A60D}" type="datetimeFigureOut">
              <a:rPr lang="tr-TR" smtClean="0"/>
              <a:t>28.06.2021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0F4BD-9B36-4043-843E-3D00A172FB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3839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0F4BD-9B36-4043-843E-3D00A172FB92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0233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2C0DF1F-4BED-47E4-BA48-7CAF7479BE8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8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BA3F3FB-0016-4597-B573-F925523A464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0F4BD-9B36-4043-843E-3D00A172FB92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2196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0F4BD-9B36-4043-843E-3D00A172FB92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4969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0F4BD-9B36-4043-843E-3D00A172FB92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2085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0F4BD-9B36-4043-843E-3D00A172FB92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1329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0F4BD-9B36-4043-843E-3D00A172FB92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1632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0F4BD-9B36-4043-843E-3D00A172FB92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7945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0F4BD-9B36-4043-843E-3D00A172FB92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2187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0F4BD-9B36-4043-843E-3D00A172FB92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1134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strike="noStrike" spc="-1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0F4BD-9B36-4043-843E-3D00A172FB92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8236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0F4BD-9B36-4043-843E-3D00A172FB92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1913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2000" b="0" strike="noStrike" spc="-1" dirty="0">
              <a:latin typeface="Arial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230A21A-ABAF-419C-AFC2-AE4A46FFFD4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0FE9BD9-BC5C-458F-8FD5-D8EB01E732D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1847-6FED-41BF-A126-8CFE45897081}" type="datetimeFigureOut">
              <a:rPr lang="tr-TR" smtClean="0"/>
              <a:t>28.06.2021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63D-162F-48D1-A111-285D0D1E1C36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2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1847-6FED-41BF-A126-8CFE45897081}" type="datetimeFigureOut">
              <a:rPr lang="tr-TR" smtClean="0"/>
              <a:t>28.06.2021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63D-162F-48D1-A111-285D0D1E1C3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45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1847-6FED-41BF-A126-8CFE45897081}" type="datetimeFigureOut">
              <a:rPr lang="tr-TR" smtClean="0"/>
              <a:t>28.06.2021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63D-162F-48D1-A111-285D0D1E1C3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8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1847-6FED-41BF-A126-8CFE45897081}" type="datetimeFigureOut">
              <a:rPr lang="tr-TR" smtClean="0"/>
              <a:t>28.06.2021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63D-162F-48D1-A111-285D0D1E1C3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042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1847-6FED-41BF-A126-8CFE45897081}" type="datetimeFigureOut">
              <a:rPr lang="tr-TR" smtClean="0"/>
              <a:t>28.06.2021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63D-162F-48D1-A111-285D0D1E1C36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41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1847-6FED-41BF-A126-8CFE45897081}" type="datetimeFigureOut">
              <a:rPr lang="tr-TR" smtClean="0"/>
              <a:t>28.06.2021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63D-162F-48D1-A111-285D0D1E1C3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916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1847-6FED-41BF-A126-8CFE45897081}" type="datetimeFigureOut">
              <a:rPr lang="tr-TR" smtClean="0"/>
              <a:t>28.06.2021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63D-162F-48D1-A111-285D0D1E1C3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474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1847-6FED-41BF-A126-8CFE45897081}" type="datetimeFigureOut">
              <a:rPr lang="tr-TR" smtClean="0"/>
              <a:t>28.06.2021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63D-162F-48D1-A111-285D0D1E1C3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077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1847-6FED-41BF-A126-8CFE45897081}" type="datetimeFigureOut">
              <a:rPr lang="tr-TR" smtClean="0"/>
              <a:t>28.06.2021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63D-162F-48D1-A111-285D0D1E1C3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480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6341847-6FED-41BF-A126-8CFE45897081}" type="datetimeFigureOut">
              <a:rPr lang="tr-TR" smtClean="0"/>
              <a:t>28.06.2021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47463D-162F-48D1-A111-285D0D1E1C3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476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1847-6FED-41BF-A126-8CFE45897081}" type="datetimeFigureOut">
              <a:rPr lang="tr-TR" smtClean="0"/>
              <a:t>28.06.2021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63D-162F-48D1-A111-285D0D1E1C3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092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341847-6FED-41BF-A126-8CFE45897081}" type="datetimeFigureOut">
              <a:rPr lang="tr-TR" smtClean="0"/>
              <a:t>28.06.2021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47463D-162F-48D1-A111-285D0D1E1C36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07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13" Type="http://schemas.openxmlformats.org/officeDocument/2006/relationships/image" Target="../media/image16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4.png"/><Relationship Id="rId5" Type="http://schemas.openxmlformats.org/officeDocument/2006/relationships/tags" Target="../tags/tag5.xml"/><Relationship Id="rId10" Type="http://schemas.openxmlformats.org/officeDocument/2006/relationships/image" Target="../media/image13.png"/><Relationship Id="rId4" Type="http://schemas.openxmlformats.org/officeDocument/2006/relationships/tags" Target="../tags/tag4.xml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microsoft.com/office/2007/relationships/media" Target="../media/media2.mp4"/><Relationship Id="rId7" Type="http://schemas.openxmlformats.org/officeDocument/2006/relationships/image" Target="../media/image20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417C8-2262-4395-8B42-1A65B7DCA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6504"/>
            <a:ext cx="9144000" cy="2027392"/>
          </a:xfrm>
        </p:spPr>
        <p:txBody>
          <a:bodyPr>
            <a:normAutofit/>
          </a:bodyPr>
          <a:lstStyle/>
          <a:p>
            <a:r>
              <a:rPr lang="en-US" sz="4000" b="0" i="0" dirty="0" err="1">
                <a:effectLst/>
                <a:latin typeface="Arial" panose="020B0604020202020204" pitchFamily="34" charset="0"/>
              </a:rPr>
              <a:t>FeDQN</a:t>
            </a:r>
            <a:r>
              <a:rPr lang="en-US" sz="4000" b="0" i="0" dirty="0">
                <a:effectLst/>
                <a:latin typeface="Arial" panose="020B0604020202020204" pitchFamily="34" charset="0"/>
              </a:rPr>
              <a:t>: A Federated Learning Approach for Training Reinforcement</a:t>
            </a:r>
            <a:r>
              <a:rPr lang="tr-TR" sz="4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4000" b="0" i="0" dirty="0">
                <a:effectLst/>
                <a:latin typeface="Arial" panose="020B0604020202020204" pitchFamily="34" charset="0"/>
              </a:rPr>
              <a:t>Learning Agent of Atari Games</a:t>
            </a:r>
            <a:endParaRPr lang="tr-TR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C776B-246F-49CE-9946-0F0D4B954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Hızır Can Bayram - 504201585</a:t>
            </a:r>
          </a:p>
          <a:p>
            <a:r>
              <a:rPr lang="tr-TR" dirty="0"/>
              <a:t>Abdullah Akgül - </a:t>
            </a:r>
            <a:r>
              <a:rPr lang="en-US" dirty="0"/>
              <a:t>504201504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B08C3F-8C49-46AA-9855-66BE8D65A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082" y="4361658"/>
            <a:ext cx="2259867" cy="182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54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2"/>
          <p:cNvPicPr/>
          <p:nvPr/>
        </p:nvPicPr>
        <p:blipFill>
          <a:blip r:embed="rId3"/>
          <a:stretch/>
        </p:blipFill>
        <p:spPr>
          <a:xfrm>
            <a:off x="2679840" y="0"/>
            <a:ext cx="6832080" cy="6006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4"/>
          <p:cNvPicPr/>
          <p:nvPr/>
        </p:nvPicPr>
        <p:blipFill>
          <a:blip r:embed="rId3"/>
          <a:stretch/>
        </p:blipFill>
        <p:spPr>
          <a:xfrm>
            <a:off x="2679840" y="0"/>
            <a:ext cx="683208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84E7-DEB1-4187-A4B8-67BE401F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Methods: Federated Learning</a:t>
            </a:r>
          </a:p>
        </p:txBody>
      </p:sp>
      <p:pic>
        <p:nvPicPr>
          <p:cNvPr id="17" name="Picture 16" descr="\documentclass{article}&#10;\usepackage{amsmath}&#10;\pagestyle{empty}&#10;\begin{document}&#10;&#10;\begin{equation*}&#10;    f_j(\mathcal{W}_j^t) = \frac{1}{\left | T_j \right |} \sum\limits_{i=1}^{T_j} \mathcal{L}(\mathcal{T}_{ji};\mathcal{W}_j^t)&#10;\end{equation*}&#10;&#10;&#10;\end{document}" title="IguanaTex Bitmap Display">
            <a:extLst>
              <a:ext uri="{FF2B5EF4-FFF2-40B4-BE49-F238E27FC236}">
                <a16:creationId xmlns:a16="http://schemas.microsoft.com/office/drawing/2014/main" id="{FB6052B3-9172-4B16-99D9-8CD4A9C6ADA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166" y="2539510"/>
            <a:ext cx="3151531" cy="766796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\begin{equation*}&#10;    \mathcal{W}^{t+1} = \frac{1}{N} \sum\limits_{n=1}^{N} \mathcal{W}^t_n&#10;\label{eq:4}&#10;\end{equation*}&#10;&#10;&#10;\end{document}" title="IguanaTex Bitmap Display">
            <a:extLst>
              <a:ext uri="{FF2B5EF4-FFF2-40B4-BE49-F238E27FC236}">
                <a16:creationId xmlns:a16="http://schemas.microsoft.com/office/drawing/2014/main" id="{F103EACB-98C7-42DA-8CFA-27662223D4B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502" y="4198359"/>
            <a:ext cx="2070857" cy="734476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\begin{equation*}&#10;    \mathcal{W}^{t+1} = \frac{1}{N} \sum\limits_{n=1}^{N} \mathcal{W}^t_n&#10;\label{eq:4}&#10;\end{equation*}&#10;&#10;&#10;\end{document}" title="IguanaTex Bitmap Display">
            <a:extLst>
              <a:ext uri="{FF2B5EF4-FFF2-40B4-BE49-F238E27FC236}">
                <a16:creationId xmlns:a16="http://schemas.microsoft.com/office/drawing/2014/main" id="{6A69A08C-7AE6-49E0-AFBD-C797EC055E2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504" y="5450067"/>
            <a:ext cx="2070857" cy="734476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begin{document}&#10;&#10;Using the function above, we can express federated loss function of all clients in round $t$ as follows:&#10;&#10;&#10;\end{document}" title="IguanaTex Bitmap Display">
            <a:extLst>
              <a:ext uri="{FF2B5EF4-FFF2-40B4-BE49-F238E27FC236}">
                <a16:creationId xmlns:a16="http://schemas.microsoft.com/office/drawing/2014/main" id="{A95FBFD7-CA15-4A7F-8F0B-D68D8F58898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53" y="3590103"/>
            <a:ext cx="8712054" cy="485415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&#10;We formulate federated model's weights in the following way:&#10;&#10;\end{document}" title="IguanaTex Bitmap Display">
            <a:extLst>
              <a:ext uri="{FF2B5EF4-FFF2-40B4-BE49-F238E27FC236}">
                <a16:creationId xmlns:a16="http://schemas.microsoft.com/office/drawing/2014/main" id="{804437BD-1F9C-494A-A537-583560C8396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01" y="5159049"/>
            <a:ext cx="6774857" cy="230095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begin{document}&#10;&#10;We can denote client $j$'s loss in round $t$ with $T_j$ episodes as follows: &#10;&#10;&#10;\end{document}" title="IguanaTex Bitmap Display">
            <a:extLst>
              <a:ext uri="{FF2B5EF4-FFF2-40B4-BE49-F238E27FC236}">
                <a16:creationId xmlns:a16="http://schemas.microsoft.com/office/drawing/2014/main" id="{2D8E9CC6-3AC6-4936-AEAA-9EEAB0227A1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01" y="2060344"/>
            <a:ext cx="7462095" cy="2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8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C2B2-D37F-4CFF-9F1C-4EA2BF37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Experiments &amp;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596D23-7E28-4961-8DC6-30967545F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175" y="2081899"/>
            <a:ext cx="3933825" cy="2990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3FC55C-1714-4BA4-9AD0-1797BD51E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536" y="2129791"/>
            <a:ext cx="3771900" cy="2990850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418E8D1-CFE5-4124-A2EA-EDE82FF4E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51478" y="2222368"/>
            <a:ext cx="3783319" cy="2709912"/>
          </a:xfrm>
        </p:spPr>
      </p:pic>
    </p:spTree>
    <p:extLst>
      <p:ext uri="{BB962C8B-B14F-4D97-AF65-F5344CB8AC3E}">
        <p14:creationId xmlns:p14="http://schemas.microsoft.com/office/powerpoint/2010/main" val="27750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C2B2-D37F-4CFF-9F1C-4EA2BF37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Demo</a:t>
            </a:r>
          </a:p>
        </p:txBody>
      </p:sp>
      <p:pic>
        <p:nvPicPr>
          <p:cNvPr id="3" name="WhatsApp Video 2021-06-27 at 16.57.48">
            <a:hlinkClick r:id="" action="ppaction://media"/>
            <a:extLst>
              <a:ext uri="{FF2B5EF4-FFF2-40B4-BE49-F238E27FC236}">
                <a16:creationId xmlns:a16="http://schemas.microsoft.com/office/drawing/2014/main" id="{86005302-A896-4FE5-8C68-728E6046ECB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976285" y="2410690"/>
            <a:ext cx="2970190" cy="3898374"/>
          </a:xfrm>
          <a:prstGeom prst="rect">
            <a:avLst/>
          </a:prstGeom>
        </p:spPr>
      </p:pic>
      <p:pic>
        <p:nvPicPr>
          <p:cNvPr id="4" name="WhatsApp Video 2021-06-27 at 16.59.20">
            <a:hlinkClick r:id="" action="ppaction://media"/>
            <a:extLst>
              <a:ext uri="{FF2B5EF4-FFF2-40B4-BE49-F238E27FC236}">
                <a16:creationId xmlns:a16="http://schemas.microsoft.com/office/drawing/2014/main" id="{6E107D61-9809-4DF8-90A6-6B29167E790A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532656" y="2424197"/>
            <a:ext cx="2970191" cy="3898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EC4D17-53B0-4466-B471-FF077FF3762C}"/>
              </a:ext>
            </a:extLst>
          </p:cNvPr>
          <p:cNvSpPr txBox="1"/>
          <p:nvPr/>
        </p:nvSpPr>
        <p:spPr>
          <a:xfrm>
            <a:off x="3832964" y="1896112"/>
            <a:ext cx="495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 RL w/o FL 					          RL w/ FL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3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9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67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D569-FD65-4180-B6CC-AA8B6FA0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Conclusions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DD8F-6586-4774-A909-1A5EB8A16B67}"/>
              </a:ext>
            </a:extLst>
          </p:cNvPr>
          <p:cNvSpPr txBox="1"/>
          <p:nvPr/>
        </p:nvSpPr>
        <p:spPr>
          <a:xfrm>
            <a:off x="1219200" y="2204290"/>
            <a:ext cx="9936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dirty="0"/>
              <a:t>We presented training an RL agent with federation pipeline. </a:t>
            </a:r>
          </a:p>
          <a:p>
            <a:endParaRPr lang="tr-T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r-T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048273-5F61-40DD-A226-5AE419C8484C}"/>
              </a:ext>
            </a:extLst>
          </p:cNvPr>
          <p:cNvSpPr txBox="1"/>
          <p:nvPr/>
        </p:nvSpPr>
        <p:spPr>
          <a:xfrm>
            <a:off x="1219200" y="4466036"/>
            <a:ext cx="9936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FeDQN</a:t>
            </a:r>
            <a:r>
              <a:rPr lang="en-US" dirty="0"/>
              <a:t> strategy outperformed DQN strategy in both</a:t>
            </a:r>
            <a:r>
              <a:rPr lang="tr-TR" dirty="0"/>
              <a:t>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being trained using less episodes</a:t>
            </a:r>
            <a:endParaRPr lang="tr-T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tr-TR" dirty="0"/>
              <a:t>less training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0D22A-386C-44E7-9FC0-BAF6FCFA6A28}"/>
              </a:ext>
            </a:extLst>
          </p:cNvPr>
          <p:cNvSpPr txBox="1"/>
          <p:nvPr/>
        </p:nvSpPr>
        <p:spPr>
          <a:xfrm>
            <a:off x="1219200" y="3242830"/>
            <a:ext cx="993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We showed that clients can share their knowledge without actually sharing their datasets and environments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920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4E4FC-1E6E-41A7-8697-15316A1FE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9739"/>
          </a:xfrm>
        </p:spPr>
        <p:txBody>
          <a:bodyPr/>
          <a:lstStyle/>
          <a:p>
            <a:r>
              <a:rPr lang="tr-TR" dirty="0"/>
              <a:t>Intro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CE9938-D4EF-47A6-97EA-3E5BA9E006F5}"/>
              </a:ext>
            </a:extLst>
          </p:cNvPr>
          <p:cNvSpPr txBox="1"/>
          <p:nvPr/>
        </p:nvSpPr>
        <p:spPr>
          <a:xfrm>
            <a:off x="1191126" y="1900989"/>
            <a:ext cx="9841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Arial" panose="020B0604020202020204" pitchFamily="34" charset="0"/>
              </a:rPr>
              <a:t>Atari games </a:t>
            </a:r>
            <a:r>
              <a:rPr lang="tr-TR" dirty="0">
                <a:latin typeface="Arial" panose="020B0604020202020204" pitchFamily="34" charset="0"/>
              </a:rPr>
              <a:t>have started to be popular across computer scientists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tr-TR" dirty="0">
                <a:latin typeface="Arial" panose="020B0604020202020204" pitchFamily="34" charset="0"/>
              </a:rPr>
              <a:t>Controlled environment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tr-TR" dirty="0">
                <a:latin typeface="Arial" panose="020B0604020202020204" pitchFamily="34" charset="0"/>
              </a:rPr>
              <a:t>Non-complex games, easy to benchmark accross different AI agents</a:t>
            </a: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E4A4F-2C89-4481-BA9F-7CCCA1810EB0}"/>
              </a:ext>
            </a:extLst>
          </p:cNvPr>
          <p:cNvSpPr txBox="1"/>
          <p:nvPr/>
        </p:nvSpPr>
        <p:spPr>
          <a:xfrm>
            <a:off x="1205564" y="3429000"/>
            <a:ext cx="9841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dirty="0">
                <a:latin typeface="Arial" panose="020B0604020202020204" pitchFamily="34" charset="0"/>
              </a:rPr>
              <a:t>Reinforcement learning is successful to train computer game agents in return for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tr-TR" dirty="0">
                <a:latin typeface="Arial" panose="020B0604020202020204" pitchFamily="34" charset="0"/>
              </a:rPr>
              <a:t>Huge amount of game time to gain knowledge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tr-TR" dirty="0">
                <a:latin typeface="Arial" panose="020B0604020202020204" pitchFamily="34" charset="0"/>
              </a:rPr>
              <a:t>Data variability in order to prevent an agent from a biased manner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F87C10-4C87-4FAC-A6D3-93B6AC39C780}"/>
              </a:ext>
            </a:extLst>
          </p:cNvPr>
          <p:cNvSpPr txBox="1"/>
          <p:nvPr/>
        </p:nvSpPr>
        <p:spPr>
          <a:xfrm>
            <a:off x="1205564" y="4932311"/>
            <a:ext cx="9841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dirty="0">
                <a:latin typeface="Arial" panose="020B0604020202020204" pitchFamily="34" charset="0"/>
              </a:rPr>
              <a:t>Federated learning has various advantages such as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tr-TR" dirty="0">
                <a:latin typeface="Arial" panose="020B0604020202020204" pitchFamily="34" charset="0"/>
              </a:rPr>
              <a:t>Data privacy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tr-TR" dirty="0">
                <a:latin typeface="Arial" panose="020B0604020202020204" pitchFamily="34" charset="0"/>
              </a:rPr>
              <a:t>Decentralized learning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tr-TR" dirty="0">
                <a:latin typeface="Arial" panose="020B0604020202020204" pitchFamily="34" charset="0"/>
              </a:rPr>
              <a:t>Data variability</a:t>
            </a:r>
          </a:p>
        </p:txBody>
      </p:sp>
    </p:spTree>
    <p:extLst>
      <p:ext uri="{BB962C8B-B14F-4D97-AF65-F5344CB8AC3E}">
        <p14:creationId xmlns:p14="http://schemas.microsoft.com/office/powerpoint/2010/main" val="320566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42E0-2A6D-4E3F-A915-5EB5D186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Pong: Atari Game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831354-159E-D041-9FEB-1B6A911A8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85"/>
          <a:stretch/>
        </p:blipFill>
        <p:spPr>
          <a:xfrm>
            <a:off x="3258161" y="4076368"/>
            <a:ext cx="5675678" cy="219498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C46372-2D05-A44E-92DC-370A891FD053}"/>
              </a:ext>
            </a:extLst>
          </p:cNvPr>
          <p:cNvSpPr txBox="1"/>
          <p:nvPr/>
        </p:nvSpPr>
        <p:spPr>
          <a:xfrm>
            <a:off x="1191126" y="1900989"/>
            <a:ext cx="9841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Arial" panose="020B0604020202020204" pitchFamily="34" charset="0"/>
              </a:rPr>
              <a:t>Table Tennis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2 players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</a:rPr>
              <a:t>Computer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</a:rPr>
              <a:t>Agent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</a:rPr>
              <a:t>6 Possible action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</a:rPr>
              <a:t>Noop</a:t>
            </a:r>
            <a:r>
              <a:rPr lang="en-US" dirty="0">
                <a:latin typeface="Arial" panose="020B0604020202020204" pitchFamily="34" charset="0"/>
              </a:rPr>
              <a:t>, Fire, Left, Right, </a:t>
            </a:r>
            <a:r>
              <a:rPr lang="en-US" dirty="0" err="1">
                <a:latin typeface="Arial" panose="020B0604020202020204" pitchFamily="34" charset="0"/>
              </a:rPr>
              <a:t>LeftFire</a:t>
            </a:r>
            <a:r>
              <a:rPr lang="en-US" dirty="0">
                <a:latin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</a:rPr>
              <a:t>RightFire</a:t>
            </a:r>
            <a:r>
              <a:rPr lang="en-US" dirty="0">
                <a:latin typeface="Arial" panose="020B060402020202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</a:rPr>
              <a:t>Maximum score: 21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64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C362-6FCA-473F-B3BF-C6093116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Methods: Preprocessing Steps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7946E4-A54D-9944-B018-D193E2AA3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566" y="3101318"/>
            <a:ext cx="9455828" cy="30505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CD58BA-2F63-5A48-8E80-70C0BC9B80D7}"/>
              </a:ext>
            </a:extLst>
          </p:cNvPr>
          <p:cNvSpPr txBox="1"/>
          <p:nvPr/>
        </p:nvSpPr>
        <p:spPr>
          <a:xfrm>
            <a:off x="1191126" y="1900989"/>
            <a:ext cx="9841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Arial" panose="020B0604020202020204" pitchFamily="34" charset="0"/>
              </a:rPr>
              <a:t>Gym provides </a:t>
            </a:r>
            <a:r>
              <a:rPr lang="en-TR" dirty="0"/>
              <a:t>210×160×3 image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TR" dirty="0">
                <a:latin typeface="Arial" panose="020B0604020202020204" pitchFamily="34" charset="0"/>
              </a:rPr>
              <a:t>Convert to gray-scale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</a:rPr>
              <a:t>Resize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</a:rPr>
              <a:t>Crop</a:t>
            </a:r>
          </a:p>
        </p:txBody>
      </p:sp>
    </p:spTree>
    <p:extLst>
      <p:ext uri="{BB962C8B-B14F-4D97-AF65-F5344CB8AC3E}">
        <p14:creationId xmlns:p14="http://schemas.microsoft.com/office/powerpoint/2010/main" val="298311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7C97C-6BB8-4CA8-83F8-13E010A16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Methods: Deep Q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E30583-F469-9C46-8435-42AD35B8F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126" y="2987948"/>
            <a:ext cx="6575748" cy="31158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3E5E8A-AB68-B644-8969-4FD6BB7BB4C8}"/>
              </a:ext>
            </a:extLst>
          </p:cNvPr>
          <p:cNvSpPr txBox="1"/>
          <p:nvPr/>
        </p:nvSpPr>
        <p:spPr>
          <a:xfrm>
            <a:off x="1191126" y="1900989"/>
            <a:ext cx="9841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Arial" panose="020B0604020202020204" pitchFamily="34" charset="0"/>
              </a:rPr>
              <a:t>Discrete action space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</a:rPr>
              <a:t>Q Learning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</a:rPr>
              <a:t>Q-table to Q Network</a:t>
            </a:r>
          </a:p>
        </p:txBody>
      </p:sp>
    </p:spTree>
    <p:extLst>
      <p:ext uri="{BB962C8B-B14F-4D97-AF65-F5344CB8AC3E}">
        <p14:creationId xmlns:p14="http://schemas.microsoft.com/office/powerpoint/2010/main" val="64186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6"/>
          <p:cNvPicPr/>
          <p:nvPr/>
        </p:nvPicPr>
        <p:blipFill>
          <a:blip r:embed="rId3"/>
          <a:stretch/>
        </p:blipFill>
        <p:spPr>
          <a:xfrm>
            <a:off x="2679840" y="0"/>
            <a:ext cx="683208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4"/>
          <p:cNvPicPr/>
          <p:nvPr/>
        </p:nvPicPr>
        <p:blipFill>
          <a:blip r:embed="rId3"/>
          <a:stretch/>
        </p:blipFill>
        <p:spPr>
          <a:xfrm>
            <a:off x="2679840" y="0"/>
            <a:ext cx="683208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2"/>
          <p:cNvPicPr/>
          <p:nvPr/>
        </p:nvPicPr>
        <p:blipFill>
          <a:blip r:embed="rId3"/>
          <a:stretch/>
        </p:blipFill>
        <p:spPr>
          <a:xfrm>
            <a:off x="2679840" y="0"/>
            <a:ext cx="6832080" cy="6261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2"/>
          <p:cNvPicPr/>
          <p:nvPr/>
        </p:nvPicPr>
        <p:blipFill>
          <a:blip r:embed="rId3"/>
          <a:stretch/>
        </p:blipFill>
        <p:spPr>
          <a:xfrm>
            <a:off x="2679840" y="0"/>
            <a:ext cx="6832080" cy="605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6,4529"/>
  <p:tag name="ORIGINALWIDTH" val="1550,806"/>
  <p:tag name="LATEXADDIN" val="\documentclass{article}&#10;\usepackage{amsmath}&#10;\pagestyle{empty}&#10;\begin{document}&#10;&#10;\begin{equation*}&#10;    f_j(\mathcal{W}_j^t) = \frac{1}{\left | T_j \right |} \sum\limits_{i=1}^{T_j} \mathcal{L}(\mathcal{T}_{ji};\mathcal{W}_j^t)&#10;\end{equation*}&#10;&#10;&#10;\end{document}"/>
  <p:tag name="IGUANATEXSIZE" val="20"/>
  <p:tag name="IGUANATEXCURSOR" val="241"/>
  <p:tag name="TRANSPARENCY" val="True"/>
  <p:tag name="FILENAME" val=""/>
  <p:tag name="LATEXENGINEID" val="0"/>
  <p:tag name="TEMPFOLDER" val="C:\Users\kullanıcı\Documents\iguana_temp\"/>
  <p:tag name="LATEXFORMHEIGHT" val="312"/>
  <p:tag name="LATEXFORMWIDTH" val="689,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1,4548"/>
  <p:tag name="ORIGINALWIDTH" val="1019,123"/>
  <p:tag name="LATEXADDIN" val="\documentclass{article}&#10;\usepackage{amsmath}&#10;\pagestyle{empty}&#10;\begin{document}&#10;&#10;\begin{equation*}&#10;    \mathcal{W}^{t+1} = \frac{1}{N} \sum\limits_{n=1}^{N} \mathcal{W}^t_n&#10;\label{eq:4}&#10;\end{equation*}&#10;&#10;&#10;\end{document}"/>
  <p:tag name="IGUANATEXSIZE" val="20"/>
  <p:tag name="IGUANATEXCURSOR" val="97"/>
  <p:tag name="TRANSPARENCY" val="True"/>
  <p:tag name="FILENAME" val=""/>
  <p:tag name="LATEXENGINEID" val="0"/>
  <p:tag name="TEMPFOLDER" val="C:\Users\kullanıcı\Documents\iguana_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1,4548"/>
  <p:tag name="ORIGINALWIDTH" val="1019,123"/>
  <p:tag name="LATEXADDIN" val="\documentclass{article}&#10;\usepackage{amsmath}&#10;\pagestyle{empty}&#10;\begin{document}&#10;&#10;\begin{equation*}&#10;    \mathcal{W}^{t+1} = \frac{1}{N} \sum\limits_{n=1}^{N} \mathcal{W}^t_n&#10;\label{eq:4}&#10;\end{equation*}&#10;&#10;&#10;\end{document}"/>
  <p:tag name="IGUANATEXSIZE" val="20"/>
  <p:tag name="IGUANATEXCURSOR" val="173"/>
  <p:tag name="TRANSPARENCY" val="True"/>
  <p:tag name="FILENAME" val=""/>
  <p:tag name="LATEXENGINEID" val="0"/>
  <p:tag name="TEMPFOLDER" val="C:\Users\kullanıcı\Documents\iguana_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8,4702"/>
  <p:tag name="ORIGINALWIDTH" val="4287,214"/>
  <p:tag name="LATEXADDIN" val="\documentclass{article}&#10;\usepackage{amsmath}&#10;\pagestyle{empty}&#10;\begin{document}&#10;&#10;Using the function above, we can express federated loss function of all clients in round $t$ as follows:&#10;&#10;&#10;\end{document}"/>
  <p:tag name="IGUANATEXSIZE" val="20"/>
  <p:tag name="IGUANATEXCURSOR" val="184"/>
  <p:tag name="TRANSPARENCY" val="True"/>
  <p:tag name="FILENAME" val=""/>
  <p:tag name="LATEXENGINEID" val="0"/>
  <p:tag name="TEMPFOLDER" val="C:\Users\kullanıcı\Documents\iguana_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3334,083"/>
  <p:tag name="LATEXADDIN" val="\documentclass{article}&#10;\usepackage{amsmath}&#10;\pagestyle{empty}&#10;\begin{document}&#10;&#10;&#10;We formulate federated model's weights in the following way:&#10;&#10;\end{document}"/>
  <p:tag name="IGUANATEXSIZE" val="20"/>
  <p:tag name="IGUANATEXCURSOR" val="85"/>
  <p:tag name="TRANSPARENCY" val="True"/>
  <p:tag name="FILENAME" val=""/>
  <p:tag name="LATEXENGINEID" val="0"/>
  <p:tag name="TEMPFOLDER" val="C:\Users\kullanıcı\Documents\iguana_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3672,291"/>
  <p:tag name="LATEXADDIN" val="\documentclass{article}&#10;\usepackage{amsmath}&#10;\pagestyle{empty}&#10;\begin{document}&#10;&#10;We can denote client $j$'s loss in round $t$ with $T_j$ episodes as follows: &#10;&#10;&#10;\end{document}"/>
  <p:tag name="IGUANATEXSIZE" val="20"/>
  <p:tag name="IGUANATEXCURSOR" val="158"/>
  <p:tag name="TRANSPARENCY" val="True"/>
  <p:tag name="FILENAME" val=""/>
  <p:tag name="LATEXENGINEID" val="0"/>
  <p:tag name="TEMPFOLDER" val="C:\Users\kullanıcı\Documents\iguana_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224</TotalTime>
  <Words>228</Words>
  <Application>Microsoft Office PowerPoint</Application>
  <PresentationFormat>Widescreen</PresentationFormat>
  <Paragraphs>56</Paragraphs>
  <Slides>15</Slides>
  <Notes>15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Retrospect</vt:lpstr>
      <vt:lpstr>FeDQN: A Federated Learning Approach for Training Reinforcement Learning Agent of Atari Games</vt:lpstr>
      <vt:lpstr>Intro</vt:lpstr>
      <vt:lpstr>Pong: Atari Game</vt:lpstr>
      <vt:lpstr>Methods: Preprocessing Steps</vt:lpstr>
      <vt:lpstr>Methods: Deep Q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Methods: Federated Learning</vt:lpstr>
      <vt:lpstr>Experiments &amp; Results</vt:lpstr>
      <vt:lpstr>Demo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FeDQN: A Federated Learning Approach for Training Reinforcement Learning Agent of Atari Games</dc:title>
  <dc:creator>hc b</dc:creator>
  <cp:lastModifiedBy>hc b</cp:lastModifiedBy>
  <cp:revision>46</cp:revision>
  <dcterms:created xsi:type="dcterms:W3CDTF">2021-06-27T12:01:50Z</dcterms:created>
  <dcterms:modified xsi:type="dcterms:W3CDTF">2021-06-28T11:43:05Z</dcterms:modified>
</cp:coreProperties>
</file>